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charts/chart1.xml" ContentType="application/vnd.openxmlformats-officedocument.drawingml.chart+xml"/>
  <Override PartName="/word/theme/themeOverride1.xml" ContentType="application/vnd.openxmlformats-officedocument.themeOverride+xml"/>
  <Override PartName="/word/charts/chart2.xml" ContentType="application/vnd.openxmlformats-officedocument.drawingml.chart+xml"/>
  <Override PartName="/word/theme/themeOverride2.xml" ContentType="application/vnd.openxmlformats-officedocument.themeOverride+xml"/>
  <Override PartName="/word/charts/chart3.xml" ContentType="application/vnd.openxmlformats-officedocument.drawingml.chart+xml"/>
  <Override PartName="/word/theme/themeOverride3.xml" ContentType="application/vnd.openxmlformats-officedocument.themeOverride+xml"/>
  <Override PartName="/word/charts/chart4.xml" ContentType="application/vnd.openxmlformats-officedocument.drawingml.chart+xml"/>
  <Override PartName="/word/theme/themeOverride4.xml" ContentType="application/vnd.openxmlformats-officedocument.themeOverride+xml"/>
  <Override PartName="/word/charts/chart5.xml" ContentType="application/vnd.openxmlformats-officedocument.drawingml.chart+xml"/>
  <Override PartName="/word/theme/themeOverride5.xml" ContentType="application/vnd.openxmlformats-officedocument.themeOverride+xml"/>
  <Override PartName="/word/charts/chart6.xml" ContentType="application/vnd.openxmlformats-officedocument.drawingml.chart+xml"/>
  <Override PartName="/word/theme/themeOverride6.xml" ContentType="application/vnd.openxmlformats-officedocument.themeOverride+xml"/>
  <Override PartName="/word/charts/chart7.xml" ContentType="application/vnd.openxmlformats-officedocument.drawingml.chart+xml"/>
  <Override PartName="/word/theme/themeOverride7.xml" ContentType="application/vnd.openxmlformats-officedocument.themeOverride+xml"/>
  <Override PartName="/word/charts/chart8.xml" ContentType="application/vnd.openxmlformats-officedocument.drawingml.chart+xml"/>
  <Override PartName="/word/theme/themeOverride8.xml" ContentType="application/vnd.openxmlformats-officedocument.themeOverride+xml"/>
  <Override PartName="/word/charts/chart9.xml" ContentType="application/vnd.openxmlformats-officedocument.drawingml.chart+xml"/>
  <Override PartName="/word/theme/themeOverride9.xml" ContentType="application/vnd.openxmlformats-officedocument.themeOverride+xml"/>
  <Override PartName="/word/charts/chart10.xml" ContentType="application/vnd.openxmlformats-officedocument.drawingml.chart+xml"/>
  <Override PartName="/word/theme/themeOverride10.xml" ContentType="application/vnd.openxmlformats-officedocument.themeOverride+xml"/>
  <Override PartName="/word/charts/chart11.xml" ContentType="application/vnd.openxmlformats-officedocument.drawingml.chart+xml"/>
  <Override PartName="/word/theme/themeOverride11.xml" ContentType="application/vnd.openxmlformats-officedocument.themeOverride+xml"/>
  <Override PartName="/word/charts/chart12.xml" ContentType="application/vnd.openxmlformats-officedocument.drawingml.chart+xml"/>
  <Override PartName="/word/theme/themeOverride12.xml" ContentType="application/vnd.openxmlformats-officedocument.themeOverride+xml"/>
  <Override PartName="/word/charts/chart13.xml" ContentType="application/vnd.openxmlformats-officedocument.drawingml.chart+xml"/>
  <Override PartName="/word/theme/themeOverride13.xml" ContentType="application/vnd.openxmlformats-officedocument.themeOverride+xml"/>
  <Override PartName="/word/charts/chart14.xml" ContentType="application/vnd.openxmlformats-officedocument.drawingml.chart+xml"/>
  <Override PartName="/word/theme/themeOverride14.xml" ContentType="application/vnd.openxmlformats-officedocument.themeOverride+xml"/>
  <Override PartName="/word/charts/chart15.xml" ContentType="application/vnd.openxmlformats-officedocument.drawingml.chart+xml"/>
  <Override PartName="/word/theme/themeOverride15.xml" ContentType="application/vnd.openxmlformats-officedocument.themeOverride+xml"/>
  <Override PartName="/word/charts/chart16.xml" ContentType="application/vnd.openxmlformats-officedocument.drawingml.chart+xml"/>
  <Override PartName="/word/theme/themeOverride16.xml" ContentType="application/vnd.openxmlformats-officedocument.themeOverride+xml"/>
  <Override PartName="/word/charts/chart17.xml" ContentType="application/vnd.openxmlformats-officedocument.drawingml.chart+xml"/>
  <Override PartName="/word/theme/themeOverride17.xml" ContentType="application/vnd.openxmlformats-officedocument.themeOverride+xml"/>
  <Override PartName="/word/charts/chart18.xml" ContentType="application/vnd.openxmlformats-officedocument.drawingml.chart+xml"/>
  <Override PartName="/word/theme/themeOverride18.xml" ContentType="application/vnd.openxmlformats-officedocument.themeOverride+xml"/>
  <Override PartName="/word/charts/chart19.xml" ContentType="application/vnd.openxmlformats-officedocument.drawingml.chart+xml"/>
  <Override PartName="/word/theme/themeOverride19.xml" ContentType="application/vnd.openxmlformats-officedocument.themeOverride+xml"/>
  <Override PartName="/word/charts/chart20.xml" ContentType="application/vnd.openxmlformats-officedocument.drawingml.chart+xml"/>
  <Override PartName="/word/theme/themeOverride20.xml" ContentType="application/vnd.openxmlformats-officedocument.themeOverride+xml"/>
  <Override PartName="/word/charts/chart21.xml" ContentType="application/vnd.openxmlformats-officedocument.drawingml.chart+xml"/>
  <Override PartName="/word/theme/themeOverride21.xml" ContentType="application/vnd.openxmlformats-officedocument.themeOverride+xml"/>
  <Override PartName="/word/charts/chart22.xml" ContentType="application/vnd.openxmlformats-officedocument.drawingml.chart+xml"/>
  <Override PartName="/word/theme/themeOverride22.xml" ContentType="application/vnd.openxmlformats-officedocument.themeOverride+xml"/>
  <Override PartName="/word/charts/chart23.xml" ContentType="application/vnd.openxmlformats-officedocument.drawingml.chart+xml"/>
  <Override PartName="/word/theme/themeOverride23.xml" ContentType="application/vnd.openxmlformats-officedocument.themeOverride+xml"/>
  <Override PartName="/word/charts/chart24.xml" ContentType="application/vnd.openxmlformats-officedocument.drawingml.chart+xml"/>
  <Override PartName="/word/theme/themeOverride24.xml" ContentType="application/vnd.openxmlformats-officedocument.themeOverride+xml"/>
  <Override PartName="/word/charts/chart25.xml" ContentType="application/vnd.openxmlformats-officedocument.drawingml.chart+xml"/>
  <Override PartName="/word/theme/themeOverride25.xml" ContentType="application/vnd.openxmlformats-officedocument.themeOverride+xml"/>
  <Override PartName="/word/charts/chart26.xml" ContentType="application/vnd.openxmlformats-officedocument.drawingml.chart+xml"/>
  <Override PartName="/word/theme/themeOverride26.xml" ContentType="application/vnd.openxmlformats-officedocument.themeOverride+xml"/>
  <Override PartName="/word/charts/chart27.xml" ContentType="application/vnd.openxmlformats-officedocument.drawingml.chart+xml"/>
  <Override PartName="/word/theme/themeOverride27.xml" ContentType="application/vnd.openxmlformats-officedocument.themeOverride+xml"/>
  <Override PartName="/word/charts/chart28.xml" ContentType="application/vnd.openxmlformats-officedocument.drawingml.chart+xml"/>
  <Override PartName="/word/theme/themeOverride28.xml" ContentType="application/vnd.openxmlformats-officedocument.themeOverride+xml"/>
  <Override PartName="/word/charts/chart29.xml" ContentType="application/vnd.openxmlformats-officedocument.drawingml.chart+xml"/>
  <Override PartName="/word/charts/style1.xml" ContentType="application/vnd.ms-office.chartstyle+xml"/>
  <Override PartName="/word/charts/colors1.xml" ContentType="application/vnd.ms-office.chartcolorstyle+xml"/>
  <Override PartName="/word/theme/themeOverride29.xml" ContentType="application/vnd.openxmlformats-officedocument.themeOverride+xml"/>
  <Override PartName="/word/charts/chart30.xml" ContentType="application/vnd.openxmlformats-officedocument.drawingml.chart+xml"/>
  <Override PartName="/word/theme/themeOverride30.xml" ContentType="application/vnd.openxmlformats-officedocument.themeOverride+xml"/>
  <Override PartName="/word/charts/chart31.xml" ContentType="application/vnd.openxmlformats-officedocument.drawingml.chart+xml"/>
  <Override PartName="/word/theme/themeOverride31.xml" ContentType="application/vnd.openxmlformats-officedocument.themeOverride+xml"/>
  <Override PartName="/word/charts/chart32.xml" ContentType="application/vnd.openxmlformats-officedocument.drawingml.chart+xml"/>
  <Override PartName="/word/theme/themeOverride32.xml" ContentType="application/vnd.openxmlformats-officedocument.themeOverride+xml"/>
  <Override PartName="/word/charts/chart33.xml" ContentType="application/vnd.openxmlformats-officedocument.drawingml.chart+xml"/>
  <Override PartName="/word/theme/themeOverride33.xml" ContentType="application/vnd.openxmlformats-officedocument.themeOverride+xml"/>
  <Override PartName="/word/charts/chart34.xml" ContentType="application/vnd.openxmlformats-officedocument.drawingml.chart+xml"/>
  <Override PartName="/word/theme/themeOverride34.xml" ContentType="application/vnd.openxmlformats-officedocument.themeOverride+xml"/>
  <Override PartName="/word/charts/chart35.xml" ContentType="application/vnd.openxmlformats-officedocument.drawingml.chart+xml"/>
  <Override PartName="/word/theme/themeOverride35.xml" ContentType="application/vnd.openxmlformats-officedocument.themeOverride+xml"/>
  <Override PartName="/word/charts/chart36.xml" ContentType="application/vnd.openxmlformats-officedocument.drawingml.chart+xml"/>
  <Override PartName="/word/theme/themeOverride36.xml" ContentType="application/vnd.openxmlformats-officedocument.themeOverride+xml"/>
  <Override PartName="/word/charts/chart37.xml" ContentType="application/vnd.openxmlformats-officedocument.drawingml.chart+xml"/>
  <Override PartName="/word/theme/themeOverride37.xml" ContentType="application/vnd.openxmlformats-officedocument.themeOverride+xml"/>
  <Override PartName="/word/charts/chart38.xml" ContentType="application/vnd.openxmlformats-officedocument.drawingml.chart+xml"/>
  <Override PartName="/word/theme/themeOverride38.xml" ContentType="application/vnd.openxmlformats-officedocument.themeOverride+xml"/>
  <Override PartName="/word/charts/chart39.xml" ContentType="application/vnd.openxmlformats-officedocument.drawingml.chart+xml"/>
  <Override PartName="/word/theme/themeOverride39.xml" ContentType="application/vnd.openxmlformats-officedocument.themeOverride+xml"/>
  <Override PartName="/word/charts/chart40.xml" ContentType="application/vnd.openxmlformats-officedocument.drawingml.chart+xml"/>
  <Override PartName="/word/charts/style2.xml" ContentType="application/vnd.ms-office.chartstyle+xml"/>
  <Override PartName="/word/charts/colors2.xml" ContentType="application/vnd.ms-office.chartcolorstyle+xml"/>
  <Override PartName="/word/theme/themeOverride40.xml" ContentType="application/vnd.openxmlformats-officedocument.themeOverride+xml"/>
  <Override PartName="/word/charts/chart41.xml" ContentType="application/vnd.openxmlformats-officedocument.drawingml.chart+xml"/>
  <Override PartName="/word/theme/themeOverride41.xml" ContentType="application/vnd.openxmlformats-officedocument.themeOverride+xml"/>
  <Override PartName="/word/charts/chart42.xml" ContentType="application/vnd.openxmlformats-officedocument.drawingml.chart+xml"/>
  <Override PartName="/word/theme/themeOverride42.xml" ContentType="application/vnd.openxmlformats-officedocument.themeOverride+xml"/>
  <Override PartName="/word/charts/chart43.xml" ContentType="application/vnd.openxmlformats-officedocument.drawingml.chart+xml"/>
  <Override PartName="/word/theme/themeOverride43.xml" ContentType="application/vnd.openxmlformats-officedocument.themeOverride+xml"/>
  <Override PartName="/word/charts/chart44.xml" ContentType="application/vnd.openxmlformats-officedocument.drawingml.chart+xml"/>
  <Override PartName="/word/charts/style3.xml" ContentType="application/vnd.ms-office.chartstyle+xml"/>
  <Override PartName="/word/charts/colors3.xml" ContentType="application/vnd.ms-office.chartcolorstyle+xml"/>
  <Override PartName="/word/theme/themeOverride44.xml" ContentType="application/vnd.openxmlformats-officedocument.themeOverride+xml"/>
  <Override PartName="/word/charts/chart45.xml" ContentType="application/vnd.openxmlformats-officedocument.drawingml.chart+xml"/>
  <Override PartName="/word/charts/style4.xml" ContentType="application/vnd.ms-office.chartstyle+xml"/>
  <Override PartName="/word/charts/colors4.xml" ContentType="application/vnd.ms-office.chartcolorstyle+xml"/>
  <Override PartName="/word/theme/themeOverride45.xml" ContentType="application/vnd.openxmlformats-officedocument.themeOverride+xml"/>
  <Override PartName="/word/charts/chart46.xml" ContentType="application/vnd.openxmlformats-officedocument.drawingml.chart+xml"/>
  <Override PartName="/word/theme/themeOverride46.xml" ContentType="application/vnd.openxmlformats-officedocument.themeOverride+xml"/>
  <Override PartName="/word/charts/chart47.xml" ContentType="application/vnd.openxmlformats-officedocument.drawingml.chart+xml"/>
  <Override PartName="/word/theme/themeOverride47.xml" ContentType="application/vnd.openxmlformats-officedocument.themeOverride+xml"/>
  <Override PartName="/word/charts/chart48.xml" ContentType="application/vnd.openxmlformats-officedocument.drawingml.chart+xml"/>
  <Override PartName="/word/theme/themeOverride48.xml" ContentType="application/vnd.openxmlformats-officedocument.themeOverride+xml"/>
  <Override PartName="/word/charts/chart49.xml" ContentType="application/vnd.openxmlformats-officedocument.drawingml.chart+xml"/>
  <Override PartName="/word/theme/themeOverride49.xml" ContentType="application/vnd.openxmlformats-officedocument.themeOverride+xml"/>
  <Override PartName="/word/charts/chart50.xml" ContentType="application/vnd.openxmlformats-officedocument.drawingml.chart+xml"/>
  <Override PartName="/word/theme/themeOverride50.xml" ContentType="application/vnd.openxmlformats-officedocument.themeOverride+xml"/>
  <Override PartName="/word/charts/chart51.xml" ContentType="application/vnd.openxmlformats-officedocument.drawingml.chart+xml"/>
  <Override PartName="/word/theme/themeOverride51.xml" ContentType="application/vnd.openxmlformats-officedocument.themeOverride+xml"/>
  <Override PartName="/word/charts/chart52.xml" ContentType="application/vnd.openxmlformats-officedocument.drawingml.chart+xml"/>
  <Override PartName="/word/theme/themeOverride52.xml" ContentType="application/vnd.openxmlformats-officedocument.themeOverride+xml"/>
  <Override PartName="/word/charts/chart53.xml" ContentType="application/vnd.openxmlformats-officedocument.drawingml.chart+xml"/>
  <Override PartName="/word/theme/themeOverride53.xml" ContentType="application/vnd.openxmlformats-officedocument.themeOverride+xml"/>
  <Override PartName="/word/charts/chart54.xml" ContentType="application/vnd.openxmlformats-officedocument.drawingml.chart+xml"/>
  <Override PartName="/word/theme/themeOverride54.xml" ContentType="application/vnd.openxmlformats-officedocument.themeOverride+xml"/>
  <Override PartName="/word/charts/chart55.xml" ContentType="application/vnd.openxmlformats-officedocument.drawingml.chart+xml"/>
  <Override PartName="/word/theme/themeOverride55.xml" ContentType="application/vnd.openxmlformats-officedocument.themeOverride+xml"/>
  <Override PartName="/word/charts/chart56.xml" ContentType="application/vnd.openxmlformats-officedocument.drawingml.chart+xml"/>
  <Override PartName="/word/theme/themeOverride56.xml" ContentType="application/vnd.openxmlformats-officedocument.themeOverride+xml"/>
  <Override PartName="/word/charts/chart57.xml" ContentType="application/vnd.openxmlformats-officedocument.drawingml.chart+xml"/>
  <Override PartName="/word/theme/themeOverride57.xml" ContentType="application/vnd.openxmlformats-officedocument.themeOverride+xml"/>
  <Override PartName="/word/charts/chart58.xml" ContentType="application/vnd.openxmlformats-officedocument.drawingml.chart+xml"/>
  <Override PartName="/word/theme/themeOverride58.xml" ContentType="application/vnd.openxmlformats-officedocument.themeOverride+xml"/>
  <Override PartName="/word/charts/chart59.xml" ContentType="application/vnd.openxmlformats-officedocument.drawingml.chart+xml"/>
  <Override PartName="/word/theme/themeOverride59.xml" ContentType="application/vnd.openxmlformats-officedocument.themeOverride+xml"/>
  <Override PartName="/word/charts/chart60.xml" ContentType="application/vnd.openxmlformats-officedocument.drawingml.chart+xml"/>
  <Override PartName="/word/theme/themeOverride60.xml" ContentType="application/vnd.openxmlformats-officedocument.themeOverride+xml"/>
  <Override PartName="/word/charts/chart61.xml" ContentType="application/vnd.openxmlformats-officedocument.drawingml.chart+xml"/>
  <Override PartName="/word/theme/themeOverride61.xml" ContentType="application/vnd.openxmlformats-officedocument.themeOverride+xml"/>
  <Override PartName="/word/charts/chart62.xml" ContentType="application/vnd.openxmlformats-officedocument.drawingml.chart+xml"/>
  <Override PartName="/word/theme/themeOverride62.xml" ContentType="application/vnd.openxmlformats-officedocument.themeOverride+xml"/>
  <Override PartName="/word/charts/chart63.xml" ContentType="application/vnd.openxmlformats-officedocument.drawingml.chart+xml"/>
  <Override PartName="/word/theme/themeOverride63.xml" ContentType="application/vnd.openxmlformats-officedocument.themeOverride+xml"/>
  <Override PartName="/word/charts/chart64.xml" ContentType="application/vnd.openxmlformats-officedocument.drawingml.chart+xml"/>
  <Override PartName="/word/theme/themeOverride64.xml" ContentType="application/vnd.openxmlformats-officedocument.themeOverride+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7EE161E" w14:textId="1924CD46" w:rsidR="001F4CA9" w:rsidRDefault="00274969">
      <w:pPr>
        <w:rPr>
          <w:b/>
          <w:bCs/>
        </w:rPr>
      </w:pPr>
      <w:bookmarkStart w:id="0" w:name="_Hlk190075063"/>
      <w:bookmarkEnd w:id="0"/>
      <w:r>
        <w:rPr>
          <w:noProof/>
        </w:rPr>
        <mc:AlternateContent>
          <mc:Choice Requires="wps">
            <w:drawing>
              <wp:anchor distT="45720" distB="45720" distL="114300" distR="114300" simplePos="0" relativeHeight="251658241" behindDoc="0" locked="0" layoutInCell="1" allowOverlap="1" wp14:anchorId="6856340F" wp14:editId="162203AC">
                <wp:simplePos x="0" y="0"/>
                <wp:positionH relativeFrom="column">
                  <wp:posOffset>-762000</wp:posOffset>
                </wp:positionH>
                <wp:positionV relativeFrom="page">
                  <wp:posOffset>2828925</wp:posOffset>
                </wp:positionV>
                <wp:extent cx="5524500" cy="2620645"/>
                <wp:effectExtent l="0" t="0" r="0" b="0"/>
                <wp:wrapSquare wrapText="bothSides"/>
                <wp:docPr id="208595342" name="Text Box 1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524500" cy="2620645"/>
                        </a:xfrm>
                        <a:prstGeom prst="rect">
                          <a:avLst/>
                        </a:prstGeom>
                        <a:noFill/>
                        <a:ln w="9525">
                          <a:noFill/>
                          <a:miter lim="800000"/>
                          <a:headEnd/>
                          <a:tailEnd/>
                        </a:ln>
                      </wps:spPr>
                      <wps:txbx>
                        <w:txbxContent>
                          <w:p w14:paraId="67355027" w14:textId="22860045" w:rsidR="0040668E" w:rsidRDefault="00800F75" w:rsidP="0040668E">
                            <w:pPr>
                              <w:ind w:left="709"/>
                              <w:rPr>
                                <w:b/>
                                <w:bCs/>
                                <w:sz w:val="56"/>
                                <w:szCs w:val="56"/>
                              </w:rPr>
                            </w:pPr>
                            <w:r>
                              <w:rPr>
                                <w:b/>
                                <w:bCs/>
                                <w:sz w:val="56"/>
                                <w:szCs w:val="56"/>
                              </w:rPr>
                              <w:t>Budget</w:t>
                            </w:r>
                            <w:r w:rsidR="00EE21F7">
                              <w:rPr>
                                <w:b/>
                                <w:bCs/>
                                <w:sz w:val="56"/>
                                <w:szCs w:val="56"/>
                              </w:rPr>
                              <w:t xml:space="preserve"> Consultation 2025/26</w:t>
                            </w:r>
                          </w:p>
                          <w:p w14:paraId="0350C36F" w14:textId="5939FCE1" w:rsidR="0040668E" w:rsidRPr="00A46FDA" w:rsidRDefault="00EE21F7" w:rsidP="0040668E">
                            <w:pPr>
                              <w:ind w:left="709"/>
                              <w:rPr>
                                <w:b/>
                                <w:bCs/>
                                <w:sz w:val="52"/>
                                <w:szCs w:val="52"/>
                              </w:rPr>
                            </w:pPr>
                            <w:r>
                              <w:rPr>
                                <w:b/>
                                <w:bCs/>
                                <w:sz w:val="52"/>
                                <w:szCs w:val="52"/>
                              </w:rPr>
                              <w:t>Report</w:t>
                            </w:r>
                          </w:p>
                          <w:p w14:paraId="4C6635F1" w14:textId="77777777" w:rsidR="0040668E" w:rsidRDefault="0040668E" w:rsidP="0040668E">
                            <w:pPr>
                              <w:pStyle w:val="BodyText"/>
                              <w:spacing w:before="4"/>
                              <w:ind w:left="709"/>
                              <w:rPr>
                                <w:b/>
                                <w:sz w:val="89"/>
                              </w:rPr>
                            </w:pPr>
                          </w:p>
                          <w:p w14:paraId="3CA2A07F" w14:textId="7B593515" w:rsidR="0040668E" w:rsidRDefault="0094671D" w:rsidP="00274969">
                            <w:pPr>
                              <w:ind w:firstLine="709"/>
                            </w:pPr>
                            <w:r>
                              <w:rPr>
                                <w:b/>
                                <w:color w:val="FFFFFF"/>
                                <w:sz w:val="36"/>
                              </w:rPr>
                              <w:t>February 2025</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type w14:anchorId="6856340F" id="_x0000_t202" coordsize="21600,21600" o:spt="202" path="m,l,21600r21600,l21600,xe">
                <v:stroke joinstyle="miter"/>
                <v:path gradientshapeok="t" o:connecttype="rect"/>
              </v:shapetype>
              <v:shape id="Text Box 11" o:spid="_x0000_s1026" type="#_x0000_t202" style="position:absolute;margin-left:-60pt;margin-top:222.75pt;width:435pt;height:206.35pt;z-index:251658241;visibility:visible;mso-wrap-style:square;mso-width-percent:0;mso-height-percent:200;mso-wrap-distance-left:9pt;mso-wrap-distance-top:3.6pt;mso-wrap-distance-right:9pt;mso-wrap-distance-bottom:3.6pt;mso-position-horizontal:absolute;mso-position-horizontal-relative:text;mso-position-vertical:absolute;mso-position-vertical-relative:page;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2wnu+QEAAM4DAAAOAAAAZHJzL2Uyb0RvYy54bWysU11v2yAUfZ+0/4B4X+xYcdZacaquXaZJ&#10;3YfU7QdgjGM04DIgsbNfvwt202h9q+YHxPWFc+8597C5GbUiR+G8BFPT5SKnRBgOrTT7mv78sXt3&#10;RYkPzLRMgRE1PQlPb7Zv32wGW4kCelCtcARBjK8GW9M+BFtlmee90MwvwAqDyQ6cZgFDt89axwZE&#10;1yor8nydDeBa64AL7/Hv/ZSk24TfdYKHb13nRSCqpthbSKtLaxPXbLth1d4x20s+t8Fe0YVm0mDR&#10;M9Q9C4wcnHwBpSV34KELCw46g66TXCQOyGaZ/8PmsWdWJC4ojrdnmfz/g+Vfj4/2uyNh/AAjDjCR&#10;8PYB+C9PDNz1zOzFrXMw9IK1WHgZJcsG66v5apTaVz6CNMMXaHHI7BAgAY2d01EV5EkQHQdwOosu&#10;xkA4/izLYlXmmOKYK9ZFvl6VqQarnq5b58MnAZrETU0dTjXBs+ODD7EdVj0didUM7KRSabLKkKGm&#10;12VRpgsXGS0DGk9JXdOrPH6TFSLLj6ZNlwOTatpjAWVm2pHpxDmMzYgHI/0G2hMK4GAyGD4I3PTg&#10;/lAyoLlq6n8fmBOUqM8GRbxerlbRjSlYle8LDNxlprnMMMMRqqaBkml7F5KDI1dvb1HsnUwyPHcy&#10;94qmSerMBo+uvIzTqednuP0LAAD//wMAUEsDBBQABgAIAAAAIQDxAc/W3wAAAAwBAAAPAAAAZHJz&#10;L2Rvd25yZXYueG1sTI/BbsIwDIbvk/YOkSftBikVHVVXF6EJ2HEbq3YOTWgrGidKQunefuE0jrZ/&#10;ff7+cj3pgY3K+d4QwmKeAFPUGNlTi1B/72Y5MB8ESTEYUgi/ysO6enwoRSHNlb7UeAgtixDyhUDo&#10;QrAF577plBZ+bqyieDsZp0WIo2u5dOIa4XrgaZK8cC16ih86YdVbp5rz4aIRbLD71bv7+Nxsd2NS&#10;/+zrtG+3iM9P0+YVWFBT+A/DTT+qQxWdjuZC0rMBYbaI/JhFWC6zDFiMrLLb5oiQZ3kKvCr5fYnq&#10;DwAA//8DAFBLAQItABQABgAIAAAAIQC2gziS/gAAAOEBAAATAAAAAAAAAAAAAAAAAAAAAABbQ29u&#10;dGVudF9UeXBlc10ueG1sUEsBAi0AFAAGAAgAAAAhADj9If/WAAAAlAEAAAsAAAAAAAAAAAAAAAAA&#10;LwEAAF9yZWxzLy5yZWxzUEsBAi0AFAAGAAgAAAAhAJzbCe75AQAAzgMAAA4AAAAAAAAAAAAAAAAA&#10;LgIAAGRycy9lMm9Eb2MueG1sUEsBAi0AFAAGAAgAAAAhAPEBz9bfAAAADAEAAA8AAAAAAAAAAAAA&#10;AAAAUwQAAGRycy9kb3ducmV2LnhtbFBLBQYAAAAABAAEAPMAAABfBQAAAAA=&#10;" filled="f" stroked="f">
                <v:textbox style="mso-fit-shape-to-text:t">
                  <w:txbxContent>
                    <w:p w14:paraId="67355027" w14:textId="22860045" w:rsidR="0040668E" w:rsidRDefault="00800F75" w:rsidP="0040668E">
                      <w:pPr>
                        <w:ind w:left="709"/>
                        <w:rPr>
                          <w:b/>
                          <w:bCs/>
                          <w:sz w:val="56"/>
                          <w:szCs w:val="56"/>
                        </w:rPr>
                      </w:pPr>
                      <w:r>
                        <w:rPr>
                          <w:b/>
                          <w:bCs/>
                          <w:sz w:val="56"/>
                          <w:szCs w:val="56"/>
                        </w:rPr>
                        <w:t>Budget</w:t>
                      </w:r>
                      <w:r w:rsidR="00EE21F7">
                        <w:rPr>
                          <w:b/>
                          <w:bCs/>
                          <w:sz w:val="56"/>
                          <w:szCs w:val="56"/>
                        </w:rPr>
                        <w:t xml:space="preserve"> Consultation 2025/26</w:t>
                      </w:r>
                    </w:p>
                    <w:p w14:paraId="0350C36F" w14:textId="5939FCE1" w:rsidR="0040668E" w:rsidRPr="00A46FDA" w:rsidRDefault="00EE21F7" w:rsidP="0040668E">
                      <w:pPr>
                        <w:ind w:left="709"/>
                        <w:rPr>
                          <w:b/>
                          <w:bCs/>
                          <w:sz w:val="52"/>
                          <w:szCs w:val="52"/>
                        </w:rPr>
                      </w:pPr>
                      <w:r>
                        <w:rPr>
                          <w:b/>
                          <w:bCs/>
                          <w:sz w:val="52"/>
                          <w:szCs w:val="52"/>
                        </w:rPr>
                        <w:t>Report</w:t>
                      </w:r>
                    </w:p>
                    <w:p w14:paraId="4C6635F1" w14:textId="77777777" w:rsidR="0040668E" w:rsidRDefault="0040668E" w:rsidP="0040668E">
                      <w:pPr>
                        <w:pStyle w:val="BodyText"/>
                        <w:spacing w:before="4"/>
                        <w:ind w:left="709"/>
                        <w:rPr>
                          <w:b/>
                          <w:sz w:val="89"/>
                        </w:rPr>
                      </w:pPr>
                    </w:p>
                    <w:p w14:paraId="3CA2A07F" w14:textId="7B593515" w:rsidR="0040668E" w:rsidRDefault="0094671D" w:rsidP="00274969">
                      <w:pPr>
                        <w:ind w:firstLine="709"/>
                      </w:pPr>
                      <w:r>
                        <w:rPr>
                          <w:b/>
                          <w:color w:val="FFFFFF"/>
                          <w:sz w:val="36"/>
                        </w:rPr>
                        <w:t>February 2025</w:t>
                      </w:r>
                    </w:p>
                  </w:txbxContent>
                </v:textbox>
                <w10:wrap type="square" anchory="page"/>
              </v:shape>
            </w:pict>
          </mc:Fallback>
        </mc:AlternateContent>
      </w:r>
      <w:r w:rsidR="00233265">
        <w:rPr>
          <w:b/>
          <w:bCs/>
          <w:noProof/>
        </w:rPr>
        <w:drawing>
          <wp:anchor distT="0" distB="0" distL="114300" distR="114300" simplePos="0" relativeHeight="251658240" behindDoc="0" locked="0" layoutInCell="1" allowOverlap="1" wp14:anchorId="780E9184" wp14:editId="5A0C6A0B">
            <wp:simplePos x="0" y="0"/>
            <wp:positionH relativeFrom="page">
              <wp:align>right</wp:align>
            </wp:positionH>
            <wp:positionV relativeFrom="page">
              <wp:align>top</wp:align>
            </wp:positionV>
            <wp:extent cx="7571740" cy="10704830"/>
            <wp:effectExtent l="0" t="0" r="0" b="1270"/>
            <wp:wrapSquare wrapText="bothSides"/>
            <wp:docPr id="130730045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0"/>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7571740" cy="10704830"/>
                    </a:xfrm>
                    <a:prstGeom prst="rect">
                      <a:avLst/>
                    </a:prstGeom>
                    <a:noFill/>
                  </pic:spPr>
                </pic:pic>
              </a:graphicData>
            </a:graphic>
          </wp:anchor>
        </w:drawing>
      </w:r>
      <w:r w:rsidR="001F4CA9">
        <w:rPr>
          <w:b/>
          <w:bCs/>
        </w:rPr>
        <w:br w:type="page"/>
      </w:r>
    </w:p>
    <w:p w14:paraId="6CF9FDC1" w14:textId="4A60A25E" w:rsidR="001532F3" w:rsidRPr="001E1A26" w:rsidRDefault="0099472B">
      <w:pPr>
        <w:rPr>
          <w:rFonts w:asciiTheme="majorHAnsi" w:hAnsiTheme="majorHAnsi" w:cstheme="majorHAnsi"/>
        </w:rPr>
      </w:pPr>
      <w:r w:rsidRPr="001E1A26">
        <w:rPr>
          <w:rFonts w:asciiTheme="majorHAnsi" w:hAnsiTheme="majorHAnsi" w:cstheme="majorHAnsi"/>
          <w:color w:val="2F5496" w:themeColor="accent1" w:themeShade="BF"/>
          <w:sz w:val="32"/>
          <w:szCs w:val="28"/>
        </w:rPr>
        <w:lastRenderedPageBreak/>
        <w:t>Budget Consultation 2025/2</w:t>
      </w:r>
      <w:r w:rsidR="00EF36F3">
        <w:rPr>
          <w:rFonts w:asciiTheme="majorHAnsi" w:hAnsiTheme="majorHAnsi" w:cstheme="majorHAnsi"/>
          <w:color w:val="2F5496" w:themeColor="accent1" w:themeShade="BF"/>
          <w:sz w:val="32"/>
          <w:szCs w:val="28"/>
        </w:rPr>
        <w:t>02</w:t>
      </w:r>
      <w:r w:rsidRPr="001E1A26">
        <w:rPr>
          <w:rFonts w:asciiTheme="majorHAnsi" w:hAnsiTheme="majorHAnsi" w:cstheme="majorHAnsi"/>
          <w:color w:val="2F5496" w:themeColor="accent1" w:themeShade="BF"/>
          <w:sz w:val="32"/>
          <w:szCs w:val="28"/>
        </w:rPr>
        <w:t>6</w:t>
      </w:r>
    </w:p>
    <w:p w14:paraId="1147A5F9" w14:textId="77777777" w:rsidR="001532F3" w:rsidRDefault="001532F3"/>
    <w:sdt>
      <w:sdtPr>
        <w:rPr>
          <w:rFonts w:ascii="Calibri" w:eastAsiaTheme="minorHAnsi" w:hAnsi="Calibri" w:cstheme="minorBidi"/>
          <w:color w:val="auto"/>
          <w:kern w:val="2"/>
          <w:sz w:val="24"/>
          <w:szCs w:val="22"/>
          <w:lang w:val="en-GB"/>
        </w:rPr>
        <w:id w:val="1197585054"/>
        <w:docPartObj>
          <w:docPartGallery w:val="Table of Contents"/>
          <w:docPartUnique/>
        </w:docPartObj>
      </w:sdtPr>
      <w:sdtEndPr>
        <w:rPr>
          <w:b/>
          <w:bCs/>
          <w:noProof/>
        </w:rPr>
      </w:sdtEndPr>
      <w:sdtContent>
        <w:p w14:paraId="2B307F7C" w14:textId="3D092A85" w:rsidR="001532F3" w:rsidRDefault="001532F3">
          <w:pPr>
            <w:pStyle w:val="TOCHeading"/>
          </w:pPr>
          <w:r>
            <w:t>Contents</w:t>
          </w:r>
        </w:p>
        <w:p w14:paraId="0EE938F1" w14:textId="2677EAA4" w:rsidR="004321B2" w:rsidRDefault="00233265">
          <w:pPr>
            <w:pStyle w:val="TOC1"/>
            <w:rPr>
              <w:rFonts w:asciiTheme="minorHAnsi" w:eastAsiaTheme="minorEastAsia" w:hAnsiTheme="minorHAnsi"/>
              <w:noProof/>
              <w:szCs w:val="24"/>
              <w:lang w:eastAsia="en-GB"/>
            </w:rPr>
          </w:pPr>
          <w:r>
            <w:fldChar w:fldCharType="begin"/>
          </w:r>
          <w:r>
            <w:instrText xml:space="preserve"> TOC \o "1-3" \h \z \u </w:instrText>
          </w:r>
          <w:r>
            <w:fldChar w:fldCharType="separate"/>
          </w:r>
          <w:hyperlink w:anchor="_Toc190194114" w:history="1">
            <w:r w:rsidR="004321B2" w:rsidRPr="00552DC5">
              <w:rPr>
                <w:rStyle w:val="Hyperlink"/>
                <w:noProof/>
              </w:rPr>
              <w:t>Executive Summary</w:t>
            </w:r>
            <w:r w:rsidR="004321B2">
              <w:rPr>
                <w:noProof/>
                <w:webHidden/>
              </w:rPr>
              <w:tab/>
            </w:r>
            <w:r w:rsidR="004321B2">
              <w:rPr>
                <w:noProof/>
                <w:webHidden/>
              </w:rPr>
              <w:fldChar w:fldCharType="begin"/>
            </w:r>
            <w:r w:rsidR="004321B2">
              <w:rPr>
                <w:noProof/>
                <w:webHidden/>
              </w:rPr>
              <w:instrText xml:space="preserve"> PAGEREF _Toc190194114 \h </w:instrText>
            </w:r>
            <w:r w:rsidR="004321B2">
              <w:rPr>
                <w:noProof/>
                <w:webHidden/>
              </w:rPr>
            </w:r>
            <w:r w:rsidR="004321B2">
              <w:rPr>
                <w:noProof/>
                <w:webHidden/>
              </w:rPr>
              <w:fldChar w:fldCharType="separate"/>
            </w:r>
            <w:r w:rsidR="004321B2">
              <w:rPr>
                <w:noProof/>
                <w:webHidden/>
              </w:rPr>
              <w:t>2</w:t>
            </w:r>
            <w:r w:rsidR="004321B2">
              <w:rPr>
                <w:noProof/>
                <w:webHidden/>
              </w:rPr>
              <w:fldChar w:fldCharType="end"/>
            </w:r>
          </w:hyperlink>
        </w:p>
        <w:p w14:paraId="243A3E88" w14:textId="674414EF" w:rsidR="004321B2" w:rsidRDefault="004321B2">
          <w:pPr>
            <w:pStyle w:val="TOC2"/>
            <w:rPr>
              <w:rFonts w:asciiTheme="minorHAnsi" w:eastAsiaTheme="minorEastAsia" w:hAnsiTheme="minorHAnsi"/>
              <w:noProof/>
              <w:szCs w:val="24"/>
              <w:lang w:eastAsia="en-GB"/>
            </w:rPr>
          </w:pPr>
          <w:hyperlink w:anchor="_Toc190194115" w:history="1">
            <w:r w:rsidRPr="00552DC5">
              <w:rPr>
                <w:rStyle w:val="Hyperlink"/>
                <w:noProof/>
                <w:lang w:eastAsia="en-GB"/>
              </w:rPr>
              <w:t>Delivering Services</w:t>
            </w:r>
            <w:r>
              <w:rPr>
                <w:noProof/>
                <w:webHidden/>
              </w:rPr>
              <w:tab/>
            </w:r>
            <w:r>
              <w:rPr>
                <w:noProof/>
                <w:webHidden/>
              </w:rPr>
              <w:fldChar w:fldCharType="begin"/>
            </w:r>
            <w:r>
              <w:rPr>
                <w:noProof/>
                <w:webHidden/>
              </w:rPr>
              <w:instrText xml:space="preserve"> PAGEREF _Toc190194115 \h </w:instrText>
            </w:r>
            <w:r>
              <w:rPr>
                <w:noProof/>
                <w:webHidden/>
              </w:rPr>
            </w:r>
            <w:r>
              <w:rPr>
                <w:noProof/>
                <w:webHidden/>
              </w:rPr>
              <w:fldChar w:fldCharType="separate"/>
            </w:r>
            <w:r>
              <w:rPr>
                <w:noProof/>
                <w:webHidden/>
              </w:rPr>
              <w:t>2</w:t>
            </w:r>
            <w:r>
              <w:rPr>
                <w:noProof/>
                <w:webHidden/>
              </w:rPr>
              <w:fldChar w:fldCharType="end"/>
            </w:r>
          </w:hyperlink>
        </w:p>
        <w:p w14:paraId="697DBE19" w14:textId="5BE9BB9F" w:rsidR="004321B2" w:rsidRDefault="004321B2">
          <w:pPr>
            <w:pStyle w:val="TOC2"/>
            <w:rPr>
              <w:rFonts w:asciiTheme="minorHAnsi" w:eastAsiaTheme="minorEastAsia" w:hAnsiTheme="minorHAnsi"/>
              <w:noProof/>
              <w:szCs w:val="24"/>
              <w:lang w:eastAsia="en-GB"/>
            </w:rPr>
          </w:pPr>
          <w:hyperlink w:anchor="_Toc190194116" w:history="1">
            <w:r w:rsidRPr="00552DC5">
              <w:rPr>
                <w:rStyle w:val="Hyperlink"/>
                <w:noProof/>
                <w:lang w:eastAsia="en-GB"/>
              </w:rPr>
              <w:t>Fees and Charges</w:t>
            </w:r>
            <w:r>
              <w:rPr>
                <w:noProof/>
                <w:webHidden/>
              </w:rPr>
              <w:tab/>
            </w:r>
            <w:r>
              <w:rPr>
                <w:noProof/>
                <w:webHidden/>
              </w:rPr>
              <w:fldChar w:fldCharType="begin"/>
            </w:r>
            <w:r>
              <w:rPr>
                <w:noProof/>
                <w:webHidden/>
              </w:rPr>
              <w:instrText xml:space="preserve"> PAGEREF _Toc190194116 \h </w:instrText>
            </w:r>
            <w:r>
              <w:rPr>
                <w:noProof/>
                <w:webHidden/>
              </w:rPr>
            </w:r>
            <w:r>
              <w:rPr>
                <w:noProof/>
                <w:webHidden/>
              </w:rPr>
              <w:fldChar w:fldCharType="separate"/>
            </w:r>
            <w:r>
              <w:rPr>
                <w:noProof/>
                <w:webHidden/>
              </w:rPr>
              <w:t>2</w:t>
            </w:r>
            <w:r>
              <w:rPr>
                <w:noProof/>
                <w:webHidden/>
              </w:rPr>
              <w:fldChar w:fldCharType="end"/>
            </w:r>
          </w:hyperlink>
        </w:p>
        <w:p w14:paraId="17F2A4FE" w14:textId="5BDB90DA" w:rsidR="004321B2" w:rsidRDefault="004321B2">
          <w:pPr>
            <w:pStyle w:val="TOC2"/>
            <w:rPr>
              <w:rFonts w:asciiTheme="minorHAnsi" w:eastAsiaTheme="minorEastAsia" w:hAnsiTheme="minorHAnsi"/>
              <w:noProof/>
              <w:szCs w:val="24"/>
              <w:lang w:eastAsia="en-GB"/>
            </w:rPr>
          </w:pPr>
          <w:hyperlink w:anchor="_Toc190194117" w:history="1">
            <w:r w:rsidRPr="00552DC5">
              <w:rPr>
                <w:rStyle w:val="Hyperlink"/>
                <w:noProof/>
                <w:lang w:eastAsia="en-GB"/>
              </w:rPr>
              <w:t>Supporting People as they Grow Older</w:t>
            </w:r>
            <w:r>
              <w:rPr>
                <w:noProof/>
                <w:webHidden/>
              </w:rPr>
              <w:tab/>
            </w:r>
            <w:r>
              <w:rPr>
                <w:noProof/>
                <w:webHidden/>
              </w:rPr>
              <w:fldChar w:fldCharType="begin"/>
            </w:r>
            <w:r>
              <w:rPr>
                <w:noProof/>
                <w:webHidden/>
              </w:rPr>
              <w:instrText xml:space="preserve"> PAGEREF _Toc190194117 \h </w:instrText>
            </w:r>
            <w:r>
              <w:rPr>
                <w:noProof/>
                <w:webHidden/>
              </w:rPr>
            </w:r>
            <w:r>
              <w:rPr>
                <w:noProof/>
                <w:webHidden/>
              </w:rPr>
              <w:fldChar w:fldCharType="separate"/>
            </w:r>
            <w:r>
              <w:rPr>
                <w:noProof/>
                <w:webHidden/>
              </w:rPr>
              <w:t>3</w:t>
            </w:r>
            <w:r>
              <w:rPr>
                <w:noProof/>
                <w:webHidden/>
              </w:rPr>
              <w:fldChar w:fldCharType="end"/>
            </w:r>
          </w:hyperlink>
        </w:p>
        <w:p w14:paraId="52B06AEE" w14:textId="572F2A38" w:rsidR="004321B2" w:rsidRDefault="004321B2">
          <w:pPr>
            <w:pStyle w:val="TOC2"/>
            <w:rPr>
              <w:rFonts w:asciiTheme="minorHAnsi" w:eastAsiaTheme="minorEastAsia" w:hAnsiTheme="minorHAnsi"/>
              <w:noProof/>
              <w:szCs w:val="24"/>
              <w:lang w:eastAsia="en-GB"/>
            </w:rPr>
          </w:pPr>
          <w:hyperlink w:anchor="_Toc190194118" w:history="1">
            <w:r w:rsidRPr="00552DC5">
              <w:rPr>
                <w:rStyle w:val="Hyperlink"/>
                <w:noProof/>
                <w:lang w:eastAsia="en-GB"/>
              </w:rPr>
              <w:t>Funding Services</w:t>
            </w:r>
            <w:r>
              <w:rPr>
                <w:noProof/>
                <w:webHidden/>
              </w:rPr>
              <w:tab/>
            </w:r>
            <w:r>
              <w:rPr>
                <w:noProof/>
                <w:webHidden/>
              </w:rPr>
              <w:fldChar w:fldCharType="begin"/>
            </w:r>
            <w:r>
              <w:rPr>
                <w:noProof/>
                <w:webHidden/>
              </w:rPr>
              <w:instrText xml:space="preserve"> PAGEREF _Toc190194118 \h </w:instrText>
            </w:r>
            <w:r>
              <w:rPr>
                <w:noProof/>
                <w:webHidden/>
              </w:rPr>
            </w:r>
            <w:r>
              <w:rPr>
                <w:noProof/>
                <w:webHidden/>
              </w:rPr>
              <w:fldChar w:fldCharType="separate"/>
            </w:r>
            <w:r>
              <w:rPr>
                <w:noProof/>
                <w:webHidden/>
              </w:rPr>
              <w:t>3</w:t>
            </w:r>
            <w:r>
              <w:rPr>
                <w:noProof/>
                <w:webHidden/>
              </w:rPr>
              <w:fldChar w:fldCharType="end"/>
            </w:r>
          </w:hyperlink>
        </w:p>
        <w:p w14:paraId="55031150" w14:textId="6891F50E" w:rsidR="004321B2" w:rsidRDefault="004321B2">
          <w:pPr>
            <w:pStyle w:val="TOC1"/>
            <w:rPr>
              <w:rFonts w:asciiTheme="minorHAnsi" w:eastAsiaTheme="minorEastAsia" w:hAnsiTheme="minorHAnsi"/>
              <w:noProof/>
              <w:szCs w:val="24"/>
              <w:lang w:eastAsia="en-GB"/>
            </w:rPr>
          </w:pPr>
          <w:hyperlink w:anchor="_Toc190194119" w:history="1">
            <w:r w:rsidRPr="00552DC5">
              <w:rPr>
                <w:rStyle w:val="Hyperlink"/>
                <w:noProof/>
              </w:rPr>
              <w:t>Background</w:t>
            </w:r>
            <w:r>
              <w:rPr>
                <w:noProof/>
                <w:webHidden/>
              </w:rPr>
              <w:tab/>
            </w:r>
            <w:r>
              <w:rPr>
                <w:noProof/>
                <w:webHidden/>
              </w:rPr>
              <w:fldChar w:fldCharType="begin"/>
            </w:r>
            <w:r>
              <w:rPr>
                <w:noProof/>
                <w:webHidden/>
              </w:rPr>
              <w:instrText xml:space="preserve"> PAGEREF _Toc190194119 \h </w:instrText>
            </w:r>
            <w:r>
              <w:rPr>
                <w:noProof/>
                <w:webHidden/>
              </w:rPr>
            </w:r>
            <w:r>
              <w:rPr>
                <w:noProof/>
                <w:webHidden/>
              </w:rPr>
              <w:fldChar w:fldCharType="separate"/>
            </w:r>
            <w:r>
              <w:rPr>
                <w:noProof/>
                <w:webHidden/>
              </w:rPr>
              <w:t>4</w:t>
            </w:r>
            <w:r>
              <w:rPr>
                <w:noProof/>
                <w:webHidden/>
              </w:rPr>
              <w:fldChar w:fldCharType="end"/>
            </w:r>
          </w:hyperlink>
        </w:p>
        <w:p w14:paraId="71BC16A2" w14:textId="01F30757" w:rsidR="004321B2" w:rsidRDefault="004321B2">
          <w:pPr>
            <w:pStyle w:val="TOC2"/>
            <w:rPr>
              <w:rFonts w:asciiTheme="minorHAnsi" w:eastAsiaTheme="minorEastAsia" w:hAnsiTheme="minorHAnsi"/>
              <w:noProof/>
              <w:szCs w:val="24"/>
              <w:lang w:eastAsia="en-GB"/>
            </w:rPr>
          </w:pPr>
          <w:hyperlink w:anchor="_Toc190194120" w:history="1">
            <w:r w:rsidRPr="00552DC5">
              <w:rPr>
                <w:rStyle w:val="Hyperlink"/>
                <w:noProof/>
              </w:rPr>
              <w:t>What's a budget gap?</w:t>
            </w:r>
            <w:r>
              <w:rPr>
                <w:noProof/>
                <w:webHidden/>
              </w:rPr>
              <w:tab/>
            </w:r>
            <w:r>
              <w:rPr>
                <w:noProof/>
                <w:webHidden/>
              </w:rPr>
              <w:fldChar w:fldCharType="begin"/>
            </w:r>
            <w:r>
              <w:rPr>
                <w:noProof/>
                <w:webHidden/>
              </w:rPr>
              <w:instrText xml:space="preserve"> PAGEREF _Toc190194120 \h </w:instrText>
            </w:r>
            <w:r>
              <w:rPr>
                <w:noProof/>
                <w:webHidden/>
              </w:rPr>
            </w:r>
            <w:r>
              <w:rPr>
                <w:noProof/>
                <w:webHidden/>
              </w:rPr>
              <w:fldChar w:fldCharType="separate"/>
            </w:r>
            <w:r>
              <w:rPr>
                <w:noProof/>
                <w:webHidden/>
              </w:rPr>
              <w:t>5</w:t>
            </w:r>
            <w:r>
              <w:rPr>
                <w:noProof/>
                <w:webHidden/>
              </w:rPr>
              <w:fldChar w:fldCharType="end"/>
            </w:r>
          </w:hyperlink>
        </w:p>
        <w:p w14:paraId="57BD2642" w14:textId="4F83A61D" w:rsidR="004321B2" w:rsidRDefault="004321B2">
          <w:pPr>
            <w:pStyle w:val="TOC2"/>
            <w:rPr>
              <w:rFonts w:asciiTheme="minorHAnsi" w:eastAsiaTheme="minorEastAsia" w:hAnsiTheme="minorHAnsi"/>
              <w:noProof/>
              <w:szCs w:val="24"/>
              <w:lang w:eastAsia="en-GB"/>
            </w:rPr>
          </w:pPr>
          <w:hyperlink w:anchor="_Toc190194121" w:history="1">
            <w:r w:rsidRPr="00552DC5">
              <w:rPr>
                <w:rStyle w:val="Hyperlink"/>
                <w:noProof/>
              </w:rPr>
              <w:t>What is the Council’s budget Gap</w:t>
            </w:r>
            <w:r>
              <w:rPr>
                <w:noProof/>
                <w:webHidden/>
              </w:rPr>
              <w:tab/>
            </w:r>
            <w:r>
              <w:rPr>
                <w:noProof/>
                <w:webHidden/>
              </w:rPr>
              <w:fldChar w:fldCharType="begin"/>
            </w:r>
            <w:r>
              <w:rPr>
                <w:noProof/>
                <w:webHidden/>
              </w:rPr>
              <w:instrText xml:space="preserve"> PAGEREF _Toc190194121 \h </w:instrText>
            </w:r>
            <w:r>
              <w:rPr>
                <w:noProof/>
                <w:webHidden/>
              </w:rPr>
            </w:r>
            <w:r>
              <w:rPr>
                <w:noProof/>
                <w:webHidden/>
              </w:rPr>
              <w:fldChar w:fldCharType="separate"/>
            </w:r>
            <w:r>
              <w:rPr>
                <w:noProof/>
                <w:webHidden/>
              </w:rPr>
              <w:t>5</w:t>
            </w:r>
            <w:r>
              <w:rPr>
                <w:noProof/>
                <w:webHidden/>
              </w:rPr>
              <w:fldChar w:fldCharType="end"/>
            </w:r>
          </w:hyperlink>
        </w:p>
        <w:p w14:paraId="0E7190EA" w14:textId="524C622E" w:rsidR="004321B2" w:rsidRDefault="004321B2">
          <w:pPr>
            <w:pStyle w:val="TOC2"/>
            <w:rPr>
              <w:rFonts w:asciiTheme="minorHAnsi" w:eastAsiaTheme="minorEastAsia" w:hAnsiTheme="minorHAnsi"/>
              <w:noProof/>
              <w:szCs w:val="24"/>
              <w:lang w:eastAsia="en-GB"/>
            </w:rPr>
          </w:pPr>
          <w:hyperlink w:anchor="_Toc190194122" w:history="1">
            <w:r w:rsidRPr="00552DC5">
              <w:rPr>
                <w:rStyle w:val="Hyperlink"/>
                <w:noProof/>
              </w:rPr>
              <w:t>Why is the Council Facing a Budget Gap?</w:t>
            </w:r>
            <w:r>
              <w:rPr>
                <w:noProof/>
                <w:webHidden/>
              </w:rPr>
              <w:tab/>
            </w:r>
            <w:r>
              <w:rPr>
                <w:noProof/>
                <w:webHidden/>
              </w:rPr>
              <w:fldChar w:fldCharType="begin"/>
            </w:r>
            <w:r>
              <w:rPr>
                <w:noProof/>
                <w:webHidden/>
              </w:rPr>
              <w:instrText xml:space="preserve"> PAGEREF _Toc190194122 \h </w:instrText>
            </w:r>
            <w:r>
              <w:rPr>
                <w:noProof/>
                <w:webHidden/>
              </w:rPr>
            </w:r>
            <w:r>
              <w:rPr>
                <w:noProof/>
                <w:webHidden/>
              </w:rPr>
              <w:fldChar w:fldCharType="separate"/>
            </w:r>
            <w:r>
              <w:rPr>
                <w:noProof/>
                <w:webHidden/>
              </w:rPr>
              <w:t>5</w:t>
            </w:r>
            <w:r>
              <w:rPr>
                <w:noProof/>
                <w:webHidden/>
              </w:rPr>
              <w:fldChar w:fldCharType="end"/>
            </w:r>
          </w:hyperlink>
        </w:p>
        <w:p w14:paraId="35D119CE" w14:textId="3004DB1E" w:rsidR="004321B2" w:rsidRDefault="004321B2">
          <w:pPr>
            <w:pStyle w:val="TOC2"/>
            <w:rPr>
              <w:rFonts w:asciiTheme="minorHAnsi" w:eastAsiaTheme="minorEastAsia" w:hAnsiTheme="minorHAnsi"/>
              <w:noProof/>
              <w:szCs w:val="24"/>
              <w:lang w:eastAsia="en-GB"/>
            </w:rPr>
          </w:pPr>
          <w:hyperlink w:anchor="_Toc190194123" w:history="1">
            <w:r w:rsidRPr="00552DC5">
              <w:rPr>
                <w:rStyle w:val="Hyperlink"/>
                <w:noProof/>
              </w:rPr>
              <w:t>How we propose to close the Gap</w:t>
            </w:r>
            <w:r>
              <w:rPr>
                <w:noProof/>
                <w:webHidden/>
              </w:rPr>
              <w:tab/>
            </w:r>
            <w:r>
              <w:rPr>
                <w:noProof/>
                <w:webHidden/>
              </w:rPr>
              <w:fldChar w:fldCharType="begin"/>
            </w:r>
            <w:r>
              <w:rPr>
                <w:noProof/>
                <w:webHidden/>
              </w:rPr>
              <w:instrText xml:space="preserve"> PAGEREF _Toc190194123 \h </w:instrText>
            </w:r>
            <w:r>
              <w:rPr>
                <w:noProof/>
                <w:webHidden/>
              </w:rPr>
            </w:r>
            <w:r>
              <w:rPr>
                <w:noProof/>
                <w:webHidden/>
              </w:rPr>
              <w:fldChar w:fldCharType="separate"/>
            </w:r>
            <w:r>
              <w:rPr>
                <w:noProof/>
                <w:webHidden/>
              </w:rPr>
              <w:t>5</w:t>
            </w:r>
            <w:r>
              <w:rPr>
                <w:noProof/>
                <w:webHidden/>
              </w:rPr>
              <w:fldChar w:fldCharType="end"/>
            </w:r>
          </w:hyperlink>
        </w:p>
        <w:p w14:paraId="31D7C18A" w14:textId="689F7407" w:rsidR="004321B2" w:rsidRDefault="004321B2">
          <w:pPr>
            <w:pStyle w:val="TOC1"/>
            <w:rPr>
              <w:rFonts w:asciiTheme="minorHAnsi" w:eastAsiaTheme="minorEastAsia" w:hAnsiTheme="minorHAnsi"/>
              <w:noProof/>
              <w:szCs w:val="24"/>
              <w:lang w:eastAsia="en-GB"/>
            </w:rPr>
          </w:pPr>
          <w:hyperlink w:anchor="_Toc190194124" w:history="1">
            <w:r w:rsidRPr="00552DC5">
              <w:rPr>
                <w:rStyle w:val="Hyperlink"/>
                <w:noProof/>
              </w:rPr>
              <w:t>Methodology</w:t>
            </w:r>
            <w:r>
              <w:rPr>
                <w:noProof/>
                <w:webHidden/>
              </w:rPr>
              <w:tab/>
            </w:r>
            <w:r>
              <w:rPr>
                <w:noProof/>
                <w:webHidden/>
              </w:rPr>
              <w:fldChar w:fldCharType="begin"/>
            </w:r>
            <w:r>
              <w:rPr>
                <w:noProof/>
                <w:webHidden/>
              </w:rPr>
              <w:instrText xml:space="preserve"> PAGEREF _Toc190194124 \h </w:instrText>
            </w:r>
            <w:r>
              <w:rPr>
                <w:noProof/>
                <w:webHidden/>
              </w:rPr>
            </w:r>
            <w:r>
              <w:rPr>
                <w:noProof/>
                <w:webHidden/>
              </w:rPr>
              <w:fldChar w:fldCharType="separate"/>
            </w:r>
            <w:r>
              <w:rPr>
                <w:noProof/>
                <w:webHidden/>
              </w:rPr>
              <w:t>6</w:t>
            </w:r>
            <w:r>
              <w:rPr>
                <w:noProof/>
                <w:webHidden/>
              </w:rPr>
              <w:fldChar w:fldCharType="end"/>
            </w:r>
          </w:hyperlink>
        </w:p>
        <w:p w14:paraId="3D288C79" w14:textId="6A83D5D6" w:rsidR="004321B2" w:rsidRDefault="004321B2">
          <w:pPr>
            <w:pStyle w:val="TOC2"/>
            <w:rPr>
              <w:rFonts w:asciiTheme="minorHAnsi" w:eastAsiaTheme="minorEastAsia" w:hAnsiTheme="minorHAnsi"/>
              <w:noProof/>
              <w:szCs w:val="24"/>
              <w:lang w:eastAsia="en-GB"/>
            </w:rPr>
          </w:pPr>
          <w:hyperlink w:anchor="_Toc190194125" w:history="1">
            <w:r w:rsidRPr="00552DC5">
              <w:rPr>
                <w:rStyle w:val="Hyperlink"/>
                <w:noProof/>
              </w:rPr>
              <w:t>a) Email</w:t>
            </w:r>
            <w:r>
              <w:rPr>
                <w:noProof/>
                <w:webHidden/>
              </w:rPr>
              <w:tab/>
            </w:r>
            <w:r>
              <w:rPr>
                <w:noProof/>
                <w:webHidden/>
              </w:rPr>
              <w:fldChar w:fldCharType="begin"/>
            </w:r>
            <w:r>
              <w:rPr>
                <w:noProof/>
                <w:webHidden/>
              </w:rPr>
              <w:instrText xml:space="preserve"> PAGEREF _Toc190194125 \h </w:instrText>
            </w:r>
            <w:r>
              <w:rPr>
                <w:noProof/>
                <w:webHidden/>
              </w:rPr>
            </w:r>
            <w:r>
              <w:rPr>
                <w:noProof/>
                <w:webHidden/>
              </w:rPr>
              <w:fldChar w:fldCharType="separate"/>
            </w:r>
            <w:r>
              <w:rPr>
                <w:noProof/>
                <w:webHidden/>
              </w:rPr>
              <w:t>6</w:t>
            </w:r>
            <w:r>
              <w:rPr>
                <w:noProof/>
                <w:webHidden/>
              </w:rPr>
              <w:fldChar w:fldCharType="end"/>
            </w:r>
          </w:hyperlink>
        </w:p>
        <w:p w14:paraId="57A1C06B" w14:textId="5BA4C3B8" w:rsidR="004321B2" w:rsidRDefault="004321B2">
          <w:pPr>
            <w:pStyle w:val="TOC2"/>
            <w:rPr>
              <w:rFonts w:asciiTheme="minorHAnsi" w:eastAsiaTheme="minorEastAsia" w:hAnsiTheme="minorHAnsi"/>
              <w:noProof/>
              <w:szCs w:val="24"/>
              <w:lang w:eastAsia="en-GB"/>
            </w:rPr>
          </w:pPr>
          <w:hyperlink w:anchor="_Toc190194126" w:history="1">
            <w:r w:rsidRPr="00552DC5">
              <w:rPr>
                <w:rStyle w:val="Hyperlink"/>
                <w:noProof/>
              </w:rPr>
              <w:t>b) Internet/intranet</w:t>
            </w:r>
            <w:r>
              <w:rPr>
                <w:noProof/>
                <w:webHidden/>
              </w:rPr>
              <w:tab/>
            </w:r>
            <w:r>
              <w:rPr>
                <w:noProof/>
                <w:webHidden/>
              </w:rPr>
              <w:fldChar w:fldCharType="begin"/>
            </w:r>
            <w:r>
              <w:rPr>
                <w:noProof/>
                <w:webHidden/>
              </w:rPr>
              <w:instrText xml:space="preserve"> PAGEREF _Toc190194126 \h </w:instrText>
            </w:r>
            <w:r>
              <w:rPr>
                <w:noProof/>
                <w:webHidden/>
              </w:rPr>
            </w:r>
            <w:r>
              <w:rPr>
                <w:noProof/>
                <w:webHidden/>
              </w:rPr>
              <w:fldChar w:fldCharType="separate"/>
            </w:r>
            <w:r>
              <w:rPr>
                <w:noProof/>
                <w:webHidden/>
              </w:rPr>
              <w:t>7</w:t>
            </w:r>
            <w:r>
              <w:rPr>
                <w:noProof/>
                <w:webHidden/>
              </w:rPr>
              <w:fldChar w:fldCharType="end"/>
            </w:r>
          </w:hyperlink>
        </w:p>
        <w:p w14:paraId="735FA721" w14:textId="632AD773" w:rsidR="004321B2" w:rsidRDefault="004321B2">
          <w:pPr>
            <w:pStyle w:val="TOC2"/>
            <w:rPr>
              <w:rFonts w:asciiTheme="minorHAnsi" w:eastAsiaTheme="minorEastAsia" w:hAnsiTheme="minorHAnsi"/>
              <w:noProof/>
              <w:szCs w:val="24"/>
              <w:lang w:eastAsia="en-GB"/>
            </w:rPr>
          </w:pPr>
          <w:hyperlink w:anchor="_Toc190194127" w:history="1">
            <w:r w:rsidRPr="00552DC5">
              <w:rPr>
                <w:rStyle w:val="Hyperlink"/>
                <w:noProof/>
              </w:rPr>
              <w:t>c) Social media</w:t>
            </w:r>
            <w:r>
              <w:rPr>
                <w:noProof/>
                <w:webHidden/>
              </w:rPr>
              <w:tab/>
            </w:r>
            <w:r>
              <w:rPr>
                <w:noProof/>
                <w:webHidden/>
              </w:rPr>
              <w:fldChar w:fldCharType="begin"/>
            </w:r>
            <w:r>
              <w:rPr>
                <w:noProof/>
                <w:webHidden/>
              </w:rPr>
              <w:instrText xml:space="preserve"> PAGEREF _Toc190194127 \h </w:instrText>
            </w:r>
            <w:r>
              <w:rPr>
                <w:noProof/>
                <w:webHidden/>
              </w:rPr>
            </w:r>
            <w:r>
              <w:rPr>
                <w:noProof/>
                <w:webHidden/>
              </w:rPr>
              <w:fldChar w:fldCharType="separate"/>
            </w:r>
            <w:r>
              <w:rPr>
                <w:noProof/>
                <w:webHidden/>
              </w:rPr>
              <w:t>7</w:t>
            </w:r>
            <w:r>
              <w:rPr>
                <w:noProof/>
                <w:webHidden/>
              </w:rPr>
              <w:fldChar w:fldCharType="end"/>
            </w:r>
          </w:hyperlink>
        </w:p>
        <w:p w14:paraId="379B8A29" w14:textId="1F9E01E8" w:rsidR="004321B2" w:rsidRDefault="004321B2">
          <w:pPr>
            <w:pStyle w:val="TOC2"/>
            <w:rPr>
              <w:rFonts w:asciiTheme="minorHAnsi" w:eastAsiaTheme="minorEastAsia" w:hAnsiTheme="minorHAnsi"/>
              <w:noProof/>
              <w:szCs w:val="24"/>
              <w:lang w:eastAsia="en-GB"/>
            </w:rPr>
          </w:pPr>
          <w:hyperlink w:anchor="_Toc190194128" w:history="1">
            <w:r w:rsidRPr="00552DC5">
              <w:rPr>
                <w:rStyle w:val="Hyperlink"/>
                <w:noProof/>
              </w:rPr>
              <w:t>d) Hard copies</w:t>
            </w:r>
            <w:r>
              <w:rPr>
                <w:noProof/>
                <w:webHidden/>
              </w:rPr>
              <w:tab/>
            </w:r>
            <w:r>
              <w:rPr>
                <w:noProof/>
                <w:webHidden/>
              </w:rPr>
              <w:fldChar w:fldCharType="begin"/>
            </w:r>
            <w:r>
              <w:rPr>
                <w:noProof/>
                <w:webHidden/>
              </w:rPr>
              <w:instrText xml:space="preserve"> PAGEREF _Toc190194128 \h </w:instrText>
            </w:r>
            <w:r>
              <w:rPr>
                <w:noProof/>
                <w:webHidden/>
              </w:rPr>
            </w:r>
            <w:r>
              <w:rPr>
                <w:noProof/>
                <w:webHidden/>
              </w:rPr>
              <w:fldChar w:fldCharType="separate"/>
            </w:r>
            <w:r>
              <w:rPr>
                <w:noProof/>
                <w:webHidden/>
              </w:rPr>
              <w:t>7</w:t>
            </w:r>
            <w:r>
              <w:rPr>
                <w:noProof/>
                <w:webHidden/>
              </w:rPr>
              <w:fldChar w:fldCharType="end"/>
            </w:r>
          </w:hyperlink>
        </w:p>
        <w:p w14:paraId="65101365" w14:textId="3EC27BE0" w:rsidR="004321B2" w:rsidRDefault="004321B2">
          <w:pPr>
            <w:pStyle w:val="TOC2"/>
            <w:rPr>
              <w:rFonts w:asciiTheme="minorHAnsi" w:eastAsiaTheme="minorEastAsia" w:hAnsiTheme="minorHAnsi"/>
              <w:noProof/>
              <w:szCs w:val="24"/>
              <w:lang w:eastAsia="en-GB"/>
            </w:rPr>
          </w:pPr>
          <w:hyperlink w:anchor="_Toc190194129" w:history="1">
            <w:r w:rsidRPr="00552DC5">
              <w:rPr>
                <w:rStyle w:val="Hyperlink"/>
                <w:noProof/>
              </w:rPr>
              <w:t>e) Youth Survey</w:t>
            </w:r>
            <w:r>
              <w:rPr>
                <w:noProof/>
                <w:webHidden/>
              </w:rPr>
              <w:tab/>
            </w:r>
            <w:r>
              <w:rPr>
                <w:noProof/>
                <w:webHidden/>
              </w:rPr>
              <w:fldChar w:fldCharType="begin"/>
            </w:r>
            <w:r>
              <w:rPr>
                <w:noProof/>
                <w:webHidden/>
              </w:rPr>
              <w:instrText xml:space="preserve"> PAGEREF _Toc190194129 \h </w:instrText>
            </w:r>
            <w:r>
              <w:rPr>
                <w:noProof/>
                <w:webHidden/>
              </w:rPr>
            </w:r>
            <w:r>
              <w:rPr>
                <w:noProof/>
                <w:webHidden/>
              </w:rPr>
              <w:fldChar w:fldCharType="separate"/>
            </w:r>
            <w:r>
              <w:rPr>
                <w:noProof/>
                <w:webHidden/>
              </w:rPr>
              <w:t>8</w:t>
            </w:r>
            <w:r>
              <w:rPr>
                <w:noProof/>
                <w:webHidden/>
              </w:rPr>
              <w:fldChar w:fldCharType="end"/>
            </w:r>
          </w:hyperlink>
        </w:p>
        <w:p w14:paraId="34C4F4FD" w14:textId="2E3F5B5D" w:rsidR="004321B2" w:rsidRDefault="004321B2">
          <w:pPr>
            <w:pStyle w:val="TOC2"/>
            <w:rPr>
              <w:rFonts w:asciiTheme="minorHAnsi" w:eastAsiaTheme="minorEastAsia" w:hAnsiTheme="minorHAnsi"/>
              <w:noProof/>
              <w:szCs w:val="24"/>
              <w:lang w:eastAsia="en-GB"/>
            </w:rPr>
          </w:pPr>
          <w:hyperlink w:anchor="_Toc190194130" w:history="1">
            <w:r w:rsidRPr="00552DC5">
              <w:rPr>
                <w:rStyle w:val="Hyperlink"/>
                <w:noProof/>
              </w:rPr>
              <w:t>f) Face to face interviews</w:t>
            </w:r>
            <w:r>
              <w:rPr>
                <w:noProof/>
                <w:webHidden/>
              </w:rPr>
              <w:tab/>
            </w:r>
            <w:r>
              <w:rPr>
                <w:noProof/>
                <w:webHidden/>
              </w:rPr>
              <w:fldChar w:fldCharType="begin"/>
            </w:r>
            <w:r>
              <w:rPr>
                <w:noProof/>
                <w:webHidden/>
              </w:rPr>
              <w:instrText xml:space="preserve"> PAGEREF _Toc190194130 \h </w:instrText>
            </w:r>
            <w:r>
              <w:rPr>
                <w:noProof/>
                <w:webHidden/>
              </w:rPr>
            </w:r>
            <w:r>
              <w:rPr>
                <w:noProof/>
                <w:webHidden/>
              </w:rPr>
              <w:fldChar w:fldCharType="separate"/>
            </w:r>
            <w:r>
              <w:rPr>
                <w:noProof/>
                <w:webHidden/>
              </w:rPr>
              <w:t>8</w:t>
            </w:r>
            <w:r>
              <w:rPr>
                <w:noProof/>
                <w:webHidden/>
              </w:rPr>
              <w:fldChar w:fldCharType="end"/>
            </w:r>
          </w:hyperlink>
        </w:p>
        <w:p w14:paraId="02F76BF3" w14:textId="3D2AB6E6" w:rsidR="004321B2" w:rsidRDefault="004321B2">
          <w:pPr>
            <w:pStyle w:val="TOC1"/>
            <w:rPr>
              <w:rFonts w:asciiTheme="minorHAnsi" w:eastAsiaTheme="minorEastAsia" w:hAnsiTheme="minorHAnsi"/>
              <w:noProof/>
              <w:szCs w:val="24"/>
              <w:lang w:eastAsia="en-GB"/>
            </w:rPr>
          </w:pPr>
          <w:hyperlink w:anchor="_Toc190194131" w:history="1">
            <w:r w:rsidRPr="00552DC5">
              <w:rPr>
                <w:rStyle w:val="Hyperlink"/>
                <w:noProof/>
              </w:rPr>
              <w:t>Response</w:t>
            </w:r>
            <w:r>
              <w:rPr>
                <w:noProof/>
                <w:webHidden/>
              </w:rPr>
              <w:tab/>
            </w:r>
            <w:r>
              <w:rPr>
                <w:noProof/>
                <w:webHidden/>
              </w:rPr>
              <w:fldChar w:fldCharType="begin"/>
            </w:r>
            <w:r>
              <w:rPr>
                <w:noProof/>
                <w:webHidden/>
              </w:rPr>
              <w:instrText xml:space="preserve"> PAGEREF _Toc190194131 \h </w:instrText>
            </w:r>
            <w:r>
              <w:rPr>
                <w:noProof/>
                <w:webHidden/>
              </w:rPr>
            </w:r>
            <w:r>
              <w:rPr>
                <w:noProof/>
                <w:webHidden/>
              </w:rPr>
              <w:fldChar w:fldCharType="separate"/>
            </w:r>
            <w:r>
              <w:rPr>
                <w:noProof/>
                <w:webHidden/>
              </w:rPr>
              <w:t>8</w:t>
            </w:r>
            <w:r>
              <w:rPr>
                <w:noProof/>
                <w:webHidden/>
              </w:rPr>
              <w:fldChar w:fldCharType="end"/>
            </w:r>
          </w:hyperlink>
        </w:p>
        <w:p w14:paraId="68F4FB2D" w14:textId="252ECD2A" w:rsidR="004321B2" w:rsidRDefault="004321B2">
          <w:pPr>
            <w:pStyle w:val="TOC1"/>
            <w:rPr>
              <w:rFonts w:asciiTheme="minorHAnsi" w:eastAsiaTheme="minorEastAsia" w:hAnsiTheme="minorHAnsi"/>
              <w:noProof/>
              <w:szCs w:val="24"/>
              <w:lang w:eastAsia="en-GB"/>
            </w:rPr>
          </w:pPr>
          <w:hyperlink w:anchor="_Toc190194132" w:history="1">
            <w:r w:rsidRPr="00552DC5">
              <w:rPr>
                <w:rStyle w:val="Hyperlink"/>
                <w:noProof/>
              </w:rPr>
              <w:t>Research Findings</w:t>
            </w:r>
            <w:r>
              <w:rPr>
                <w:noProof/>
                <w:webHidden/>
              </w:rPr>
              <w:tab/>
            </w:r>
            <w:r>
              <w:rPr>
                <w:noProof/>
                <w:webHidden/>
              </w:rPr>
              <w:fldChar w:fldCharType="begin"/>
            </w:r>
            <w:r>
              <w:rPr>
                <w:noProof/>
                <w:webHidden/>
              </w:rPr>
              <w:instrText xml:space="preserve"> PAGEREF _Toc190194132 \h </w:instrText>
            </w:r>
            <w:r>
              <w:rPr>
                <w:noProof/>
                <w:webHidden/>
              </w:rPr>
            </w:r>
            <w:r>
              <w:rPr>
                <w:noProof/>
                <w:webHidden/>
              </w:rPr>
              <w:fldChar w:fldCharType="separate"/>
            </w:r>
            <w:r>
              <w:rPr>
                <w:noProof/>
                <w:webHidden/>
              </w:rPr>
              <w:t>9</w:t>
            </w:r>
            <w:r>
              <w:rPr>
                <w:noProof/>
                <w:webHidden/>
              </w:rPr>
              <w:fldChar w:fldCharType="end"/>
            </w:r>
          </w:hyperlink>
        </w:p>
        <w:p w14:paraId="1954EC82" w14:textId="222B5B61" w:rsidR="004321B2" w:rsidRDefault="004321B2">
          <w:pPr>
            <w:pStyle w:val="TOC2"/>
            <w:rPr>
              <w:rFonts w:asciiTheme="minorHAnsi" w:eastAsiaTheme="minorEastAsia" w:hAnsiTheme="minorHAnsi"/>
              <w:noProof/>
              <w:szCs w:val="24"/>
              <w:lang w:eastAsia="en-GB"/>
            </w:rPr>
          </w:pPr>
          <w:hyperlink w:anchor="_Toc190194133" w:history="1">
            <w:r w:rsidRPr="00552DC5">
              <w:rPr>
                <w:rStyle w:val="Hyperlink"/>
                <w:noProof/>
              </w:rPr>
              <w:t>Delivering Services</w:t>
            </w:r>
            <w:r>
              <w:rPr>
                <w:noProof/>
                <w:webHidden/>
              </w:rPr>
              <w:tab/>
            </w:r>
            <w:r>
              <w:rPr>
                <w:noProof/>
                <w:webHidden/>
              </w:rPr>
              <w:fldChar w:fldCharType="begin"/>
            </w:r>
            <w:r>
              <w:rPr>
                <w:noProof/>
                <w:webHidden/>
              </w:rPr>
              <w:instrText xml:space="preserve"> PAGEREF _Toc190194133 \h </w:instrText>
            </w:r>
            <w:r>
              <w:rPr>
                <w:noProof/>
                <w:webHidden/>
              </w:rPr>
            </w:r>
            <w:r>
              <w:rPr>
                <w:noProof/>
                <w:webHidden/>
              </w:rPr>
              <w:fldChar w:fldCharType="separate"/>
            </w:r>
            <w:r>
              <w:rPr>
                <w:noProof/>
                <w:webHidden/>
              </w:rPr>
              <w:t>9</w:t>
            </w:r>
            <w:r>
              <w:rPr>
                <w:noProof/>
                <w:webHidden/>
              </w:rPr>
              <w:fldChar w:fldCharType="end"/>
            </w:r>
          </w:hyperlink>
        </w:p>
        <w:p w14:paraId="6A01E4B5" w14:textId="47F746C7" w:rsidR="004321B2" w:rsidRDefault="004321B2">
          <w:pPr>
            <w:pStyle w:val="TOC2"/>
            <w:rPr>
              <w:rFonts w:asciiTheme="minorHAnsi" w:eastAsiaTheme="minorEastAsia" w:hAnsiTheme="minorHAnsi"/>
              <w:noProof/>
              <w:szCs w:val="24"/>
              <w:lang w:eastAsia="en-GB"/>
            </w:rPr>
          </w:pPr>
          <w:hyperlink w:anchor="_Toc190194134" w:history="1">
            <w:r w:rsidRPr="00552DC5">
              <w:rPr>
                <w:rStyle w:val="Hyperlink"/>
                <w:noProof/>
              </w:rPr>
              <w:t>Fees and Charges</w:t>
            </w:r>
            <w:r>
              <w:rPr>
                <w:noProof/>
                <w:webHidden/>
              </w:rPr>
              <w:tab/>
            </w:r>
            <w:r>
              <w:rPr>
                <w:noProof/>
                <w:webHidden/>
              </w:rPr>
              <w:fldChar w:fldCharType="begin"/>
            </w:r>
            <w:r>
              <w:rPr>
                <w:noProof/>
                <w:webHidden/>
              </w:rPr>
              <w:instrText xml:space="preserve"> PAGEREF _Toc190194134 \h </w:instrText>
            </w:r>
            <w:r>
              <w:rPr>
                <w:noProof/>
                <w:webHidden/>
              </w:rPr>
            </w:r>
            <w:r>
              <w:rPr>
                <w:noProof/>
                <w:webHidden/>
              </w:rPr>
              <w:fldChar w:fldCharType="separate"/>
            </w:r>
            <w:r>
              <w:rPr>
                <w:noProof/>
                <w:webHidden/>
              </w:rPr>
              <w:t>27</w:t>
            </w:r>
            <w:r>
              <w:rPr>
                <w:noProof/>
                <w:webHidden/>
              </w:rPr>
              <w:fldChar w:fldCharType="end"/>
            </w:r>
          </w:hyperlink>
        </w:p>
        <w:p w14:paraId="65AFD768" w14:textId="77EAEBAE" w:rsidR="004321B2" w:rsidRDefault="004321B2">
          <w:pPr>
            <w:pStyle w:val="TOC2"/>
            <w:rPr>
              <w:rFonts w:asciiTheme="minorHAnsi" w:eastAsiaTheme="minorEastAsia" w:hAnsiTheme="minorHAnsi"/>
              <w:noProof/>
              <w:szCs w:val="24"/>
              <w:lang w:eastAsia="en-GB"/>
            </w:rPr>
          </w:pPr>
          <w:hyperlink w:anchor="_Toc190194135" w:history="1">
            <w:r w:rsidRPr="00552DC5">
              <w:rPr>
                <w:rStyle w:val="Hyperlink"/>
                <w:noProof/>
              </w:rPr>
              <w:t>Supporting People as they Grow Older</w:t>
            </w:r>
            <w:r>
              <w:rPr>
                <w:noProof/>
                <w:webHidden/>
              </w:rPr>
              <w:tab/>
            </w:r>
            <w:r>
              <w:rPr>
                <w:noProof/>
                <w:webHidden/>
              </w:rPr>
              <w:fldChar w:fldCharType="begin"/>
            </w:r>
            <w:r>
              <w:rPr>
                <w:noProof/>
                <w:webHidden/>
              </w:rPr>
              <w:instrText xml:space="preserve"> PAGEREF _Toc190194135 \h </w:instrText>
            </w:r>
            <w:r>
              <w:rPr>
                <w:noProof/>
                <w:webHidden/>
              </w:rPr>
            </w:r>
            <w:r>
              <w:rPr>
                <w:noProof/>
                <w:webHidden/>
              </w:rPr>
              <w:fldChar w:fldCharType="separate"/>
            </w:r>
            <w:r>
              <w:rPr>
                <w:noProof/>
                <w:webHidden/>
              </w:rPr>
              <w:t>48</w:t>
            </w:r>
            <w:r>
              <w:rPr>
                <w:noProof/>
                <w:webHidden/>
              </w:rPr>
              <w:fldChar w:fldCharType="end"/>
            </w:r>
          </w:hyperlink>
        </w:p>
        <w:p w14:paraId="25E7A0F3" w14:textId="22CB4F20" w:rsidR="004321B2" w:rsidRDefault="004321B2">
          <w:pPr>
            <w:pStyle w:val="TOC2"/>
            <w:rPr>
              <w:rFonts w:asciiTheme="minorHAnsi" w:eastAsiaTheme="minorEastAsia" w:hAnsiTheme="minorHAnsi"/>
              <w:noProof/>
              <w:szCs w:val="24"/>
              <w:lang w:eastAsia="en-GB"/>
            </w:rPr>
          </w:pPr>
          <w:hyperlink w:anchor="_Toc190194136" w:history="1">
            <w:r w:rsidRPr="00552DC5">
              <w:rPr>
                <w:rStyle w:val="Hyperlink"/>
                <w:noProof/>
              </w:rPr>
              <w:t>Funding Council Services</w:t>
            </w:r>
            <w:r>
              <w:rPr>
                <w:noProof/>
                <w:webHidden/>
              </w:rPr>
              <w:tab/>
            </w:r>
            <w:r>
              <w:rPr>
                <w:noProof/>
                <w:webHidden/>
              </w:rPr>
              <w:fldChar w:fldCharType="begin"/>
            </w:r>
            <w:r>
              <w:rPr>
                <w:noProof/>
                <w:webHidden/>
              </w:rPr>
              <w:instrText xml:space="preserve"> PAGEREF _Toc190194136 \h </w:instrText>
            </w:r>
            <w:r>
              <w:rPr>
                <w:noProof/>
                <w:webHidden/>
              </w:rPr>
            </w:r>
            <w:r>
              <w:rPr>
                <w:noProof/>
                <w:webHidden/>
              </w:rPr>
              <w:fldChar w:fldCharType="separate"/>
            </w:r>
            <w:r>
              <w:rPr>
                <w:noProof/>
                <w:webHidden/>
              </w:rPr>
              <w:t>58</w:t>
            </w:r>
            <w:r>
              <w:rPr>
                <w:noProof/>
                <w:webHidden/>
              </w:rPr>
              <w:fldChar w:fldCharType="end"/>
            </w:r>
          </w:hyperlink>
        </w:p>
        <w:p w14:paraId="421660E5" w14:textId="39718752" w:rsidR="004321B2" w:rsidRDefault="004321B2">
          <w:pPr>
            <w:pStyle w:val="TOC2"/>
            <w:rPr>
              <w:rFonts w:asciiTheme="minorHAnsi" w:eastAsiaTheme="minorEastAsia" w:hAnsiTheme="minorHAnsi"/>
              <w:noProof/>
              <w:szCs w:val="24"/>
              <w:lang w:eastAsia="en-GB"/>
            </w:rPr>
          </w:pPr>
          <w:hyperlink w:anchor="_Toc190194137" w:history="1">
            <w:r w:rsidRPr="00552DC5">
              <w:rPr>
                <w:rStyle w:val="Hyperlink"/>
                <w:noProof/>
              </w:rPr>
              <w:t>About You</w:t>
            </w:r>
            <w:r>
              <w:rPr>
                <w:noProof/>
                <w:webHidden/>
              </w:rPr>
              <w:tab/>
            </w:r>
            <w:r>
              <w:rPr>
                <w:noProof/>
                <w:webHidden/>
              </w:rPr>
              <w:fldChar w:fldCharType="begin"/>
            </w:r>
            <w:r>
              <w:rPr>
                <w:noProof/>
                <w:webHidden/>
              </w:rPr>
              <w:instrText xml:space="preserve"> PAGEREF _Toc190194137 \h </w:instrText>
            </w:r>
            <w:r>
              <w:rPr>
                <w:noProof/>
                <w:webHidden/>
              </w:rPr>
            </w:r>
            <w:r>
              <w:rPr>
                <w:noProof/>
                <w:webHidden/>
              </w:rPr>
              <w:fldChar w:fldCharType="separate"/>
            </w:r>
            <w:r>
              <w:rPr>
                <w:noProof/>
                <w:webHidden/>
              </w:rPr>
              <w:t>64</w:t>
            </w:r>
            <w:r>
              <w:rPr>
                <w:noProof/>
                <w:webHidden/>
              </w:rPr>
              <w:fldChar w:fldCharType="end"/>
            </w:r>
          </w:hyperlink>
        </w:p>
        <w:p w14:paraId="6F900A21" w14:textId="7BCD2363" w:rsidR="004321B2" w:rsidRDefault="004321B2">
          <w:pPr>
            <w:pStyle w:val="TOC3"/>
            <w:rPr>
              <w:rFonts w:asciiTheme="minorHAnsi" w:eastAsiaTheme="minorEastAsia" w:hAnsiTheme="minorHAnsi"/>
              <w:noProof/>
              <w:szCs w:val="24"/>
              <w:lang w:eastAsia="en-GB"/>
            </w:rPr>
          </w:pPr>
          <w:hyperlink w:anchor="_Toc190194138" w:history="1">
            <w:r w:rsidRPr="00552DC5">
              <w:rPr>
                <w:rStyle w:val="Hyperlink"/>
                <w:noProof/>
              </w:rPr>
              <w:t>Appendix 1</w:t>
            </w:r>
            <w:r>
              <w:rPr>
                <w:rFonts w:asciiTheme="minorHAnsi" w:eastAsiaTheme="minorEastAsia" w:hAnsiTheme="minorHAnsi"/>
                <w:noProof/>
                <w:szCs w:val="24"/>
                <w:lang w:eastAsia="en-GB"/>
              </w:rPr>
              <w:tab/>
            </w:r>
            <w:r w:rsidRPr="00552DC5">
              <w:rPr>
                <w:rStyle w:val="Hyperlink"/>
                <w:noProof/>
              </w:rPr>
              <w:t>Why Do You Disagree with Additional Investment in Education &amp; Schools?</w:t>
            </w:r>
            <w:r>
              <w:rPr>
                <w:noProof/>
                <w:webHidden/>
              </w:rPr>
              <w:tab/>
            </w:r>
            <w:r>
              <w:rPr>
                <w:noProof/>
                <w:webHidden/>
              </w:rPr>
              <w:fldChar w:fldCharType="begin"/>
            </w:r>
            <w:r>
              <w:rPr>
                <w:noProof/>
                <w:webHidden/>
              </w:rPr>
              <w:instrText xml:space="preserve"> PAGEREF _Toc190194138 \h </w:instrText>
            </w:r>
            <w:r>
              <w:rPr>
                <w:noProof/>
                <w:webHidden/>
              </w:rPr>
            </w:r>
            <w:r>
              <w:rPr>
                <w:noProof/>
                <w:webHidden/>
              </w:rPr>
              <w:fldChar w:fldCharType="separate"/>
            </w:r>
            <w:r>
              <w:rPr>
                <w:noProof/>
                <w:webHidden/>
              </w:rPr>
              <w:t>78</w:t>
            </w:r>
            <w:r>
              <w:rPr>
                <w:noProof/>
                <w:webHidden/>
              </w:rPr>
              <w:fldChar w:fldCharType="end"/>
            </w:r>
          </w:hyperlink>
        </w:p>
        <w:p w14:paraId="03E18522" w14:textId="1D0C3F03" w:rsidR="004321B2" w:rsidRDefault="004321B2">
          <w:pPr>
            <w:pStyle w:val="TOC3"/>
            <w:rPr>
              <w:rFonts w:asciiTheme="minorHAnsi" w:eastAsiaTheme="minorEastAsia" w:hAnsiTheme="minorHAnsi"/>
              <w:noProof/>
              <w:szCs w:val="24"/>
              <w:lang w:eastAsia="en-GB"/>
            </w:rPr>
          </w:pPr>
          <w:hyperlink w:anchor="_Toc190194139" w:history="1">
            <w:r w:rsidRPr="00552DC5">
              <w:rPr>
                <w:rStyle w:val="Hyperlink"/>
                <w:noProof/>
              </w:rPr>
              <w:t>Appendix 2</w:t>
            </w:r>
            <w:r>
              <w:rPr>
                <w:rFonts w:asciiTheme="minorHAnsi" w:eastAsiaTheme="minorEastAsia" w:hAnsiTheme="minorHAnsi"/>
                <w:noProof/>
                <w:szCs w:val="24"/>
                <w:lang w:eastAsia="en-GB"/>
              </w:rPr>
              <w:tab/>
            </w:r>
            <w:r w:rsidRPr="00552DC5">
              <w:rPr>
                <w:rStyle w:val="Hyperlink"/>
                <w:noProof/>
              </w:rPr>
              <w:t>Why Do You Disagree with Additional Investment in Children’s Services?</w:t>
            </w:r>
            <w:r>
              <w:rPr>
                <w:noProof/>
                <w:webHidden/>
              </w:rPr>
              <w:tab/>
            </w:r>
            <w:r>
              <w:rPr>
                <w:noProof/>
                <w:webHidden/>
              </w:rPr>
              <w:fldChar w:fldCharType="begin"/>
            </w:r>
            <w:r>
              <w:rPr>
                <w:noProof/>
                <w:webHidden/>
              </w:rPr>
              <w:instrText xml:space="preserve"> PAGEREF _Toc190194139 \h </w:instrText>
            </w:r>
            <w:r>
              <w:rPr>
                <w:noProof/>
                <w:webHidden/>
              </w:rPr>
            </w:r>
            <w:r>
              <w:rPr>
                <w:noProof/>
                <w:webHidden/>
              </w:rPr>
              <w:fldChar w:fldCharType="separate"/>
            </w:r>
            <w:r>
              <w:rPr>
                <w:noProof/>
                <w:webHidden/>
              </w:rPr>
              <w:t>81</w:t>
            </w:r>
            <w:r>
              <w:rPr>
                <w:noProof/>
                <w:webHidden/>
              </w:rPr>
              <w:fldChar w:fldCharType="end"/>
            </w:r>
          </w:hyperlink>
        </w:p>
        <w:p w14:paraId="7DBD279D" w14:textId="69846E30" w:rsidR="004321B2" w:rsidRDefault="004321B2">
          <w:pPr>
            <w:pStyle w:val="TOC3"/>
            <w:rPr>
              <w:rFonts w:asciiTheme="minorHAnsi" w:eastAsiaTheme="minorEastAsia" w:hAnsiTheme="minorHAnsi"/>
              <w:noProof/>
              <w:szCs w:val="24"/>
              <w:lang w:eastAsia="en-GB"/>
            </w:rPr>
          </w:pPr>
          <w:hyperlink w:anchor="_Toc190194140" w:history="1">
            <w:r w:rsidRPr="00552DC5">
              <w:rPr>
                <w:rStyle w:val="Hyperlink"/>
                <w:noProof/>
              </w:rPr>
              <w:t>Appendix 3</w:t>
            </w:r>
            <w:r>
              <w:rPr>
                <w:rFonts w:asciiTheme="minorHAnsi" w:eastAsiaTheme="minorEastAsia" w:hAnsiTheme="minorHAnsi"/>
                <w:noProof/>
                <w:szCs w:val="24"/>
                <w:lang w:eastAsia="en-GB"/>
              </w:rPr>
              <w:tab/>
            </w:r>
            <w:r w:rsidRPr="00552DC5">
              <w:rPr>
                <w:rStyle w:val="Hyperlink"/>
                <w:noProof/>
              </w:rPr>
              <w:t>Why Do You Disagree with Additional Investment in Adult Services?</w:t>
            </w:r>
            <w:r>
              <w:rPr>
                <w:noProof/>
                <w:webHidden/>
              </w:rPr>
              <w:tab/>
            </w:r>
            <w:r>
              <w:rPr>
                <w:noProof/>
                <w:webHidden/>
              </w:rPr>
              <w:fldChar w:fldCharType="begin"/>
            </w:r>
            <w:r>
              <w:rPr>
                <w:noProof/>
                <w:webHidden/>
              </w:rPr>
              <w:instrText xml:space="preserve"> PAGEREF _Toc190194140 \h </w:instrText>
            </w:r>
            <w:r>
              <w:rPr>
                <w:noProof/>
                <w:webHidden/>
              </w:rPr>
            </w:r>
            <w:r>
              <w:rPr>
                <w:noProof/>
                <w:webHidden/>
              </w:rPr>
              <w:fldChar w:fldCharType="separate"/>
            </w:r>
            <w:r>
              <w:rPr>
                <w:noProof/>
                <w:webHidden/>
              </w:rPr>
              <w:t>83</w:t>
            </w:r>
            <w:r>
              <w:rPr>
                <w:noProof/>
                <w:webHidden/>
              </w:rPr>
              <w:fldChar w:fldCharType="end"/>
            </w:r>
          </w:hyperlink>
        </w:p>
        <w:p w14:paraId="5CA5B010" w14:textId="78D23AEB" w:rsidR="004321B2" w:rsidRDefault="004321B2">
          <w:pPr>
            <w:pStyle w:val="TOC3"/>
            <w:rPr>
              <w:rFonts w:asciiTheme="minorHAnsi" w:eastAsiaTheme="minorEastAsia" w:hAnsiTheme="minorHAnsi"/>
              <w:noProof/>
              <w:szCs w:val="24"/>
              <w:lang w:eastAsia="en-GB"/>
            </w:rPr>
          </w:pPr>
          <w:hyperlink w:anchor="_Toc190194141" w:history="1">
            <w:r w:rsidRPr="00552DC5">
              <w:rPr>
                <w:rStyle w:val="Hyperlink"/>
                <w:noProof/>
              </w:rPr>
              <w:t>Appendix 4</w:t>
            </w:r>
            <w:r>
              <w:rPr>
                <w:rFonts w:asciiTheme="minorHAnsi" w:eastAsiaTheme="minorEastAsia" w:hAnsiTheme="minorHAnsi"/>
                <w:noProof/>
                <w:szCs w:val="24"/>
                <w:lang w:eastAsia="en-GB"/>
              </w:rPr>
              <w:tab/>
            </w:r>
            <w:r w:rsidRPr="00552DC5">
              <w:rPr>
                <w:rStyle w:val="Hyperlink"/>
                <w:noProof/>
              </w:rPr>
              <w:t>Are There Any Other Areas Where You Think The Council Should Increase Spending?</w:t>
            </w:r>
            <w:r>
              <w:rPr>
                <w:noProof/>
                <w:webHidden/>
              </w:rPr>
              <w:tab/>
            </w:r>
            <w:r>
              <w:rPr>
                <w:noProof/>
                <w:webHidden/>
              </w:rPr>
              <w:fldChar w:fldCharType="begin"/>
            </w:r>
            <w:r>
              <w:rPr>
                <w:noProof/>
                <w:webHidden/>
              </w:rPr>
              <w:instrText xml:space="preserve"> PAGEREF _Toc190194141 \h </w:instrText>
            </w:r>
            <w:r>
              <w:rPr>
                <w:noProof/>
                <w:webHidden/>
              </w:rPr>
            </w:r>
            <w:r>
              <w:rPr>
                <w:noProof/>
                <w:webHidden/>
              </w:rPr>
              <w:fldChar w:fldCharType="separate"/>
            </w:r>
            <w:r>
              <w:rPr>
                <w:noProof/>
                <w:webHidden/>
              </w:rPr>
              <w:t>85</w:t>
            </w:r>
            <w:r>
              <w:rPr>
                <w:noProof/>
                <w:webHidden/>
              </w:rPr>
              <w:fldChar w:fldCharType="end"/>
            </w:r>
          </w:hyperlink>
        </w:p>
        <w:p w14:paraId="5B6043BB" w14:textId="28841E99" w:rsidR="004321B2" w:rsidRDefault="004321B2">
          <w:pPr>
            <w:pStyle w:val="TOC3"/>
            <w:rPr>
              <w:rFonts w:asciiTheme="minorHAnsi" w:eastAsiaTheme="minorEastAsia" w:hAnsiTheme="minorHAnsi"/>
              <w:noProof/>
              <w:szCs w:val="24"/>
              <w:lang w:eastAsia="en-GB"/>
            </w:rPr>
          </w:pPr>
          <w:hyperlink w:anchor="_Toc190194142" w:history="1">
            <w:r w:rsidRPr="00552DC5">
              <w:rPr>
                <w:rStyle w:val="Hyperlink"/>
                <w:noProof/>
              </w:rPr>
              <w:t>Appendix 5</w:t>
            </w:r>
            <w:r>
              <w:rPr>
                <w:rFonts w:asciiTheme="minorHAnsi" w:eastAsiaTheme="minorEastAsia" w:hAnsiTheme="minorHAnsi"/>
                <w:noProof/>
                <w:szCs w:val="24"/>
                <w:lang w:eastAsia="en-GB"/>
              </w:rPr>
              <w:tab/>
            </w:r>
            <w:r w:rsidRPr="00552DC5">
              <w:rPr>
                <w:rStyle w:val="Hyperlink"/>
                <w:noProof/>
              </w:rPr>
              <w:t>Young People’s Survey: Is There Anything Else You Think The Council Should Spend More Money On?</w:t>
            </w:r>
            <w:r>
              <w:rPr>
                <w:noProof/>
                <w:webHidden/>
              </w:rPr>
              <w:tab/>
            </w:r>
            <w:r>
              <w:rPr>
                <w:noProof/>
                <w:webHidden/>
              </w:rPr>
              <w:fldChar w:fldCharType="begin"/>
            </w:r>
            <w:r>
              <w:rPr>
                <w:noProof/>
                <w:webHidden/>
              </w:rPr>
              <w:instrText xml:space="preserve"> PAGEREF _Toc190194142 \h </w:instrText>
            </w:r>
            <w:r>
              <w:rPr>
                <w:noProof/>
                <w:webHidden/>
              </w:rPr>
            </w:r>
            <w:r>
              <w:rPr>
                <w:noProof/>
                <w:webHidden/>
              </w:rPr>
              <w:fldChar w:fldCharType="separate"/>
            </w:r>
            <w:r>
              <w:rPr>
                <w:noProof/>
                <w:webHidden/>
              </w:rPr>
              <w:t>88</w:t>
            </w:r>
            <w:r>
              <w:rPr>
                <w:noProof/>
                <w:webHidden/>
              </w:rPr>
              <w:fldChar w:fldCharType="end"/>
            </w:r>
          </w:hyperlink>
        </w:p>
        <w:p w14:paraId="171348AF" w14:textId="56D431BE" w:rsidR="004321B2" w:rsidRDefault="004321B2">
          <w:pPr>
            <w:pStyle w:val="TOC3"/>
            <w:rPr>
              <w:rFonts w:asciiTheme="minorHAnsi" w:eastAsiaTheme="minorEastAsia" w:hAnsiTheme="minorHAnsi"/>
              <w:noProof/>
              <w:szCs w:val="24"/>
              <w:lang w:eastAsia="en-GB"/>
            </w:rPr>
          </w:pPr>
          <w:hyperlink w:anchor="_Toc190194143" w:history="1">
            <w:r w:rsidRPr="00552DC5">
              <w:rPr>
                <w:rStyle w:val="Hyperlink"/>
                <w:noProof/>
              </w:rPr>
              <w:t>Appendix 6</w:t>
            </w:r>
            <w:r>
              <w:rPr>
                <w:rFonts w:asciiTheme="minorHAnsi" w:eastAsiaTheme="minorEastAsia" w:hAnsiTheme="minorHAnsi"/>
                <w:noProof/>
                <w:szCs w:val="24"/>
                <w:lang w:eastAsia="en-GB"/>
              </w:rPr>
              <w:tab/>
            </w:r>
            <w:r w:rsidRPr="00552DC5">
              <w:rPr>
                <w:rStyle w:val="Hyperlink"/>
                <w:noProof/>
              </w:rPr>
              <w:t>Why Do You Disagree with Increased Use of Technology for Delivering Services?</w:t>
            </w:r>
            <w:r>
              <w:rPr>
                <w:noProof/>
                <w:webHidden/>
              </w:rPr>
              <w:tab/>
            </w:r>
            <w:r>
              <w:rPr>
                <w:noProof/>
                <w:webHidden/>
              </w:rPr>
              <w:fldChar w:fldCharType="begin"/>
            </w:r>
            <w:r>
              <w:rPr>
                <w:noProof/>
                <w:webHidden/>
              </w:rPr>
              <w:instrText xml:space="preserve"> PAGEREF _Toc190194143 \h </w:instrText>
            </w:r>
            <w:r>
              <w:rPr>
                <w:noProof/>
                <w:webHidden/>
              </w:rPr>
            </w:r>
            <w:r>
              <w:rPr>
                <w:noProof/>
                <w:webHidden/>
              </w:rPr>
              <w:fldChar w:fldCharType="separate"/>
            </w:r>
            <w:r>
              <w:rPr>
                <w:noProof/>
                <w:webHidden/>
              </w:rPr>
              <w:t>90</w:t>
            </w:r>
            <w:r>
              <w:rPr>
                <w:noProof/>
                <w:webHidden/>
              </w:rPr>
              <w:fldChar w:fldCharType="end"/>
            </w:r>
          </w:hyperlink>
        </w:p>
        <w:p w14:paraId="59D81CB1" w14:textId="6547D197" w:rsidR="004321B2" w:rsidRDefault="004321B2">
          <w:pPr>
            <w:pStyle w:val="TOC3"/>
            <w:rPr>
              <w:rFonts w:asciiTheme="minorHAnsi" w:eastAsiaTheme="minorEastAsia" w:hAnsiTheme="minorHAnsi"/>
              <w:noProof/>
              <w:szCs w:val="24"/>
              <w:lang w:eastAsia="en-GB"/>
            </w:rPr>
          </w:pPr>
          <w:hyperlink w:anchor="_Toc190194144" w:history="1">
            <w:r w:rsidRPr="00552DC5">
              <w:rPr>
                <w:rStyle w:val="Hyperlink"/>
                <w:noProof/>
              </w:rPr>
              <w:t>Appendix 7</w:t>
            </w:r>
            <w:r>
              <w:rPr>
                <w:rFonts w:asciiTheme="minorHAnsi" w:eastAsiaTheme="minorEastAsia" w:hAnsiTheme="minorHAnsi"/>
                <w:noProof/>
                <w:szCs w:val="24"/>
                <w:lang w:eastAsia="en-GB"/>
              </w:rPr>
              <w:tab/>
            </w:r>
            <w:r w:rsidRPr="00552DC5">
              <w:rPr>
                <w:rStyle w:val="Hyperlink"/>
                <w:noProof/>
              </w:rPr>
              <w:t>Why Do You Disagree with Increasing Fees for ‘Learning For Life’ Courses?</w:t>
            </w:r>
            <w:r>
              <w:rPr>
                <w:noProof/>
                <w:webHidden/>
              </w:rPr>
              <w:tab/>
            </w:r>
            <w:r>
              <w:rPr>
                <w:noProof/>
                <w:webHidden/>
              </w:rPr>
              <w:fldChar w:fldCharType="begin"/>
            </w:r>
            <w:r>
              <w:rPr>
                <w:noProof/>
                <w:webHidden/>
              </w:rPr>
              <w:instrText xml:space="preserve"> PAGEREF _Toc190194144 \h </w:instrText>
            </w:r>
            <w:r>
              <w:rPr>
                <w:noProof/>
                <w:webHidden/>
              </w:rPr>
            </w:r>
            <w:r>
              <w:rPr>
                <w:noProof/>
                <w:webHidden/>
              </w:rPr>
              <w:fldChar w:fldCharType="separate"/>
            </w:r>
            <w:r>
              <w:rPr>
                <w:noProof/>
                <w:webHidden/>
              </w:rPr>
              <w:t>92</w:t>
            </w:r>
            <w:r>
              <w:rPr>
                <w:noProof/>
                <w:webHidden/>
              </w:rPr>
              <w:fldChar w:fldCharType="end"/>
            </w:r>
          </w:hyperlink>
        </w:p>
        <w:p w14:paraId="52D19834" w14:textId="7D7FA0D4" w:rsidR="004321B2" w:rsidRDefault="004321B2">
          <w:pPr>
            <w:pStyle w:val="TOC3"/>
            <w:rPr>
              <w:rFonts w:asciiTheme="minorHAnsi" w:eastAsiaTheme="minorEastAsia" w:hAnsiTheme="minorHAnsi"/>
              <w:noProof/>
              <w:szCs w:val="24"/>
              <w:lang w:eastAsia="en-GB"/>
            </w:rPr>
          </w:pPr>
          <w:hyperlink w:anchor="_Toc190194145" w:history="1">
            <w:r w:rsidRPr="00552DC5">
              <w:rPr>
                <w:rStyle w:val="Hyperlink"/>
                <w:noProof/>
              </w:rPr>
              <w:t>Appendix 8</w:t>
            </w:r>
            <w:r>
              <w:rPr>
                <w:rFonts w:asciiTheme="minorHAnsi" w:eastAsiaTheme="minorEastAsia" w:hAnsiTheme="minorHAnsi"/>
                <w:noProof/>
                <w:szCs w:val="24"/>
                <w:lang w:eastAsia="en-GB"/>
              </w:rPr>
              <w:tab/>
            </w:r>
            <w:r w:rsidRPr="00552DC5">
              <w:rPr>
                <w:rStyle w:val="Hyperlink"/>
                <w:noProof/>
              </w:rPr>
              <w:t>Young People’s Survey: Why Do You Disagree with Raising Fees for ‘Learning For Life’ Courses?</w:t>
            </w:r>
            <w:r>
              <w:rPr>
                <w:noProof/>
                <w:webHidden/>
              </w:rPr>
              <w:tab/>
            </w:r>
            <w:r>
              <w:rPr>
                <w:noProof/>
                <w:webHidden/>
              </w:rPr>
              <w:fldChar w:fldCharType="begin"/>
            </w:r>
            <w:r>
              <w:rPr>
                <w:noProof/>
                <w:webHidden/>
              </w:rPr>
              <w:instrText xml:space="preserve"> PAGEREF _Toc190194145 \h </w:instrText>
            </w:r>
            <w:r>
              <w:rPr>
                <w:noProof/>
                <w:webHidden/>
              </w:rPr>
            </w:r>
            <w:r>
              <w:rPr>
                <w:noProof/>
                <w:webHidden/>
              </w:rPr>
              <w:fldChar w:fldCharType="separate"/>
            </w:r>
            <w:r>
              <w:rPr>
                <w:noProof/>
                <w:webHidden/>
              </w:rPr>
              <w:t>94</w:t>
            </w:r>
            <w:r>
              <w:rPr>
                <w:noProof/>
                <w:webHidden/>
              </w:rPr>
              <w:fldChar w:fldCharType="end"/>
            </w:r>
          </w:hyperlink>
        </w:p>
        <w:p w14:paraId="4DC8DDEE" w14:textId="303AD80B" w:rsidR="004321B2" w:rsidRDefault="004321B2">
          <w:pPr>
            <w:pStyle w:val="TOC3"/>
            <w:rPr>
              <w:rFonts w:asciiTheme="minorHAnsi" w:eastAsiaTheme="minorEastAsia" w:hAnsiTheme="minorHAnsi"/>
              <w:noProof/>
              <w:szCs w:val="24"/>
              <w:lang w:eastAsia="en-GB"/>
            </w:rPr>
          </w:pPr>
          <w:hyperlink w:anchor="_Toc190194146" w:history="1">
            <w:r w:rsidRPr="00552DC5">
              <w:rPr>
                <w:rStyle w:val="Hyperlink"/>
                <w:noProof/>
              </w:rPr>
              <w:t>Appendix 9</w:t>
            </w:r>
            <w:r>
              <w:rPr>
                <w:rFonts w:asciiTheme="minorHAnsi" w:eastAsiaTheme="minorEastAsia" w:hAnsiTheme="minorHAnsi"/>
                <w:noProof/>
                <w:szCs w:val="24"/>
                <w:lang w:eastAsia="en-GB"/>
              </w:rPr>
              <w:tab/>
            </w:r>
            <w:r w:rsidRPr="00552DC5">
              <w:rPr>
                <w:rStyle w:val="Hyperlink"/>
                <w:noProof/>
              </w:rPr>
              <w:t>Why Do You Disagree with Increasing Fees for Burial and Cremations?</w:t>
            </w:r>
            <w:r>
              <w:rPr>
                <w:noProof/>
                <w:webHidden/>
              </w:rPr>
              <w:tab/>
            </w:r>
            <w:r>
              <w:rPr>
                <w:noProof/>
                <w:webHidden/>
              </w:rPr>
              <w:fldChar w:fldCharType="begin"/>
            </w:r>
            <w:r>
              <w:rPr>
                <w:noProof/>
                <w:webHidden/>
              </w:rPr>
              <w:instrText xml:space="preserve"> PAGEREF _Toc190194146 \h </w:instrText>
            </w:r>
            <w:r>
              <w:rPr>
                <w:noProof/>
                <w:webHidden/>
              </w:rPr>
            </w:r>
            <w:r>
              <w:rPr>
                <w:noProof/>
                <w:webHidden/>
              </w:rPr>
              <w:fldChar w:fldCharType="separate"/>
            </w:r>
            <w:r>
              <w:rPr>
                <w:noProof/>
                <w:webHidden/>
              </w:rPr>
              <w:t>96</w:t>
            </w:r>
            <w:r>
              <w:rPr>
                <w:noProof/>
                <w:webHidden/>
              </w:rPr>
              <w:fldChar w:fldCharType="end"/>
            </w:r>
          </w:hyperlink>
        </w:p>
        <w:p w14:paraId="2DF6C18A" w14:textId="0834AFDE" w:rsidR="004321B2" w:rsidRDefault="004321B2">
          <w:pPr>
            <w:pStyle w:val="TOC3"/>
            <w:rPr>
              <w:rFonts w:asciiTheme="minorHAnsi" w:eastAsiaTheme="minorEastAsia" w:hAnsiTheme="minorHAnsi"/>
              <w:noProof/>
              <w:szCs w:val="24"/>
              <w:lang w:eastAsia="en-GB"/>
            </w:rPr>
          </w:pPr>
          <w:hyperlink w:anchor="_Toc190194147" w:history="1">
            <w:r w:rsidRPr="00552DC5">
              <w:rPr>
                <w:rStyle w:val="Hyperlink"/>
                <w:noProof/>
              </w:rPr>
              <w:t>Appendix 10</w:t>
            </w:r>
            <w:r>
              <w:rPr>
                <w:rFonts w:asciiTheme="minorHAnsi" w:eastAsiaTheme="minorEastAsia" w:hAnsiTheme="minorHAnsi"/>
                <w:noProof/>
                <w:szCs w:val="24"/>
                <w:lang w:eastAsia="en-GB"/>
              </w:rPr>
              <w:tab/>
            </w:r>
            <w:r w:rsidRPr="00552DC5">
              <w:rPr>
                <w:rStyle w:val="Hyperlink"/>
                <w:noProof/>
              </w:rPr>
              <w:t>Young People’s Survey: Why Do You Disagree with The Changes In Costs for Burial and Cremations?</w:t>
            </w:r>
            <w:r>
              <w:rPr>
                <w:noProof/>
                <w:webHidden/>
              </w:rPr>
              <w:tab/>
            </w:r>
            <w:r>
              <w:rPr>
                <w:noProof/>
                <w:webHidden/>
              </w:rPr>
              <w:fldChar w:fldCharType="begin"/>
            </w:r>
            <w:r>
              <w:rPr>
                <w:noProof/>
                <w:webHidden/>
              </w:rPr>
              <w:instrText xml:space="preserve"> PAGEREF _Toc190194147 \h </w:instrText>
            </w:r>
            <w:r>
              <w:rPr>
                <w:noProof/>
                <w:webHidden/>
              </w:rPr>
            </w:r>
            <w:r>
              <w:rPr>
                <w:noProof/>
                <w:webHidden/>
              </w:rPr>
              <w:fldChar w:fldCharType="separate"/>
            </w:r>
            <w:r>
              <w:rPr>
                <w:noProof/>
                <w:webHidden/>
              </w:rPr>
              <w:t>99</w:t>
            </w:r>
            <w:r>
              <w:rPr>
                <w:noProof/>
                <w:webHidden/>
              </w:rPr>
              <w:fldChar w:fldCharType="end"/>
            </w:r>
          </w:hyperlink>
        </w:p>
        <w:p w14:paraId="6E6B88F2" w14:textId="6F2BD9CE" w:rsidR="004321B2" w:rsidRDefault="004321B2">
          <w:pPr>
            <w:pStyle w:val="TOC3"/>
            <w:rPr>
              <w:rFonts w:asciiTheme="minorHAnsi" w:eastAsiaTheme="minorEastAsia" w:hAnsiTheme="minorHAnsi"/>
              <w:noProof/>
              <w:szCs w:val="24"/>
              <w:lang w:eastAsia="en-GB"/>
            </w:rPr>
          </w:pPr>
          <w:hyperlink w:anchor="_Toc190194148" w:history="1">
            <w:r w:rsidRPr="00552DC5">
              <w:rPr>
                <w:rStyle w:val="Hyperlink"/>
                <w:noProof/>
              </w:rPr>
              <w:t>Appendix 11</w:t>
            </w:r>
            <w:r>
              <w:rPr>
                <w:rFonts w:asciiTheme="minorHAnsi" w:eastAsiaTheme="minorEastAsia" w:hAnsiTheme="minorHAnsi"/>
                <w:noProof/>
                <w:szCs w:val="24"/>
                <w:lang w:eastAsia="en-GB"/>
              </w:rPr>
              <w:tab/>
            </w:r>
            <w:r w:rsidRPr="00552DC5">
              <w:rPr>
                <w:rStyle w:val="Hyperlink"/>
                <w:noProof/>
              </w:rPr>
              <w:t>Why Do You Disagree with Increasing the Surcharge for Weekend and Bank Holiday Burials?</w:t>
            </w:r>
            <w:r>
              <w:rPr>
                <w:noProof/>
                <w:webHidden/>
              </w:rPr>
              <w:tab/>
            </w:r>
            <w:r>
              <w:rPr>
                <w:noProof/>
                <w:webHidden/>
              </w:rPr>
              <w:fldChar w:fldCharType="begin"/>
            </w:r>
            <w:r>
              <w:rPr>
                <w:noProof/>
                <w:webHidden/>
              </w:rPr>
              <w:instrText xml:space="preserve"> PAGEREF _Toc190194148 \h </w:instrText>
            </w:r>
            <w:r>
              <w:rPr>
                <w:noProof/>
                <w:webHidden/>
              </w:rPr>
            </w:r>
            <w:r>
              <w:rPr>
                <w:noProof/>
                <w:webHidden/>
              </w:rPr>
              <w:fldChar w:fldCharType="separate"/>
            </w:r>
            <w:r>
              <w:rPr>
                <w:noProof/>
                <w:webHidden/>
              </w:rPr>
              <w:t>101</w:t>
            </w:r>
            <w:r>
              <w:rPr>
                <w:noProof/>
                <w:webHidden/>
              </w:rPr>
              <w:fldChar w:fldCharType="end"/>
            </w:r>
          </w:hyperlink>
        </w:p>
        <w:p w14:paraId="2E71A680" w14:textId="17E1E986" w:rsidR="004321B2" w:rsidRDefault="004321B2">
          <w:pPr>
            <w:pStyle w:val="TOC3"/>
            <w:rPr>
              <w:rFonts w:asciiTheme="minorHAnsi" w:eastAsiaTheme="minorEastAsia" w:hAnsiTheme="minorHAnsi"/>
              <w:noProof/>
              <w:szCs w:val="24"/>
              <w:lang w:eastAsia="en-GB"/>
            </w:rPr>
          </w:pPr>
          <w:hyperlink w:anchor="_Toc190194149" w:history="1">
            <w:r w:rsidRPr="00552DC5">
              <w:rPr>
                <w:rStyle w:val="Hyperlink"/>
                <w:noProof/>
              </w:rPr>
              <w:t>Appendix 12</w:t>
            </w:r>
            <w:r>
              <w:rPr>
                <w:rFonts w:asciiTheme="minorHAnsi" w:eastAsiaTheme="minorEastAsia" w:hAnsiTheme="minorHAnsi"/>
                <w:noProof/>
                <w:szCs w:val="24"/>
                <w:lang w:eastAsia="en-GB"/>
              </w:rPr>
              <w:tab/>
            </w:r>
            <w:r w:rsidRPr="00552DC5">
              <w:rPr>
                <w:rStyle w:val="Hyperlink"/>
                <w:noProof/>
              </w:rPr>
              <w:t>Young People’s Survey: Why Do You Disagree with the Change in Cost for Weekend and Bank Holiday Burials?</w:t>
            </w:r>
            <w:r>
              <w:rPr>
                <w:noProof/>
                <w:webHidden/>
              </w:rPr>
              <w:tab/>
            </w:r>
            <w:r>
              <w:rPr>
                <w:noProof/>
                <w:webHidden/>
              </w:rPr>
              <w:fldChar w:fldCharType="begin"/>
            </w:r>
            <w:r>
              <w:rPr>
                <w:noProof/>
                <w:webHidden/>
              </w:rPr>
              <w:instrText xml:space="preserve"> PAGEREF _Toc190194149 \h </w:instrText>
            </w:r>
            <w:r>
              <w:rPr>
                <w:noProof/>
                <w:webHidden/>
              </w:rPr>
            </w:r>
            <w:r>
              <w:rPr>
                <w:noProof/>
                <w:webHidden/>
              </w:rPr>
              <w:fldChar w:fldCharType="separate"/>
            </w:r>
            <w:r>
              <w:rPr>
                <w:noProof/>
                <w:webHidden/>
              </w:rPr>
              <w:t>104</w:t>
            </w:r>
            <w:r>
              <w:rPr>
                <w:noProof/>
                <w:webHidden/>
              </w:rPr>
              <w:fldChar w:fldCharType="end"/>
            </w:r>
          </w:hyperlink>
        </w:p>
        <w:p w14:paraId="590D3645" w14:textId="179BC0BC" w:rsidR="004321B2" w:rsidRDefault="004321B2">
          <w:pPr>
            <w:pStyle w:val="TOC3"/>
            <w:rPr>
              <w:rFonts w:asciiTheme="minorHAnsi" w:eastAsiaTheme="minorEastAsia" w:hAnsiTheme="minorHAnsi"/>
              <w:noProof/>
              <w:szCs w:val="24"/>
              <w:lang w:eastAsia="en-GB"/>
            </w:rPr>
          </w:pPr>
          <w:hyperlink w:anchor="_Toc190194150" w:history="1">
            <w:r w:rsidRPr="00552DC5">
              <w:rPr>
                <w:rStyle w:val="Hyperlink"/>
                <w:noProof/>
              </w:rPr>
              <w:t>Appendix 13</w:t>
            </w:r>
            <w:r>
              <w:rPr>
                <w:rFonts w:asciiTheme="minorHAnsi" w:eastAsiaTheme="minorEastAsia" w:hAnsiTheme="minorHAnsi"/>
                <w:noProof/>
                <w:szCs w:val="24"/>
                <w:lang w:eastAsia="en-GB"/>
              </w:rPr>
              <w:tab/>
            </w:r>
            <w:r w:rsidRPr="00552DC5">
              <w:rPr>
                <w:rStyle w:val="Hyperlink"/>
                <w:noProof/>
              </w:rPr>
              <w:t>Why Do You Disagree with Increasing the Cost of Parking Permits?</w:t>
            </w:r>
            <w:r>
              <w:rPr>
                <w:noProof/>
                <w:webHidden/>
              </w:rPr>
              <w:tab/>
            </w:r>
            <w:r>
              <w:rPr>
                <w:noProof/>
                <w:webHidden/>
              </w:rPr>
              <w:fldChar w:fldCharType="begin"/>
            </w:r>
            <w:r>
              <w:rPr>
                <w:noProof/>
                <w:webHidden/>
              </w:rPr>
              <w:instrText xml:space="preserve"> PAGEREF _Toc190194150 \h </w:instrText>
            </w:r>
            <w:r>
              <w:rPr>
                <w:noProof/>
                <w:webHidden/>
              </w:rPr>
            </w:r>
            <w:r>
              <w:rPr>
                <w:noProof/>
                <w:webHidden/>
              </w:rPr>
              <w:fldChar w:fldCharType="separate"/>
            </w:r>
            <w:r>
              <w:rPr>
                <w:noProof/>
                <w:webHidden/>
              </w:rPr>
              <w:t>105</w:t>
            </w:r>
            <w:r>
              <w:rPr>
                <w:noProof/>
                <w:webHidden/>
              </w:rPr>
              <w:fldChar w:fldCharType="end"/>
            </w:r>
          </w:hyperlink>
        </w:p>
        <w:p w14:paraId="6AE7D0A0" w14:textId="5D8D344E" w:rsidR="004321B2" w:rsidRDefault="004321B2">
          <w:pPr>
            <w:pStyle w:val="TOC3"/>
            <w:rPr>
              <w:rFonts w:asciiTheme="minorHAnsi" w:eastAsiaTheme="minorEastAsia" w:hAnsiTheme="minorHAnsi"/>
              <w:noProof/>
              <w:szCs w:val="24"/>
              <w:lang w:eastAsia="en-GB"/>
            </w:rPr>
          </w:pPr>
          <w:hyperlink w:anchor="_Toc190194151" w:history="1">
            <w:r w:rsidRPr="00552DC5">
              <w:rPr>
                <w:rStyle w:val="Hyperlink"/>
                <w:noProof/>
              </w:rPr>
              <w:t>Appendix 14</w:t>
            </w:r>
            <w:r>
              <w:rPr>
                <w:rFonts w:asciiTheme="minorHAnsi" w:eastAsiaTheme="minorEastAsia" w:hAnsiTheme="minorHAnsi"/>
                <w:noProof/>
                <w:szCs w:val="24"/>
                <w:lang w:eastAsia="en-GB"/>
              </w:rPr>
              <w:tab/>
            </w:r>
            <w:r w:rsidRPr="00552DC5">
              <w:rPr>
                <w:rStyle w:val="Hyperlink"/>
                <w:noProof/>
              </w:rPr>
              <w:t>Young People’s Survey: Why Do You Disagree with Increasing the Cost of Parking Permits?</w:t>
            </w:r>
            <w:r>
              <w:rPr>
                <w:noProof/>
                <w:webHidden/>
              </w:rPr>
              <w:tab/>
            </w:r>
            <w:r>
              <w:rPr>
                <w:noProof/>
                <w:webHidden/>
              </w:rPr>
              <w:fldChar w:fldCharType="begin"/>
            </w:r>
            <w:r>
              <w:rPr>
                <w:noProof/>
                <w:webHidden/>
              </w:rPr>
              <w:instrText xml:space="preserve"> PAGEREF _Toc190194151 \h </w:instrText>
            </w:r>
            <w:r>
              <w:rPr>
                <w:noProof/>
                <w:webHidden/>
              </w:rPr>
            </w:r>
            <w:r>
              <w:rPr>
                <w:noProof/>
                <w:webHidden/>
              </w:rPr>
              <w:fldChar w:fldCharType="separate"/>
            </w:r>
            <w:r>
              <w:rPr>
                <w:noProof/>
                <w:webHidden/>
              </w:rPr>
              <w:t>110</w:t>
            </w:r>
            <w:r>
              <w:rPr>
                <w:noProof/>
                <w:webHidden/>
              </w:rPr>
              <w:fldChar w:fldCharType="end"/>
            </w:r>
          </w:hyperlink>
        </w:p>
        <w:p w14:paraId="5A3B88FA" w14:textId="01B24D02" w:rsidR="004321B2" w:rsidRDefault="004321B2">
          <w:pPr>
            <w:pStyle w:val="TOC3"/>
            <w:rPr>
              <w:rFonts w:asciiTheme="minorHAnsi" w:eastAsiaTheme="minorEastAsia" w:hAnsiTheme="minorHAnsi"/>
              <w:noProof/>
              <w:szCs w:val="24"/>
              <w:lang w:eastAsia="en-GB"/>
            </w:rPr>
          </w:pPr>
          <w:hyperlink w:anchor="_Toc190194152" w:history="1">
            <w:r w:rsidRPr="00552DC5">
              <w:rPr>
                <w:rStyle w:val="Hyperlink"/>
                <w:noProof/>
              </w:rPr>
              <w:t>Appendix 15</w:t>
            </w:r>
            <w:r>
              <w:rPr>
                <w:rFonts w:asciiTheme="minorHAnsi" w:eastAsiaTheme="minorEastAsia" w:hAnsiTheme="minorHAnsi"/>
                <w:noProof/>
                <w:szCs w:val="24"/>
                <w:lang w:eastAsia="en-GB"/>
              </w:rPr>
              <w:tab/>
            </w:r>
            <w:r w:rsidRPr="00552DC5">
              <w:rPr>
                <w:rStyle w:val="Hyperlink"/>
                <w:noProof/>
              </w:rPr>
              <w:t>Agreement with the Council’s Principles for Caring for Older People by Demographic and Geography</w:t>
            </w:r>
            <w:r>
              <w:rPr>
                <w:noProof/>
                <w:webHidden/>
              </w:rPr>
              <w:tab/>
            </w:r>
            <w:r>
              <w:rPr>
                <w:noProof/>
                <w:webHidden/>
              </w:rPr>
              <w:fldChar w:fldCharType="begin"/>
            </w:r>
            <w:r>
              <w:rPr>
                <w:noProof/>
                <w:webHidden/>
              </w:rPr>
              <w:instrText xml:space="preserve"> PAGEREF _Toc190194152 \h </w:instrText>
            </w:r>
            <w:r>
              <w:rPr>
                <w:noProof/>
                <w:webHidden/>
              </w:rPr>
            </w:r>
            <w:r>
              <w:rPr>
                <w:noProof/>
                <w:webHidden/>
              </w:rPr>
              <w:fldChar w:fldCharType="separate"/>
            </w:r>
            <w:r>
              <w:rPr>
                <w:noProof/>
                <w:webHidden/>
              </w:rPr>
              <w:t>111</w:t>
            </w:r>
            <w:r>
              <w:rPr>
                <w:noProof/>
                <w:webHidden/>
              </w:rPr>
              <w:fldChar w:fldCharType="end"/>
            </w:r>
          </w:hyperlink>
        </w:p>
        <w:p w14:paraId="3902CC97" w14:textId="6722B1A6" w:rsidR="004321B2" w:rsidRDefault="004321B2">
          <w:pPr>
            <w:pStyle w:val="TOC3"/>
            <w:rPr>
              <w:rFonts w:asciiTheme="minorHAnsi" w:eastAsiaTheme="minorEastAsia" w:hAnsiTheme="minorHAnsi"/>
              <w:noProof/>
              <w:szCs w:val="24"/>
              <w:lang w:eastAsia="en-GB"/>
            </w:rPr>
          </w:pPr>
          <w:hyperlink w:anchor="_Toc190194153" w:history="1">
            <w:r w:rsidRPr="00552DC5">
              <w:rPr>
                <w:rStyle w:val="Hyperlink"/>
                <w:noProof/>
              </w:rPr>
              <w:t>Appendix 16</w:t>
            </w:r>
            <w:r>
              <w:rPr>
                <w:rFonts w:asciiTheme="minorHAnsi" w:eastAsiaTheme="minorEastAsia" w:hAnsiTheme="minorHAnsi"/>
                <w:noProof/>
                <w:szCs w:val="24"/>
                <w:lang w:eastAsia="en-GB"/>
              </w:rPr>
              <w:tab/>
            </w:r>
            <w:r w:rsidRPr="00552DC5">
              <w:rPr>
                <w:rStyle w:val="Hyperlink"/>
                <w:noProof/>
              </w:rPr>
              <w:t>Do You Have Any Other Comments on the Council’s Principles for Supporting Older People?</w:t>
            </w:r>
            <w:r>
              <w:rPr>
                <w:noProof/>
                <w:webHidden/>
              </w:rPr>
              <w:tab/>
            </w:r>
            <w:r>
              <w:rPr>
                <w:noProof/>
                <w:webHidden/>
              </w:rPr>
              <w:fldChar w:fldCharType="begin"/>
            </w:r>
            <w:r>
              <w:rPr>
                <w:noProof/>
                <w:webHidden/>
              </w:rPr>
              <w:instrText xml:space="preserve"> PAGEREF _Toc190194153 \h </w:instrText>
            </w:r>
            <w:r>
              <w:rPr>
                <w:noProof/>
                <w:webHidden/>
              </w:rPr>
            </w:r>
            <w:r>
              <w:rPr>
                <w:noProof/>
                <w:webHidden/>
              </w:rPr>
              <w:fldChar w:fldCharType="separate"/>
            </w:r>
            <w:r>
              <w:rPr>
                <w:noProof/>
                <w:webHidden/>
              </w:rPr>
              <w:t>119</w:t>
            </w:r>
            <w:r>
              <w:rPr>
                <w:noProof/>
                <w:webHidden/>
              </w:rPr>
              <w:fldChar w:fldCharType="end"/>
            </w:r>
          </w:hyperlink>
        </w:p>
        <w:p w14:paraId="3B6F9AAB" w14:textId="024287D1" w:rsidR="004321B2" w:rsidRDefault="004321B2">
          <w:pPr>
            <w:pStyle w:val="TOC3"/>
            <w:rPr>
              <w:rFonts w:asciiTheme="minorHAnsi" w:eastAsiaTheme="minorEastAsia" w:hAnsiTheme="minorHAnsi"/>
              <w:noProof/>
              <w:szCs w:val="24"/>
              <w:lang w:eastAsia="en-GB"/>
            </w:rPr>
          </w:pPr>
          <w:hyperlink w:anchor="_Toc190194154" w:history="1">
            <w:r w:rsidRPr="00552DC5">
              <w:rPr>
                <w:rStyle w:val="Hyperlink"/>
                <w:noProof/>
              </w:rPr>
              <w:t>Appendix 17</w:t>
            </w:r>
            <w:r>
              <w:rPr>
                <w:rFonts w:asciiTheme="minorHAnsi" w:eastAsiaTheme="minorEastAsia" w:hAnsiTheme="minorHAnsi"/>
                <w:noProof/>
                <w:szCs w:val="24"/>
                <w:lang w:eastAsia="en-GB"/>
              </w:rPr>
              <w:tab/>
            </w:r>
            <w:r w:rsidRPr="00552DC5">
              <w:rPr>
                <w:rStyle w:val="Hyperlink"/>
                <w:noProof/>
              </w:rPr>
              <w:t>Do You Have Any Further Comments or Suggestions on How The Council Can Reduce the Budget Gap?</w:t>
            </w:r>
            <w:r>
              <w:rPr>
                <w:noProof/>
                <w:webHidden/>
              </w:rPr>
              <w:tab/>
            </w:r>
            <w:r>
              <w:rPr>
                <w:noProof/>
                <w:webHidden/>
              </w:rPr>
              <w:fldChar w:fldCharType="begin"/>
            </w:r>
            <w:r>
              <w:rPr>
                <w:noProof/>
                <w:webHidden/>
              </w:rPr>
              <w:instrText xml:space="preserve"> PAGEREF _Toc190194154 \h </w:instrText>
            </w:r>
            <w:r>
              <w:rPr>
                <w:noProof/>
                <w:webHidden/>
              </w:rPr>
            </w:r>
            <w:r>
              <w:rPr>
                <w:noProof/>
                <w:webHidden/>
              </w:rPr>
              <w:fldChar w:fldCharType="separate"/>
            </w:r>
            <w:r>
              <w:rPr>
                <w:noProof/>
                <w:webHidden/>
              </w:rPr>
              <w:t>126</w:t>
            </w:r>
            <w:r>
              <w:rPr>
                <w:noProof/>
                <w:webHidden/>
              </w:rPr>
              <w:fldChar w:fldCharType="end"/>
            </w:r>
          </w:hyperlink>
        </w:p>
        <w:p w14:paraId="438D557B" w14:textId="11F76013" w:rsidR="004321B2" w:rsidRDefault="004321B2">
          <w:pPr>
            <w:pStyle w:val="TOC3"/>
            <w:rPr>
              <w:rFonts w:asciiTheme="minorHAnsi" w:eastAsiaTheme="minorEastAsia" w:hAnsiTheme="minorHAnsi"/>
              <w:noProof/>
              <w:szCs w:val="24"/>
              <w:lang w:eastAsia="en-GB"/>
            </w:rPr>
          </w:pPr>
          <w:hyperlink w:anchor="_Toc190194155" w:history="1">
            <w:r w:rsidRPr="00552DC5">
              <w:rPr>
                <w:rStyle w:val="Hyperlink"/>
                <w:noProof/>
              </w:rPr>
              <w:t>Appendix 18</w:t>
            </w:r>
            <w:r>
              <w:rPr>
                <w:rFonts w:asciiTheme="minorHAnsi" w:eastAsiaTheme="minorEastAsia" w:hAnsiTheme="minorHAnsi"/>
                <w:noProof/>
                <w:szCs w:val="24"/>
                <w:lang w:eastAsia="en-GB"/>
              </w:rPr>
              <w:tab/>
            </w:r>
            <w:r w:rsidRPr="00552DC5">
              <w:rPr>
                <w:rStyle w:val="Hyperlink"/>
                <w:noProof/>
              </w:rPr>
              <w:t>Young People’s Survey: Do you have any other ideas about how the Council can save money?</w:t>
            </w:r>
            <w:r>
              <w:rPr>
                <w:noProof/>
                <w:webHidden/>
              </w:rPr>
              <w:tab/>
            </w:r>
            <w:r>
              <w:rPr>
                <w:noProof/>
                <w:webHidden/>
              </w:rPr>
              <w:fldChar w:fldCharType="begin"/>
            </w:r>
            <w:r>
              <w:rPr>
                <w:noProof/>
                <w:webHidden/>
              </w:rPr>
              <w:instrText xml:space="preserve"> PAGEREF _Toc190194155 \h </w:instrText>
            </w:r>
            <w:r>
              <w:rPr>
                <w:noProof/>
                <w:webHidden/>
              </w:rPr>
            </w:r>
            <w:r>
              <w:rPr>
                <w:noProof/>
                <w:webHidden/>
              </w:rPr>
              <w:fldChar w:fldCharType="separate"/>
            </w:r>
            <w:r>
              <w:rPr>
                <w:noProof/>
                <w:webHidden/>
              </w:rPr>
              <w:t>131</w:t>
            </w:r>
            <w:r>
              <w:rPr>
                <w:noProof/>
                <w:webHidden/>
              </w:rPr>
              <w:fldChar w:fldCharType="end"/>
            </w:r>
          </w:hyperlink>
        </w:p>
        <w:p w14:paraId="201534D7" w14:textId="7D75B9DD" w:rsidR="004321B2" w:rsidRDefault="004321B2">
          <w:pPr>
            <w:pStyle w:val="TOC3"/>
            <w:rPr>
              <w:rFonts w:asciiTheme="minorHAnsi" w:eastAsiaTheme="minorEastAsia" w:hAnsiTheme="minorHAnsi"/>
              <w:noProof/>
              <w:szCs w:val="24"/>
              <w:lang w:eastAsia="en-GB"/>
            </w:rPr>
          </w:pPr>
          <w:hyperlink w:anchor="_Toc190194156" w:history="1">
            <w:r w:rsidRPr="00552DC5">
              <w:rPr>
                <w:rStyle w:val="Hyperlink"/>
                <w:noProof/>
              </w:rPr>
              <w:t>Appendix 19</w:t>
            </w:r>
            <w:r>
              <w:rPr>
                <w:rFonts w:asciiTheme="minorHAnsi" w:eastAsiaTheme="minorEastAsia" w:hAnsiTheme="minorHAnsi"/>
                <w:noProof/>
                <w:szCs w:val="24"/>
                <w:lang w:eastAsia="en-GB"/>
              </w:rPr>
              <w:tab/>
            </w:r>
            <w:r w:rsidRPr="00552DC5">
              <w:rPr>
                <w:rStyle w:val="Hyperlink"/>
                <w:noProof/>
              </w:rPr>
              <w:t>Southern Arc Map</w:t>
            </w:r>
            <w:r>
              <w:rPr>
                <w:noProof/>
                <w:webHidden/>
              </w:rPr>
              <w:tab/>
            </w:r>
            <w:r>
              <w:rPr>
                <w:noProof/>
                <w:webHidden/>
              </w:rPr>
              <w:fldChar w:fldCharType="begin"/>
            </w:r>
            <w:r>
              <w:rPr>
                <w:noProof/>
                <w:webHidden/>
              </w:rPr>
              <w:instrText xml:space="preserve"> PAGEREF _Toc190194156 \h </w:instrText>
            </w:r>
            <w:r>
              <w:rPr>
                <w:noProof/>
                <w:webHidden/>
              </w:rPr>
            </w:r>
            <w:r>
              <w:rPr>
                <w:noProof/>
                <w:webHidden/>
              </w:rPr>
              <w:fldChar w:fldCharType="separate"/>
            </w:r>
            <w:r>
              <w:rPr>
                <w:noProof/>
                <w:webHidden/>
              </w:rPr>
              <w:t>132</w:t>
            </w:r>
            <w:r>
              <w:rPr>
                <w:noProof/>
                <w:webHidden/>
              </w:rPr>
              <w:fldChar w:fldCharType="end"/>
            </w:r>
          </w:hyperlink>
        </w:p>
        <w:p w14:paraId="6898D7D2" w14:textId="4D17B4F9" w:rsidR="004321B2" w:rsidRDefault="004321B2">
          <w:pPr>
            <w:pStyle w:val="TOC3"/>
            <w:rPr>
              <w:rFonts w:asciiTheme="minorHAnsi" w:eastAsiaTheme="minorEastAsia" w:hAnsiTheme="minorHAnsi"/>
              <w:noProof/>
              <w:szCs w:val="24"/>
              <w:lang w:eastAsia="en-GB"/>
            </w:rPr>
          </w:pPr>
          <w:hyperlink w:anchor="_Toc190194157" w:history="1">
            <w:r w:rsidRPr="00552DC5">
              <w:rPr>
                <w:rStyle w:val="Hyperlink"/>
                <w:noProof/>
              </w:rPr>
              <w:t>Appendix 20</w:t>
            </w:r>
            <w:r>
              <w:rPr>
                <w:rFonts w:asciiTheme="minorHAnsi" w:eastAsiaTheme="minorEastAsia" w:hAnsiTheme="minorHAnsi"/>
                <w:noProof/>
                <w:szCs w:val="24"/>
                <w:lang w:eastAsia="en-GB"/>
              </w:rPr>
              <w:tab/>
            </w:r>
            <w:r w:rsidRPr="00552DC5">
              <w:rPr>
                <w:rStyle w:val="Hyperlink"/>
                <w:noProof/>
              </w:rPr>
              <w:t>Promotion of the Consultation</w:t>
            </w:r>
            <w:r>
              <w:rPr>
                <w:noProof/>
                <w:webHidden/>
              </w:rPr>
              <w:tab/>
            </w:r>
            <w:r>
              <w:rPr>
                <w:noProof/>
                <w:webHidden/>
              </w:rPr>
              <w:fldChar w:fldCharType="begin"/>
            </w:r>
            <w:r>
              <w:rPr>
                <w:noProof/>
                <w:webHidden/>
              </w:rPr>
              <w:instrText xml:space="preserve"> PAGEREF _Toc190194157 \h </w:instrText>
            </w:r>
            <w:r>
              <w:rPr>
                <w:noProof/>
                <w:webHidden/>
              </w:rPr>
            </w:r>
            <w:r>
              <w:rPr>
                <w:noProof/>
                <w:webHidden/>
              </w:rPr>
              <w:fldChar w:fldCharType="separate"/>
            </w:r>
            <w:r>
              <w:rPr>
                <w:noProof/>
                <w:webHidden/>
              </w:rPr>
              <w:t>133</w:t>
            </w:r>
            <w:r>
              <w:rPr>
                <w:noProof/>
                <w:webHidden/>
              </w:rPr>
              <w:fldChar w:fldCharType="end"/>
            </w:r>
          </w:hyperlink>
        </w:p>
        <w:p w14:paraId="4A9C8A93" w14:textId="452717FF" w:rsidR="004321B2" w:rsidRDefault="004321B2">
          <w:pPr>
            <w:pStyle w:val="TOC2"/>
            <w:rPr>
              <w:rFonts w:asciiTheme="minorHAnsi" w:eastAsiaTheme="minorEastAsia" w:hAnsiTheme="minorHAnsi"/>
              <w:noProof/>
              <w:szCs w:val="24"/>
              <w:lang w:eastAsia="en-GB"/>
            </w:rPr>
          </w:pPr>
          <w:hyperlink w:anchor="_Toc190194158" w:history="1">
            <w:r w:rsidRPr="00552DC5">
              <w:rPr>
                <w:rStyle w:val="Hyperlink"/>
                <w:noProof/>
              </w:rPr>
              <w:t>Email list, faith places:</w:t>
            </w:r>
            <w:r>
              <w:rPr>
                <w:noProof/>
                <w:webHidden/>
              </w:rPr>
              <w:tab/>
            </w:r>
            <w:r>
              <w:rPr>
                <w:noProof/>
                <w:webHidden/>
              </w:rPr>
              <w:fldChar w:fldCharType="begin"/>
            </w:r>
            <w:r>
              <w:rPr>
                <w:noProof/>
                <w:webHidden/>
              </w:rPr>
              <w:instrText xml:space="preserve"> PAGEREF _Toc190194158 \h </w:instrText>
            </w:r>
            <w:r>
              <w:rPr>
                <w:noProof/>
                <w:webHidden/>
              </w:rPr>
            </w:r>
            <w:r>
              <w:rPr>
                <w:noProof/>
                <w:webHidden/>
              </w:rPr>
              <w:fldChar w:fldCharType="separate"/>
            </w:r>
            <w:r>
              <w:rPr>
                <w:noProof/>
                <w:webHidden/>
              </w:rPr>
              <w:t>133</w:t>
            </w:r>
            <w:r>
              <w:rPr>
                <w:noProof/>
                <w:webHidden/>
              </w:rPr>
              <w:fldChar w:fldCharType="end"/>
            </w:r>
          </w:hyperlink>
        </w:p>
        <w:p w14:paraId="727D09D5" w14:textId="195017CD" w:rsidR="004321B2" w:rsidRDefault="004321B2">
          <w:pPr>
            <w:pStyle w:val="TOC2"/>
            <w:rPr>
              <w:rFonts w:asciiTheme="minorHAnsi" w:eastAsiaTheme="minorEastAsia" w:hAnsiTheme="minorHAnsi"/>
              <w:noProof/>
              <w:szCs w:val="24"/>
              <w:lang w:eastAsia="en-GB"/>
            </w:rPr>
          </w:pPr>
          <w:hyperlink w:anchor="_Toc190194159" w:history="1">
            <w:r w:rsidRPr="00552DC5">
              <w:rPr>
                <w:rStyle w:val="Hyperlink"/>
                <w:noProof/>
              </w:rPr>
              <w:t>Council colleagues</w:t>
            </w:r>
            <w:r>
              <w:rPr>
                <w:noProof/>
                <w:webHidden/>
              </w:rPr>
              <w:tab/>
            </w:r>
            <w:r>
              <w:rPr>
                <w:noProof/>
                <w:webHidden/>
              </w:rPr>
              <w:fldChar w:fldCharType="begin"/>
            </w:r>
            <w:r>
              <w:rPr>
                <w:noProof/>
                <w:webHidden/>
              </w:rPr>
              <w:instrText xml:space="preserve"> PAGEREF _Toc190194159 \h </w:instrText>
            </w:r>
            <w:r>
              <w:rPr>
                <w:noProof/>
                <w:webHidden/>
              </w:rPr>
            </w:r>
            <w:r>
              <w:rPr>
                <w:noProof/>
                <w:webHidden/>
              </w:rPr>
              <w:fldChar w:fldCharType="separate"/>
            </w:r>
            <w:r>
              <w:rPr>
                <w:noProof/>
                <w:webHidden/>
              </w:rPr>
              <w:t>135</w:t>
            </w:r>
            <w:r>
              <w:rPr>
                <w:noProof/>
                <w:webHidden/>
              </w:rPr>
              <w:fldChar w:fldCharType="end"/>
            </w:r>
          </w:hyperlink>
        </w:p>
        <w:p w14:paraId="41EF27D1" w14:textId="4AD20A56" w:rsidR="004321B2" w:rsidRDefault="004321B2">
          <w:pPr>
            <w:pStyle w:val="TOC2"/>
            <w:rPr>
              <w:rFonts w:asciiTheme="minorHAnsi" w:eastAsiaTheme="minorEastAsia" w:hAnsiTheme="minorHAnsi"/>
              <w:noProof/>
              <w:szCs w:val="24"/>
              <w:lang w:eastAsia="en-GB"/>
            </w:rPr>
          </w:pPr>
          <w:hyperlink w:anchor="_Toc190194160" w:history="1">
            <w:r w:rsidRPr="00552DC5">
              <w:rPr>
                <w:rStyle w:val="Hyperlink"/>
                <w:noProof/>
              </w:rPr>
              <w:t>Personal emails, phone calls, visits</w:t>
            </w:r>
            <w:r>
              <w:rPr>
                <w:noProof/>
                <w:webHidden/>
              </w:rPr>
              <w:tab/>
            </w:r>
            <w:r>
              <w:rPr>
                <w:noProof/>
                <w:webHidden/>
              </w:rPr>
              <w:fldChar w:fldCharType="begin"/>
            </w:r>
            <w:r>
              <w:rPr>
                <w:noProof/>
                <w:webHidden/>
              </w:rPr>
              <w:instrText xml:space="preserve"> PAGEREF _Toc190194160 \h </w:instrText>
            </w:r>
            <w:r>
              <w:rPr>
                <w:noProof/>
                <w:webHidden/>
              </w:rPr>
            </w:r>
            <w:r>
              <w:rPr>
                <w:noProof/>
                <w:webHidden/>
              </w:rPr>
              <w:fldChar w:fldCharType="separate"/>
            </w:r>
            <w:r>
              <w:rPr>
                <w:noProof/>
                <w:webHidden/>
              </w:rPr>
              <w:t>136</w:t>
            </w:r>
            <w:r>
              <w:rPr>
                <w:noProof/>
                <w:webHidden/>
              </w:rPr>
              <w:fldChar w:fldCharType="end"/>
            </w:r>
          </w:hyperlink>
        </w:p>
        <w:p w14:paraId="0ED74516" w14:textId="45EFA8AB" w:rsidR="004321B2" w:rsidRDefault="004321B2">
          <w:pPr>
            <w:pStyle w:val="TOC2"/>
            <w:rPr>
              <w:rFonts w:asciiTheme="minorHAnsi" w:eastAsiaTheme="minorEastAsia" w:hAnsiTheme="minorHAnsi"/>
              <w:noProof/>
              <w:szCs w:val="24"/>
              <w:lang w:eastAsia="en-GB"/>
            </w:rPr>
          </w:pPr>
          <w:hyperlink w:anchor="_Toc190194161" w:history="1">
            <w:r w:rsidRPr="00552DC5">
              <w:rPr>
                <w:rStyle w:val="Hyperlink"/>
                <w:noProof/>
              </w:rPr>
              <w:t>Hub visits</w:t>
            </w:r>
            <w:r>
              <w:rPr>
                <w:noProof/>
                <w:webHidden/>
              </w:rPr>
              <w:tab/>
            </w:r>
            <w:r>
              <w:rPr>
                <w:noProof/>
                <w:webHidden/>
              </w:rPr>
              <w:fldChar w:fldCharType="begin"/>
            </w:r>
            <w:r>
              <w:rPr>
                <w:noProof/>
                <w:webHidden/>
              </w:rPr>
              <w:instrText xml:space="preserve"> PAGEREF _Toc190194161 \h </w:instrText>
            </w:r>
            <w:r>
              <w:rPr>
                <w:noProof/>
                <w:webHidden/>
              </w:rPr>
            </w:r>
            <w:r>
              <w:rPr>
                <w:noProof/>
                <w:webHidden/>
              </w:rPr>
              <w:fldChar w:fldCharType="separate"/>
            </w:r>
            <w:r>
              <w:rPr>
                <w:noProof/>
                <w:webHidden/>
              </w:rPr>
              <w:t>140</w:t>
            </w:r>
            <w:r>
              <w:rPr>
                <w:noProof/>
                <w:webHidden/>
              </w:rPr>
              <w:fldChar w:fldCharType="end"/>
            </w:r>
          </w:hyperlink>
        </w:p>
        <w:p w14:paraId="73820D65" w14:textId="27EB17F9" w:rsidR="004321B2" w:rsidRDefault="004321B2">
          <w:pPr>
            <w:pStyle w:val="TOC3"/>
            <w:rPr>
              <w:rFonts w:asciiTheme="minorHAnsi" w:eastAsiaTheme="minorEastAsia" w:hAnsiTheme="minorHAnsi"/>
              <w:noProof/>
              <w:szCs w:val="24"/>
              <w:lang w:eastAsia="en-GB"/>
            </w:rPr>
          </w:pPr>
          <w:hyperlink w:anchor="_Toc190194162" w:history="1">
            <w:r w:rsidRPr="00552DC5">
              <w:rPr>
                <w:rStyle w:val="Hyperlink"/>
                <w:noProof/>
              </w:rPr>
              <w:t>Appendix 21</w:t>
            </w:r>
            <w:r>
              <w:rPr>
                <w:rFonts w:asciiTheme="minorHAnsi" w:eastAsiaTheme="minorEastAsia" w:hAnsiTheme="minorHAnsi"/>
                <w:noProof/>
                <w:szCs w:val="24"/>
                <w:lang w:eastAsia="en-GB"/>
              </w:rPr>
              <w:tab/>
            </w:r>
            <w:r w:rsidRPr="00552DC5">
              <w:rPr>
                <w:rStyle w:val="Hyperlink"/>
                <w:noProof/>
              </w:rPr>
              <w:t>Additional Feedback to the Consultation</w:t>
            </w:r>
            <w:r>
              <w:rPr>
                <w:noProof/>
                <w:webHidden/>
              </w:rPr>
              <w:tab/>
            </w:r>
            <w:r>
              <w:rPr>
                <w:noProof/>
                <w:webHidden/>
              </w:rPr>
              <w:fldChar w:fldCharType="begin"/>
            </w:r>
            <w:r>
              <w:rPr>
                <w:noProof/>
                <w:webHidden/>
              </w:rPr>
              <w:instrText xml:space="preserve"> PAGEREF _Toc190194162 \h </w:instrText>
            </w:r>
            <w:r>
              <w:rPr>
                <w:noProof/>
                <w:webHidden/>
              </w:rPr>
            </w:r>
            <w:r>
              <w:rPr>
                <w:noProof/>
                <w:webHidden/>
              </w:rPr>
              <w:fldChar w:fldCharType="separate"/>
            </w:r>
            <w:r>
              <w:rPr>
                <w:noProof/>
                <w:webHidden/>
              </w:rPr>
              <w:t>141</w:t>
            </w:r>
            <w:r>
              <w:rPr>
                <w:noProof/>
                <w:webHidden/>
              </w:rPr>
              <w:fldChar w:fldCharType="end"/>
            </w:r>
          </w:hyperlink>
        </w:p>
        <w:p w14:paraId="5F48C291" w14:textId="1BBC6B41" w:rsidR="004321B2" w:rsidRDefault="004321B2">
          <w:pPr>
            <w:pStyle w:val="TOC2"/>
            <w:rPr>
              <w:rFonts w:asciiTheme="minorHAnsi" w:eastAsiaTheme="minorEastAsia" w:hAnsiTheme="minorHAnsi"/>
              <w:noProof/>
              <w:szCs w:val="24"/>
              <w:lang w:eastAsia="en-GB"/>
            </w:rPr>
          </w:pPr>
          <w:hyperlink w:anchor="_Toc190194163" w:history="1">
            <w:r w:rsidRPr="00552DC5">
              <w:rPr>
                <w:rStyle w:val="Hyperlink"/>
                <w:noProof/>
              </w:rPr>
              <w:t>Access &amp; Equality Involvement Session, 3</w:t>
            </w:r>
            <w:r w:rsidRPr="00552DC5">
              <w:rPr>
                <w:rStyle w:val="Hyperlink"/>
                <w:noProof/>
                <w:vertAlign w:val="superscript"/>
              </w:rPr>
              <w:t>rd</w:t>
            </w:r>
            <w:r w:rsidRPr="00552DC5">
              <w:rPr>
                <w:rStyle w:val="Hyperlink"/>
                <w:noProof/>
              </w:rPr>
              <w:t xml:space="preserve"> February 2025</w:t>
            </w:r>
            <w:r>
              <w:rPr>
                <w:noProof/>
                <w:webHidden/>
              </w:rPr>
              <w:tab/>
            </w:r>
            <w:r>
              <w:rPr>
                <w:noProof/>
                <w:webHidden/>
              </w:rPr>
              <w:fldChar w:fldCharType="begin"/>
            </w:r>
            <w:r>
              <w:rPr>
                <w:noProof/>
                <w:webHidden/>
              </w:rPr>
              <w:instrText xml:space="preserve"> PAGEREF _Toc190194163 \h </w:instrText>
            </w:r>
            <w:r>
              <w:rPr>
                <w:noProof/>
                <w:webHidden/>
              </w:rPr>
            </w:r>
            <w:r>
              <w:rPr>
                <w:noProof/>
                <w:webHidden/>
              </w:rPr>
              <w:fldChar w:fldCharType="separate"/>
            </w:r>
            <w:r>
              <w:rPr>
                <w:noProof/>
                <w:webHidden/>
              </w:rPr>
              <w:t>141</w:t>
            </w:r>
            <w:r>
              <w:rPr>
                <w:noProof/>
                <w:webHidden/>
              </w:rPr>
              <w:fldChar w:fldCharType="end"/>
            </w:r>
          </w:hyperlink>
        </w:p>
        <w:p w14:paraId="055D1DA7" w14:textId="56D30A86" w:rsidR="004321B2" w:rsidRDefault="004321B2">
          <w:pPr>
            <w:pStyle w:val="TOC2"/>
            <w:rPr>
              <w:rFonts w:asciiTheme="minorHAnsi" w:eastAsiaTheme="minorEastAsia" w:hAnsiTheme="minorHAnsi"/>
              <w:noProof/>
              <w:szCs w:val="24"/>
              <w:lang w:eastAsia="en-GB"/>
            </w:rPr>
          </w:pPr>
          <w:hyperlink w:anchor="_Toc190194164" w:history="1">
            <w:r w:rsidRPr="00552DC5">
              <w:rPr>
                <w:rStyle w:val="Hyperlink"/>
                <w:noProof/>
              </w:rPr>
              <w:t>Age-Friendly Involvement Session, 27 January 2025</w:t>
            </w:r>
            <w:r>
              <w:rPr>
                <w:noProof/>
                <w:webHidden/>
              </w:rPr>
              <w:tab/>
            </w:r>
            <w:r>
              <w:rPr>
                <w:noProof/>
                <w:webHidden/>
              </w:rPr>
              <w:fldChar w:fldCharType="begin"/>
            </w:r>
            <w:r>
              <w:rPr>
                <w:noProof/>
                <w:webHidden/>
              </w:rPr>
              <w:instrText xml:space="preserve"> PAGEREF _Toc190194164 \h </w:instrText>
            </w:r>
            <w:r>
              <w:rPr>
                <w:noProof/>
                <w:webHidden/>
              </w:rPr>
            </w:r>
            <w:r>
              <w:rPr>
                <w:noProof/>
                <w:webHidden/>
              </w:rPr>
              <w:fldChar w:fldCharType="separate"/>
            </w:r>
            <w:r>
              <w:rPr>
                <w:noProof/>
                <w:webHidden/>
              </w:rPr>
              <w:t>150</w:t>
            </w:r>
            <w:r>
              <w:rPr>
                <w:noProof/>
                <w:webHidden/>
              </w:rPr>
              <w:fldChar w:fldCharType="end"/>
            </w:r>
          </w:hyperlink>
        </w:p>
        <w:p w14:paraId="60475580" w14:textId="11A76E45" w:rsidR="004321B2" w:rsidRDefault="004321B2">
          <w:pPr>
            <w:pStyle w:val="TOC2"/>
            <w:rPr>
              <w:rFonts w:asciiTheme="minorHAnsi" w:eastAsiaTheme="minorEastAsia" w:hAnsiTheme="minorHAnsi"/>
              <w:noProof/>
              <w:szCs w:val="24"/>
              <w:lang w:eastAsia="en-GB"/>
            </w:rPr>
          </w:pPr>
          <w:hyperlink w:anchor="_Toc190194165" w:history="1">
            <w:r w:rsidRPr="00552DC5">
              <w:rPr>
                <w:rStyle w:val="Hyperlink"/>
                <w:noProof/>
              </w:rPr>
              <w:t>C3SC Minority Ethnic Communities (MEC) Involvement Session, 22 January 2025</w:t>
            </w:r>
            <w:r>
              <w:rPr>
                <w:noProof/>
                <w:webHidden/>
              </w:rPr>
              <w:tab/>
            </w:r>
            <w:r>
              <w:rPr>
                <w:noProof/>
                <w:webHidden/>
              </w:rPr>
              <w:fldChar w:fldCharType="begin"/>
            </w:r>
            <w:r>
              <w:rPr>
                <w:noProof/>
                <w:webHidden/>
              </w:rPr>
              <w:instrText xml:space="preserve"> PAGEREF _Toc190194165 \h </w:instrText>
            </w:r>
            <w:r>
              <w:rPr>
                <w:noProof/>
                <w:webHidden/>
              </w:rPr>
            </w:r>
            <w:r>
              <w:rPr>
                <w:noProof/>
                <w:webHidden/>
              </w:rPr>
              <w:fldChar w:fldCharType="separate"/>
            </w:r>
            <w:r>
              <w:rPr>
                <w:noProof/>
                <w:webHidden/>
              </w:rPr>
              <w:t>161</w:t>
            </w:r>
            <w:r>
              <w:rPr>
                <w:noProof/>
                <w:webHidden/>
              </w:rPr>
              <w:fldChar w:fldCharType="end"/>
            </w:r>
          </w:hyperlink>
        </w:p>
        <w:p w14:paraId="2BA7F46E" w14:textId="13DBBAB2" w:rsidR="004321B2" w:rsidRDefault="004321B2">
          <w:pPr>
            <w:pStyle w:val="TOC2"/>
            <w:rPr>
              <w:rFonts w:asciiTheme="minorHAnsi" w:eastAsiaTheme="minorEastAsia" w:hAnsiTheme="minorHAnsi"/>
              <w:noProof/>
              <w:szCs w:val="24"/>
              <w:lang w:eastAsia="en-GB"/>
            </w:rPr>
          </w:pPr>
          <w:hyperlink w:anchor="_Toc190194166" w:history="1">
            <w:r w:rsidRPr="00552DC5">
              <w:rPr>
                <w:rStyle w:val="Hyperlink"/>
                <w:noProof/>
              </w:rPr>
              <w:t>Deaf Hub Wales Youth Group</w:t>
            </w:r>
            <w:r>
              <w:rPr>
                <w:noProof/>
                <w:webHidden/>
              </w:rPr>
              <w:tab/>
            </w:r>
            <w:r>
              <w:rPr>
                <w:noProof/>
                <w:webHidden/>
              </w:rPr>
              <w:fldChar w:fldCharType="begin"/>
            </w:r>
            <w:r>
              <w:rPr>
                <w:noProof/>
                <w:webHidden/>
              </w:rPr>
              <w:instrText xml:space="preserve"> PAGEREF _Toc190194166 \h </w:instrText>
            </w:r>
            <w:r>
              <w:rPr>
                <w:noProof/>
                <w:webHidden/>
              </w:rPr>
            </w:r>
            <w:r>
              <w:rPr>
                <w:noProof/>
                <w:webHidden/>
              </w:rPr>
              <w:fldChar w:fldCharType="separate"/>
            </w:r>
            <w:r>
              <w:rPr>
                <w:noProof/>
                <w:webHidden/>
              </w:rPr>
              <w:t>173</w:t>
            </w:r>
            <w:r>
              <w:rPr>
                <w:noProof/>
                <w:webHidden/>
              </w:rPr>
              <w:fldChar w:fldCharType="end"/>
            </w:r>
          </w:hyperlink>
        </w:p>
        <w:p w14:paraId="6558ED23" w14:textId="7B183A9A" w:rsidR="004321B2" w:rsidRDefault="004321B2">
          <w:pPr>
            <w:pStyle w:val="TOC2"/>
            <w:rPr>
              <w:rFonts w:asciiTheme="minorHAnsi" w:eastAsiaTheme="minorEastAsia" w:hAnsiTheme="minorHAnsi"/>
              <w:noProof/>
              <w:szCs w:val="24"/>
              <w:lang w:eastAsia="en-GB"/>
            </w:rPr>
          </w:pPr>
          <w:hyperlink w:anchor="_Toc190194167" w:history="1">
            <w:r w:rsidRPr="00552DC5">
              <w:rPr>
                <w:rStyle w:val="Hyperlink"/>
                <w:noProof/>
              </w:rPr>
              <w:t>Budget 2025-26 Sanatan Dharma Mandal</w:t>
            </w:r>
            <w:r>
              <w:rPr>
                <w:noProof/>
                <w:webHidden/>
              </w:rPr>
              <w:tab/>
            </w:r>
            <w:r>
              <w:rPr>
                <w:noProof/>
                <w:webHidden/>
              </w:rPr>
              <w:fldChar w:fldCharType="begin"/>
            </w:r>
            <w:r>
              <w:rPr>
                <w:noProof/>
                <w:webHidden/>
              </w:rPr>
              <w:instrText xml:space="preserve"> PAGEREF _Toc190194167 \h </w:instrText>
            </w:r>
            <w:r>
              <w:rPr>
                <w:noProof/>
                <w:webHidden/>
              </w:rPr>
            </w:r>
            <w:r>
              <w:rPr>
                <w:noProof/>
                <w:webHidden/>
              </w:rPr>
              <w:fldChar w:fldCharType="separate"/>
            </w:r>
            <w:r>
              <w:rPr>
                <w:noProof/>
                <w:webHidden/>
              </w:rPr>
              <w:t>178</w:t>
            </w:r>
            <w:r>
              <w:rPr>
                <w:noProof/>
                <w:webHidden/>
              </w:rPr>
              <w:fldChar w:fldCharType="end"/>
            </w:r>
          </w:hyperlink>
        </w:p>
        <w:p w14:paraId="1F8E3501" w14:textId="566C41B3" w:rsidR="004321B2" w:rsidRDefault="004321B2">
          <w:pPr>
            <w:pStyle w:val="TOC2"/>
            <w:rPr>
              <w:rFonts w:asciiTheme="minorHAnsi" w:eastAsiaTheme="minorEastAsia" w:hAnsiTheme="minorHAnsi"/>
              <w:noProof/>
              <w:szCs w:val="24"/>
              <w:lang w:eastAsia="en-GB"/>
            </w:rPr>
          </w:pPr>
          <w:hyperlink w:anchor="_Toc190194168" w:history="1">
            <w:r w:rsidRPr="00552DC5">
              <w:rPr>
                <w:rStyle w:val="Hyperlink"/>
                <w:noProof/>
              </w:rPr>
              <w:t>Budget 2025-26 Women Connect First</w:t>
            </w:r>
            <w:r>
              <w:rPr>
                <w:noProof/>
                <w:webHidden/>
              </w:rPr>
              <w:tab/>
            </w:r>
            <w:r>
              <w:rPr>
                <w:noProof/>
                <w:webHidden/>
              </w:rPr>
              <w:fldChar w:fldCharType="begin"/>
            </w:r>
            <w:r>
              <w:rPr>
                <w:noProof/>
                <w:webHidden/>
              </w:rPr>
              <w:instrText xml:space="preserve"> PAGEREF _Toc190194168 \h </w:instrText>
            </w:r>
            <w:r>
              <w:rPr>
                <w:noProof/>
                <w:webHidden/>
              </w:rPr>
            </w:r>
            <w:r>
              <w:rPr>
                <w:noProof/>
                <w:webHidden/>
              </w:rPr>
              <w:fldChar w:fldCharType="separate"/>
            </w:r>
            <w:r>
              <w:rPr>
                <w:noProof/>
                <w:webHidden/>
              </w:rPr>
              <w:t>181</w:t>
            </w:r>
            <w:r>
              <w:rPr>
                <w:noProof/>
                <w:webHidden/>
              </w:rPr>
              <w:fldChar w:fldCharType="end"/>
            </w:r>
          </w:hyperlink>
        </w:p>
        <w:p w14:paraId="2D94204F" w14:textId="3AFA0CDD" w:rsidR="004321B2" w:rsidRDefault="004321B2">
          <w:pPr>
            <w:pStyle w:val="TOC2"/>
            <w:rPr>
              <w:rFonts w:asciiTheme="minorHAnsi" w:eastAsiaTheme="minorEastAsia" w:hAnsiTheme="minorHAnsi"/>
              <w:noProof/>
              <w:szCs w:val="24"/>
              <w:lang w:eastAsia="en-GB"/>
            </w:rPr>
          </w:pPr>
          <w:hyperlink w:anchor="_Toc190194169" w:history="1">
            <w:r w:rsidRPr="00552DC5">
              <w:rPr>
                <w:rStyle w:val="Hyperlink"/>
                <w:noProof/>
              </w:rPr>
              <w:t>Comments from Cardiff Civic Society in response to Cardiff Council budget consultation</w:t>
            </w:r>
            <w:r>
              <w:rPr>
                <w:noProof/>
                <w:webHidden/>
              </w:rPr>
              <w:tab/>
            </w:r>
            <w:r>
              <w:rPr>
                <w:noProof/>
                <w:webHidden/>
              </w:rPr>
              <w:fldChar w:fldCharType="begin"/>
            </w:r>
            <w:r>
              <w:rPr>
                <w:noProof/>
                <w:webHidden/>
              </w:rPr>
              <w:instrText xml:space="preserve"> PAGEREF _Toc190194169 \h </w:instrText>
            </w:r>
            <w:r>
              <w:rPr>
                <w:noProof/>
                <w:webHidden/>
              </w:rPr>
            </w:r>
            <w:r>
              <w:rPr>
                <w:noProof/>
                <w:webHidden/>
              </w:rPr>
              <w:fldChar w:fldCharType="separate"/>
            </w:r>
            <w:r>
              <w:rPr>
                <w:noProof/>
                <w:webHidden/>
              </w:rPr>
              <w:t>183</w:t>
            </w:r>
            <w:r>
              <w:rPr>
                <w:noProof/>
                <w:webHidden/>
              </w:rPr>
              <w:fldChar w:fldCharType="end"/>
            </w:r>
          </w:hyperlink>
        </w:p>
        <w:p w14:paraId="26A85257" w14:textId="0456CA50" w:rsidR="004321B2" w:rsidRDefault="004321B2">
          <w:pPr>
            <w:pStyle w:val="TOC2"/>
            <w:rPr>
              <w:rFonts w:asciiTheme="minorHAnsi" w:eastAsiaTheme="minorEastAsia" w:hAnsiTheme="minorHAnsi"/>
              <w:noProof/>
              <w:szCs w:val="24"/>
              <w:lang w:eastAsia="en-GB"/>
            </w:rPr>
          </w:pPr>
          <w:hyperlink w:anchor="_Toc190194170" w:history="1">
            <w:r w:rsidRPr="00552DC5">
              <w:rPr>
                <w:rStyle w:val="Hyperlink"/>
                <w:noProof/>
              </w:rPr>
              <w:t>Emails to the Consultation Inbox</w:t>
            </w:r>
            <w:r>
              <w:rPr>
                <w:noProof/>
                <w:webHidden/>
              </w:rPr>
              <w:tab/>
            </w:r>
            <w:r>
              <w:rPr>
                <w:noProof/>
                <w:webHidden/>
              </w:rPr>
              <w:fldChar w:fldCharType="begin"/>
            </w:r>
            <w:r>
              <w:rPr>
                <w:noProof/>
                <w:webHidden/>
              </w:rPr>
              <w:instrText xml:space="preserve"> PAGEREF _Toc190194170 \h </w:instrText>
            </w:r>
            <w:r>
              <w:rPr>
                <w:noProof/>
                <w:webHidden/>
              </w:rPr>
            </w:r>
            <w:r>
              <w:rPr>
                <w:noProof/>
                <w:webHidden/>
              </w:rPr>
              <w:fldChar w:fldCharType="separate"/>
            </w:r>
            <w:r>
              <w:rPr>
                <w:noProof/>
                <w:webHidden/>
              </w:rPr>
              <w:t>184</w:t>
            </w:r>
            <w:r>
              <w:rPr>
                <w:noProof/>
                <w:webHidden/>
              </w:rPr>
              <w:fldChar w:fldCharType="end"/>
            </w:r>
          </w:hyperlink>
        </w:p>
        <w:p w14:paraId="7E9781D9" w14:textId="226B8CB4" w:rsidR="001532F3" w:rsidRDefault="00233265">
          <w:r>
            <w:rPr>
              <w:b/>
              <w:bCs/>
              <w:noProof/>
              <w:lang w:val="en-US"/>
            </w:rPr>
            <w:fldChar w:fldCharType="end"/>
          </w:r>
        </w:p>
      </w:sdtContent>
    </w:sdt>
    <w:p w14:paraId="1565CBF1" w14:textId="77777777" w:rsidR="00DA48B2" w:rsidRDefault="00DA48B2">
      <w:pPr>
        <w:sectPr w:rsidR="00DA48B2">
          <w:headerReference w:type="default" r:id="rId12"/>
          <w:footerReference w:type="default" r:id="rId13"/>
          <w:pgSz w:w="11906" w:h="16838"/>
          <w:pgMar w:top="1440" w:right="1440" w:bottom="1440" w:left="1440" w:header="708" w:footer="708" w:gutter="0"/>
          <w:cols w:space="708"/>
          <w:docGrid w:linePitch="360"/>
        </w:sectPr>
      </w:pPr>
    </w:p>
    <w:p w14:paraId="7B6A12BC" w14:textId="77777777" w:rsidR="00283F02" w:rsidRDefault="00283F02">
      <w:pPr>
        <w:rPr>
          <w:rFonts w:asciiTheme="majorHAnsi" w:eastAsiaTheme="majorEastAsia" w:hAnsiTheme="majorHAnsi" w:cstheme="majorBidi"/>
          <w:color w:val="2F5496" w:themeColor="accent1" w:themeShade="BF"/>
          <w:sz w:val="32"/>
          <w:szCs w:val="32"/>
        </w:rPr>
      </w:pPr>
      <w:r>
        <w:br w:type="page"/>
      </w:r>
    </w:p>
    <w:p w14:paraId="0484D5A0" w14:textId="57087B2B" w:rsidR="00E62452" w:rsidRDefault="00E62452" w:rsidP="00342F52">
      <w:pPr>
        <w:pStyle w:val="Heading1"/>
      </w:pPr>
      <w:bookmarkStart w:id="1" w:name="_Toc190194114"/>
      <w:r>
        <w:lastRenderedPageBreak/>
        <w:t>Executive Summary</w:t>
      </w:r>
      <w:bookmarkEnd w:id="1"/>
    </w:p>
    <w:p w14:paraId="6F6695FF" w14:textId="77777777" w:rsidR="00E62452" w:rsidRDefault="00E62452" w:rsidP="00F76A4C">
      <w:pPr>
        <w:spacing w:after="0"/>
      </w:pPr>
    </w:p>
    <w:p w14:paraId="67ABFC33" w14:textId="2DA88FB9" w:rsidR="001975E4" w:rsidRDefault="00C81232" w:rsidP="00E62452">
      <w:r>
        <w:t>The majority of respondents</w:t>
      </w:r>
      <w:r w:rsidR="004F452C">
        <w:t xml:space="preserve"> agreed with each of the proposals put forward to close the budget gap</w:t>
      </w:r>
    </w:p>
    <w:p w14:paraId="61D637B6" w14:textId="4A42F34B" w:rsidR="003935CB" w:rsidRDefault="003935CB" w:rsidP="003935CB">
      <w:pPr>
        <w:pStyle w:val="Heading2"/>
        <w:rPr>
          <w:lang w:eastAsia="en-GB"/>
        </w:rPr>
      </w:pPr>
      <w:bookmarkStart w:id="2" w:name="_Toc190194115"/>
      <w:r>
        <w:rPr>
          <w:lang w:eastAsia="en-GB"/>
        </w:rPr>
        <w:t>Delivering Services</w:t>
      </w:r>
      <w:bookmarkEnd w:id="2"/>
    </w:p>
    <w:p w14:paraId="68D56E04" w14:textId="26F40062" w:rsidR="00AC338F" w:rsidRPr="00F95DEB" w:rsidRDefault="008011B2" w:rsidP="00F95DEB">
      <w:pPr>
        <w:rPr>
          <w:lang w:eastAsia="en-GB"/>
        </w:rPr>
      </w:pPr>
      <w:r>
        <w:rPr>
          <w:lang w:eastAsia="en-GB"/>
        </w:rPr>
        <w:t xml:space="preserve">At least </w:t>
      </w:r>
      <w:r w:rsidR="00DD3B6F">
        <w:rPr>
          <w:lang w:eastAsia="en-GB"/>
        </w:rPr>
        <w:t>four in five</w:t>
      </w:r>
      <w:r>
        <w:rPr>
          <w:lang w:eastAsia="en-GB"/>
        </w:rPr>
        <w:t xml:space="preserve"> respondents agreed with the proposals</w:t>
      </w:r>
      <w:r w:rsidR="008023FA">
        <w:rPr>
          <w:lang w:eastAsia="en-GB"/>
        </w:rPr>
        <w:t xml:space="preserve"> to increase funding for Children’s Services, education &amp; schools and Adult Services</w:t>
      </w:r>
      <w:r w:rsidR="00E71E4C">
        <w:rPr>
          <w:lang w:eastAsia="en-GB"/>
        </w:rPr>
        <w:t>.  There was the same level of agreement for increasing the use of technology to support service delivery.</w:t>
      </w:r>
    </w:p>
    <w:tbl>
      <w:tblPr>
        <w:tblStyle w:val="GridTable4-Accent5"/>
        <w:tblW w:w="9246" w:type="dxa"/>
        <w:tblLook w:val="04A0" w:firstRow="1" w:lastRow="0" w:firstColumn="1" w:lastColumn="0" w:noHBand="0" w:noVBand="1"/>
      </w:tblPr>
      <w:tblGrid>
        <w:gridCol w:w="6658"/>
        <w:gridCol w:w="763"/>
        <w:gridCol w:w="803"/>
        <w:gridCol w:w="1082"/>
      </w:tblGrid>
      <w:tr w:rsidR="002C37AA" w:rsidRPr="005C4BE9" w14:paraId="3D62155F" w14:textId="77777777">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6658" w:type="dxa"/>
            <w:noWrap/>
            <w:hideMark/>
          </w:tcPr>
          <w:p w14:paraId="441CB1F1" w14:textId="25CC1EE7" w:rsidR="002C37AA" w:rsidRPr="005C4BE9" w:rsidRDefault="00EB7759">
            <w:pPr>
              <w:rPr>
                <w:rFonts w:ascii="Times New Roman" w:hAnsi="Times New Roman"/>
                <w:color w:val="FFFFFF" w:themeColor="background1"/>
                <w:szCs w:val="24"/>
              </w:rPr>
            </w:pPr>
            <w:r w:rsidRPr="005C4BE9">
              <w:rPr>
                <w:rFonts w:ascii="Times New Roman" w:hAnsi="Times New Roman"/>
                <w:color w:val="FFFFFF" w:themeColor="background1"/>
                <w:szCs w:val="24"/>
              </w:rPr>
              <w:t>%</w:t>
            </w:r>
          </w:p>
        </w:tc>
        <w:tc>
          <w:tcPr>
            <w:tcW w:w="703" w:type="dxa"/>
          </w:tcPr>
          <w:p w14:paraId="1BE34BA9" w14:textId="77777777" w:rsidR="002C37AA" w:rsidRPr="005C4BE9" w:rsidRDefault="002C37AA">
            <w:pPr>
              <w:cnfStyle w:val="100000000000" w:firstRow="1" w:lastRow="0" w:firstColumn="0" w:lastColumn="0" w:oddVBand="0" w:evenVBand="0" w:oddHBand="0" w:evenHBand="0" w:firstRowFirstColumn="0" w:firstRowLastColumn="0" w:lastRowFirstColumn="0" w:lastRowLastColumn="0"/>
              <w:rPr>
                <w:rFonts w:cs="Calibri"/>
                <w:b/>
                <w:bCs/>
                <w:color w:val="FFFFFF" w:themeColor="background1"/>
                <w:szCs w:val="24"/>
              </w:rPr>
            </w:pPr>
            <w:r w:rsidRPr="005C4BE9">
              <w:rPr>
                <w:rFonts w:cs="Calibri"/>
                <w:b/>
                <w:bCs/>
                <w:color w:val="FFFFFF" w:themeColor="background1"/>
                <w:szCs w:val="24"/>
              </w:rPr>
              <w:t>Base</w:t>
            </w:r>
          </w:p>
        </w:tc>
        <w:tc>
          <w:tcPr>
            <w:tcW w:w="803" w:type="dxa"/>
            <w:noWrap/>
            <w:hideMark/>
          </w:tcPr>
          <w:p w14:paraId="79DA5574" w14:textId="77777777" w:rsidR="002C37AA" w:rsidRPr="005C4BE9" w:rsidRDefault="002C37AA">
            <w:pPr>
              <w:cnfStyle w:val="100000000000" w:firstRow="1" w:lastRow="0" w:firstColumn="0" w:lastColumn="0" w:oddVBand="0" w:evenVBand="0" w:oddHBand="0" w:evenHBand="0" w:firstRowFirstColumn="0" w:firstRowLastColumn="0" w:lastRowFirstColumn="0" w:lastRowLastColumn="0"/>
              <w:rPr>
                <w:rFonts w:cs="Calibri"/>
                <w:b/>
                <w:bCs/>
                <w:color w:val="FFFFFF" w:themeColor="background1"/>
                <w:szCs w:val="24"/>
              </w:rPr>
            </w:pPr>
            <w:r w:rsidRPr="005C4BE9">
              <w:rPr>
                <w:rFonts w:cs="Calibri"/>
                <w:b/>
                <w:bCs/>
                <w:color w:val="FFFFFF" w:themeColor="background1"/>
                <w:szCs w:val="24"/>
              </w:rPr>
              <w:t>Agree</w:t>
            </w:r>
          </w:p>
        </w:tc>
        <w:tc>
          <w:tcPr>
            <w:tcW w:w="1082" w:type="dxa"/>
            <w:noWrap/>
            <w:hideMark/>
          </w:tcPr>
          <w:p w14:paraId="480D32C9" w14:textId="77777777" w:rsidR="002C37AA" w:rsidRPr="005C4BE9" w:rsidRDefault="002C37AA">
            <w:pPr>
              <w:cnfStyle w:val="100000000000" w:firstRow="1" w:lastRow="0" w:firstColumn="0" w:lastColumn="0" w:oddVBand="0" w:evenVBand="0" w:oddHBand="0" w:evenHBand="0" w:firstRowFirstColumn="0" w:firstRowLastColumn="0" w:lastRowFirstColumn="0" w:lastRowLastColumn="0"/>
              <w:rPr>
                <w:rFonts w:cs="Calibri"/>
                <w:b/>
                <w:bCs/>
                <w:color w:val="FFFFFF" w:themeColor="background1"/>
                <w:szCs w:val="24"/>
              </w:rPr>
            </w:pPr>
            <w:r w:rsidRPr="005C4BE9">
              <w:rPr>
                <w:rFonts w:cs="Calibri"/>
                <w:b/>
                <w:bCs/>
                <w:color w:val="FFFFFF" w:themeColor="background1"/>
                <w:szCs w:val="24"/>
              </w:rPr>
              <w:t>Disagree</w:t>
            </w:r>
          </w:p>
        </w:tc>
      </w:tr>
      <w:tr w:rsidR="002C37AA" w:rsidRPr="005C4BE9" w14:paraId="56B72968" w14:textId="7777777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6658" w:type="dxa"/>
            <w:noWrap/>
          </w:tcPr>
          <w:p w14:paraId="76DABADF" w14:textId="6562DE6C" w:rsidR="002C37AA" w:rsidRPr="005C4BE9" w:rsidRDefault="00E976DB">
            <w:pPr>
              <w:spacing w:after="120"/>
              <w:rPr>
                <w:rFonts w:ascii="Times New Roman" w:hAnsi="Times New Roman"/>
                <w:b w:val="0"/>
                <w:bCs w:val="0"/>
                <w:color w:val="FFFFFF" w:themeColor="background1"/>
                <w:szCs w:val="24"/>
              </w:rPr>
            </w:pPr>
            <w:r w:rsidRPr="005C4BE9">
              <w:rPr>
                <w:rFonts w:cs="Calibri"/>
                <w:color w:val="000000"/>
                <w:szCs w:val="24"/>
              </w:rPr>
              <w:t>Do you agree the Council should provide this additional funding for Children’s Services?</w:t>
            </w:r>
          </w:p>
        </w:tc>
        <w:tc>
          <w:tcPr>
            <w:tcW w:w="703" w:type="dxa"/>
          </w:tcPr>
          <w:p w14:paraId="403FE34A" w14:textId="4C4F28A1" w:rsidR="002C37AA" w:rsidRPr="005C4BE9" w:rsidRDefault="00E976DB">
            <w:pPr>
              <w:cnfStyle w:val="000000100000" w:firstRow="0" w:lastRow="0" w:firstColumn="0" w:lastColumn="0" w:oddVBand="0" w:evenVBand="0" w:oddHBand="1" w:evenHBand="0" w:firstRowFirstColumn="0" w:firstRowLastColumn="0" w:lastRowFirstColumn="0" w:lastRowLastColumn="0"/>
              <w:rPr>
                <w:rFonts w:cs="Calibri"/>
                <w:b/>
                <w:bCs/>
                <w:color w:val="FFFFFF" w:themeColor="background1"/>
                <w:szCs w:val="24"/>
              </w:rPr>
            </w:pPr>
            <w:r w:rsidRPr="005C4BE9">
              <w:rPr>
                <w:rFonts w:cs="Calibri"/>
                <w:color w:val="000000"/>
                <w:szCs w:val="24"/>
              </w:rPr>
              <w:t>2</w:t>
            </w:r>
            <w:r w:rsidR="001715B9" w:rsidRPr="005C4BE9">
              <w:rPr>
                <w:rFonts w:cs="Calibri"/>
                <w:color w:val="000000"/>
                <w:szCs w:val="24"/>
              </w:rPr>
              <w:t>,</w:t>
            </w:r>
            <w:r w:rsidRPr="005C4BE9">
              <w:rPr>
                <w:rFonts w:cs="Calibri"/>
                <w:color w:val="000000"/>
                <w:szCs w:val="24"/>
              </w:rPr>
              <w:t>666</w:t>
            </w:r>
          </w:p>
        </w:tc>
        <w:tc>
          <w:tcPr>
            <w:tcW w:w="803" w:type="dxa"/>
            <w:noWrap/>
          </w:tcPr>
          <w:p w14:paraId="6DFF6579" w14:textId="7B4C4BEC" w:rsidR="002C37AA" w:rsidRPr="005C4BE9" w:rsidRDefault="00E976DB">
            <w:pPr>
              <w:jc w:val="right"/>
              <w:cnfStyle w:val="000000100000" w:firstRow="0" w:lastRow="0" w:firstColumn="0" w:lastColumn="0" w:oddVBand="0" w:evenVBand="0" w:oddHBand="1" w:evenHBand="0" w:firstRowFirstColumn="0" w:firstRowLastColumn="0" w:lastRowFirstColumn="0" w:lastRowLastColumn="0"/>
              <w:rPr>
                <w:rFonts w:cs="Calibri"/>
                <w:b/>
                <w:bCs/>
                <w:i/>
                <w:iCs/>
                <w:color w:val="FFFFFF" w:themeColor="background1"/>
                <w:szCs w:val="24"/>
              </w:rPr>
            </w:pPr>
            <w:r w:rsidRPr="005C4BE9">
              <w:rPr>
                <w:rFonts w:cs="Calibri"/>
                <w:i/>
                <w:iCs/>
                <w:color w:val="000000"/>
                <w:szCs w:val="24"/>
              </w:rPr>
              <w:t>86.0</w:t>
            </w:r>
          </w:p>
        </w:tc>
        <w:tc>
          <w:tcPr>
            <w:tcW w:w="1082" w:type="dxa"/>
            <w:noWrap/>
          </w:tcPr>
          <w:p w14:paraId="79E4B9C1" w14:textId="4B9E76A9" w:rsidR="002C37AA" w:rsidRPr="005C4BE9" w:rsidRDefault="00E976DB">
            <w:pPr>
              <w:jc w:val="right"/>
              <w:cnfStyle w:val="000000100000" w:firstRow="0" w:lastRow="0" w:firstColumn="0" w:lastColumn="0" w:oddVBand="0" w:evenVBand="0" w:oddHBand="1" w:evenHBand="0" w:firstRowFirstColumn="0" w:firstRowLastColumn="0" w:lastRowFirstColumn="0" w:lastRowLastColumn="0"/>
              <w:rPr>
                <w:rFonts w:cs="Calibri"/>
                <w:b/>
                <w:bCs/>
                <w:i/>
                <w:iCs/>
                <w:color w:val="FFFFFF" w:themeColor="background1"/>
                <w:szCs w:val="24"/>
              </w:rPr>
            </w:pPr>
            <w:r w:rsidRPr="005C4BE9">
              <w:rPr>
                <w:rFonts w:cs="Calibri"/>
                <w:i/>
                <w:iCs/>
                <w:color w:val="000000"/>
                <w:szCs w:val="24"/>
              </w:rPr>
              <w:t>14.0</w:t>
            </w:r>
          </w:p>
        </w:tc>
      </w:tr>
      <w:tr w:rsidR="002C37AA" w:rsidRPr="005C4BE9" w14:paraId="69305A41" w14:textId="7777777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6658" w:type="dxa"/>
            <w:noWrap/>
          </w:tcPr>
          <w:p w14:paraId="4BBC6434" w14:textId="7F899968" w:rsidR="002C37AA" w:rsidRPr="005C4BE9" w:rsidRDefault="00E976DB">
            <w:pPr>
              <w:spacing w:after="120"/>
              <w:rPr>
                <w:rFonts w:cs="Calibri"/>
                <w:color w:val="000000"/>
                <w:szCs w:val="24"/>
              </w:rPr>
            </w:pPr>
            <w:r w:rsidRPr="005C4BE9">
              <w:rPr>
                <w:rFonts w:cs="Calibri"/>
                <w:color w:val="000000"/>
                <w:szCs w:val="24"/>
              </w:rPr>
              <w:t>Do you agree the Council should provide this additional funding for education and schools?</w:t>
            </w:r>
          </w:p>
        </w:tc>
        <w:tc>
          <w:tcPr>
            <w:tcW w:w="703" w:type="dxa"/>
          </w:tcPr>
          <w:p w14:paraId="155D0E89" w14:textId="13D69224" w:rsidR="002C37AA" w:rsidRPr="005C4BE9" w:rsidRDefault="00E976DB">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sidRPr="005C4BE9">
              <w:rPr>
                <w:rFonts w:cs="Calibri"/>
                <w:color w:val="000000"/>
                <w:szCs w:val="24"/>
              </w:rPr>
              <w:t>2</w:t>
            </w:r>
            <w:r w:rsidR="001715B9" w:rsidRPr="005C4BE9">
              <w:rPr>
                <w:rFonts w:cs="Calibri"/>
                <w:color w:val="000000"/>
                <w:szCs w:val="24"/>
              </w:rPr>
              <w:t>,</w:t>
            </w:r>
            <w:r w:rsidRPr="005C4BE9">
              <w:rPr>
                <w:rFonts w:cs="Calibri"/>
                <w:color w:val="000000"/>
                <w:szCs w:val="24"/>
              </w:rPr>
              <w:t>778</w:t>
            </w:r>
          </w:p>
        </w:tc>
        <w:tc>
          <w:tcPr>
            <w:tcW w:w="803" w:type="dxa"/>
            <w:noWrap/>
          </w:tcPr>
          <w:p w14:paraId="2E0369F9" w14:textId="7C954810" w:rsidR="002C37AA" w:rsidRPr="005C4BE9" w:rsidRDefault="00390985">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sidRPr="005C4BE9">
              <w:rPr>
                <w:rFonts w:cs="Calibri"/>
                <w:i/>
                <w:iCs/>
                <w:color w:val="000000"/>
                <w:szCs w:val="24"/>
              </w:rPr>
              <w:t>82.1</w:t>
            </w:r>
          </w:p>
        </w:tc>
        <w:tc>
          <w:tcPr>
            <w:tcW w:w="1082" w:type="dxa"/>
            <w:noWrap/>
          </w:tcPr>
          <w:p w14:paraId="540544E1" w14:textId="4FEEB6D4" w:rsidR="002C37AA" w:rsidRPr="005C4BE9" w:rsidRDefault="00390985">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sidRPr="005C4BE9">
              <w:rPr>
                <w:rFonts w:cs="Calibri"/>
                <w:i/>
                <w:iCs/>
                <w:color w:val="000000"/>
                <w:szCs w:val="24"/>
              </w:rPr>
              <w:t>17.9</w:t>
            </w:r>
          </w:p>
        </w:tc>
      </w:tr>
      <w:tr w:rsidR="00390985" w:rsidRPr="005C4BE9" w14:paraId="00027151" w14:textId="7777777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6658" w:type="dxa"/>
            <w:noWrap/>
          </w:tcPr>
          <w:p w14:paraId="282911A1" w14:textId="2A02BAFD" w:rsidR="00390985" w:rsidRPr="005C4BE9" w:rsidRDefault="00390985">
            <w:pPr>
              <w:spacing w:after="120"/>
              <w:rPr>
                <w:rFonts w:cs="Calibri"/>
                <w:color w:val="000000"/>
                <w:szCs w:val="24"/>
              </w:rPr>
            </w:pPr>
            <w:r w:rsidRPr="005C4BE9">
              <w:rPr>
                <w:rFonts w:cs="Calibri"/>
                <w:color w:val="000000"/>
                <w:szCs w:val="24"/>
              </w:rPr>
              <w:t>Do you agree the Council should provide this additional funding for Adult Services?</w:t>
            </w:r>
          </w:p>
        </w:tc>
        <w:tc>
          <w:tcPr>
            <w:tcW w:w="703" w:type="dxa"/>
          </w:tcPr>
          <w:p w14:paraId="4A9621C8" w14:textId="29B126E7" w:rsidR="00390985" w:rsidRPr="005C4BE9" w:rsidRDefault="00390985">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sidRPr="005C4BE9">
              <w:rPr>
                <w:rFonts w:cs="Calibri"/>
                <w:color w:val="000000"/>
                <w:szCs w:val="24"/>
              </w:rPr>
              <w:t>2</w:t>
            </w:r>
            <w:r w:rsidR="001715B9" w:rsidRPr="005C4BE9">
              <w:rPr>
                <w:rFonts w:cs="Calibri"/>
                <w:color w:val="000000"/>
                <w:szCs w:val="24"/>
              </w:rPr>
              <w:t>,</w:t>
            </w:r>
            <w:r w:rsidRPr="005C4BE9">
              <w:rPr>
                <w:rFonts w:cs="Calibri"/>
                <w:color w:val="000000"/>
                <w:szCs w:val="24"/>
              </w:rPr>
              <w:t>588</w:t>
            </w:r>
          </w:p>
        </w:tc>
        <w:tc>
          <w:tcPr>
            <w:tcW w:w="803" w:type="dxa"/>
            <w:noWrap/>
          </w:tcPr>
          <w:p w14:paraId="7C9ADCC1" w14:textId="74578B5E" w:rsidR="00390985" w:rsidRPr="005C4BE9" w:rsidRDefault="00390985">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sidRPr="005C4BE9">
              <w:rPr>
                <w:rFonts w:cs="Calibri"/>
                <w:i/>
                <w:iCs/>
                <w:color w:val="000000"/>
                <w:szCs w:val="24"/>
              </w:rPr>
              <w:t>81.0</w:t>
            </w:r>
          </w:p>
        </w:tc>
        <w:tc>
          <w:tcPr>
            <w:tcW w:w="1082" w:type="dxa"/>
            <w:noWrap/>
          </w:tcPr>
          <w:p w14:paraId="5C13D5EB" w14:textId="55C3DB58" w:rsidR="00390985" w:rsidRPr="005C4BE9" w:rsidRDefault="00390985">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sidRPr="005C4BE9">
              <w:rPr>
                <w:rFonts w:cs="Calibri"/>
                <w:i/>
                <w:iCs/>
                <w:color w:val="000000"/>
                <w:szCs w:val="24"/>
              </w:rPr>
              <w:t>19.0</w:t>
            </w:r>
          </w:p>
        </w:tc>
      </w:tr>
      <w:tr w:rsidR="00390985" w:rsidRPr="005C4BE9" w14:paraId="407AC608" w14:textId="7777777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6658" w:type="dxa"/>
            <w:noWrap/>
          </w:tcPr>
          <w:p w14:paraId="7B84EFD1" w14:textId="01EE704A" w:rsidR="00390985" w:rsidRPr="005C4BE9" w:rsidRDefault="00390985">
            <w:pPr>
              <w:spacing w:after="120"/>
              <w:rPr>
                <w:rFonts w:cs="Calibri"/>
                <w:color w:val="000000"/>
                <w:szCs w:val="24"/>
              </w:rPr>
            </w:pPr>
            <w:r w:rsidRPr="005C4BE9">
              <w:rPr>
                <w:rFonts w:cs="Calibri"/>
                <w:color w:val="000000"/>
                <w:szCs w:val="24"/>
              </w:rPr>
              <w:t>Do you support the increased use of technology for delivering services?</w:t>
            </w:r>
          </w:p>
        </w:tc>
        <w:tc>
          <w:tcPr>
            <w:tcW w:w="703" w:type="dxa"/>
          </w:tcPr>
          <w:p w14:paraId="35F118D7" w14:textId="0C2E2BC3" w:rsidR="00390985" w:rsidRPr="005C4BE9" w:rsidRDefault="007D1917">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sidRPr="005C4BE9">
              <w:rPr>
                <w:rFonts w:cs="Calibri"/>
                <w:color w:val="000000"/>
                <w:szCs w:val="24"/>
              </w:rPr>
              <w:t>2</w:t>
            </w:r>
            <w:r w:rsidR="001715B9" w:rsidRPr="005C4BE9">
              <w:rPr>
                <w:rFonts w:cs="Calibri"/>
                <w:color w:val="000000"/>
                <w:szCs w:val="24"/>
              </w:rPr>
              <w:t>,</w:t>
            </w:r>
            <w:r w:rsidRPr="005C4BE9">
              <w:rPr>
                <w:rFonts w:cs="Calibri"/>
                <w:color w:val="000000"/>
                <w:szCs w:val="24"/>
              </w:rPr>
              <w:t>679</w:t>
            </w:r>
          </w:p>
        </w:tc>
        <w:tc>
          <w:tcPr>
            <w:tcW w:w="803" w:type="dxa"/>
            <w:noWrap/>
          </w:tcPr>
          <w:p w14:paraId="7D52C9F1" w14:textId="22960993" w:rsidR="00390985" w:rsidRPr="005C4BE9" w:rsidRDefault="007D1917">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sidRPr="005C4BE9">
              <w:rPr>
                <w:rFonts w:cs="Calibri"/>
                <w:i/>
                <w:iCs/>
                <w:color w:val="000000"/>
                <w:szCs w:val="24"/>
              </w:rPr>
              <w:t>80.7</w:t>
            </w:r>
          </w:p>
        </w:tc>
        <w:tc>
          <w:tcPr>
            <w:tcW w:w="1082" w:type="dxa"/>
            <w:noWrap/>
          </w:tcPr>
          <w:p w14:paraId="6C1A1A95" w14:textId="3A8FE002" w:rsidR="00390985" w:rsidRPr="005C4BE9" w:rsidRDefault="007D1917">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sidRPr="005C4BE9">
              <w:rPr>
                <w:rFonts w:cs="Calibri"/>
                <w:i/>
                <w:iCs/>
                <w:color w:val="000000"/>
                <w:szCs w:val="24"/>
              </w:rPr>
              <w:t>19.3</w:t>
            </w:r>
          </w:p>
        </w:tc>
      </w:tr>
    </w:tbl>
    <w:p w14:paraId="2D49634E" w14:textId="77777777" w:rsidR="003935CB" w:rsidRDefault="003935CB"/>
    <w:p w14:paraId="44E923C0" w14:textId="77777777" w:rsidR="00AC338F" w:rsidRDefault="00EB7759" w:rsidP="006720FF">
      <w:pPr>
        <w:pStyle w:val="Heading2"/>
        <w:rPr>
          <w:lang w:eastAsia="en-GB"/>
        </w:rPr>
      </w:pPr>
      <w:bookmarkStart w:id="3" w:name="_Toc190194116"/>
      <w:r>
        <w:rPr>
          <w:lang w:eastAsia="en-GB"/>
        </w:rPr>
        <w:t>Fees and Charges</w:t>
      </w:r>
      <w:bookmarkEnd w:id="3"/>
    </w:p>
    <w:p w14:paraId="5AF396F6" w14:textId="45727800" w:rsidR="00EB7759" w:rsidRPr="00F95DEB" w:rsidRDefault="00F95285" w:rsidP="00F95DEB">
      <w:pPr>
        <w:rPr>
          <w:lang w:eastAsia="en-GB"/>
        </w:rPr>
      </w:pPr>
      <w:r>
        <w:rPr>
          <w:lang w:eastAsia="en-GB"/>
        </w:rPr>
        <w:t xml:space="preserve">At least </w:t>
      </w:r>
      <w:r w:rsidR="00F95DEB">
        <w:rPr>
          <w:lang w:eastAsia="en-GB"/>
        </w:rPr>
        <w:t xml:space="preserve">three in five respondents supported the </w:t>
      </w:r>
      <w:r w:rsidR="006D5BD6">
        <w:rPr>
          <w:lang w:eastAsia="en-GB"/>
        </w:rPr>
        <w:t xml:space="preserve">proposals for increasing fees for Learning for Life courses, </w:t>
      </w:r>
      <w:r w:rsidR="00A41918">
        <w:rPr>
          <w:lang w:eastAsia="en-GB"/>
        </w:rPr>
        <w:t>Bereavement</w:t>
      </w:r>
      <w:r w:rsidR="006D5BD6">
        <w:rPr>
          <w:lang w:eastAsia="en-GB"/>
        </w:rPr>
        <w:t xml:space="preserve"> services</w:t>
      </w:r>
      <w:r w:rsidR="00A41918">
        <w:rPr>
          <w:lang w:eastAsia="en-GB"/>
        </w:rPr>
        <w:t xml:space="preserve">, and residential parking permits.  There were variations by demographic groups, </w:t>
      </w:r>
      <w:r w:rsidR="002C165D">
        <w:rPr>
          <w:lang w:eastAsia="en-GB"/>
        </w:rPr>
        <w:t>examined in more detail in the body of this report.</w:t>
      </w:r>
    </w:p>
    <w:tbl>
      <w:tblPr>
        <w:tblStyle w:val="GridTable4-Accent5"/>
        <w:tblW w:w="9246" w:type="dxa"/>
        <w:tblLook w:val="04A0" w:firstRow="1" w:lastRow="0" w:firstColumn="1" w:lastColumn="0" w:noHBand="0" w:noVBand="1"/>
      </w:tblPr>
      <w:tblGrid>
        <w:gridCol w:w="6658"/>
        <w:gridCol w:w="763"/>
        <w:gridCol w:w="803"/>
        <w:gridCol w:w="1082"/>
      </w:tblGrid>
      <w:tr w:rsidR="00EB7759" w:rsidRPr="005C4BE9" w14:paraId="0CE29853" w14:textId="77777777">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6658" w:type="dxa"/>
            <w:noWrap/>
            <w:hideMark/>
          </w:tcPr>
          <w:p w14:paraId="4DF33A27" w14:textId="77777777" w:rsidR="00EB7759" w:rsidRPr="005C4BE9" w:rsidRDefault="00EB7759">
            <w:pPr>
              <w:rPr>
                <w:rFonts w:ascii="Times New Roman" w:hAnsi="Times New Roman"/>
                <w:color w:val="FFFFFF" w:themeColor="background1"/>
                <w:szCs w:val="24"/>
              </w:rPr>
            </w:pPr>
            <w:r w:rsidRPr="005C4BE9">
              <w:rPr>
                <w:rFonts w:ascii="Times New Roman" w:hAnsi="Times New Roman"/>
                <w:color w:val="FFFFFF" w:themeColor="background1"/>
                <w:szCs w:val="24"/>
              </w:rPr>
              <w:t>%</w:t>
            </w:r>
          </w:p>
        </w:tc>
        <w:tc>
          <w:tcPr>
            <w:tcW w:w="703" w:type="dxa"/>
          </w:tcPr>
          <w:p w14:paraId="070ABB65" w14:textId="77777777" w:rsidR="00EB7759" w:rsidRPr="005C4BE9" w:rsidRDefault="00EB7759">
            <w:pPr>
              <w:cnfStyle w:val="100000000000" w:firstRow="1" w:lastRow="0" w:firstColumn="0" w:lastColumn="0" w:oddVBand="0" w:evenVBand="0" w:oddHBand="0" w:evenHBand="0" w:firstRowFirstColumn="0" w:firstRowLastColumn="0" w:lastRowFirstColumn="0" w:lastRowLastColumn="0"/>
              <w:rPr>
                <w:rFonts w:cs="Calibri"/>
                <w:b/>
                <w:bCs/>
                <w:color w:val="FFFFFF" w:themeColor="background1"/>
                <w:szCs w:val="24"/>
              </w:rPr>
            </w:pPr>
            <w:r w:rsidRPr="005C4BE9">
              <w:rPr>
                <w:rFonts w:cs="Calibri"/>
                <w:b/>
                <w:bCs/>
                <w:color w:val="FFFFFF" w:themeColor="background1"/>
                <w:szCs w:val="24"/>
              </w:rPr>
              <w:t>Base</w:t>
            </w:r>
          </w:p>
        </w:tc>
        <w:tc>
          <w:tcPr>
            <w:tcW w:w="803" w:type="dxa"/>
            <w:noWrap/>
            <w:hideMark/>
          </w:tcPr>
          <w:p w14:paraId="41C3C145" w14:textId="77777777" w:rsidR="00EB7759" w:rsidRPr="005C4BE9" w:rsidRDefault="00EB7759">
            <w:pPr>
              <w:cnfStyle w:val="100000000000" w:firstRow="1" w:lastRow="0" w:firstColumn="0" w:lastColumn="0" w:oddVBand="0" w:evenVBand="0" w:oddHBand="0" w:evenHBand="0" w:firstRowFirstColumn="0" w:firstRowLastColumn="0" w:lastRowFirstColumn="0" w:lastRowLastColumn="0"/>
              <w:rPr>
                <w:rFonts w:cs="Calibri"/>
                <w:b/>
                <w:bCs/>
                <w:color w:val="FFFFFF" w:themeColor="background1"/>
                <w:szCs w:val="24"/>
              </w:rPr>
            </w:pPr>
            <w:r w:rsidRPr="005C4BE9">
              <w:rPr>
                <w:rFonts w:cs="Calibri"/>
                <w:b/>
                <w:bCs/>
                <w:color w:val="FFFFFF" w:themeColor="background1"/>
                <w:szCs w:val="24"/>
              </w:rPr>
              <w:t>Agree</w:t>
            </w:r>
          </w:p>
        </w:tc>
        <w:tc>
          <w:tcPr>
            <w:tcW w:w="1082" w:type="dxa"/>
            <w:noWrap/>
            <w:hideMark/>
          </w:tcPr>
          <w:p w14:paraId="0DDA5B05" w14:textId="77777777" w:rsidR="00EB7759" w:rsidRPr="005C4BE9" w:rsidRDefault="00EB7759">
            <w:pPr>
              <w:cnfStyle w:val="100000000000" w:firstRow="1" w:lastRow="0" w:firstColumn="0" w:lastColumn="0" w:oddVBand="0" w:evenVBand="0" w:oddHBand="0" w:evenHBand="0" w:firstRowFirstColumn="0" w:firstRowLastColumn="0" w:lastRowFirstColumn="0" w:lastRowLastColumn="0"/>
              <w:rPr>
                <w:rFonts w:cs="Calibri"/>
                <w:b/>
                <w:bCs/>
                <w:color w:val="FFFFFF" w:themeColor="background1"/>
                <w:szCs w:val="24"/>
              </w:rPr>
            </w:pPr>
            <w:r w:rsidRPr="005C4BE9">
              <w:rPr>
                <w:rFonts w:cs="Calibri"/>
                <w:b/>
                <w:bCs/>
                <w:color w:val="FFFFFF" w:themeColor="background1"/>
                <w:szCs w:val="24"/>
              </w:rPr>
              <w:t>Disagree</w:t>
            </w:r>
          </w:p>
        </w:tc>
      </w:tr>
      <w:tr w:rsidR="00EB7759" w:rsidRPr="005C4BE9" w14:paraId="5071C8B1" w14:textId="7777777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6658" w:type="dxa"/>
            <w:noWrap/>
          </w:tcPr>
          <w:p w14:paraId="6BFA62E5" w14:textId="3D04C146" w:rsidR="00EB7759" w:rsidRPr="005C4BE9" w:rsidRDefault="008A1894">
            <w:pPr>
              <w:spacing w:after="120"/>
              <w:rPr>
                <w:rFonts w:ascii="Times New Roman" w:hAnsi="Times New Roman"/>
                <w:b w:val="0"/>
                <w:bCs w:val="0"/>
                <w:color w:val="FFFFFF" w:themeColor="background1"/>
                <w:szCs w:val="24"/>
              </w:rPr>
            </w:pPr>
            <w:r w:rsidRPr="005C4BE9">
              <w:rPr>
                <w:rFonts w:cs="Calibri"/>
                <w:color w:val="000000"/>
                <w:szCs w:val="24"/>
              </w:rPr>
              <w:t>Learning for Life Course Fees: Do you agree with this proposal?</w:t>
            </w:r>
          </w:p>
        </w:tc>
        <w:tc>
          <w:tcPr>
            <w:tcW w:w="703" w:type="dxa"/>
          </w:tcPr>
          <w:p w14:paraId="7FB0D49D" w14:textId="026EF2B9" w:rsidR="00EB7759" w:rsidRPr="005C4BE9" w:rsidRDefault="008A1894">
            <w:pPr>
              <w:cnfStyle w:val="000000100000" w:firstRow="0" w:lastRow="0" w:firstColumn="0" w:lastColumn="0" w:oddVBand="0" w:evenVBand="0" w:oddHBand="1" w:evenHBand="0" w:firstRowFirstColumn="0" w:firstRowLastColumn="0" w:lastRowFirstColumn="0" w:lastRowLastColumn="0"/>
              <w:rPr>
                <w:rFonts w:cs="Calibri"/>
                <w:szCs w:val="24"/>
              </w:rPr>
            </w:pPr>
            <w:r w:rsidRPr="005C4BE9">
              <w:rPr>
                <w:rFonts w:cs="Calibri"/>
                <w:szCs w:val="24"/>
              </w:rPr>
              <w:t>2</w:t>
            </w:r>
            <w:r w:rsidR="001715B9" w:rsidRPr="005C4BE9">
              <w:rPr>
                <w:rFonts w:cs="Calibri"/>
                <w:szCs w:val="24"/>
              </w:rPr>
              <w:t>,</w:t>
            </w:r>
            <w:r w:rsidRPr="005C4BE9">
              <w:rPr>
                <w:rFonts w:cs="Calibri"/>
                <w:szCs w:val="24"/>
              </w:rPr>
              <w:t>546</w:t>
            </w:r>
          </w:p>
        </w:tc>
        <w:tc>
          <w:tcPr>
            <w:tcW w:w="803" w:type="dxa"/>
            <w:noWrap/>
          </w:tcPr>
          <w:p w14:paraId="3DD97AC1" w14:textId="24CF234B" w:rsidR="00EB7759" w:rsidRPr="005C4BE9" w:rsidRDefault="008A1894">
            <w:pPr>
              <w:jc w:val="right"/>
              <w:cnfStyle w:val="000000100000" w:firstRow="0" w:lastRow="0" w:firstColumn="0" w:lastColumn="0" w:oddVBand="0" w:evenVBand="0" w:oddHBand="1" w:evenHBand="0" w:firstRowFirstColumn="0" w:firstRowLastColumn="0" w:lastRowFirstColumn="0" w:lastRowLastColumn="0"/>
              <w:rPr>
                <w:rFonts w:cs="Calibri"/>
                <w:i/>
                <w:iCs/>
                <w:szCs w:val="24"/>
              </w:rPr>
            </w:pPr>
            <w:r w:rsidRPr="005C4BE9">
              <w:rPr>
                <w:rFonts w:cs="Calibri"/>
                <w:i/>
                <w:iCs/>
                <w:szCs w:val="24"/>
              </w:rPr>
              <w:t>86.3</w:t>
            </w:r>
          </w:p>
        </w:tc>
        <w:tc>
          <w:tcPr>
            <w:tcW w:w="1082" w:type="dxa"/>
            <w:noWrap/>
          </w:tcPr>
          <w:p w14:paraId="5B47115B" w14:textId="3EB58715" w:rsidR="00EB7759" w:rsidRPr="005C4BE9" w:rsidRDefault="008A1894">
            <w:pPr>
              <w:jc w:val="right"/>
              <w:cnfStyle w:val="000000100000" w:firstRow="0" w:lastRow="0" w:firstColumn="0" w:lastColumn="0" w:oddVBand="0" w:evenVBand="0" w:oddHBand="1" w:evenHBand="0" w:firstRowFirstColumn="0" w:firstRowLastColumn="0" w:lastRowFirstColumn="0" w:lastRowLastColumn="0"/>
              <w:rPr>
                <w:rFonts w:cs="Calibri"/>
                <w:i/>
                <w:iCs/>
                <w:szCs w:val="24"/>
              </w:rPr>
            </w:pPr>
            <w:r w:rsidRPr="005C4BE9">
              <w:rPr>
                <w:rFonts w:cs="Calibri"/>
                <w:i/>
                <w:iCs/>
                <w:szCs w:val="24"/>
              </w:rPr>
              <w:t>13.7</w:t>
            </w:r>
          </w:p>
        </w:tc>
      </w:tr>
      <w:tr w:rsidR="00EB7759" w:rsidRPr="005C4BE9" w14:paraId="6BDC917B" w14:textId="7777777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6658" w:type="dxa"/>
            <w:noWrap/>
          </w:tcPr>
          <w:p w14:paraId="382D1913" w14:textId="417498D7" w:rsidR="00EB7759" w:rsidRPr="005C4BE9" w:rsidRDefault="008A1894">
            <w:pPr>
              <w:spacing w:after="120"/>
              <w:rPr>
                <w:rFonts w:cs="Calibri"/>
                <w:color w:val="000000"/>
                <w:szCs w:val="24"/>
              </w:rPr>
            </w:pPr>
            <w:r w:rsidRPr="005C4BE9">
              <w:rPr>
                <w:rFonts w:cs="Calibri"/>
                <w:color w:val="000000"/>
                <w:szCs w:val="24"/>
              </w:rPr>
              <w:t>Cremation &amp; Burial Fees: Do you agree with this proposal?</w:t>
            </w:r>
          </w:p>
        </w:tc>
        <w:tc>
          <w:tcPr>
            <w:tcW w:w="703" w:type="dxa"/>
          </w:tcPr>
          <w:p w14:paraId="3527C186" w14:textId="756264FE" w:rsidR="00EB7759" w:rsidRPr="005C4BE9" w:rsidRDefault="008A1894">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sidRPr="005C4BE9">
              <w:rPr>
                <w:rFonts w:cs="Calibri"/>
                <w:color w:val="000000"/>
                <w:szCs w:val="24"/>
              </w:rPr>
              <w:t>2</w:t>
            </w:r>
            <w:r w:rsidR="001715B9" w:rsidRPr="005C4BE9">
              <w:rPr>
                <w:rFonts w:cs="Calibri"/>
                <w:color w:val="000000"/>
                <w:szCs w:val="24"/>
              </w:rPr>
              <w:t>,</w:t>
            </w:r>
            <w:r w:rsidRPr="005C4BE9">
              <w:rPr>
                <w:rFonts w:cs="Calibri"/>
                <w:color w:val="000000"/>
                <w:szCs w:val="24"/>
              </w:rPr>
              <w:t>538</w:t>
            </w:r>
          </w:p>
        </w:tc>
        <w:tc>
          <w:tcPr>
            <w:tcW w:w="803" w:type="dxa"/>
            <w:noWrap/>
          </w:tcPr>
          <w:p w14:paraId="5138006E" w14:textId="3DD5C196" w:rsidR="00EB7759" w:rsidRPr="005C4BE9" w:rsidRDefault="008A1894">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sidRPr="005C4BE9">
              <w:rPr>
                <w:rFonts w:cs="Calibri"/>
                <w:i/>
                <w:iCs/>
                <w:color w:val="000000"/>
                <w:szCs w:val="24"/>
              </w:rPr>
              <w:t>70.4</w:t>
            </w:r>
          </w:p>
        </w:tc>
        <w:tc>
          <w:tcPr>
            <w:tcW w:w="1082" w:type="dxa"/>
            <w:noWrap/>
          </w:tcPr>
          <w:p w14:paraId="6C755220" w14:textId="27599C9F" w:rsidR="00EB7759" w:rsidRPr="005C4BE9" w:rsidRDefault="008A1894">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sidRPr="005C4BE9">
              <w:rPr>
                <w:rFonts w:cs="Calibri"/>
                <w:i/>
                <w:iCs/>
                <w:color w:val="000000"/>
                <w:szCs w:val="24"/>
              </w:rPr>
              <w:t>29.6</w:t>
            </w:r>
          </w:p>
        </w:tc>
      </w:tr>
      <w:tr w:rsidR="00EB7759" w:rsidRPr="005C4BE9" w14:paraId="03745946" w14:textId="7777777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6658" w:type="dxa"/>
            <w:noWrap/>
          </w:tcPr>
          <w:p w14:paraId="07C5FF44" w14:textId="1E9EB7EC" w:rsidR="00EB7759" w:rsidRPr="005C4BE9" w:rsidRDefault="008A1894">
            <w:pPr>
              <w:spacing w:after="120"/>
              <w:rPr>
                <w:rFonts w:cs="Calibri"/>
                <w:color w:val="000000"/>
                <w:szCs w:val="24"/>
              </w:rPr>
            </w:pPr>
            <w:r w:rsidRPr="005C4BE9">
              <w:rPr>
                <w:rFonts w:cs="Calibri"/>
                <w:color w:val="000000"/>
                <w:szCs w:val="24"/>
              </w:rPr>
              <w:t>Residential Parking Permit: Do you agree with this proposal?</w:t>
            </w:r>
          </w:p>
        </w:tc>
        <w:tc>
          <w:tcPr>
            <w:tcW w:w="703" w:type="dxa"/>
          </w:tcPr>
          <w:p w14:paraId="51DE969D" w14:textId="5AC9508C" w:rsidR="00EB7759" w:rsidRPr="005C4BE9" w:rsidRDefault="00172444">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sidRPr="005C4BE9">
              <w:rPr>
                <w:rFonts w:cs="Calibri"/>
                <w:color w:val="000000"/>
                <w:szCs w:val="24"/>
              </w:rPr>
              <w:t>2</w:t>
            </w:r>
            <w:r w:rsidR="001715B9" w:rsidRPr="005C4BE9">
              <w:rPr>
                <w:rFonts w:cs="Calibri"/>
                <w:color w:val="000000"/>
                <w:szCs w:val="24"/>
              </w:rPr>
              <w:t>,</w:t>
            </w:r>
            <w:r w:rsidRPr="005C4BE9">
              <w:rPr>
                <w:rFonts w:cs="Calibri"/>
                <w:color w:val="000000"/>
                <w:szCs w:val="24"/>
              </w:rPr>
              <w:t>369</w:t>
            </w:r>
          </w:p>
        </w:tc>
        <w:tc>
          <w:tcPr>
            <w:tcW w:w="803" w:type="dxa"/>
            <w:noWrap/>
          </w:tcPr>
          <w:p w14:paraId="6344E6BD" w14:textId="631DAC28" w:rsidR="00EB7759" w:rsidRPr="005C4BE9" w:rsidRDefault="00172444">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sidRPr="005C4BE9">
              <w:rPr>
                <w:rFonts w:cs="Calibri"/>
                <w:i/>
                <w:iCs/>
                <w:color w:val="000000"/>
                <w:szCs w:val="24"/>
              </w:rPr>
              <w:t>65.6</w:t>
            </w:r>
          </w:p>
        </w:tc>
        <w:tc>
          <w:tcPr>
            <w:tcW w:w="1082" w:type="dxa"/>
            <w:noWrap/>
          </w:tcPr>
          <w:p w14:paraId="6554DB77" w14:textId="13F0E674" w:rsidR="00EB7759" w:rsidRPr="005C4BE9" w:rsidRDefault="00172444">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sidRPr="005C4BE9">
              <w:rPr>
                <w:rFonts w:cs="Calibri"/>
                <w:i/>
                <w:iCs/>
                <w:color w:val="000000"/>
                <w:szCs w:val="24"/>
              </w:rPr>
              <w:t>34.4</w:t>
            </w:r>
          </w:p>
        </w:tc>
      </w:tr>
      <w:tr w:rsidR="00EB7759" w:rsidRPr="005C4BE9" w14:paraId="58CB82B5" w14:textId="7777777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6658" w:type="dxa"/>
            <w:noWrap/>
          </w:tcPr>
          <w:p w14:paraId="21917B45" w14:textId="59B04F6E" w:rsidR="00EB7759" w:rsidRPr="005C4BE9" w:rsidRDefault="00172444">
            <w:pPr>
              <w:spacing w:after="120"/>
              <w:rPr>
                <w:rFonts w:cs="Calibri"/>
                <w:color w:val="000000"/>
                <w:szCs w:val="24"/>
              </w:rPr>
            </w:pPr>
            <w:r w:rsidRPr="005C4BE9">
              <w:rPr>
                <w:rFonts w:cs="Calibri"/>
                <w:color w:val="000000"/>
                <w:szCs w:val="24"/>
              </w:rPr>
              <w:t>Surcharge Fees for Weekend &amp; Bank Holiday Burials: Do you agree with this proposal?</w:t>
            </w:r>
          </w:p>
        </w:tc>
        <w:tc>
          <w:tcPr>
            <w:tcW w:w="703" w:type="dxa"/>
          </w:tcPr>
          <w:p w14:paraId="6532B951" w14:textId="7823E765" w:rsidR="00EB7759" w:rsidRPr="005C4BE9" w:rsidRDefault="00172444">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sidRPr="005C4BE9">
              <w:rPr>
                <w:rFonts w:cs="Calibri"/>
                <w:color w:val="000000"/>
                <w:szCs w:val="24"/>
              </w:rPr>
              <w:t>2</w:t>
            </w:r>
            <w:r w:rsidR="001715B9" w:rsidRPr="005C4BE9">
              <w:rPr>
                <w:rFonts w:cs="Calibri"/>
                <w:color w:val="000000"/>
                <w:szCs w:val="24"/>
              </w:rPr>
              <w:t>,</w:t>
            </w:r>
            <w:r w:rsidRPr="005C4BE9">
              <w:rPr>
                <w:rFonts w:cs="Calibri"/>
                <w:color w:val="000000"/>
                <w:szCs w:val="24"/>
              </w:rPr>
              <w:t>504</w:t>
            </w:r>
          </w:p>
        </w:tc>
        <w:tc>
          <w:tcPr>
            <w:tcW w:w="803" w:type="dxa"/>
            <w:noWrap/>
          </w:tcPr>
          <w:p w14:paraId="65FC3B8E" w14:textId="502A303A" w:rsidR="00EB7759" w:rsidRPr="005C4BE9" w:rsidRDefault="00172444">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sidRPr="005C4BE9">
              <w:rPr>
                <w:rFonts w:cs="Calibri"/>
                <w:i/>
                <w:iCs/>
                <w:color w:val="000000"/>
                <w:szCs w:val="24"/>
              </w:rPr>
              <w:t>64.3</w:t>
            </w:r>
          </w:p>
        </w:tc>
        <w:tc>
          <w:tcPr>
            <w:tcW w:w="1082" w:type="dxa"/>
            <w:noWrap/>
          </w:tcPr>
          <w:p w14:paraId="18859C57" w14:textId="09A37916" w:rsidR="00EB7759" w:rsidRPr="005C4BE9" w:rsidRDefault="00172444">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sidRPr="005C4BE9">
              <w:rPr>
                <w:rFonts w:cs="Calibri"/>
                <w:i/>
                <w:iCs/>
                <w:color w:val="000000"/>
                <w:szCs w:val="24"/>
              </w:rPr>
              <w:t>35.7</w:t>
            </w:r>
          </w:p>
        </w:tc>
      </w:tr>
    </w:tbl>
    <w:p w14:paraId="12623013" w14:textId="77777777" w:rsidR="00EB7759" w:rsidRDefault="00EB7759" w:rsidP="00DD3B6F">
      <w:pPr>
        <w:spacing w:after="0"/>
      </w:pPr>
    </w:p>
    <w:p w14:paraId="37E7C257" w14:textId="38B179BE" w:rsidR="00E16D0D" w:rsidRDefault="00E16D0D" w:rsidP="00EB7759">
      <w:r>
        <w:t>Two in five respondents supported increasing the cost of school meals by 20</w:t>
      </w:r>
      <w:r w:rsidR="00DD3B6F">
        <w:t>p</w:t>
      </w:r>
      <w:r w:rsidR="005A7711">
        <w:t>, with variations by demogra</w:t>
      </w:r>
      <w:r w:rsidR="00F76A4C">
        <w:t>phic groups.</w:t>
      </w:r>
    </w:p>
    <w:tbl>
      <w:tblPr>
        <w:tblStyle w:val="GridTable4-Accent5"/>
        <w:tblW w:w="8413" w:type="dxa"/>
        <w:tblLook w:val="04A0" w:firstRow="1" w:lastRow="0" w:firstColumn="1" w:lastColumn="0" w:noHBand="0" w:noVBand="1"/>
      </w:tblPr>
      <w:tblGrid>
        <w:gridCol w:w="7650"/>
        <w:gridCol w:w="763"/>
      </w:tblGrid>
      <w:tr w:rsidR="005270F6" w:rsidRPr="00DD503C" w14:paraId="19819FF9" w14:textId="77777777" w:rsidTr="00D82A0D">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7650" w:type="dxa"/>
            <w:noWrap/>
          </w:tcPr>
          <w:p w14:paraId="31A31D8B" w14:textId="05063EFB" w:rsidR="005270F6" w:rsidRPr="0077018B" w:rsidRDefault="005270F6" w:rsidP="005270F6">
            <w:pPr>
              <w:rPr>
                <w:rFonts w:ascii="Times New Roman" w:hAnsi="Times New Roman"/>
                <w:color w:val="FFFFFF" w:themeColor="background1"/>
                <w:szCs w:val="24"/>
              </w:rPr>
            </w:pPr>
            <w:r w:rsidRPr="00DD503C">
              <w:rPr>
                <w:rFonts w:cs="Calibri"/>
                <w:color w:val="FFFFFF" w:themeColor="background1"/>
                <w:szCs w:val="24"/>
              </w:rPr>
              <w:t>Secondary School Meals: Which of the following options do you support?</w:t>
            </w:r>
            <w:r>
              <w:rPr>
                <w:rFonts w:cs="Calibri"/>
                <w:color w:val="FFFFFF" w:themeColor="background1"/>
                <w:szCs w:val="24"/>
              </w:rPr>
              <w:t xml:space="preserve"> </w:t>
            </w:r>
            <w:r w:rsidR="00D82A0D">
              <w:rPr>
                <w:rFonts w:cs="Calibri"/>
                <w:color w:val="FFFFFF" w:themeColor="background1"/>
                <w:szCs w:val="24"/>
              </w:rPr>
              <w:t xml:space="preserve"> (Base: 2,438)</w:t>
            </w:r>
          </w:p>
        </w:tc>
        <w:tc>
          <w:tcPr>
            <w:tcW w:w="763" w:type="dxa"/>
          </w:tcPr>
          <w:p w14:paraId="59B1256D" w14:textId="5DCAD5B2" w:rsidR="005270F6" w:rsidRPr="00DD503C" w:rsidRDefault="005270F6" w:rsidP="00D82A0D">
            <w:pPr>
              <w:jc w:val="right"/>
              <w:cnfStyle w:val="100000000000" w:firstRow="1" w:lastRow="0" w:firstColumn="0" w:lastColumn="0" w:oddVBand="0" w:evenVBand="0" w:oddHBand="0" w:evenHBand="0" w:firstRowFirstColumn="0" w:firstRowLastColumn="0" w:lastRowFirstColumn="0" w:lastRowLastColumn="0"/>
              <w:rPr>
                <w:rFonts w:cs="Calibri"/>
                <w:b/>
                <w:bCs/>
                <w:color w:val="FFFFFF" w:themeColor="background1"/>
                <w:szCs w:val="24"/>
              </w:rPr>
            </w:pPr>
            <w:r w:rsidRPr="00DD503C">
              <w:rPr>
                <w:rFonts w:ascii="Times New Roman" w:hAnsi="Times New Roman"/>
                <w:color w:val="FFFFFF" w:themeColor="background1"/>
                <w:szCs w:val="24"/>
              </w:rPr>
              <w:t>%</w:t>
            </w:r>
          </w:p>
        </w:tc>
      </w:tr>
      <w:tr w:rsidR="005270F6" w:rsidRPr="00DD503C" w14:paraId="7B4BA1DF" w14:textId="77777777" w:rsidTr="00D82A0D">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7650" w:type="dxa"/>
            <w:noWrap/>
          </w:tcPr>
          <w:p w14:paraId="6D1C6B1E" w14:textId="4B96C72D" w:rsidR="005270F6" w:rsidRPr="00DD503C" w:rsidRDefault="005270F6" w:rsidP="005270F6">
            <w:pPr>
              <w:spacing w:after="120"/>
              <w:rPr>
                <w:rFonts w:cs="Calibri"/>
                <w:color w:val="000000"/>
                <w:szCs w:val="24"/>
              </w:rPr>
            </w:pPr>
            <w:r w:rsidRPr="00DD503C">
              <w:rPr>
                <w:rFonts w:cs="Calibri"/>
                <w:color w:val="000000"/>
                <w:szCs w:val="24"/>
              </w:rPr>
              <w:t>Increasing the cost by 10p, to £3.50</w:t>
            </w:r>
          </w:p>
        </w:tc>
        <w:tc>
          <w:tcPr>
            <w:tcW w:w="763" w:type="dxa"/>
          </w:tcPr>
          <w:p w14:paraId="764650D6" w14:textId="033ED946" w:rsidR="005270F6" w:rsidRPr="00DD503C" w:rsidRDefault="005270F6" w:rsidP="00D82A0D">
            <w:pPr>
              <w:jc w:val="right"/>
              <w:cnfStyle w:val="000000100000" w:firstRow="0" w:lastRow="0" w:firstColumn="0" w:lastColumn="0" w:oddVBand="0" w:evenVBand="0" w:oddHBand="1" w:evenHBand="0" w:firstRowFirstColumn="0" w:firstRowLastColumn="0" w:lastRowFirstColumn="0" w:lastRowLastColumn="0"/>
              <w:rPr>
                <w:rFonts w:cs="Calibri"/>
                <w:szCs w:val="24"/>
              </w:rPr>
            </w:pPr>
            <w:r w:rsidRPr="00DD503C">
              <w:rPr>
                <w:rFonts w:cs="Calibri"/>
                <w:i/>
                <w:iCs/>
                <w:szCs w:val="24"/>
              </w:rPr>
              <w:t>23.6</w:t>
            </w:r>
          </w:p>
        </w:tc>
      </w:tr>
      <w:tr w:rsidR="005270F6" w:rsidRPr="00DD503C" w14:paraId="0FD998C3" w14:textId="77777777" w:rsidTr="00D82A0D">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7650" w:type="dxa"/>
            <w:noWrap/>
          </w:tcPr>
          <w:p w14:paraId="0FC5B29C" w14:textId="6255D1C3" w:rsidR="005270F6" w:rsidRPr="00DD503C" w:rsidRDefault="005270F6" w:rsidP="005270F6">
            <w:pPr>
              <w:spacing w:after="120"/>
              <w:rPr>
                <w:rFonts w:cs="Calibri"/>
                <w:color w:val="000000"/>
                <w:szCs w:val="24"/>
              </w:rPr>
            </w:pPr>
            <w:r w:rsidRPr="0034103F">
              <w:rPr>
                <w:rFonts w:cs="Calibri"/>
                <w:color w:val="000000"/>
                <w:szCs w:val="24"/>
              </w:rPr>
              <w:t>Increasing the cost by 15p, to £3.55</w:t>
            </w:r>
          </w:p>
        </w:tc>
        <w:tc>
          <w:tcPr>
            <w:tcW w:w="763" w:type="dxa"/>
          </w:tcPr>
          <w:p w14:paraId="2E61D23B" w14:textId="62A02F5D" w:rsidR="005270F6" w:rsidRPr="00DD503C" w:rsidRDefault="005270F6" w:rsidP="00D82A0D">
            <w:pPr>
              <w:jc w:val="right"/>
              <w:cnfStyle w:val="000000010000" w:firstRow="0" w:lastRow="0" w:firstColumn="0" w:lastColumn="0" w:oddVBand="0" w:evenVBand="0" w:oddHBand="0" w:evenHBand="1" w:firstRowFirstColumn="0" w:firstRowLastColumn="0" w:lastRowFirstColumn="0" w:lastRowLastColumn="0"/>
              <w:rPr>
                <w:rFonts w:cs="Calibri"/>
                <w:i/>
                <w:iCs/>
                <w:szCs w:val="24"/>
              </w:rPr>
            </w:pPr>
            <w:r>
              <w:rPr>
                <w:rFonts w:cs="Calibri"/>
                <w:i/>
                <w:iCs/>
                <w:szCs w:val="24"/>
              </w:rPr>
              <w:t>10.4</w:t>
            </w:r>
          </w:p>
        </w:tc>
      </w:tr>
      <w:tr w:rsidR="005270F6" w:rsidRPr="00DD503C" w14:paraId="5702DFE4" w14:textId="77777777" w:rsidTr="00D82A0D">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7650" w:type="dxa"/>
            <w:noWrap/>
          </w:tcPr>
          <w:p w14:paraId="3D7EDC82" w14:textId="0B89FD51" w:rsidR="005270F6" w:rsidRPr="00DD503C" w:rsidRDefault="005270F6" w:rsidP="005270F6">
            <w:pPr>
              <w:spacing w:after="120"/>
              <w:rPr>
                <w:rFonts w:cs="Calibri"/>
                <w:color w:val="000000"/>
                <w:szCs w:val="24"/>
              </w:rPr>
            </w:pPr>
            <w:r w:rsidRPr="0034103F">
              <w:rPr>
                <w:rFonts w:cs="Calibri"/>
                <w:color w:val="000000"/>
                <w:szCs w:val="24"/>
              </w:rPr>
              <w:t>Increasing the cost by 20p, to £3.60</w:t>
            </w:r>
          </w:p>
        </w:tc>
        <w:tc>
          <w:tcPr>
            <w:tcW w:w="763" w:type="dxa"/>
          </w:tcPr>
          <w:p w14:paraId="46DE3E25" w14:textId="706F9CC6" w:rsidR="005270F6" w:rsidRPr="00DD503C" w:rsidRDefault="005270F6" w:rsidP="00D82A0D">
            <w:pPr>
              <w:jc w:val="right"/>
              <w:cnfStyle w:val="000000100000" w:firstRow="0" w:lastRow="0" w:firstColumn="0" w:lastColumn="0" w:oddVBand="0" w:evenVBand="0" w:oddHBand="1" w:evenHBand="0" w:firstRowFirstColumn="0" w:firstRowLastColumn="0" w:lastRowFirstColumn="0" w:lastRowLastColumn="0"/>
              <w:rPr>
                <w:rFonts w:cs="Calibri"/>
                <w:i/>
                <w:iCs/>
                <w:szCs w:val="24"/>
              </w:rPr>
            </w:pPr>
            <w:r>
              <w:rPr>
                <w:rFonts w:cs="Calibri"/>
                <w:i/>
                <w:iCs/>
                <w:szCs w:val="24"/>
              </w:rPr>
              <w:t>38.4</w:t>
            </w:r>
          </w:p>
        </w:tc>
      </w:tr>
      <w:tr w:rsidR="005270F6" w:rsidRPr="00DD503C" w14:paraId="4610ECE2" w14:textId="77777777" w:rsidTr="00D82A0D">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7650" w:type="dxa"/>
            <w:noWrap/>
          </w:tcPr>
          <w:p w14:paraId="28147530" w14:textId="18C912AA" w:rsidR="005270F6" w:rsidRPr="00DD503C" w:rsidRDefault="005270F6" w:rsidP="005270F6">
            <w:pPr>
              <w:spacing w:after="120"/>
              <w:rPr>
                <w:rFonts w:cs="Calibri"/>
                <w:color w:val="000000"/>
                <w:szCs w:val="24"/>
              </w:rPr>
            </w:pPr>
            <w:r w:rsidRPr="0034103F">
              <w:rPr>
                <w:rFonts w:cs="Calibri"/>
                <w:color w:val="000000"/>
                <w:szCs w:val="24"/>
              </w:rPr>
              <w:t>No increase in the cost of secondary school meals</w:t>
            </w:r>
          </w:p>
        </w:tc>
        <w:tc>
          <w:tcPr>
            <w:tcW w:w="763" w:type="dxa"/>
          </w:tcPr>
          <w:p w14:paraId="33E07C65" w14:textId="26436463" w:rsidR="005270F6" w:rsidRPr="00DD503C" w:rsidRDefault="005270F6" w:rsidP="00D82A0D">
            <w:pPr>
              <w:jc w:val="right"/>
              <w:cnfStyle w:val="000000010000" w:firstRow="0" w:lastRow="0" w:firstColumn="0" w:lastColumn="0" w:oddVBand="0" w:evenVBand="0" w:oddHBand="0" w:evenHBand="1" w:firstRowFirstColumn="0" w:firstRowLastColumn="0" w:lastRowFirstColumn="0" w:lastRowLastColumn="0"/>
              <w:rPr>
                <w:rFonts w:cs="Calibri"/>
                <w:i/>
                <w:iCs/>
                <w:szCs w:val="24"/>
              </w:rPr>
            </w:pPr>
            <w:r>
              <w:rPr>
                <w:rFonts w:cs="Calibri"/>
                <w:i/>
                <w:iCs/>
                <w:szCs w:val="24"/>
              </w:rPr>
              <w:t>27.6</w:t>
            </w:r>
          </w:p>
        </w:tc>
      </w:tr>
    </w:tbl>
    <w:p w14:paraId="19285F5D" w14:textId="3E6E6DB5" w:rsidR="00AA1F10" w:rsidRDefault="00AA1F10" w:rsidP="003935CB">
      <w:pPr>
        <w:pStyle w:val="Heading2"/>
        <w:rPr>
          <w:lang w:eastAsia="en-GB"/>
        </w:rPr>
      </w:pPr>
      <w:bookmarkStart w:id="4" w:name="_Toc190194117"/>
      <w:r w:rsidRPr="00AA1F10">
        <w:rPr>
          <w:lang w:eastAsia="en-GB"/>
        </w:rPr>
        <w:lastRenderedPageBreak/>
        <w:t>Supporting People as they Grow Older</w:t>
      </w:r>
      <w:bookmarkEnd w:id="4"/>
    </w:p>
    <w:p w14:paraId="57B3CC6D" w14:textId="65623600" w:rsidR="006720FF" w:rsidRPr="00AC338F" w:rsidRDefault="00E22A47" w:rsidP="00A87073">
      <w:pPr>
        <w:rPr>
          <w:sz w:val="20"/>
          <w:szCs w:val="18"/>
          <w:lang w:eastAsia="en-GB"/>
        </w:rPr>
      </w:pPr>
      <w:r>
        <w:rPr>
          <w:lang w:eastAsia="en-GB"/>
        </w:rPr>
        <w:t>At least two-thirds of respondents</w:t>
      </w:r>
      <w:r w:rsidR="00A87073">
        <w:rPr>
          <w:lang w:eastAsia="en-GB"/>
        </w:rPr>
        <w:t xml:space="preserve"> supported each of the proposed principles</w:t>
      </w:r>
      <w:r w:rsidR="00896A98">
        <w:rPr>
          <w:lang w:eastAsia="en-GB"/>
        </w:rPr>
        <w:t xml:space="preserve"> for providing care for older resident</w:t>
      </w:r>
      <w:r w:rsidR="00DD7DE2">
        <w:rPr>
          <w:lang w:eastAsia="en-GB"/>
        </w:rPr>
        <w:t>s.</w:t>
      </w:r>
    </w:p>
    <w:tbl>
      <w:tblPr>
        <w:tblStyle w:val="GridTable4-Accent5"/>
        <w:tblW w:w="9246" w:type="dxa"/>
        <w:tblLook w:val="04A0" w:firstRow="1" w:lastRow="0" w:firstColumn="1" w:lastColumn="0" w:noHBand="0" w:noVBand="1"/>
      </w:tblPr>
      <w:tblGrid>
        <w:gridCol w:w="6658"/>
        <w:gridCol w:w="763"/>
        <w:gridCol w:w="803"/>
        <w:gridCol w:w="1082"/>
      </w:tblGrid>
      <w:tr w:rsidR="0077018B" w:rsidRPr="005C4BE9" w14:paraId="41CE5EC5" w14:textId="77777777" w:rsidTr="0077018B">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6658" w:type="dxa"/>
            <w:noWrap/>
            <w:hideMark/>
          </w:tcPr>
          <w:p w14:paraId="6AE39FA8" w14:textId="77777777" w:rsidR="0077018B" w:rsidRPr="005C4BE9" w:rsidRDefault="0077018B" w:rsidP="0077018B">
            <w:pPr>
              <w:rPr>
                <w:rFonts w:ascii="Times New Roman" w:hAnsi="Times New Roman"/>
                <w:color w:val="FFFFFF" w:themeColor="background1"/>
                <w:szCs w:val="24"/>
              </w:rPr>
            </w:pPr>
          </w:p>
        </w:tc>
        <w:tc>
          <w:tcPr>
            <w:tcW w:w="703" w:type="dxa"/>
          </w:tcPr>
          <w:p w14:paraId="0A6FC442" w14:textId="20A74B24" w:rsidR="0077018B" w:rsidRPr="005C4BE9" w:rsidRDefault="0077018B" w:rsidP="0077018B">
            <w:pPr>
              <w:cnfStyle w:val="100000000000" w:firstRow="1" w:lastRow="0" w:firstColumn="0" w:lastColumn="0" w:oddVBand="0" w:evenVBand="0" w:oddHBand="0" w:evenHBand="0" w:firstRowFirstColumn="0" w:firstRowLastColumn="0" w:lastRowFirstColumn="0" w:lastRowLastColumn="0"/>
              <w:rPr>
                <w:rFonts w:cs="Calibri"/>
                <w:b/>
                <w:bCs/>
                <w:color w:val="FFFFFF" w:themeColor="background1"/>
                <w:szCs w:val="24"/>
              </w:rPr>
            </w:pPr>
            <w:r w:rsidRPr="005C4BE9">
              <w:rPr>
                <w:rFonts w:cs="Calibri"/>
                <w:b/>
                <w:bCs/>
                <w:color w:val="FFFFFF" w:themeColor="background1"/>
                <w:szCs w:val="24"/>
              </w:rPr>
              <w:t>Base</w:t>
            </w:r>
          </w:p>
        </w:tc>
        <w:tc>
          <w:tcPr>
            <w:tcW w:w="803" w:type="dxa"/>
            <w:noWrap/>
            <w:hideMark/>
          </w:tcPr>
          <w:p w14:paraId="3970DB1B" w14:textId="1CC69C88" w:rsidR="0077018B" w:rsidRPr="005C4BE9" w:rsidRDefault="0077018B" w:rsidP="0077018B">
            <w:pPr>
              <w:cnfStyle w:val="100000000000" w:firstRow="1" w:lastRow="0" w:firstColumn="0" w:lastColumn="0" w:oddVBand="0" w:evenVBand="0" w:oddHBand="0" w:evenHBand="0" w:firstRowFirstColumn="0" w:firstRowLastColumn="0" w:lastRowFirstColumn="0" w:lastRowLastColumn="0"/>
              <w:rPr>
                <w:rFonts w:cs="Calibri"/>
                <w:b/>
                <w:bCs/>
                <w:color w:val="FFFFFF" w:themeColor="background1"/>
                <w:szCs w:val="24"/>
              </w:rPr>
            </w:pPr>
            <w:r w:rsidRPr="005C4BE9">
              <w:rPr>
                <w:rFonts w:cs="Calibri"/>
                <w:b/>
                <w:bCs/>
                <w:color w:val="FFFFFF" w:themeColor="background1"/>
                <w:szCs w:val="24"/>
              </w:rPr>
              <w:t>Agree</w:t>
            </w:r>
          </w:p>
        </w:tc>
        <w:tc>
          <w:tcPr>
            <w:tcW w:w="1082" w:type="dxa"/>
            <w:noWrap/>
            <w:hideMark/>
          </w:tcPr>
          <w:p w14:paraId="39926F8E" w14:textId="77777777" w:rsidR="0077018B" w:rsidRPr="005C4BE9" w:rsidRDefault="0077018B" w:rsidP="0077018B">
            <w:pPr>
              <w:cnfStyle w:val="100000000000" w:firstRow="1" w:lastRow="0" w:firstColumn="0" w:lastColumn="0" w:oddVBand="0" w:evenVBand="0" w:oddHBand="0" w:evenHBand="0" w:firstRowFirstColumn="0" w:firstRowLastColumn="0" w:lastRowFirstColumn="0" w:lastRowLastColumn="0"/>
              <w:rPr>
                <w:rFonts w:cs="Calibri"/>
                <w:b/>
                <w:bCs/>
                <w:color w:val="FFFFFF" w:themeColor="background1"/>
                <w:szCs w:val="24"/>
              </w:rPr>
            </w:pPr>
            <w:r w:rsidRPr="005C4BE9">
              <w:rPr>
                <w:rFonts w:cs="Calibri"/>
                <w:b/>
                <w:bCs/>
                <w:color w:val="FFFFFF" w:themeColor="background1"/>
                <w:szCs w:val="24"/>
              </w:rPr>
              <w:t>Disagree</w:t>
            </w:r>
          </w:p>
        </w:tc>
      </w:tr>
      <w:tr w:rsidR="00AA1F10" w:rsidRPr="005C4BE9" w14:paraId="215F0037" w14:textId="77777777" w:rsidTr="00AA1F10">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6658" w:type="dxa"/>
            <w:noWrap/>
          </w:tcPr>
          <w:p w14:paraId="13C14EF3" w14:textId="334E588E" w:rsidR="00AA1F10" w:rsidRPr="005C4BE9" w:rsidRDefault="00AA1F10" w:rsidP="00D24291">
            <w:pPr>
              <w:spacing w:after="120"/>
              <w:rPr>
                <w:rFonts w:ascii="Times New Roman" w:hAnsi="Times New Roman"/>
                <w:b w:val="0"/>
                <w:bCs w:val="0"/>
                <w:color w:val="FFFFFF" w:themeColor="background1"/>
                <w:szCs w:val="24"/>
              </w:rPr>
            </w:pPr>
            <w:r w:rsidRPr="005C4BE9">
              <w:rPr>
                <w:rFonts w:cs="Calibri"/>
                <w:color w:val="000000"/>
                <w:szCs w:val="24"/>
              </w:rPr>
              <w:t xml:space="preserve">The right support should be provided at the right time to help people to remain independent </w:t>
            </w:r>
          </w:p>
        </w:tc>
        <w:tc>
          <w:tcPr>
            <w:tcW w:w="703" w:type="dxa"/>
          </w:tcPr>
          <w:p w14:paraId="79FE8343" w14:textId="099C0F1A" w:rsidR="00AA1F10" w:rsidRPr="005C4BE9" w:rsidRDefault="00AA1F10" w:rsidP="00AA1F10">
            <w:pPr>
              <w:cnfStyle w:val="000000100000" w:firstRow="0" w:lastRow="0" w:firstColumn="0" w:lastColumn="0" w:oddVBand="0" w:evenVBand="0" w:oddHBand="1" w:evenHBand="0" w:firstRowFirstColumn="0" w:firstRowLastColumn="0" w:lastRowFirstColumn="0" w:lastRowLastColumn="0"/>
              <w:rPr>
                <w:rFonts w:cs="Calibri"/>
                <w:b/>
                <w:bCs/>
                <w:color w:val="FFFFFF" w:themeColor="background1"/>
                <w:szCs w:val="24"/>
              </w:rPr>
            </w:pPr>
            <w:r w:rsidRPr="005C4BE9">
              <w:rPr>
                <w:rFonts w:cs="Calibri"/>
                <w:color w:val="000000"/>
                <w:szCs w:val="24"/>
              </w:rPr>
              <w:t>2</w:t>
            </w:r>
            <w:r w:rsidR="005C4BE9">
              <w:rPr>
                <w:rFonts w:cs="Calibri"/>
                <w:color w:val="000000"/>
                <w:szCs w:val="24"/>
              </w:rPr>
              <w:t>,</w:t>
            </w:r>
            <w:r w:rsidRPr="005C4BE9">
              <w:rPr>
                <w:rFonts w:cs="Calibri"/>
                <w:color w:val="000000"/>
                <w:szCs w:val="24"/>
              </w:rPr>
              <w:t>278</w:t>
            </w:r>
          </w:p>
        </w:tc>
        <w:tc>
          <w:tcPr>
            <w:tcW w:w="803" w:type="dxa"/>
            <w:noWrap/>
          </w:tcPr>
          <w:p w14:paraId="33FE8A04" w14:textId="4C60593D" w:rsidR="00AA1F10" w:rsidRPr="005C4BE9" w:rsidRDefault="00AA1F10" w:rsidP="00AA1F10">
            <w:pPr>
              <w:jc w:val="right"/>
              <w:cnfStyle w:val="000000100000" w:firstRow="0" w:lastRow="0" w:firstColumn="0" w:lastColumn="0" w:oddVBand="0" w:evenVBand="0" w:oddHBand="1" w:evenHBand="0" w:firstRowFirstColumn="0" w:firstRowLastColumn="0" w:lastRowFirstColumn="0" w:lastRowLastColumn="0"/>
              <w:rPr>
                <w:rFonts w:cs="Calibri"/>
                <w:b/>
                <w:bCs/>
                <w:i/>
                <w:iCs/>
                <w:color w:val="FFFFFF" w:themeColor="background1"/>
                <w:szCs w:val="24"/>
              </w:rPr>
            </w:pPr>
            <w:r w:rsidRPr="005C4BE9">
              <w:rPr>
                <w:rFonts w:cs="Calibri"/>
                <w:i/>
                <w:iCs/>
                <w:color w:val="000000"/>
                <w:szCs w:val="24"/>
              </w:rPr>
              <w:t>97.9</w:t>
            </w:r>
          </w:p>
        </w:tc>
        <w:tc>
          <w:tcPr>
            <w:tcW w:w="1082" w:type="dxa"/>
            <w:noWrap/>
          </w:tcPr>
          <w:p w14:paraId="47018BDA" w14:textId="274C54F3" w:rsidR="00AA1F10" w:rsidRPr="005C4BE9" w:rsidRDefault="00AA1F10" w:rsidP="00AA1F10">
            <w:pPr>
              <w:jc w:val="right"/>
              <w:cnfStyle w:val="000000100000" w:firstRow="0" w:lastRow="0" w:firstColumn="0" w:lastColumn="0" w:oddVBand="0" w:evenVBand="0" w:oddHBand="1" w:evenHBand="0" w:firstRowFirstColumn="0" w:firstRowLastColumn="0" w:lastRowFirstColumn="0" w:lastRowLastColumn="0"/>
              <w:rPr>
                <w:rFonts w:cs="Calibri"/>
                <w:b/>
                <w:bCs/>
                <w:i/>
                <w:iCs/>
                <w:color w:val="FFFFFF" w:themeColor="background1"/>
                <w:szCs w:val="24"/>
              </w:rPr>
            </w:pPr>
            <w:r w:rsidRPr="005C4BE9">
              <w:rPr>
                <w:rFonts w:cs="Calibri"/>
                <w:i/>
                <w:iCs/>
                <w:color w:val="000000"/>
                <w:szCs w:val="24"/>
              </w:rPr>
              <w:t>2.1</w:t>
            </w:r>
          </w:p>
        </w:tc>
      </w:tr>
      <w:tr w:rsidR="00AA1F10" w:rsidRPr="005C4BE9" w14:paraId="6B46151E" w14:textId="77777777" w:rsidTr="00AA1F10">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6658" w:type="dxa"/>
            <w:noWrap/>
          </w:tcPr>
          <w:p w14:paraId="251690A6" w14:textId="32008AE0" w:rsidR="00AA1F10" w:rsidRPr="005C4BE9" w:rsidRDefault="00AA1F10" w:rsidP="00D24291">
            <w:pPr>
              <w:spacing w:after="120"/>
              <w:rPr>
                <w:rFonts w:cs="Calibri"/>
                <w:color w:val="000000"/>
                <w:szCs w:val="24"/>
              </w:rPr>
            </w:pPr>
            <w:r w:rsidRPr="005C4BE9">
              <w:rPr>
                <w:rFonts w:cs="Calibri"/>
                <w:color w:val="000000"/>
                <w:szCs w:val="24"/>
              </w:rPr>
              <w:t xml:space="preserve">Older people should be supported to remain as independent as possible in their home and community </w:t>
            </w:r>
          </w:p>
        </w:tc>
        <w:tc>
          <w:tcPr>
            <w:tcW w:w="703" w:type="dxa"/>
          </w:tcPr>
          <w:p w14:paraId="03B7508E" w14:textId="42FC0D0C" w:rsidR="00AA1F10" w:rsidRPr="005C4BE9" w:rsidRDefault="00AA1F10" w:rsidP="00AA1F10">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sidRPr="005C4BE9">
              <w:rPr>
                <w:rFonts w:cs="Calibri"/>
                <w:color w:val="000000"/>
                <w:szCs w:val="24"/>
              </w:rPr>
              <w:t>2</w:t>
            </w:r>
            <w:r w:rsidR="005C4BE9">
              <w:rPr>
                <w:rFonts w:cs="Calibri"/>
                <w:color w:val="000000"/>
                <w:szCs w:val="24"/>
              </w:rPr>
              <w:t>,</w:t>
            </w:r>
            <w:r w:rsidRPr="005C4BE9">
              <w:rPr>
                <w:rFonts w:cs="Calibri"/>
                <w:color w:val="000000"/>
                <w:szCs w:val="24"/>
              </w:rPr>
              <w:t>354</w:t>
            </w:r>
          </w:p>
        </w:tc>
        <w:tc>
          <w:tcPr>
            <w:tcW w:w="803" w:type="dxa"/>
            <w:noWrap/>
          </w:tcPr>
          <w:p w14:paraId="6DB7E50D" w14:textId="7E41BBB7" w:rsidR="00AA1F10" w:rsidRPr="005C4BE9" w:rsidRDefault="00AA1F10" w:rsidP="00AA1F10">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sidRPr="005C4BE9">
              <w:rPr>
                <w:rFonts w:cs="Calibri"/>
                <w:i/>
                <w:iCs/>
                <w:color w:val="000000"/>
                <w:szCs w:val="24"/>
              </w:rPr>
              <w:t>95.4</w:t>
            </w:r>
          </w:p>
        </w:tc>
        <w:tc>
          <w:tcPr>
            <w:tcW w:w="1082" w:type="dxa"/>
            <w:noWrap/>
          </w:tcPr>
          <w:p w14:paraId="42DB1F21" w14:textId="3ACB6520" w:rsidR="00AA1F10" w:rsidRPr="005C4BE9" w:rsidRDefault="00AA1F10" w:rsidP="00AA1F10">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sidRPr="005C4BE9">
              <w:rPr>
                <w:rFonts w:cs="Calibri"/>
                <w:i/>
                <w:iCs/>
                <w:color w:val="000000"/>
                <w:szCs w:val="24"/>
              </w:rPr>
              <w:t>4.6</w:t>
            </w:r>
          </w:p>
        </w:tc>
      </w:tr>
      <w:tr w:rsidR="00AA1F10" w:rsidRPr="005C4BE9" w14:paraId="1254146D" w14:textId="77777777" w:rsidTr="00AA1F10">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6658" w:type="dxa"/>
            <w:noWrap/>
          </w:tcPr>
          <w:p w14:paraId="7AA521D2" w14:textId="5C7A113B" w:rsidR="00AA1F10" w:rsidRPr="005C4BE9" w:rsidRDefault="00AA1F10" w:rsidP="00D24291">
            <w:pPr>
              <w:spacing w:after="120"/>
              <w:rPr>
                <w:rFonts w:cs="Calibri"/>
                <w:color w:val="000000"/>
                <w:szCs w:val="24"/>
              </w:rPr>
            </w:pPr>
            <w:r w:rsidRPr="005C4BE9">
              <w:rPr>
                <w:rFonts w:cs="Calibri"/>
                <w:color w:val="000000"/>
                <w:szCs w:val="24"/>
              </w:rPr>
              <w:t xml:space="preserve">Higher levels of care and support must be focused on individuals with the greatest need </w:t>
            </w:r>
          </w:p>
        </w:tc>
        <w:tc>
          <w:tcPr>
            <w:tcW w:w="703" w:type="dxa"/>
          </w:tcPr>
          <w:p w14:paraId="155D4DC1" w14:textId="5A8D4C77" w:rsidR="00AA1F10" w:rsidRPr="005C4BE9" w:rsidRDefault="00AA1F10" w:rsidP="00AA1F10">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sidRPr="005C4BE9">
              <w:rPr>
                <w:rFonts w:cs="Calibri"/>
                <w:color w:val="000000"/>
                <w:szCs w:val="24"/>
              </w:rPr>
              <w:t>2</w:t>
            </w:r>
            <w:r w:rsidR="005C4BE9">
              <w:rPr>
                <w:rFonts w:cs="Calibri"/>
                <w:color w:val="000000"/>
                <w:szCs w:val="24"/>
              </w:rPr>
              <w:t>,</w:t>
            </w:r>
            <w:r w:rsidRPr="005C4BE9">
              <w:rPr>
                <w:rFonts w:cs="Calibri"/>
                <w:color w:val="000000"/>
                <w:szCs w:val="24"/>
              </w:rPr>
              <w:t>267</w:t>
            </w:r>
          </w:p>
        </w:tc>
        <w:tc>
          <w:tcPr>
            <w:tcW w:w="803" w:type="dxa"/>
            <w:noWrap/>
          </w:tcPr>
          <w:p w14:paraId="2C0F744B" w14:textId="156360EE" w:rsidR="00AA1F10" w:rsidRPr="005C4BE9" w:rsidRDefault="00AA1F10" w:rsidP="00AA1F10">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sidRPr="005C4BE9">
              <w:rPr>
                <w:rFonts w:cs="Calibri"/>
                <w:i/>
                <w:iCs/>
                <w:color w:val="000000"/>
                <w:szCs w:val="24"/>
              </w:rPr>
              <w:t>93.0</w:t>
            </w:r>
          </w:p>
        </w:tc>
        <w:tc>
          <w:tcPr>
            <w:tcW w:w="1082" w:type="dxa"/>
            <w:noWrap/>
          </w:tcPr>
          <w:p w14:paraId="67ED3696" w14:textId="208A46C8" w:rsidR="00AA1F10" w:rsidRPr="005C4BE9" w:rsidRDefault="00AA1F10" w:rsidP="00AA1F10">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sidRPr="005C4BE9">
              <w:rPr>
                <w:rFonts w:cs="Calibri"/>
                <w:i/>
                <w:iCs/>
                <w:color w:val="000000"/>
                <w:szCs w:val="24"/>
              </w:rPr>
              <w:t>7.0</w:t>
            </w:r>
          </w:p>
        </w:tc>
      </w:tr>
      <w:tr w:rsidR="00AA1F10" w:rsidRPr="005C4BE9" w14:paraId="125C21FD" w14:textId="77777777" w:rsidTr="00AA1F10">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6658" w:type="dxa"/>
            <w:noWrap/>
          </w:tcPr>
          <w:p w14:paraId="3EA05DB5" w14:textId="29A2D010" w:rsidR="00AA1F10" w:rsidRPr="005C4BE9" w:rsidRDefault="00AA1F10" w:rsidP="00D24291">
            <w:pPr>
              <w:spacing w:after="120"/>
              <w:rPr>
                <w:rFonts w:cs="Calibri"/>
                <w:color w:val="000000"/>
                <w:szCs w:val="24"/>
              </w:rPr>
            </w:pPr>
            <w:r w:rsidRPr="005C4BE9">
              <w:rPr>
                <w:rFonts w:cs="Calibri"/>
                <w:color w:val="000000"/>
                <w:szCs w:val="24"/>
              </w:rPr>
              <w:t xml:space="preserve">We will put in place a Care Home Framework; this is a list of homes that meet quality standards and which deliver care within our set care home rates. Individuals in need of a care home will be asked to choose from the homes on this list. </w:t>
            </w:r>
          </w:p>
        </w:tc>
        <w:tc>
          <w:tcPr>
            <w:tcW w:w="703" w:type="dxa"/>
          </w:tcPr>
          <w:p w14:paraId="37FF5724" w14:textId="79BB5987" w:rsidR="00AA1F10" w:rsidRPr="005C4BE9" w:rsidRDefault="00AA1F10" w:rsidP="00AA1F10">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sidRPr="005C4BE9">
              <w:rPr>
                <w:rFonts w:cs="Calibri"/>
                <w:color w:val="000000"/>
                <w:szCs w:val="24"/>
              </w:rPr>
              <w:t>2</w:t>
            </w:r>
            <w:r w:rsidR="005C4BE9">
              <w:rPr>
                <w:rFonts w:cs="Calibri"/>
                <w:color w:val="000000"/>
                <w:szCs w:val="24"/>
              </w:rPr>
              <w:t>,</w:t>
            </w:r>
            <w:r w:rsidRPr="005C4BE9">
              <w:rPr>
                <w:rFonts w:cs="Calibri"/>
                <w:color w:val="000000"/>
                <w:szCs w:val="24"/>
              </w:rPr>
              <w:t>134</w:t>
            </w:r>
          </w:p>
        </w:tc>
        <w:tc>
          <w:tcPr>
            <w:tcW w:w="803" w:type="dxa"/>
            <w:noWrap/>
          </w:tcPr>
          <w:p w14:paraId="2937C6DE" w14:textId="478EA9EB" w:rsidR="00AA1F10" w:rsidRPr="005C4BE9" w:rsidRDefault="00AA1F10" w:rsidP="00AA1F10">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sidRPr="005C4BE9">
              <w:rPr>
                <w:rFonts w:cs="Calibri"/>
                <w:i/>
                <w:iCs/>
                <w:color w:val="000000"/>
                <w:szCs w:val="24"/>
              </w:rPr>
              <w:t>89.6</w:t>
            </w:r>
          </w:p>
        </w:tc>
        <w:tc>
          <w:tcPr>
            <w:tcW w:w="1082" w:type="dxa"/>
            <w:noWrap/>
          </w:tcPr>
          <w:p w14:paraId="5BD4EB85" w14:textId="47196ECB" w:rsidR="00AA1F10" w:rsidRPr="005C4BE9" w:rsidRDefault="00AA1F10" w:rsidP="00AA1F10">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sidRPr="005C4BE9">
              <w:rPr>
                <w:rFonts w:cs="Calibri"/>
                <w:i/>
                <w:iCs/>
                <w:color w:val="000000"/>
                <w:szCs w:val="24"/>
              </w:rPr>
              <w:t>10.4</w:t>
            </w:r>
          </w:p>
        </w:tc>
      </w:tr>
      <w:tr w:rsidR="00AA1F10" w:rsidRPr="005C4BE9" w14:paraId="20F751E5" w14:textId="77777777" w:rsidTr="00AA1F10">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6658" w:type="dxa"/>
            <w:noWrap/>
            <w:hideMark/>
          </w:tcPr>
          <w:p w14:paraId="7390A420" w14:textId="6D6B05EA" w:rsidR="00AA1F10" w:rsidRPr="005C4BE9" w:rsidRDefault="00AA1F10" w:rsidP="00D24291">
            <w:pPr>
              <w:spacing w:after="120"/>
              <w:rPr>
                <w:rFonts w:cs="Calibri"/>
                <w:color w:val="000000"/>
                <w:szCs w:val="24"/>
              </w:rPr>
            </w:pPr>
            <w:r w:rsidRPr="005C4BE9">
              <w:rPr>
                <w:rFonts w:cs="Calibri"/>
                <w:color w:val="000000"/>
                <w:szCs w:val="24"/>
              </w:rPr>
              <w:t xml:space="preserve">The affordability and sustainability of services need to be considered when deciding what care to put in place, as long as an individual’s needs are being met </w:t>
            </w:r>
          </w:p>
        </w:tc>
        <w:tc>
          <w:tcPr>
            <w:tcW w:w="703" w:type="dxa"/>
          </w:tcPr>
          <w:p w14:paraId="4CAB1D43" w14:textId="23668A41" w:rsidR="00AA1F10" w:rsidRPr="005C4BE9" w:rsidRDefault="00AA1F10" w:rsidP="00AA1F10">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sidRPr="005C4BE9">
              <w:rPr>
                <w:rFonts w:cs="Calibri"/>
                <w:color w:val="000000"/>
                <w:szCs w:val="24"/>
              </w:rPr>
              <w:t>2</w:t>
            </w:r>
            <w:r w:rsidR="005C4BE9">
              <w:rPr>
                <w:rFonts w:cs="Calibri"/>
                <w:color w:val="000000"/>
                <w:szCs w:val="24"/>
              </w:rPr>
              <w:t>,</w:t>
            </w:r>
            <w:r w:rsidRPr="005C4BE9">
              <w:rPr>
                <w:rFonts w:cs="Calibri"/>
                <w:color w:val="000000"/>
                <w:szCs w:val="24"/>
              </w:rPr>
              <w:t>220</w:t>
            </w:r>
          </w:p>
        </w:tc>
        <w:tc>
          <w:tcPr>
            <w:tcW w:w="803" w:type="dxa"/>
            <w:noWrap/>
            <w:hideMark/>
          </w:tcPr>
          <w:p w14:paraId="0EF548D4" w14:textId="0C70564A" w:rsidR="00AA1F10" w:rsidRPr="005C4BE9" w:rsidRDefault="00AA1F10" w:rsidP="00AA1F10">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sidRPr="005C4BE9">
              <w:rPr>
                <w:rFonts w:cs="Calibri"/>
                <w:i/>
                <w:iCs/>
                <w:color w:val="000000"/>
                <w:szCs w:val="24"/>
              </w:rPr>
              <w:t>87.0</w:t>
            </w:r>
          </w:p>
        </w:tc>
        <w:tc>
          <w:tcPr>
            <w:tcW w:w="1082" w:type="dxa"/>
            <w:noWrap/>
            <w:hideMark/>
          </w:tcPr>
          <w:p w14:paraId="72F7A163" w14:textId="77777777" w:rsidR="00AA1F10" w:rsidRPr="005C4BE9" w:rsidRDefault="00AA1F10" w:rsidP="00AA1F10">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sidRPr="005C4BE9">
              <w:rPr>
                <w:rFonts w:cs="Calibri"/>
                <w:i/>
                <w:iCs/>
                <w:color w:val="000000"/>
                <w:szCs w:val="24"/>
              </w:rPr>
              <w:t>13.0</w:t>
            </w:r>
          </w:p>
        </w:tc>
      </w:tr>
      <w:tr w:rsidR="00AA1F10" w:rsidRPr="005C4BE9" w14:paraId="6EA971BF" w14:textId="77777777" w:rsidTr="00AA1F10">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6658" w:type="dxa"/>
            <w:noWrap/>
          </w:tcPr>
          <w:p w14:paraId="3418C525" w14:textId="7D2F41ED" w:rsidR="00AA1F10" w:rsidRPr="005C4BE9" w:rsidRDefault="00AA1F10" w:rsidP="00D24291">
            <w:pPr>
              <w:spacing w:after="120"/>
              <w:rPr>
                <w:rFonts w:cs="Calibri"/>
                <w:color w:val="000000"/>
                <w:szCs w:val="24"/>
              </w:rPr>
            </w:pPr>
            <w:r w:rsidRPr="005C4BE9">
              <w:rPr>
                <w:rFonts w:cs="Calibri"/>
                <w:color w:val="000000"/>
                <w:szCs w:val="24"/>
              </w:rPr>
              <w:t>Set rates will be published for the provision of domiciliary care (home care) and care home placements. These rates will be the maximum the Council will pay for care, unless there are exceptional circumstances</w:t>
            </w:r>
          </w:p>
        </w:tc>
        <w:tc>
          <w:tcPr>
            <w:tcW w:w="703" w:type="dxa"/>
          </w:tcPr>
          <w:p w14:paraId="0DE317E2" w14:textId="2FD29CFB" w:rsidR="00AA1F10" w:rsidRPr="005C4BE9" w:rsidRDefault="00AA1F10" w:rsidP="00AA1F10">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sidRPr="005C4BE9">
              <w:rPr>
                <w:rFonts w:cs="Calibri"/>
                <w:color w:val="000000"/>
                <w:szCs w:val="24"/>
              </w:rPr>
              <w:t>2</w:t>
            </w:r>
            <w:r w:rsidR="005C4BE9">
              <w:rPr>
                <w:rFonts w:cs="Calibri"/>
                <w:color w:val="000000"/>
                <w:szCs w:val="24"/>
              </w:rPr>
              <w:t>,</w:t>
            </w:r>
            <w:r w:rsidRPr="005C4BE9">
              <w:rPr>
                <w:rFonts w:cs="Calibri"/>
                <w:color w:val="000000"/>
                <w:szCs w:val="24"/>
              </w:rPr>
              <w:t>068</w:t>
            </w:r>
          </w:p>
        </w:tc>
        <w:tc>
          <w:tcPr>
            <w:tcW w:w="803" w:type="dxa"/>
            <w:noWrap/>
          </w:tcPr>
          <w:p w14:paraId="354FDAA2" w14:textId="5A5924E0" w:rsidR="00AA1F10" w:rsidRPr="005C4BE9" w:rsidRDefault="00AA1F10" w:rsidP="00AA1F10">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sidRPr="005C4BE9">
              <w:rPr>
                <w:rFonts w:cs="Calibri"/>
                <w:i/>
                <w:iCs/>
                <w:color w:val="000000"/>
                <w:szCs w:val="24"/>
              </w:rPr>
              <w:t>86.1</w:t>
            </w:r>
          </w:p>
        </w:tc>
        <w:tc>
          <w:tcPr>
            <w:tcW w:w="1082" w:type="dxa"/>
            <w:noWrap/>
          </w:tcPr>
          <w:p w14:paraId="5383498C" w14:textId="28E8897B" w:rsidR="00AA1F10" w:rsidRPr="005C4BE9" w:rsidRDefault="00AA1F10" w:rsidP="00AA1F10">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sidRPr="005C4BE9">
              <w:rPr>
                <w:rFonts w:cs="Calibri"/>
                <w:i/>
                <w:iCs/>
                <w:color w:val="000000"/>
                <w:szCs w:val="24"/>
              </w:rPr>
              <w:t>13.9</w:t>
            </w:r>
          </w:p>
        </w:tc>
      </w:tr>
      <w:tr w:rsidR="00AA1F10" w:rsidRPr="005C4BE9" w14:paraId="3184E61F" w14:textId="77777777" w:rsidTr="00AA1F10">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6658" w:type="dxa"/>
            <w:noWrap/>
          </w:tcPr>
          <w:p w14:paraId="757DB02F" w14:textId="333332C5" w:rsidR="00AA1F10" w:rsidRPr="005C4BE9" w:rsidRDefault="00AA1F10" w:rsidP="00D24291">
            <w:pPr>
              <w:spacing w:after="120"/>
              <w:rPr>
                <w:rFonts w:cs="Calibri"/>
                <w:color w:val="000000"/>
                <w:szCs w:val="24"/>
              </w:rPr>
            </w:pPr>
            <w:r w:rsidRPr="005C4BE9">
              <w:rPr>
                <w:rFonts w:cs="Calibri"/>
                <w:color w:val="000000"/>
                <w:szCs w:val="24"/>
              </w:rPr>
              <w:t xml:space="preserve">People will only be supported by the Council in a care home if they have an assessed need for that level of care </w:t>
            </w:r>
          </w:p>
        </w:tc>
        <w:tc>
          <w:tcPr>
            <w:tcW w:w="703" w:type="dxa"/>
          </w:tcPr>
          <w:p w14:paraId="7A513E81" w14:textId="3DDD19F5" w:rsidR="00AA1F10" w:rsidRPr="005C4BE9" w:rsidRDefault="00AA1F10" w:rsidP="00AA1F10">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sidRPr="005C4BE9">
              <w:rPr>
                <w:rFonts w:cs="Calibri"/>
                <w:color w:val="000000"/>
                <w:szCs w:val="24"/>
              </w:rPr>
              <w:t>2</w:t>
            </w:r>
            <w:r w:rsidR="005C4BE9">
              <w:rPr>
                <w:rFonts w:cs="Calibri"/>
                <w:color w:val="000000"/>
                <w:szCs w:val="24"/>
              </w:rPr>
              <w:t>,</w:t>
            </w:r>
            <w:r w:rsidRPr="005C4BE9">
              <w:rPr>
                <w:rFonts w:cs="Calibri"/>
                <w:color w:val="000000"/>
                <w:szCs w:val="24"/>
              </w:rPr>
              <w:t>142</w:t>
            </w:r>
          </w:p>
        </w:tc>
        <w:tc>
          <w:tcPr>
            <w:tcW w:w="803" w:type="dxa"/>
            <w:noWrap/>
          </w:tcPr>
          <w:p w14:paraId="71DCE864" w14:textId="11554558" w:rsidR="00AA1F10" w:rsidRPr="005C4BE9" w:rsidRDefault="00AA1F10" w:rsidP="00AA1F10">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sidRPr="005C4BE9">
              <w:rPr>
                <w:rFonts w:cs="Calibri"/>
                <w:i/>
                <w:iCs/>
                <w:color w:val="000000"/>
                <w:szCs w:val="24"/>
              </w:rPr>
              <w:t>82.4</w:t>
            </w:r>
          </w:p>
        </w:tc>
        <w:tc>
          <w:tcPr>
            <w:tcW w:w="1082" w:type="dxa"/>
            <w:noWrap/>
          </w:tcPr>
          <w:p w14:paraId="42CC4521" w14:textId="0F51F785" w:rsidR="00AA1F10" w:rsidRPr="005C4BE9" w:rsidRDefault="00AA1F10" w:rsidP="00AA1F10">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sidRPr="005C4BE9">
              <w:rPr>
                <w:rFonts w:cs="Calibri"/>
                <w:i/>
                <w:iCs/>
                <w:color w:val="000000"/>
                <w:szCs w:val="24"/>
              </w:rPr>
              <w:t>17.6</w:t>
            </w:r>
          </w:p>
        </w:tc>
      </w:tr>
      <w:tr w:rsidR="00AA1F10" w:rsidRPr="005C4BE9" w14:paraId="1D0E3589" w14:textId="77777777" w:rsidTr="00AA1F10">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6658" w:type="dxa"/>
            <w:noWrap/>
          </w:tcPr>
          <w:p w14:paraId="527CF2A6" w14:textId="1C61CA4C" w:rsidR="00AA1F10" w:rsidRPr="005C4BE9" w:rsidRDefault="00AA1F10" w:rsidP="00D24291">
            <w:pPr>
              <w:spacing w:after="120"/>
              <w:rPr>
                <w:rFonts w:cs="Calibri"/>
                <w:color w:val="000000"/>
                <w:szCs w:val="24"/>
              </w:rPr>
            </w:pPr>
            <w:r w:rsidRPr="005C4BE9">
              <w:rPr>
                <w:rFonts w:cs="Calibri"/>
                <w:color w:val="000000"/>
                <w:szCs w:val="24"/>
              </w:rPr>
              <w:t>Where someone chooses to move into a care home, they will need to arrange to pay the difference between our set rate &amp; the cost of their chosen care home. They may need to move to another care home if they cannot pay the extra charge</w:t>
            </w:r>
          </w:p>
        </w:tc>
        <w:tc>
          <w:tcPr>
            <w:tcW w:w="703" w:type="dxa"/>
          </w:tcPr>
          <w:p w14:paraId="3FBB740D" w14:textId="66399E7F" w:rsidR="00AA1F10" w:rsidRPr="005C4BE9" w:rsidRDefault="00AA1F10" w:rsidP="00AA1F10">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sidRPr="005C4BE9">
              <w:rPr>
                <w:rFonts w:cs="Calibri"/>
                <w:color w:val="000000"/>
                <w:szCs w:val="24"/>
              </w:rPr>
              <w:t>2</w:t>
            </w:r>
            <w:r w:rsidR="005C4BE9">
              <w:rPr>
                <w:rFonts w:cs="Calibri"/>
                <w:color w:val="000000"/>
                <w:szCs w:val="24"/>
              </w:rPr>
              <w:t>,</w:t>
            </w:r>
            <w:r w:rsidRPr="005C4BE9">
              <w:rPr>
                <w:rFonts w:cs="Calibri"/>
                <w:color w:val="000000"/>
                <w:szCs w:val="24"/>
              </w:rPr>
              <w:t>117</w:t>
            </w:r>
          </w:p>
        </w:tc>
        <w:tc>
          <w:tcPr>
            <w:tcW w:w="803" w:type="dxa"/>
            <w:noWrap/>
          </w:tcPr>
          <w:p w14:paraId="1E75BDC6" w14:textId="394919F7" w:rsidR="00AA1F10" w:rsidRPr="005C4BE9" w:rsidRDefault="00AA1F10" w:rsidP="00AA1F10">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sidRPr="005C4BE9">
              <w:rPr>
                <w:rFonts w:cs="Calibri"/>
                <w:i/>
                <w:iCs/>
                <w:color w:val="000000"/>
                <w:szCs w:val="24"/>
              </w:rPr>
              <w:t>67.6</w:t>
            </w:r>
          </w:p>
        </w:tc>
        <w:tc>
          <w:tcPr>
            <w:tcW w:w="1082" w:type="dxa"/>
            <w:noWrap/>
          </w:tcPr>
          <w:p w14:paraId="25FE04E3" w14:textId="4475DE57" w:rsidR="00AA1F10" w:rsidRPr="005C4BE9" w:rsidRDefault="00AA1F10" w:rsidP="00AA1F10">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sidRPr="005C4BE9">
              <w:rPr>
                <w:rFonts w:cs="Calibri"/>
                <w:i/>
                <w:iCs/>
                <w:color w:val="000000"/>
                <w:szCs w:val="24"/>
              </w:rPr>
              <w:t>32.4</w:t>
            </w:r>
          </w:p>
        </w:tc>
      </w:tr>
    </w:tbl>
    <w:p w14:paraId="2F083B4F" w14:textId="0DFB21FA" w:rsidR="00873473" w:rsidRDefault="00873473"/>
    <w:p w14:paraId="79E23F03" w14:textId="46FB3435" w:rsidR="00B17D5F" w:rsidRDefault="00B17D5F" w:rsidP="00B17D5F">
      <w:pPr>
        <w:pStyle w:val="Heading2"/>
        <w:rPr>
          <w:lang w:eastAsia="en-GB"/>
        </w:rPr>
      </w:pPr>
      <w:bookmarkStart w:id="5" w:name="_Toc190194118"/>
      <w:r>
        <w:rPr>
          <w:lang w:eastAsia="en-GB"/>
        </w:rPr>
        <w:t>F</w:t>
      </w:r>
      <w:r w:rsidR="00407223">
        <w:rPr>
          <w:lang w:eastAsia="en-GB"/>
        </w:rPr>
        <w:t>unding</w:t>
      </w:r>
      <w:r>
        <w:rPr>
          <w:lang w:eastAsia="en-GB"/>
        </w:rPr>
        <w:t xml:space="preserve"> </w:t>
      </w:r>
      <w:r w:rsidR="00407223">
        <w:rPr>
          <w:lang w:eastAsia="en-GB"/>
        </w:rPr>
        <w:t>Services</w:t>
      </w:r>
      <w:bookmarkEnd w:id="5"/>
    </w:p>
    <w:p w14:paraId="6CFC84A2" w14:textId="2A2C1183" w:rsidR="006720FF" w:rsidRPr="00132B0D" w:rsidRDefault="001342CC" w:rsidP="00132B0D">
      <w:pPr>
        <w:rPr>
          <w:lang w:eastAsia="en-GB"/>
        </w:rPr>
      </w:pPr>
      <w:r w:rsidRPr="00132B0D">
        <w:rPr>
          <w:lang w:eastAsia="en-GB"/>
        </w:rPr>
        <w:t xml:space="preserve">Just </w:t>
      </w:r>
      <w:r w:rsidR="00132B0D">
        <w:rPr>
          <w:lang w:eastAsia="en-GB"/>
        </w:rPr>
        <w:t xml:space="preserve">over half </w:t>
      </w:r>
      <w:r w:rsidR="00835105">
        <w:rPr>
          <w:lang w:eastAsia="en-GB"/>
        </w:rPr>
        <w:t>of respondents</w:t>
      </w:r>
      <w:r w:rsidR="00C863AE">
        <w:rPr>
          <w:lang w:eastAsia="en-GB"/>
        </w:rPr>
        <w:t xml:space="preserve"> supported</w:t>
      </w:r>
      <w:r w:rsidR="00E647FC">
        <w:rPr>
          <w:lang w:eastAsia="en-GB"/>
        </w:rPr>
        <w:t xml:space="preserve"> keeping any Council Tax rises as low as possible.</w:t>
      </w:r>
    </w:p>
    <w:tbl>
      <w:tblPr>
        <w:tblStyle w:val="GridTable4-Accent5"/>
        <w:tblW w:w="9122" w:type="dxa"/>
        <w:tblLook w:val="04A0" w:firstRow="1" w:lastRow="0" w:firstColumn="1" w:lastColumn="0" w:noHBand="0" w:noVBand="1"/>
      </w:tblPr>
      <w:tblGrid>
        <w:gridCol w:w="8359"/>
        <w:gridCol w:w="763"/>
      </w:tblGrid>
      <w:tr w:rsidR="00BB7240" w:rsidRPr="005C4BE9" w14:paraId="7A323056" w14:textId="77777777" w:rsidTr="00BB7240">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8359" w:type="dxa"/>
            <w:noWrap/>
          </w:tcPr>
          <w:p w14:paraId="7798565D" w14:textId="4859A868" w:rsidR="00BB7240" w:rsidRPr="005C4BE9" w:rsidRDefault="00BB7240" w:rsidP="00BB7240">
            <w:pPr>
              <w:rPr>
                <w:rFonts w:cs="Calibri"/>
                <w:color w:val="FFFFFF" w:themeColor="background1"/>
                <w:szCs w:val="24"/>
              </w:rPr>
            </w:pPr>
            <w:r w:rsidRPr="005C4BE9">
              <w:rPr>
                <w:rFonts w:cs="Calibri"/>
                <w:color w:val="FFFFFF" w:themeColor="background1"/>
                <w:szCs w:val="24"/>
              </w:rPr>
              <w:t>Which of the following options would you prefer? (Base: 2</w:t>
            </w:r>
            <w:r w:rsidR="005C4BE9">
              <w:rPr>
                <w:rFonts w:cs="Calibri"/>
                <w:color w:val="FFFFFF" w:themeColor="background1"/>
                <w:szCs w:val="24"/>
              </w:rPr>
              <w:t>,</w:t>
            </w:r>
            <w:r w:rsidRPr="005C4BE9">
              <w:rPr>
                <w:rFonts w:cs="Calibri"/>
                <w:color w:val="FFFFFF" w:themeColor="background1"/>
                <w:szCs w:val="24"/>
              </w:rPr>
              <w:t>351)</w:t>
            </w:r>
          </w:p>
        </w:tc>
        <w:tc>
          <w:tcPr>
            <w:tcW w:w="763" w:type="dxa"/>
          </w:tcPr>
          <w:p w14:paraId="2A362CCA" w14:textId="450EEC7D" w:rsidR="00BB7240" w:rsidRPr="005C4BE9" w:rsidRDefault="00BB7240" w:rsidP="00BB7240">
            <w:pPr>
              <w:jc w:val="right"/>
              <w:cnfStyle w:val="100000000000" w:firstRow="1" w:lastRow="0" w:firstColumn="0" w:lastColumn="0" w:oddVBand="0" w:evenVBand="0" w:oddHBand="0" w:evenHBand="0" w:firstRowFirstColumn="0" w:firstRowLastColumn="0" w:lastRowFirstColumn="0" w:lastRowLastColumn="0"/>
              <w:rPr>
                <w:rFonts w:cs="Calibri"/>
                <w:b/>
                <w:bCs/>
                <w:color w:val="FFFFFF" w:themeColor="background1"/>
                <w:szCs w:val="24"/>
              </w:rPr>
            </w:pPr>
            <w:r w:rsidRPr="005C4BE9">
              <w:rPr>
                <w:rFonts w:ascii="Times New Roman" w:hAnsi="Times New Roman"/>
                <w:color w:val="FFFFFF" w:themeColor="background1"/>
                <w:szCs w:val="24"/>
              </w:rPr>
              <w:t>%</w:t>
            </w:r>
          </w:p>
        </w:tc>
      </w:tr>
      <w:tr w:rsidR="00BB7240" w:rsidRPr="005C4BE9" w14:paraId="1BCD08F5" w14:textId="77777777" w:rsidTr="00BB7240">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8359" w:type="dxa"/>
            <w:noWrap/>
            <w:vAlign w:val="bottom"/>
          </w:tcPr>
          <w:p w14:paraId="72753F49" w14:textId="11E9900B" w:rsidR="00BB7240" w:rsidRPr="005C4BE9" w:rsidRDefault="00BB7240" w:rsidP="003B2CAD">
            <w:pPr>
              <w:spacing w:after="120"/>
              <w:rPr>
                <w:rFonts w:ascii="Times New Roman" w:hAnsi="Times New Roman"/>
                <w:b w:val="0"/>
                <w:bCs w:val="0"/>
                <w:color w:val="FFFFFF" w:themeColor="background1"/>
                <w:szCs w:val="24"/>
              </w:rPr>
            </w:pPr>
            <w:r w:rsidRPr="005C4BE9">
              <w:rPr>
                <w:rFonts w:cs="Calibri"/>
                <w:color w:val="000000"/>
                <w:szCs w:val="24"/>
              </w:rPr>
              <w:t>Increasing Council Tax to help protect some services</w:t>
            </w:r>
          </w:p>
        </w:tc>
        <w:tc>
          <w:tcPr>
            <w:tcW w:w="763" w:type="dxa"/>
          </w:tcPr>
          <w:p w14:paraId="1709D107" w14:textId="7CD17511" w:rsidR="00BB7240" w:rsidRPr="005C4BE9" w:rsidRDefault="00BB7240" w:rsidP="003B2CAD">
            <w:pPr>
              <w:jc w:val="right"/>
              <w:cnfStyle w:val="000000100000" w:firstRow="0" w:lastRow="0" w:firstColumn="0" w:lastColumn="0" w:oddVBand="0" w:evenVBand="0" w:oddHBand="1" w:evenHBand="0" w:firstRowFirstColumn="0" w:firstRowLastColumn="0" w:lastRowFirstColumn="0" w:lastRowLastColumn="0"/>
              <w:rPr>
                <w:rFonts w:cs="Calibri"/>
                <w:szCs w:val="24"/>
              </w:rPr>
            </w:pPr>
            <w:r w:rsidRPr="005C4BE9">
              <w:rPr>
                <w:rFonts w:cs="Calibri"/>
                <w:i/>
                <w:iCs/>
                <w:color w:val="000000"/>
                <w:szCs w:val="24"/>
              </w:rPr>
              <w:t>44.1</w:t>
            </w:r>
          </w:p>
        </w:tc>
      </w:tr>
      <w:tr w:rsidR="00BB7240" w:rsidRPr="005C4BE9" w14:paraId="00892CD4" w14:textId="77777777" w:rsidTr="00BB7240">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8359" w:type="dxa"/>
            <w:noWrap/>
            <w:vAlign w:val="bottom"/>
          </w:tcPr>
          <w:p w14:paraId="6DD0F6C0" w14:textId="4847AD71" w:rsidR="00BB7240" w:rsidRPr="005C4BE9" w:rsidRDefault="00BB7240" w:rsidP="003B2CAD">
            <w:pPr>
              <w:spacing w:after="120"/>
              <w:rPr>
                <w:rFonts w:cs="Calibri"/>
                <w:color w:val="000000"/>
                <w:szCs w:val="24"/>
              </w:rPr>
            </w:pPr>
            <w:r w:rsidRPr="005C4BE9">
              <w:rPr>
                <w:rFonts w:cs="Calibri"/>
                <w:color w:val="000000"/>
                <w:szCs w:val="24"/>
              </w:rPr>
              <w:t>Keeping any Council Tax increase as low as possible, even though this means more services will be reduced or stopped</w:t>
            </w:r>
          </w:p>
        </w:tc>
        <w:tc>
          <w:tcPr>
            <w:tcW w:w="763" w:type="dxa"/>
          </w:tcPr>
          <w:p w14:paraId="049715CB" w14:textId="0A850298" w:rsidR="00BB7240" w:rsidRPr="005C4BE9" w:rsidRDefault="00BB7240" w:rsidP="003B2CAD">
            <w:pPr>
              <w:jc w:val="right"/>
              <w:cnfStyle w:val="000000010000" w:firstRow="0" w:lastRow="0" w:firstColumn="0" w:lastColumn="0" w:oddVBand="0" w:evenVBand="0" w:oddHBand="0" w:evenHBand="1" w:firstRowFirstColumn="0" w:firstRowLastColumn="0" w:lastRowFirstColumn="0" w:lastRowLastColumn="0"/>
              <w:rPr>
                <w:rFonts w:cs="Calibri"/>
                <w:szCs w:val="24"/>
              </w:rPr>
            </w:pPr>
            <w:r w:rsidRPr="005C4BE9">
              <w:rPr>
                <w:rFonts w:cs="Calibri"/>
                <w:i/>
                <w:iCs/>
                <w:color w:val="000000"/>
                <w:szCs w:val="24"/>
              </w:rPr>
              <w:t>55.9</w:t>
            </w:r>
          </w:p>
        </w:tc>
      </w:tr>
    </w:tbl>
    <w:p w14:paraId="41FC1A66" w14:textId="072D2764" w:rsidR="002555D7" w:rsidRDefault="002555D7">
      <w:pPr>
        <w:rPr>
          <w:rFonts w:asciiTheme="majorHAnsi" w:eastAsiaTheme="majorEastAsia" w:hAnsiTheme="majorHAnsi" w:cstheme="majorBidi"/>
          <w:color w:val="2F5496" w:themeColor="accent1" w:themeShade="BF"/>
          <w:sz w:val="32"/>
          <w:szCs w:val="32"/>
        </w:rPr>
      </w:pPr>
      <w:r>
        <w:br w:type="page"/>
      </w:r>
    </w:p>
    <w:p w14:paraId="72A2043E" w14:textId="2792B37A" w:rsidR="001532F3" w:rsidRDefault="00D72F42" w:rsidP="00342F52">
      <w:pPr>
        <w:pStyle w:val="Heading1"/>
      </w:pPr>
      <w:bookmarkStart w:id="6" w:name="_Toc190194119"/>
      <w:r>
        <w:lastRenderedPageBreak/>
        <w:t>Background</w:t>
      </w:r>
      <w:bookmarkEnd w:id="6"/>
    </w:p>
    <w:p w14:paraId="2AD8040C" w14:textId="77777777" w:rsidR="00242B73" w:rsidRPr="00690F9A" w:rsidRDefault="00242B73" w:rsidP="00690F9A">
      <w:r w:rsidRPr="00690F9A">
        <w:t xml:space="preserve">We are committed to delivering a Stronger, Fairer and Greener Cardiff. </w:t>
      </w:r>
    </w:p>
    <w:p w14:paraId="31EE1E00" w14:textId="77777777" w:rsidR="00242B73" w:rsidRPr="00690F9A" w:rsidRDefault="00242B73" w:rsidP="00690F9A">
      <w:r w:rsidRPr="00690F9A">
        <w:t>A stronger city, with well-paid jobs, high-quality education, affordable housing and great public services.</w:t>
      </w:r>
    </w:p>
    <w:p w14:paraId="374C423F" w14:textId="77777777" w:rsidR="00242B73" w:rsidRPr="00690F9A" w:rsidRDefault="00242B73" w:rsidP="00690F9A">
      <w:r w:rsidRPr="00690F9A">
        <w:t>A fairer city, where the many great opportunities of living in Cardiff can be enjoyed by everyone, whatever their background, where those suffering from disadvantage are supported and where every citizen feels valued.</w:t>
      </w:r>
    </w:p>
    <w:p w14:paraId="35CEF124" w14:textId="77777777" w:rsidR="00242B73" w:rsidRPr="00690F9A" w:rsidRDefault="00242B73" w:rsidP="00690F9A">
      <w:r w:rsidRPr="00690F9A">
        <w:t xml:space="preserve">And a greener city, which leads on the response to the climate emergency, promotes biodiversity and offers convenient, accessible, safe and sustainable transport options.  We have made good progress against these ambitions. </w:t>
      </w:r>
    </w:p>
    <w:p w14:paraId="7BAF1093" w14:textId="77777777" w:rsidR="00242B73" w:rsidRPr="00690F9A" w:rsidRDefault="00242B73" w:rsidP="00690F9A">
      <w:r w:rsidRPr="00690F9A">
        <w:t xml:space="preserve">Since 2022, we have opened or expanded 10 schools and continued to deliver excellent educational outcomes. We have built 900 new council homes, with plans to deliver 1,900 more. Our advice services have supported residents to access over £52 million in additional benefit support. And we have improved the city’s public transport network, regenerated major parts of the city and continued to invest in our district shopping centres, local hubs and libraries. This progress, however, has been achieved in the face of some incredibly challenging circumstances. </w:t>
      </w:r>
    </w:p>
    <w:p w14:paraId="759E21E1" w14:textId="77777777" w:rsidR="00242B73" w:rsidRPr="00690F9A" w:rsidRDefault="00242B73" w:rsidP="00690F9A">
      <w:r w:rsidRPr="00690F9A">
        <w:t xml:space="preserve">Local authorities across the UK are facing major challenges. Demand is increasing, the cost of delivering many of our services is higher than ever before, and the funding available to us is not keeping pace with the increase in demand.  </w:t>
      </w:r>
    </w:p>
    <w:p w14:paraId="201D7BC8" w14:textId="77777777" w:rsidR="00242B73" w:rsidRPr="00690F9A" w:rsidRDefault="00242B73" w:rsidP="00690F9A">
      <w:r w:rsidRPr="00690F9A">
        <w:t xml:space="preserve">Both the UK Government and the Welsh Government, in setting their budgets this year, have demonstrated their support for public services. The proposed settlement is, excepting the pandemic period, the most generous funding settlement Cardiff Council has received since 2010. Compared with our estimates from earlier this year, our budget gap has been reduced by nearly £34 million. Nevertheless, after over a decade of austerity and with growth in demand higher than growth in funding, public services cannot be rebuilt overnight and we are still left with a £23.4 million shortfall that must be addressed to balance the budget. This will require savings and efficiencies, increased charges for some services and changes to how we do things. </w:t>
      </w:r>
    </w:p>
    <w:p w14:paraId="10FA82E9" w14:textId="77777777" w:rsidR="00242B73" w:rsidRPr="00690F9A" w:rsidRDefault="00242B73" w:rsidP="00690F9A">
      <w:r w:rsidRPr="00690F9A">
        <w:t>As we have always done, the savings proposals we are putting forward prioritise support for the most vulnerable, protect frontline services, and ensure fair funding for education and social services. In fact, as part of this consultation, we are proposing a net increase to schools, children’s services and adult services. In line with our commitment to prioritise education in Cardiff, there will be no savings targets for our schools.</w:t>
      </w:r>
    </w:p>
    <w:p w14:paraId="59C39E16" w14:textId="77777777" w:rsidR="00BB239C" w:rsidRPr="00690F9A" w:rsidRDefault="00BB239C" w:rsidP="00BB239C">
      <w:r w:rsidRPr="00690F9A">
        <w:t xml:space="preserve">All Councils in England and Wales have a legal duty to deliver a balanced budget to fund the running of their services. </w:t>
      </w:r>
    </w:p>
    <w:p w14:paraId="550B25F0" w14:textId="6D4E37CC" w:rsidR="00242B73" w:rsidRDefault="00242B73" w:rsidP="00690F9A">
      <w:r w:rsidRPr="00690F9A">
        <w:t xml:space="preserve">We believe significant savings can be delivered through back-office efficiencies, which will not impact front line services. These contribute the greatest amount to bridging the budget gap. However, these alone are not enough to close the entirety of the £23.4 million budget </w:t>
      </w:r>
      <w:r w:rsidRPr="00690F9A">
        <w:lastRenderedPageBreak/>
        <w:t xml:space="preserve">gap. As a result, the Council is considering a limited number of changes to balance the budget for 2025/26. </w:t>
      </w:r>
    </w:p>
    <w:p w14:paraId="06EB7DDF" w14:textId="77777777" w:rsidR="00DF0C42" w:rsidRPr="00690F9A" w:rsidRDefault="00DF0C42" w:rsidP="00690F9A"/>
    <w:p w14:paraId="26373114" w14:textId="77777777" w:rsidR="00242B73" w:rsidRPr="000A50E2" w:rsidRDefault="00242B73" w:rsidP="000A50E2">
      <w:pPr>
        <w:pStyle w:val="Heading2"/>
      </w:pPr>
      <w:bookmarkStart w:id="7" w:name="_Toc190194120"/>
      <w:r w:rsidRPr="000A50E2">
        <w:t>What's a budget gap?</w:t>
      </w:r>
      <w:bookmarkEnd w:id="7"/>
    </w:p>
    <w:p w14:paraId="18E472FC" w14:textId="12B479EB" w:rsidR="00242B73" w:rsidRPr="00690F9A" w:rsidRDefault="00242B73" w:rsidP="00690F9A">
      <w:r w:rsidRPr="00690F9A">
        <w:t>A budget gap is the difference between the Council’s available funding – such as general Government grant and Council Tax – and its predicted expenditure on delivering services over the year ahead. We need to make sure that the funding we have is enough to cover the costs of delivering our services.</w:t>
      </w:r>
    </w:p>
    <w:p w14:paraId="3CD6665E" w14:textId="77777777" w:rsidR="00242B73" w:rsidRPr="00690F9A" w:rsidRDefault="00242B73" w:rsidP="00690F9A">
      <w:r w:rsidRPr="00690F9A">
        <w:t xml:space="preserve">The Council provides hundreds of different services to residents across the city, including education, social care, libraries and hubs, street cleansing, street lighting, road maintenance etc. </w:t>
      </w:r>
    </w:p>
    <w:p w14:paraId="40B7B62D" w14:textId="77777777" w:rsidR="007106D6" w:rsidRDefault="007106D6" w:rsidP="00242B73">
      <w:pPr>
        <w:pStyle w:val="NormalWeb"/>
        <w:shd w:val="clear" w:color="auto" w:fill="FFFFFF"/>
        <w:spacing w:before="0" w:beforeAutospacing="0" w:after="0" w:afterAutospacing="0"/>
        <w:rPr>
          <w:rStyle w:val="Strong"/>
          <w:rFonts w:ascii="Calibri" w:eastAsiaTheme="majorEastAsia" w:hAnsi="Calibri" w:cs="Calibri"/>
        </w:rPr>
      </w:pPr>
    </w:p>
    <w:p w14:paraId="1ADA676E" w14:textId="777E3B59" w:rsidR="00242B73" w:rsidRPr="00EF36F3" w:rsidRDefault="00242B73" w:rsidP="00EF36F3">
      <w:pPr>
        <w:pStyle w:val="Heading2"/>
      </w:pPr>
      <w:bookmarkStart w:id="8" w:name="_Toc190194121"/>
      <w:r w:rsidRPr="00EF36F3">
        <w:t>What is the Council’s budget Gap</w:t>
      </w:r>
      <w:bookmarkEnd w:id="8"/>
    </w:p>
    <w:p w14:paraId="783CF514" w14:textId="77777777" w:rsidR="00242B73" w:rsidRPr="00690F9A" w:rsidRDefault="00242B73" w:rsidP="00690F9A">
      <w:pPr>
        <w:rPr>
          <w:b/>
          <w:bCs/>
        </w:rPr>
      </w:pPr>
      <w:r w:rsidRPr="00690F9A">
        <w:t xml:space="preserve">The Council is facing a projected budget gap of over £23.4 million. </w:t>
      </w:r>
    </w:p>
    <w:p w14:paraId="12CEBE99" w14:textId="77777777" w:rsidR="007106D6" w:rsidRDefault="007106D6" w:rsidP="00242B73">
      <w:pPr>
        <w:pStyle w:val="NormalWeb"/>
        <w:shd w:val="clear" w:color="auto" w:fill="FFFFFF"/>
        <w:spacing w:before="0" w:beforeAutospacing="0" w:after="0" w:afterAutospacing="0"/>
        <w:rPr>
          <w:rStyle w:val="Strong"/>
          <w:rFonts w:ascii="Calibri" w:eastAsiaTheme="majorEastAsia" w:hAnsi="Calibri" w:cs="Calibri"/>
        </w:rPr>
      </w:pPr>
    </w:p>
    <w:p w14:paraId="0186245D" w14:textId="62D4A51A" w:rsidR="00242B73" w:rsidRPr="000A50E2" w:rsidRDefault="00242B73" w:rsidP="00EF36F3">
      <w:pPr>
        <w:pStyle w:val="Heading2"/>
      </w:pPr>
      <w:bookmarkStart w:id="9" w:name="_Toc190194122"/>
      <w:r w:rsidRPr="000A50E2">
        <w:t>Why is the Council Facing a Budget Gap?</w:t>
      </w:r>
      <w:bookmarkEnd w:id="9"/>
    </w:p>
    <w:p w14:paraId="0088A3BF" w14:textId="77777777" w:rsidR="00242B73" w:rsidRPr="00690F9A" w:rsidRDefault="00242B73" w:rsidP="00690F9A">
      <w:r w:rsidRPr="00690F9A">
        <w:t>There are several reasons why the Council is projecting a budget gap:</w:t>
      </w:r>
    </w:p>
    <w:p w14:paraId="059B1246" w14:textId="77777777" w:rsidR="00242B73" w:rsidRPr="00D459EB" w:rsidRDefault="00242B73" w:rsidP="007106D6">
      <w:pPr>
        <w:pStyle w:val="NormalWeb"/>
        <w:numPr>
          <w:ilvl w:val="0"/>
          <w:numId w:val="9"/>
        </w:numPr>
        <w:shd w:val="clear" w:color="auto" w:fill="FFFFFF"/>
        <w:spacing w:before="0" w:beforeAutospacing="0" w:after="160" w:afterAutospacing="0" w:line="259" w:lineRule="auto"/>
        <w:ind w:left="360"/>
        <w:rPr>
          <w:rFonts w:ascii="Calibri" w:hAnsi="Calibri" w:cs="Calibri"/>
          <w:b/>
          <w:bCs/>
        </w:rPr>
      </w:pPr>
      <w:r w:rsidRPr="00786B1E">
        <w:rPr>
          <w:rStyle w:val="Strong"/>
          <w:rFonts w:ascii="Calibri" w:eastAsiaTheme="majorEastAsia" w:hAnsi="Calibri" w:cs="Calibri"/>
        </w:rPr>
        <w:t xml:space="preserve">Increasing Demand for our Services: </w:t>
      </w:r>
      <w:r w:rsidRPr="00D459EB">
        <w:rPr>
          <w:rStyle w:val="Strong"/>
          <w:rFonts w:ascii="Calibri" w:eastAsiaTheme="majorEastAsia" w:hAnsi="Calibri" w:cs="Calibri"/>
          <w:b w:val="0"/>
          <w:bCs w:val="0"/>
        </w:rPr>
        <w:t>Demand for Council services is increasing for several reasons. Part of this is due to Cardiff’s growing population, which means more people need our support. Additionally, the cost-of-living crisis has led to an increasing number of residents relying on our services whilst more and more people require intensive support. For example, the Council has to support more children with Additional Learning Needs, more Adults requiring dementia services and a growing number of children in our care have significant support needs.</w:t>
      </w:r>
    </w:p>
    <w:p w14:paraId="364E165E" w14:textId="77777777" w:rsidR="00242B73" w:rsidRPr="00690F9A" w:rsidRDefault="00242B73" w:rsidP="007106D6">
      <w:pPr>
        <w:ind w:left="360"/>
      </w:pPr>
      <w:r w:rsidRPr="00690F9A">
        <w:t xml:space="preserve">Delivering education and social care – helping children, adults, and older people who need our support – accounts for over 70% of the Council’s budget. In recent years, the cost of delivering social care has risen significantly. </w:t>
      </w:r>
    </w:p>
    <w:p w14:paraId="2370BDB6" w14:textId="77777777" w:rsidR="00242B73" w:rsidRPr="00786B1E" w:rsidRDefault="00242B73" w:rsidP="007106D6">
      <w:pPr>
        <w:pStyle w:val="NormalWeb"/>
        <w:numPr>
          <w:ilvl w:val="0"/>
          <w:numId w:val="9"/>
        </w:numPr>
        <w:shd w:val="clear" w:color="auto" w:fill="FFFFFF"/>
        <w:spacing w:before="0" w:beforeAutospacing="0" w:after="160" w:afterAutospacing="0" w:line="259" w:lineRule="auto"/>
        <w:ind w:left="426"/>
        <w:rPr>
          <w:rFonts w:ascii="Calibri" w:hAnsi="Calibri" w:cs="Calibri"/>
        </w:rPr>
      </w:pPr>
      <w:r w:rsidRPr="00786B1E">
        <w:rPr>
          <w:rFonts w:ascii="Calibri" w:hAnsi="Calibri" w:cs="Calibri"/>
          <w:b/>
          <w:bCs/>
        </w:rPr>
        <w:t>Inflation:</w:t>
      </w:r>
      <w:r w:rsidRPr="00786B1E">
        <w:rPr>
          <w:rFonts w:ascii="Calibri" w:hAnsi="Calibri" w:cs="Calibri"/>
        </w:rPr>
        <w:t xml:space="preserve"> A range of factors, beyond the Council’s control, is affecting its finance</w:t>
      </w:r>
      <w:r>
        <w:rPr>
          <w:rFonts w:ascii="Calibri" w:hAnsi="Calibri" w:cs="Calibri"/>
        </w:rPr>
        <w:t>s</w:t>
      </w:r>
      <w:r w:rsidRPr="00786B1E">
        <w:rPr>
          <w:rFonts w:ascii="Calibri" w:hAnsi="Calibri" w:cs="Calibri"/>
        </w:rPr>
        <w:t xml:space="preserve">.  </w:t>
      </w:r>
      <w:r>
        <w:rPr>
          <w:rFonts w:ascii="Calibri" w:hAnsi="Calibri" w:cs="Calibri"/>
        </w:rPr>
        <w:t>I</w:t>
      </w:r>
      <w:r w:rsidRPr="00786B1E">
        <w:rPr>
          <w:rFonts w:ascii="Calibri" w:hAnsi="Calibri" w:cs="Calibri"/>
        </w:rPr>
        <w:t>nflation</w:t>
      </w:r>
      <w:r>
        <w:rPr>
          <w:rFonts w:ascii="Calibri" w:hAnsi="Calibri" w:cs="Calibri"/>
        </w:rPr>
        <w:t xml:space="preserve"> can drive up the cost of delivery and</w:t>
      </w:r>
      <w:r w:rsidRPr="00786B1E">
        <w:rPr>
          <w:rFonts w:ascii="Calibri" w:hAnsi="Calibri" w:cs="Calibri"/>
        </w:rPr>
        <w:t xml:space="preserve"> impact the Council’s ability to agree on fair pay deals for staff who deliver some of our most essential and highly valued services. </w:t>
      </w:r>
    </w:p>
    <w:p w14:paraId="57190FC1" w14:textId="77777777" w:rsidR="007106D6" w:rsidRDefault="007106D6" w:rsidP="00242B73">
      <w:pPr>
        <w:pStyle w:val="NormalWeb"/>
        <w:shd w:val="clear" w:color="auto" w:fill="FFFFFF"/>
        <w:spacing w:before="0" w:beforeAutospacing="0" w:after="0" w:afterAutospacing="0"/>
        <w:rPr>
          <w:rStyle w:val="Strong"/>
          <w:rFonts w:ascii="Calibri" w:eastAsiaTheme="majorEastAsia" w:hAnsi="Calibri" w:cs="Calibri"/>
        </w:rPr>
      </w:pPr>
    </w:p>
    <w:p w14:paraId="7A86E90F" w14:textId="20FE4E93" w:rsidR="00242B73" w:rsidRPr="000A50E2" w:rsidRDefault="00242B73" w:rsidP="00EF36F3">
      <w:pPr>
        <w:pStyle w:val="Heading2"/>
      </w:pPr>
      <w:bookmarkStart w:id="10" w:name="_Toc190194123"/>
      <w:r w:rsidRPr="000A50E2">
        <w:t>How we propose to close the Gap</w:t>
      </w:r>
      <w:bookmarkEnd w:id="10"/>
    </w:p>
    <w:p w14:paraId="56F8F80E" w14:textId="77777777" w:rsidR="00242B73" w:rsidRPr="00786B1E" w:rsidRDefault="00242B73" w:rsidP="007106D6">
      <w:pPr>
        <w:pStyle w:val="NormalWeb"/>
        <w:shd w:val="clear" w:color="auto" w:fill="FFFFFF"/>
        <w:spacing w:before="0" w:beforeAutospacing="0" w:after="0" w:afterAutospacing="0" w:line="259" w:lineRule="auto"/>
        <w:rPr>
          <w:rFonts w:ascii="Calibri" w:hAnsi="Calibri" w:cs="Calibri"/>
        </w:rPr>
      </w:pPr>
      <w:r w:rsidRPr="00786B1E">
        <w:rPr>
          <w:rFonts w:ascii="Calibri" w:hAnsi="Calibri" w:cs="Calibri"/>
        </w:rPr>
        <w:t>The budget gap will need to be addressed through a combination of:</w:t>
      </w:r>
    </w:p>
    <w:p w14:paraId="472E6281" w14:textId="77777777" w:rsidR="00242B73" w:rsidRPr="00786B1E" w:rsidRDefault="00242B73" w:rsidP="007106D6">
      <w:pPr>
        <w:pStyle w:val="NormalWeb"/>
        <w:numPr>
          <w:ilvl w:val="0"/>
          <w:numId w:val="9"/>
        </w:numPr>
        <w:shd w:val="clear" w:color="auto" w:fill="FFFFFF"/>
        <w:spacing w:before="0" w:beforeAutospacing="0" w:after="0" w:afterAutospacing="0" w:line="259" w:lineRule="auto"/>
        <w:ind w:left="426"/>
        <w:rPr>
          <w:rFonts w:ascii="Calibri" w:hAnsi="Calibri" w:cs="Calibri"/>
        </w:rPr>
      </w:pPr>
      <w:r w:rsidRPr="00786B1E">
        <w:rPr>
          <w:rFonts w:ascii="Calibri" w:hAnsi="Calibri" w:cs="Calibri"/>
          <w:b/>
          <w:bCs/>
        </w:rPr>
        <w:t>Efficiency Savings:</w:t>
      </w:r>
      <w:r w:rsidRPr="00786B1E">
        <w:rPr>
          <w:rFonts w:ascii="Calibri" w:hAnsi="Calibri" w:cs="Calibri"/>
        </w:rPr>
        <w:t xml:space="preserve"> The Council is committed to protecting frontline services and is therefore focused on generating as much savings as possible through back-office efficiencies. This includes reducing the running costs of buildings, minimising the office space required, and adopting new technology where it can help save money. Given the scale of the financial challenges, the Council has also implemented a managed </w:t>
      </w:r>
      <w:r w:rsidRPr="00786B1E">
        <w:rPr>
          <w:rFonts w:ascii="Calibri" w:hAnsi="Calibri" w:cs="Calibri"/>
        </w:rPr>
        <w:lastRenderedPageBreak/>
        <w:t xml:space="preserve">reduction in staff numbers through voluntary severance. This approach aims to generate savings while keeping compulsory redundancies to a minimum. </w:t>
      </w:r>
    </w:p>
    <w:p w14:paraId="7BE49965" w14:textId="77777777" w:rsidR="00242B73" w:rsidRPr="00786B1E" w:rsidRDefault="00242B73" w:rsidP="007106D6">
      <w:pPr>
        <w:pStyle w:val="NormalWeb"/>
        <w:numPr>
          <w:ilvl w:val="0"/>
          <w:numId w:val="9"/>
        </w:numPr>
        <w:shd w:val="clear" w:color="auto" w:fill="FFFFFF"/>
        <w:spacing w:before="0" w:beforeAutospacing="0" w:after="0" w:afterAutospacing="0" w:line="259" w:lineRule="auto"/>
        <w:ind w:left="426"/>
        <w:rPr>
          <w:rFonts w:ascii="Calibri" w:hAnsi="Calibri" w:cs="Calibri"/>
        </w:rPr>
      </w:pPr>
      <w:r w:rsidRPr="00786B1E">
        <w:rPr>
          <w:rFonts w:ascii="Calibri" w:hAnsi="Calibri" w:cs="Calibri"/>
          <w:b/>
          <w:bCs/>
        </w:rPr>
        <w:t>Service Change Proposals:</w:t>
      </w:r>
      <w:r w:rsidRPr="00786B1E">
        <w:rPr>
          <w:rFonts w:ascii="Calibri" w:hAnsi="Calibri" w:cs="Calibri"/>
        </w:rPr>
        <w:t xml:space="preserve"> Unfortunately, efficiency savings alone will not be enough to close the gap, which means some changes to services may be necessary. That is why we want to hear from the people of Cardiff about potential changes to the services we offer to help save money. </w:t>
      </w:r>
    </w:p>
    <w:p w14:paraId="55576D2E" w14:textId="77777777" w:rsidR="00242B73" w:rsidRPr="00786B1E" w:rsidRDefault="00242B73" w:rsidP="007106D6">
      <w:pPr>
        <w:pStyle w:val="NormalWeb"/>
        <w:numPr>
          <w:ilvl w:val="0"/>
          <w:numId w:val="9"/>
        </w:numPr>
        <w:shd w:val="clear" w:color="auto" w:fill="FFFFFF"/>
        <w:spacing w:before="0" w:beforeAutospacing="0" w:after="0" w:afterAutospacing="0" w:line="259" w:lineRule="auto"/>
        <w:ind w:left="426"/>
        <w:rPr>
          <w:rFonts w:ascii="Calibri" w:hAnsi="Calibri" w:cs="Calibri"/>
        </w:rPr>
      </w:pPr>
      <w:r w:rsidRPr="00786B1E">
        <w:rPr>
          <w:rFonts w:ascii="Calibri" w:hAnsi="Calibri" w:cs="Calibri"/>
          <w:b/>
          <w:bCs/>
        </w:rPr>
        <w:t>Fees and Charges</w:t>
      </w:r>
      <w:r w:rsidRPr="00786B1E">
        <w:rPr>
          <w:rFonts w:ascii="Calibri" w:hAnsi="Calibri" w:cs="Calibri"/>
        </w:rPr>
        <w:t>: Fees and charges help the Council close the budget gap. As the cost of delivering services increase, the Council may need to increase fees and charges to help meet the cost of delivering those services.</w:t>
      </w:r>
    </w:p>
    <w:p w14:paraId="4060253B" w14:textId="77777777" w:rsidR="00242B73" w:rsidRPr="00786B1E" w:rsidRDefault="00242B73" w:rsidP="007106D6">
      <w:pPr>
        <w:pStyle w:val="NormalWeb"/>
        <w:numPr>
          <w:ilvl w:val="0"/>
          <w:numId w:val="8"/>
        </w:numPr>
        <w:shd w:val="clear" w:color="auto" w:fill="FFFFFF"/>
        <w:spacing w:before="0" w:beforeAutospacing="0" w:after="0" w:afterAutospacing="0" w:line="259" w:lineRule="auto"/>
        <w:ind w:left="426"/>
        <w:rPr>
          <w:rFonts w:ascii="Calibri" w:hAnsi="Calibri" w:cs="Calibri"/>
        </w:rPr>
      </w:pPr>
      <w:r w:rsidRPr="00786B1E">
        <w:rPr>
          <w:rStyle w:val="Strong"/>
          <w:rFonts w:ascii="Calibri" w:eastAsiaTheme="majorEastAsia" w:hAnsi="Calibri" w:cs="Calibri"/>
        </w:rPr>
        <w:t>Council Tax:</w:t>
      </w:r>
      <w:r w:rsidRPr="00786B1E">
        <w:rPr>
          <w:rFonts w:ascii="Calibri" w:hAnsi="Calibri" w:cs="Calibri"/>
        </w:rPr>
        <w:t xml:space="preserve"> Council Tax accounts for around 26% of the Council's budget, with the remainder provided by the Welsh Government. Each 1% increase in Council Tax only generates net income around £1.9 million, making it unrealistic to close the budget gap through tax increases alone, especially during a cost-of-living crisis.</w:t>
      </w:r>
    </w:p>
    <w:p w14:paraId="4AD916F0" w14:textId="77777777" w:rsidR="00242B73" w:rsidRPr="00786B1E" w:rsidRDefault="00242B73" w:rsidP="007106D6">
      <w:pPr>
        <w:pStyle w:val="NormalWeb"/>
        <w:numPr>
          <w:ilvl w:val="0"/>
          <w:numId w:val="8"/>
        </w:numPr>
        <w:shd w:val="clear" w:color="auto" w:fill="FFFFFF"/>
        <w:spacing w:before="0" w:beforeAutospacing="0" w:after="0" w:afterAutospacing="0" w:line="259" w:lineRule="auto"/>
        <w:ind w:left="426"/>
        <w:rPr>
          <w:rFonts w:ascii="Calibri" w:hAnsi="Calibri" w:cs="Calibri"/>
        </w:rPr>
      </w:pPr>
      <w:r w:rsidRPr="00786B1E">
        <w:rPr>
          <w:rStyle w:val="Strong"/>
          <w:rFonts w:ascii="Calibri" w:eastAsiaTheme="majorEastAsia" w:hAnsi="Calibri" w:cs="Calibri"/>
        </w:rPr>
        <w:t>Use of Reserves:</w:t>
      </w:r>
      <w:r w:rsidRPr="00786B1E">
        <w:rPr>
          <w:rFonts w:ascii="Calibri" w:hAnsi="Calibri" w:cs="Calibri"/>
        </w:rPr>
        <w:t xml:space="preserve"> The Council must use its financial reserves cautiously, as these funds are limited. Most of the Council’s reserves are earmarked for specific purposes and are already committed, such as funding one-off community initiatives or supporting homelessness prevention services. The Council does maintain a General Balance of £14.3 million to cover unforeseen costs, which equates to less than 1.7% of the Council's overall net budget.</w:t>
      </w:r>
    </w:p>
    <w:p w14:paraId="449B9DB7" w14:textId="77777777" w:rsidR="007106D6" w:rsidRDefault="007106D6" w:rsidP="00242B73">
      <w:pPr>
        <w:spacing w:after="0" w:line="240" w:lineRule="auto"/>
        <w:rPr>
          <w:rFonts w:cs="Calibri"/>
          <w:b/>
          <w:bCs/>
          <w:szCs w:val="24"/>
        </w:rPr>
      </w:pPr>
    </w:p>
    <w:p w14:paraId="0CB415D3" w14:textId="77777777" w:rsidR="00242B73" w:rsidRPr="00786B1E" w:rsidRDefault="00242B73" w:rsidP="00242B73">
      <w:pPr>
        <w:spacing w:after="0" w:line="240" w:lineRule="auto"/>
        <w:rPr>
          <w:rFonts w:cs="Calibri"/>
          <w:szCs w:val="24"/>
        </w:rPr>
      </w:pPr>
    </w:p>
    <w:p w14:paraId="05FEAED4" w14:textId="77777777" w:rsidR="006F2380" w:rsidRDefault="006F2380" w:rsidP="00AB36CC"/>
    <w:p w14:paraId="54B26EFE" w14:textId="6EE952B0" w:rsidR="00D72F42" w:rsidRDefault="00D72F42" w:rsidP="002F0B8D">
      <w:pPr>
        <w:pStyle w:val="Heading1"/>
      </w:pPr>
      <w:bookmarkStart w:id="11" w:name="_Toc190194124"/>
      <w:r>
        <w:t>Methodology</w:t>
      </w:r>
      <w:bookmarkEnd w:id="11"/>
    </w:p>
    <w:p w14:paraId="76E21E29" w14:textId="1D93390A" w:rsidR="00DB199B" w:rsidRPr="00EC59D0" w:rsidRDefault="00DB199B" w:rsidP="00DB199B">
      <w:pPr>
        <w:rPr>
          <w:rFonts w:cs="Calibri"/>
        </w:rPr>
      </w:pPr>
      <w:r w:rsidRPr="00EC59D0">
        <w:rPr>
          <w:rFonts w:cs="Calibri"/>
        </w:rPr>
        <w:t>Consultation on the Council’s budget proposals for 202</w:t>
      </w:r>
      <w:r w:rsidR="006B4DB3" w:rsidRPr="00EC59D0">
        <w:rPr>
          <w:rFonts w:cs="Calibri"/>
        </w:rPr>
        <w:t>5</w:t>
      </w:r>
      <w:r w:rsidRPr="00EC59D0">
        <w:rPr>
          <w:rFonts w:cs="Calibri"/>
        </w:rPr>
        <w:t>/2</w:t>
      </w:r>
      <w:r w:rsidR="006B4DB3" w:rsidRPr="00EC59D0">
        <w:rPr>
          <w:rFonts w:cs="Calibri"/>
        </w:rPr>
        <w:t>6</w:t>
      </w:r>
      <w:r w:rsidRPr="00EC59D0">
        <w:rPr>
          <w:rFonts w:cs="Calibri"/>
        </w:rPr>
        <w:t xml:space="preserve"> was undertaken by the Cardiff Research &amp; Engagement Centre.   The consultation ran from </w:t>
      </w:r>
      <w:r w:rsidR="006D194F" w:rsidRPr="00EC59D0">
        <w:rPr>
          <w:rFonts w:cs="Calibri"/>
        </w:rPr>
        <w:t>9</w:t>
      </w:r>
      <w:r w:rsidRPr="00EC59D0">
        <w:rPr>
          <w:rFonts w:cs="Calibri"/>
          <w:vertAlign w:val="superscript"/>
        </w:rPr>
        <w:t>th</w:t>
      </w:r>
      <w:r w:rsidRPr="00EC59D0">
        <w:rPr>
          <w:rFonts w:cs="Calibri"/>
        </w:rPr>
        <w:t xml:space="preserve"> January to </w:t>
      </w:r>
      <w:r w:rsidR="006B4DB3" w:rsidRPr="00EC59D0">
        <w:rPr>
          <w:rFonts w:cs="Calibri"/>
        </w:rPr>
        <w:t>5</w:t>
      </w:r>
      <w:r w:rsidRPr="00EC59D0">
        <w:rPr>
          <w:rFonts w:cs="Calibri"/>
          <w:vertAlign w:val="superscript"/>
        </w:rPr>
        <w:t>th</w:t>
      </w:r>
      <w:r w:rsidRPr="00EC59D0">
        <w:rPr>
          <w:rFonts w:cs="Calibri"/>
        </w:rPr>
        <w:t xml:space="preserve"> February 202</w:t>
      </w:r>
      <w:r w:rsidR="00EC59D0" w:rsidRPr="00EC59D0">
        <w:rPr>
          <w:rFonts w:cs="Calibri"/>
        </w:rPr>
        <w:t>5</w:t>
      </w:r>
      <w:r w:rsidRPr="00EC59D0">
        <w:rPr>
          <w:rFonts w:cs="Calibri"/>
        </w:rPr>
        <w:t xml:space="preserve">, following the budget announcement from the Welsh Government on </w:t>
      </w:r>
      <w:r w:rsidR="00EC59D0" w:rsidRPr="00EC59D0">
        <w:rPr>
          <w:rFonts w:cs="Calibri"/>
        </w:rPr>
        <w:t>1</w:t>
      </w:r>
      <w:r w:rsidRPr="00EC59D0">
        <w:rPr>
          <w:rFonts w:cs="Calibri"/>
        </w:rPr>
        <w:t>0</w:t>
      </w:r>
      <w:r w:rsidRPr="00EC59D0">
        <w:rPr>
          <w:rFonts w:cs="Calibri"/>
          <w:vertAlign w:val="superscript"/>
        </w:rPr>
        <w:t>th</w:t>
      </w:r>
      <w:r w:rsidRPr="00EC59D0">
        <w:rPr>
          <w:rFonts w:cs="Calibri"/>
        </w:rPr>
        <w:t xml:space="preserve"> December 202</w:t>
      </w:r>
      <w:r w:rsidR="00EC59D0" w:rsidRPr="00EC59D0">
        <w:rPr>
          <w:rFonts w:cs="Calibri"/>
        </w:rPr>
        <w:t>4</w:t>
      </w:r>
      <w:r w:rsidRPr="00EC59D0">
        <w:rPr>
          <w:rFonts w:cs="Calibri"/>
        </w:rPr>
        <w:t xml:space="preserve">.  </w:t>
      </w:r>
    </w:p>
    <w:p w14:paraId="5BABF212" w14:textId="3A6F9054" w:rsidR="00DB199B" w:rsidRPr="00EC59D0" w:rsidRDefault="00DB199B" w:rsidP="00DB199B">
      <w:pPr>
        <w:rPr>
          <w:rFonts w:cs="Calibri"/>
          <w:color w:val="000000"/>
        </w:rPr>
      </w:pPr>
      <w:r w:rsidRPr="00EC59D0">
        <w:rPr>
          <w:rFonts w:cs="Calibri"/>
          <w:color w:val="000000"/>
        </w:rPr>
        <w:t>The survey was available online and in hard copy, in English, Welsh, and</w:t>
      </w:r>
      <w:r w:rsidR="00EC59D0" w:rsidRPr="00EC59D0">
        <w:rPr>
          <w:rFonts w:cs="Calibri"/>
          <w:color w:val="000000"/>
        </w:rPr>
        <w:t xml:space="preserve"> Arabic</w:t>
      </w:r>
      <w:r w:rsidRPr="00EC59D0">
        <w:rPr>
          <w:rFonts w:cs="Calibri"/>
          <w:color w:val="000000"/>
        </w:rPr>
        <w:t>.</w:t>
      </w:r>
    </w:p>
    <w:p w14:paraId="6E727B05" w14:textId="77777777" w:rsidR="00DB199B" w:rsidRPr="00EC59D0" w:rsidRDefault="00DB199B" w:rsidP="00DB199B">
      <w:pPr>
        <w:spacing w:after="200" w:line="276" w:lineRule="auto"/>
        <w:rPr>
          <w:lang w:eastAsia="zh-CN"/>
        </w:rPr>
      </w:pPr>
      <w:r w:rsidRPr="00EC59D0">
        <w:rPr>
          <w:lang w:eastAsia="zh-CN"/>
        </w:rPr>
        <w:t xml:space="preserve">The Cardiff Research Centre worked closely with partnership organisations to ensure as representative a response as possible.  In a bid to ensure the survey was promoted as widely as possible, the survey was promoted via: </w:t>
      </w:r>
    </w:p>
    <w:p w14:paraId="38E670E5" w14:textId="77777777" w:rsidR="00DB199B" w:rsidRPr="00D05190" w:rsidRDefault="00DB199B" w:rsidP="00DB199B">
      <w:pPr>
        <w:pStyle w:val="Heading2"/>
      </w:pPr>
      <w:bookmarkStart w:id="12" w:name="_Toc159594232"/>
      <w:bookmarkStart w:id="13" w:name="_Toc190194125"/>
      <w:r w:rsidRPr="00D05190">
        <w:t>a) Email</w:t>
      </w:r>
      <w:bookmarkEnd w:id="12"/>
      <w:bookmarkEnd w:id="13"/>
    </w:p>
    <w:p w14:paraId="7B85C140" w14:textId="378FF247" w:rsidR="00DB199B" w:rsidRPr="00D05190" w:rsidRDefault="00DB199B" w:rsidP="00DB199B">
      <w:pPr>
        <w:pStyle w:val="ListParagraph"/>
        <w:numPr>
          <w:ilvl w:val="0"/>
          <w:numId w:val="7"/>
        </w:numPr>
        <w:spacing w:after="200" w:line="276" w:lineRule="auto"/>
        <w:rPr>
          <w:rFonts w:cs="Calibri"/>
          <w:lang w:eastAsia="zh-CN"/>
        </w:rPr>
      </w:pPr>
      <w:r w:rsidRPr="00D05190">
        <w:rPr>
          <w:rFonts w:cs="Calibri"/>
          <w:lang w:eastAsia="zh-CN"/>
        </w:rPr>
        <w:t>Organisations known to work with less frequently heard groups (</w:t>
      </w:r>
      <w:bookmarkStart w:id="14" w:name="Page6"/>
      <w:r w:rsidRPr="00D05190">
        <w:rPr>
          <w:rFonts w:cs="Calibri"/>
          <w:lang w:eastAsia="zh-CN"/>
        </w:rPr>
        <w:t xml:space="preserve">see </w:t>
      </w:r>
      <w:bookmarkEnd w:id="14"/>
      <w:r w:rsidR="00C97C60">
        <w:fldChar w:fldCharType="begin"/>
      </w:r>
      <w:r w:rsidR="00C97C60">
        <w:rPr>
          <w:rFonts w:cs="Calibri"/>
          <w:lang w:eastAsia="zh-CN"/>
        </w:rPr>
        <w:instrText>HYPERLINK  \l "_Promotion_of_the"</w:instrText>
      </w:r>
      <w:r w:rsidR="00C97C60">
        <w:fldChar w:fldCharType="separate"/>
      </w:r>
      <w:r w:rsidRPr="00C97C60">
        <w:rPr>
          <w:rStyle w:val="Hyperlink"/>
          <w:rFonts w:cs="Calibri"/>
          <w:lang w:eastAsia="zh-CN"/>
        </w:rPr>
        <w:t>Append</w:t>
      </w:r>
      <w:bookmarkStart w:id="15" w:name="_Hlt190185077"/>
      <w:r w:rsidRPr="00C97C60">
        <w:rPr>
          <w:rStyle w:val="Hyperlink"/>
          <w:rFonts w:cs="Calibri"/>
          <w:lang w:eastAsia="zh-CN"/>
        </w:rPr>
        <w:t>i</w:t>
      </w:r>
      <w:bookmarkEnd w:id="15"/>
      <w:r w:rsidRPr="00C97C60">
        <w:rPr>
          <w:rStyle w:val="Hyperlink"/>
          <w:rFonts w:cs="Calibri"/>
          <w:lang w:eastAsia="zh-CN"/>
        </w:rPr>
        <w:t xml:space="preserve">x </w:t>
      </w:r>
      <w:r w:rsidR="00950BF7" w:rsidRPr="00C97C60">
        <w:rPr>
          <w:rStyle w:val="Hyperlink"/>
          <w:rFonts w:cs="Calibri"/>
          <w:lang w:eastAsia="zh-CN"/>
        </w:rPr>
        <w:t>2</w:t>
      </w:r>
      <w:r w:rsidRPr="00C97C60">
        <w:rPr>
          <w:rStyle w:val="Hyperlink"/>
          <w:rFonts w:cs="Calibri"/>
          <w:lang w:eastAsia="zh-CN"/>
        </w:rPr>
        <w:t>0</w:t>
      </w:r>
      <w:r w:rsidR="00C97C60">
        <w:rPr>
          <w:rStyle w:val="Hyperlink"/>
          <w:rFonts w:cs="Calibri"/>
          <w:lang w:eastAsia="zh-CN"/>
        </w:rPr>
        <w:fldChar w:fldCharType="end"/>
      </w:r>
      <w:r w:rsidRPr="00D05190">
        <w:rPr>
          <w:rFonts w:cs="Calibri"/>
          <w:lang w:eastAsia="zh-CN"/>
        </w:rPr>
        <w:t>)</w:t>
      </w:r>
    </w:p>
    <w:p w14:paraId="5553C011" w14:textId="56B6F643" w:rsidR="00DB199B" w:rsidRPr="00D05190" w:rsidRDefault="00DB199B" w:rsidP="00A40EC3">
      <w:pPr>
        <w:pStyle w:val="ListParagraph"/>
        <w:numPr>
          <w:ilvl w:val="0"/>
          <w:numId w:val="7"/>
        </w:numPr>
        <w:spacing w:after="200" w:line="276" w:lineRule="auto"/>
        <w:rPr>
          <w:rFonts w:cs="Calibri"/>
          <w:lang w:eastAsia="zh-CN"/>
        </w:rPr>
      </w:pPr>
      <w:r w:rsidRPr="00D05190">
        <w:rPr>
          <w:rFonts w:cs="Calibri"/>
          <w:lang w:eastAsia="zh-CN"/>
        </w:rPr>
        <w:t>Cardiff’s Citizen’s Panel</w:t>
      </w:r>
      <w:r w:rsidR="004A689B">
        <w:rPr>
          <w:rStyle w:val="FootnoteReference"/>
          <w:rFonts w:cs="Calibri"/>
          <w:lang w:eastAsia="zh-CN"/>
        </w:rPr>
        <w:footnoteReference w:id="2"/>
      </w:r>
      <w:r w:rsidRPr="00D05190">
        <w:rPr>
          <w:rFonts w:cs="Calibri"/>
          <w:lang w:eastAsia="zh-CN"/>
        </w:rPr>
        <w:t xml:space="preserve"> </w:t>
      </w:r>
    </w:p>
    <w:p w14:paraId="08FC23EC" w14:textId="77777777" w:rsidR="00DB199B" w:rsidRPr="007D504A" w:rsidRDefault="00DB199B" w:rsidP="00DB199B">
      <w:pPr>
        <w:pStyle w:val="ListParagraph"/>
        <w:numPr>
          <w:ilvl w:val="0"/>
          <w:numId w:val="7"/>
        </w:numPr>
        <w:spacing w:after="200" w:line="276" w:lineRule="auto"/>
        <w:rPr>
          <w:rFonts w:cs="Calibri"/>
          <w:lang w:eastAsia="zh-CN"/>
        </w:rPr>
      </w:pPr>
      <w:r w:rsidRPr="007D504A">
        <w:rPr>
          <w:rFonts w:cs="Calibri"/>
          <w:lang w:eastAsia="zh-CN"/>
        </w:rPr>
        <w:t>Ward members in areas known to traditionally have a low response rate.</w:t>
      </w:r>
    </w:p>
    <w:p w14:paraId="4BFABCBF" w14:textId="77777777" w:rsidR="00DB199B" w:rsidRPr="003B17D2" w:rsidRDefault="00DB199B" w:rsidP="00DB199B">
      <w:pPr>
        <w:spacing w:after="0" w:line="240" w:lineRule="auto"/>
        <w:rPr>
          <w:color w:val="000000"/>
        </w:rPr>
      </w:pPr>
    </w:p>
    <w:p w14:paraId="29C05401" w14:textId="00B0B070" w:rsidR="00DB199B" w:rsidRPr="0078138E" w:rsidRDefault="00DB199B" w:rsidP="0078138E">
      <w:pPr>
        <w:pStyle w:val="Heading2"/>
      </w:pPr>
      <w:bookmarkStart w:id="16" w:name="_Toc159594233"/>
      <w:bookmarkStart w:id="17" w:name="_Toc190194126"/>
      <w:r w:rsidRPr="00CF0754">
        <w:lastRenderedPageBreak/>
        <w:t>b) Internet/intranet</w:t>
      </w:r>
      <w:bookmarkEnd w:id="16"/>
      <w:bookmarkEnd w:id="17"/>
    </w:p>
    <w:p w14:paraId="526365A1" w14:textId="507481D4" w:rsidR="00DB199B" w:rsidRPr="00D3240B" w:rsidRDefault="00DB199B" w:rsidP="00D3240B">
      <w:pPr>
        <w:rPr>
          <w:rFonts w:cs="Calibri"/>
          <w:color w:val="000000"/>
        </w:rPr>
      </w:pPr>
      <w:r w:rsidRPr="00D3240B">
        <w:rPr>
          <w:rFonts w:cs="Calibri"/>
          <w:color w:val="000000"/>
        </w:rPr>
        <w:t xml:space="preserve">The survey was hosted on the Council website, at </w:t>
      </w:r>
      <w:hyperlink r:id="rId14" w:history="1">
        <w:r w:rsidR="00335DAB" w:rsidRPr="005D25E7">
          <w:rPr>
            <w:rStyle w:val="Hyperlink"/>
            <w:rFonts w:cs="Calibri"/>
          </w:rPr>
          <w:t>www.cardiff.gov.uk/budget</w:t>
        </w:r>
      </w:hyperlink>
      <w:r w:rsidRPr="00D3240B">
        <w:rPr>
          <w:rFonts w:cs="Calibri"/>
          <w:color w:val="000000"/>
        </w:rPr>
        <w:t>, with the scrolls on the homepage and pop-ups promoting the consultation appearing on busy pages of the website. It was also promoted to Council employees via DigiGov, Intranet and Staff Information.</w:t>
      </w:r>
    </w:p>
    <w:p w14:paraId="6524FA4F" w14:textId="77777777" w:rsidR="00DB199B" w:rsidRPr="00D3240B" w:rsidRDefault="00DB199B" w:rsidP="00D3240B">
      <w:pPr>
        <w:rPr>
          <w:rFonts w:cs="Calibri"/>
          <w:color w:val="000000"/>
        </w:rPr>
      </w:pPr>
      <w:r w:rsidRPr="00D3240B">
        <w:rPr>
          <w:rFonts w:cs="Calibri"/>
          <w:color w:val="000000"/>
        </w:rPr>
        <w:t>An accessible version of the survey (for use with screen readers) was made available alongside the main survey.</w:t>
      </w:r>
    </w:p>
    <w:p w14:paraId="5DECEA99" w14:textId="0E989F15" w:rsidR="00DB199B" w:rsidRPr="005C61A5" w:rsidRDefault="00DB199B" w:rsidP="00767975">
      <w:pPr>
        <w:rPr>
          <w:lang w:eastAsia="zh-CN"/>
        </w:rPr>
      </w:pPr>
      <w:r w:rsidRPr="006B4D02">
        <w:rPr>
          <w:lang w:eastAsia="zh-CN"/>
        </w:rPr>
        <w:t xml:space="preserve">Amongst users who had enabled cookies to allow analytics to be recorded, the webpage received </w:t>
      </w:r>
      <w:r w:rsidR="000D0F4E" w:rsidRPr="006B4D02">
        <w:rPr>
          <w:lang w:eastAsia="zh-CN"/>
        </w:rPr>
        <w:t>3</w:t>
      </w:r>
      <w:r w:rsidRPr="006B4D02">
        <w:rPr>
          <w:lang w:eastAsia="zh-CN"/>
        </w:rPr>
        <w:t>,</w:t>
      </w:r>
      <w:r w:rsidR="00601CE3" w:rsidRPr="006B4D02">
        <w:rPr>
          <w:lang w:eastAsia="zh-CN"/>
        </w:rPr>
        <w:t>16</w:t>
      </w:r>
      <w:r w:rsidR="000D0F4E" w:rsidRPr="006B4D02">
        <w:rPr>
          <w:lang w:eastAsia="zh-CN"/>
        </w:rPr>
        <w:t>9</w:t>
      </w:r>
      <w:r w:rsidRPr="006B4D02">
        <w:rPr>
          <w:lang w:eastAsia="zh-CN"/>
        </w:rPr>
        <w:t xml:space="preserve"> views in total across both the English and Welsh versions, with </w:t>
      </w:r>
      <w:r w:rsidR="0097662F" w:rsidRPr="009535E8">
        <w:rPr>
          <w:lang w:eastAsia="zh-CN"/>
        </w:rPr>
        <w:t>251</w:t>
      </w:r>
      <w:r w:rsidRPr="009535E8">
        <w:rPr>
          <w:lang w:eastAsia="zh-CN"/>
        </w:rPr>
        <w:t xml:space="preserve"> </w:t>
      </w:r>
      <w:r w:rsidRPr="006B4D02">
        <w:rPr>
          <w:lang w:eastAsia="zh-CN"/>
        </w:rPr>
        <w:t>accessing the page from the scrolling bar on the homepage of the website.</w:t>
      </w:r>
    </w:p>
    <w:p w14:paraId="64F0E751" w14:textId="77777777" w:rsidR="00DB199B" w:rsidRPr="003B17D2" w:rsidRDefault="00DB199B" w:rsidP="00DB199B">
      <w:pPr>
        <w:spacing w:after="0" w:line="240" w:lineRule="auto"/>
        <w:rPr>
          <w:color w:val="000000"/>
        </w:rPr>
      </w:pPr>
    </w:p>
    <w:p w14:paraId="08E6F24F" w14:textId="77777777" w:rsidR="00DB199B" w:rsidRPr="003B17D2" w:rsidRDefault="00DB199B" w:rsidP="00DB199B">
      <w:pPr>
        <w:spacing w:after="0" w:line="240" w:lineRule="auto"/>
        <w:rPr>
          <w:color w:val="000000"/>
        </w:rPr>
      </w:pPr>
    </w:p>
    <w:p w14:paraId="24328B9E" w14:textId="34344E5D" w:rsidR="00DB199B" w:rsidRPr="0078138E" w:rsidRDefault="00DB199B" w:rsidP="0078138E">
      <w:pPr>
        <w:pStyle w:val="Heading2"/>
      </w:pPr>
      <w:r w:rsidRPr="00CF0754">
        <w:t xml:space="preserve"> </w:t>
      </w:r>
      <w:bookmarkStart w:id="18" w:name="_Toc159594234"/>
      <w:bookmarkStart w:id="19" w:name="_Toc190194127"/>
      <w:r w:rsidRPr="00CF0754">
        <w:t>c) Social media</w:t>
      </w:r>
      <w:bookmarkEnd w:id="18"/>
      <w:bookmarkEnd w:id="19"/>
    </w:p>
    <w:p w14:paraId="5CFB571D" w14:textId="77777777" w:rsidR="006B041A" w:rsidRPr="006B041A" w:rsidRDefault="006B041A" w:rsidP="006B041A">
      <w:pPr>
        <w:rPr>
          <w:lang w:eastAsia="zh-CN"/>
        </w:rPr>
      </w:pPr>
      <w:r w:rsidRPr="006B041A">
        <w:rPr>
          <w:lang w:eastAsia="zh-CN"/>
        </w:rPr>
        <w:t xml:space="preserve">The survey was promoted on the Council’s corporate Facebook, X (formerly Twitter) and Instagram by the Corporate Communications Team throughout the consultation period (to a combined audience of around 191,000 followers) - 52 posts were published across X (formerly Twitter), Facebook and Instagram, which generated 62,500 impressions (views) and 1,522 clicks to the web page. </w:t>
      </w:r>
    </w:p>
    <w:p w14:paraId="7A440BEB" w14:textId="63F2E00D" w:rsidR="006B041A" w:rsidRPr="006B041A" w:rsidRDefault="006B041A" w:rsidP="006B041A">
      <w:pPr>
        <w:rPr>
          <w:lang w:eastAsia="zh-CN"/>
        </w:rPr>
      </w:pPr>
      <w:r w:rsidRPr="006B041A">
        <w:rPr>
          <w:lang w:eastAsia="zh-CN"/>
        </w:rPr>
        <w:t xml:space="preserve">A selection of these posts </w:t>
      </w:r>
      <w:r w:rsidR="000C05CC" w:rsidRPr="006B041A">
        <w:rPr>
          <w:lang w:eastAsia="zh-CN"/>
        </w:rPr>
        <w:t>was</w:t>
      </w:r>
      <w:r w:rsidRPr="006B041A">
        <w:rPr>
          <w:lang w:eastAsia="zh-CN"/>
        </w:rPr>
        <w:t xml:space="preserve"> also shared in a range of relevant community</w:t>
      </w:r>
      <w:r>
        <w:rPr>
          <w:lang w:eastAsia="zh-CN"/>
        </w:rPr>
        <w:t>-</w:t>
      </w:r>
      <w:r w:rsidRPr="006B041A">
        <w:rPr>
          <w:lang w:eastAsia="zh-CN"/>
        </w:rPr>
        <w:t>run Facebook groups focussed on different topics, primarily groups covering different geographic areas of the city, but also groups focusing on parenting/what’s on for families, and groups formed around different ethnic backgrounds.</w:t>
      </w:r>
    </w:p>
    <w:p w14:paraId="14B2B346" w14:textId="4210F14B" w:rsidR="006B041A" w:rsidRPr="006B041A" w:rsidRDefault="006B041A" w:rsidP="00BF1310">
      <w:pPr>
        <w:rPr>
          <w:lang w:eastAsia="zh-CN"/>
        </w:rPr>
      </w:pPr>
      <w:r w:rsidRPr="006B041A">
        <w:rPr>
          <w:lang w:eastAsia="zh-CN"/>
        </w:rPr>
        <w:t xml:space="preserve">Targeted promotion was facilitated via stakeholder’s social media accounts and Facebook and Instagram ‘boosts’ </w:t>
      </w:r>
      <w:r w:rsidR="00D83B80">
        <w:rPr>
          <w:lang w:eastAsia="zh-CN"/>
        </w:rPr>
        <w:t>with</w:t>
      </w:r>
      <w:r w:rsidRPr="006B041A">
        <w:rPr>
          <w:lang w:eastAsia="zh-CN"/>
        </w:rPr>
        <w:t xml:space="preserve"> paid advertising aimed at those less frequently heard i.e. under 25’s and those living in the ‘Southern Arc</w:t>
      </w:r>
      <w:r w:rsidR="0096516E">
        <w:rPr>
          <w:lang w:eastAsia="zh-CN"/>
        </w:rPr>
        <w:t>’</w:t>
      </w:r>
      <w:r w:rsidR="00490DD8">
        <w:rPr>
          <w:rStyle w:val="FootnoteReference"/>
          <w:lang w:eastAsia="zh-CN"/>
        </w:rPr>
        <w:footnoteReference w:id="3"/>
      </w:r>
      <w:r w:rsidR="00BF1310">
        <w:rPr>
          <w:lang w:eastAsia="zh-CN"/>
        </w:rPr>
        <w:t xml:space="preserve"> </w:t>
      </w:r>
      <w:r w:rsidRPr="006B041A">
        <w:rPr>
          <w:lang w:eastAsia="zh-CN"/>
        </w:rPr>
        <w:t>of the city, as well as city-wide posts for residents of Cardiff.  Eight advert</w:t>
      </w:r>
      <w:r w:rsidR="008573EF">
        <w:rPr>
          <w:lang w:eastAsia="zh-CN"/>
        </w:rPr>
        <w:t>i</w:t>
      </w:r>
      <w:r w:rsidRPr="006B041A">
        <w:rPr>
          <w:lang w:eastAsia="zh-CN"/>
        </w:rPr>
        <w:t>s</w:t>
      </w:r>
      <w:r w:rsidR="008573EF">
        <w:rPr>
          <w:lang w:eastAsia="zh-CN"/>
        </w:rPr>
        <w:t>ements</w:t>
      </w:r>
      <w:r w:rsidRPr="006B041A">
        <w:rPr>
          <w:lang w:eastAsia="zh-CN"/>
        </w:rPr>
        <w:t xml:space="preserve"> were published, running throughout the survey window, which were viewed 104,275 times, with 1,522 clicks through to the Budget Consultation page. </w:t>
      </w:r>
    </w:p>
    <w:p w14:paraId="3571F16C" w14:textId="77777777" w:rsidR="00DB199B" w:rsidRPr="005C61A5" w:rsidRDefault="00DB199B" w:rsidP="00DB199B">
      <w:pPr>
        <w:rPr>
          <w:lang w:eastAsia="zh-CN"/>
        </w:rPr>
      </w:pPr>
    </w:p>
    <w:p w14:paraId="6F478B95" w14:textId="77777777" w:rsidR="00DB199B" w:rsidRPr="00CF0754" w:rsidRDefault="00DB199B" w:rsidP="00DB199B">
      <w:pPr>
        <w:pStyle w:val="Heading2"/>
      </w:pPr>
      <w:bookmarkStart w:id="21" w:name="_Toc159594235"/>
      <w:bookmarkStart w:id="22" w:name="_Toc190194128"/>
      <w:r w:rsidRPr="00CF0754">
        <w:t>d) Hard copies</w:t>
      </w:r>
      <w:bookmarkEnd w:id="21"/>
      <w:bookmarkEnd w:id="22"/>
    </w:p>
    <w:p w14:paraId="26C2BAAF" w14:textId="28ABB46A" w:rsidR="00DB199B" w:rsidRPr="009564F3" w:rsidRDefault="00DB199B" w:rsidP="00DB199B">
      <w:pPr>
        <w:rPr>
          <w:lang w:eastAsia="zh-CN"/>
        </w:rPr>
      </w:pPr>
      <w:r w:rsidRPr="009564F3">
        <w:rPr>
          <w:lang w:eastAsia="zh-CN"/>
        </w:rPr>
        <w:t xml:space="preserve">A total of </w:t>
      </w:r>
      <w:r w:rsidR="000A2E6D" w:rsidRPr="009564F3">
        <w:rPr>
          <w:lang w:eastAsia="zh-CN"/>
        </w:rPr>
        <w:t>4,5</w:t>
      </w:r>
      <w:r w:rsidRPr="009564F3">
        <w:rPr>
          <w:lang w:eastAsia="zh-CN"/>
        </w:rPr>
        <w:t xml:space="preserve">00 hard copies of the survey were made available in Hubs, libraries and community buildings across the city from Monday </w:t>
      </w:r>
      <w:r w:rsidR="009564F3" w:rsidRPr="009564F3">
        <w:rPr>
          <w:lang w:eastAsia="zh-CN"/>
        </w:rPr>
        <w:t>13</w:t>
      </w:r>
      <w:r w:rsidRPr="009564F3">
        <w:rPr>
          <w:vertAlign w:val="superscript"/>
          <w:lang w:eastAsia="zh-CN"/>
        </w:rPr>
        <w:t>th</w:t>
      </w:r>
      <w:r w:rsidRPr="009564F3">
        <w:rPr>
          <w:lang w:eastAsia="zh-CN"/>
        </w:rPr>
        <w:t xml:space="preserve"> January; they were also provided to Members Services, for all councillors to distribute.</w:t>
      </w:r>
    </w:p>
    <w:p w14:paraId="17808040" w14:textId="77777777" w:rsidR="00DB199B" w:rsidRDefault="00DB199B" w:rsidP="00DB199B">
      <w:pPr>
        <w:rPr>
          <w:lang w:eastAsia="zh-CN"/>
        </w:rPr>
      </w:pPr>
      <w:r w:rsidRPr="008B4DC2">
        <w:rPr>
          <w:lang w:eastAsia="zh-CN"/>
        </w:rPr>
        <w:t>Partner organisations were invited to request hard copies for distribution.</w:t>
      </w:r>
    </w:p>
    <w:p w14:paraId="37C4E553" w14:textId="7294B5D0" w:rsidR="00DB199B" w:rsidRPr="005C61A5" w:rsidRDefault="00DB199B" w:rsidP="00386470">
      <w:pPr>
        <w:rPr>
          <w:lang w:eastAsia="zh-CN"/>
        </w:rPr>
      </w:pPr>
      <w:r w:rsidRPr="00C66A83">
        <w:rPr>
          <w:lang w:eastAsia="zh-CN"/>
        </w:rPr>
        <w:t xml:space="preserve">Demand for the hard copies was high, with Hubs requesting additional copies within the first week of the survey window, so an additional print run of </w:t>
      </w:r>
      <w:r w:rsidR="00633B0B" w:rsidRPr="00C66A83">
        <w:rPr>
          <w:lang w:eastAsia="zh-CN"/>
        </w:rPr>
        <w:t>1,2</w:t>
      </w:r>
      <w:r w:rsidRPr="00C66A83">
        <w:rPr>
          <w:lang w:eastAsia="zh-CN"/>
        </w:rPr>
        <w:t xml:space="preserve">00 was ordered.  </w:t>
      </w:r>
    </w:p>
    <w:p w14:paraId="376DE219" w14:textId="77777777" w:rsidR="00DB199B" w:rsidRPr="00CF0754" w:rsidRDefault="00DB199B" w:rsidP="00DB199B">
      <w:pPr>
        <w:pStyle w:val="Heading2"/>
      </w:pPr>
      <w:bookmarkStart w:id="23" w:name="_Toc159594236"/>
      <w:bookmarkStart w:id="24" w:name="_Toc190194129"/>
      <w:r w:rsidRPr="00CF0754">
        <w:lastRenderedPageBreak/>
        <w:t>e) Youth Survey</w:t>
      </w:r>
      <w:bookmarkEnd w:id="23"/>
      <w:bookmarkEnd w:id="24"/>
    </w:p>
    <w:p w14:paraId="0D87B938" w14:textId="70206C77" w:rsidR="00DB199B" w:rsidRPr="005C61A5" w:rsidRDefault="00DB199B" w:rsidP="00DB199B">
      <w:pPr>
        <w:rPr>
          <w:lang w:eastAsia="zh-CN"/>
        </w:rPr>
      </w:pPr>
      <w:r w:rsidRPr="00B727E0">
        <w:rPr>
          <w:lang w:eastAsia="zh-CN"/>
        </w:rPr>
        <w:t xml:space="preserve">The Child Friendly Cardiff team created a modified version of the survey using less formal language, and distributed this to </w:t>
      </w:r>
      <w:r w:rsidR="00105852">
        <w:rPr>
          <w:lang w:eastAsia="zh-CN"/>
        </w:rPr>
        <w:t>almost 100 partner organisations,</w:t>
      </w:r>
      <w:r w:rsidR="00903AD1">
        <w:rPr>
          <w:lang w:eastAsia="zh-CN"/>
        </w:rPr>
        <w:t xml:space="preserve"> the Youth Service,</w:t>
      </w:r>
      <w:r w:rsidRPr="00B727E0">
        <w:rPr>
          <w:lang w:eastAsia="zh-CN"/>
        </w:rPr>
        <w:t xml:space="preserve"> </w:t>
      </w:r>
      <w:r w:rsidR="009E4ABB" w:rsidRPr="00B727E0">
        <w:rPr>
          <w:lang w:eastAsia="zh-CN"/>
        </w:rPr>
        <w:t>the Youth Pane</w:t>
      </w:r>
      <w:r w:rsidR="00B727E0" w:rsidRPr="00B727E0">
        <w:rPr>
          <w:lang w:eastAsia="zh-CN"/>
        </w:rPr>
        <w:t>l</w:t>
      </w:r>
      <w:r w:rsidR="00D5189D">
        <w:rPr>
          <w:lang w:eastAsia="zh-CN"/>
        </w:rPr>
        <w:t>,</w:t>
      </w:r>
      <w:r w:rsidR="00B727E0" w:rsidRPr="00B727E0">
        <w:rPr>
          <w:lang w:eastAsia="zh-CN"/>
        </w:rPr>
        <w:t xml:space="preserve"> and the Youth Council</w:t>
      </w:r>
      <w:r w:rsidRPr="00B727E0">
        <w:rPr>
          <w:lang w:eastAsia="zh-CN"/>
        </w:rPr>
        <w:t xml:space="preserve"> for completion online between </w:t>
      </w:r>
      <w:r w:rsidR="00296939" w:rsidRPr="00B727E0">
        <w:rPr>
          <w:lang w:eastAsia="zh-CN"/>
        </w:rPr>
        <w:t>9</w:t>
      </w:r>
      <w:r w:rsidRPr="00B727E0">
        <w:rPr>
          <w:vertAlign w:val="superscript"/>
          <w:lang w:eastAsia="zh-CN"/>
        </w:rPr>
        <w:t>th</w:t>
      </w:r>
      <w:r w:rsidRPr="00B727E0">
        <w:rPr>
          <w:lang w:eastAsia="zh-CN"/>
        </w:rPr>
        <w:t xml:space="preserve"> January and </w:t>
      </w:r>
      <w:r w:rsidR="00386470" w:rsidRPr="00B727E0">
        <w:rPr>
          <w:lang w:eastAsia="zh-CN"/>
        </w:rPr>
        <w:t>5</w:t>
      </w:r>
      <w:r w:rsidRPr="00B727E0">
        <w:rPr>
          <w:vertAlign w:val="superscript"/>
          <w:lang w:eastAsia="zh-CN"/>
        </w:rPr>
        <w:t>th</w:t>
      </w:r>
      <w:r w:rsidRPr="00B727E0">
        <w:rPr>
          <w:lang w:eastAsia="zh-CN"/>
        </w:rPr>
        <w:t xml:space="preserve"> February 202</w:t>
      </w:r>
      <w:r w:rsidR="00386470" w:rsidRPr="00B727E0">
        <w:rPr>
          <w:lang w:eastAsia="zh-CN"/>
        </w:rPr>
        <w:t>5</w:t>
      </w:r>
      <w:r w:rsidRPr="00B727E0">
        <w:rPr>
          <w:lang w:eastAsia="zh-CN"/>
        </w:rPr>
        <w:t>.</w:t>
      </w:r>
      <w:r w:rsidR="007A2F52">
        <w:rPr>
          <w:lang w:eastAsia="zh-CN"/>
        </w:rPr>
        <w:t xml:space="preserve">  The</w:t>
      </w:r>
      <w:r w:rsidR="00B561AE">
        <w:rPr>
          <w:lang w:eastAsia="zh-CN"/>
        </w:rPr>
        <w:t xml:space="preserve"> Children’s Play Service Team also supported promotion of the survey</w:t>
      </w:r>
      <w:r w:rsidR="00816AAA">
        <w:rPr>
          <w:lang w:eastAsia="zh-CN"/>
        </w:rPr>
        <w:t>.</w:t>
      </w:r>
    </w:p>
    <w:p w14:paraId="3BC8860E" w14:textId="592B7A30" w:rsidR="00F82A88" w:rsidRDefault="00F82A88" w:rsidP="00DB199B">
      <w:pPr>
        <w:rPr>
          <w:lang w:eastAsia="zh-CN"/>
        </w:rPr>
      </w:pPr>
      <w:r>
        <w:rPr>
          <w:lang w:eastAsia="zh-CN"/>
        </w:rPr>
        <w:t xml:space="preserve">The Youth Council also </w:t>
      </w:r>
      <w:r w:rsidR="007424FD">
        <w:rPr>
          <w:lang w:eastAsia="zh-CN"/>
        </w:rPr>
        <w:t>developed their own social media posts to promote the survey and encourage participation.</w:t>
      </w:r>
    </w:p>
    <w:p w14:paraId="16BADA17" w14:textId="709BA5BC" w:rsidR="00816AAA" w:rsidRPr="005C61A5" w:rsidRDefault="00816AAA" w:rsidP="00DB199B">
      <w:pPr>
        <w:rPr>
          <w:lang w:eastAsia="zh-CN"/>
        </w:rPr>
      </w:pPr>
      <w:r>
        <w:rPr>
          <w:lang w:eastAsia="zh-CN"/>
        </w:rPr>
        <w:t>An in-perso</w:t>
      </w:r>
      <w:r w:rsidR="00A63E74">
        <w:rPr>
          <w:lang w:eastAsia="zh-CN"/>
        </w:rPr>
        <w:t>n engagement session was run with members of the Deaf Hub Wales Youth Group</w:t>
      </w:r>
      <w:r w:rsidR="00F92341">
        <w:rPr>
          <w:lang w:eastAsia="zh-CN"/>
        </w:rPr>
        <w:t xml:space="preserve"> (through BSL), and </w:t>
      </w:r>
      <w:r w:rsidR="004B5CB7">
        <w:rPr>
          <w:lang w:eastAsia="zh-CN"/>
        </w:rPr>
        <w:t>at</w:t>
      </w:r>
      <w:r w:rsidR="00F92341">
        <w:rPr>
          <w:lang w:eastAsia="zh-CN"/>
        </w:rPr>
        <w:t xml:space="preserve"> Grassroots</w:t>
      </w:r>
      <w:r w:rsidR="004B5CB7">
        <w:rPr>
          <w:lang w:eastAsia="zh-CN"/>
        </w:rPr>
        <w:t xml:space="preserve"> (</w:t>
      </w:r>
      <w:r w:rsidR="0009420F">
        <w:rPr>
          <w:lang w:eastAsia="zh-CN"/>
        </w:rPr>
        <w:t>youth provision in the city centre run by the Council’s Youth Service)</w:t>
      </w:r>
      <w:r w:rsidR="00BF5880">
        <w:rPr>
          <w:lang w:eastAsia="zh-CN"/>
        </w:rPr>
        <w:t>.</w:t>
      </w:r>
    </w:p>
    <w:p w14:paraId="2AD94E8B" w14:textId="77777777" w:rsidR="00DB199B" w:rsidRPr="005C61A5" w:rsidRDefault="00DB199B" w:rsidP="00DB199B">
      <w:pPr>
        <w:rPr>
          <w:lang w:eastAsia="zh-CN"/>
        </w:rPr>
      </w:pPr>
    </w:p>
    <w:p w14:paraId="6DA702FC" w14:textId="77777777" w:rsidR="00DB199B" w:rsidRPr="00CF0754" w:rsidRDefault="00DB199B" w:rsidP="00DB199B">
      <w:pPr>
        <w:pStyle w:val="Heading2"/>
      </w:pPr>
      <w:bookmarkStart w:id="25" w:name="_Toc159594237"/>
      <w:bookmarkStart w:id="26" w:name="_Toc190194130"/>
      <w:r w:rsidRPr="00CF0754">
        <w:t>f) Face to face interviews</w:t>
      </w:r>
      <w:bookmarkEnd w:id="25"/>
      <w:bookmarkEnd w:id="26"/>
    </w:p>
    <w:p w14:paraId="3B2A6B3E" w14:textId="77777777" w:rsidR="00DB199B" w:rsidRPr="0031354D" w:rsidRDefault="00DB199B" w:rsidP="00DB199B">
      <w:pPr>
        <w:rPr>
          <w:lang w:eastAsia="zh-CN"/>
        </w:rPr>
      </w:pPr>
      <w:r w:rsidRPr="0031354D">
        <w:rPr>
          <w:lang w:eastAsia="zh-CN"/>
        </w:rPr>
        <w:t>An assessment of results received was made on a weekly basis to understand the profile of respondents.  Officers went out to areas with the lowest levels of response to gather views of residents about the budget proposals, particularly those belonging to under-represented groups.  Members representing wards with a low response rate were advised, and asked to support promotion of the consultation.</w:t>
      </w:r>
    </w:p>
    <w:p w14:paraId="6561005D" w14:textId="5BBB67B5" w:rsidR="00DB199B" w:rsidRPr="0031354D" w:rsidRDefault="00DB199B" w:rsidP="00DB199B">
      <w:pPr>
        <w:rPr>
          <w:lang w:eastAsia="zh-CN"/>
        </w:rPr>
      </w:pPr>
      <w:r w:rsidRPr="0031354D">
        <w:rPr>
          <w:lang w:eastAsia="zh-CN"/>
        </w:rPr>
        <w:t>Areas identified were</w:t>
      </w:r>
      <w:r w:rsidRPr="0031354D">
        <w:rPr>
          <w:rFonts w:cs="Calibri"/>
          <w:color w:val="000000"/>
        </w:rPr>
        <w:t xml:space="preserve"> Adamsdown, Butetown, Caerau, Cathays, Ely, Fairwater, Gabalfa, Grangetown, Llanrumney, Pentwyn, Plasnewydd, Riverside, Rumney, Splott and Trowbridge; interviews were also conducted in Central Library, capturing respondents f</w:t>
      </w:r>
      <w:r w:rsidR="000B76CF">
        <w:rPr>
          <w:rFonts w:cs="Calibri"/>
          <w:color w:val="000000"/>
        </w:rPr>
        <w:t>r</w:t>
      </w:r>
      <w:r w:rsidRPr="0031354D">
        <w:rPr>
          <w:rFonts w:cs="Calibri"/>
          <w:color w:val="000000"/>
        </w:rPr>
        <w:t>o</w:t>
      </w:r>
      <w:r w:rsidR="000B76CF">
        <w:rPr>
          <w:rFonts w:cs="Calibri"/>
          <w:color w:val="000000"/>
        </w:rPr>
        <w:t>m</w:t>
      </w:r>
      <w:r w:rsidRPr="0031354D">
        <w:rPr>
          <w:rFonts w:cs="Calibri"/>
          <w:color w:val="000000"/>
        </w:rPr>
        <w:t xml:space="preserve"> across the city.</w:t>
      </w:r>
    </w:p>
    <w:p w14:paraId="5557DDA1" w14:textId="77777777" w:rsidR="00DB199B" w:rsidRDefault="00DB199B" w:rsidP="00DB199B">
      <w:pPr>
        <w:rPr>
          <w:lang w:eastAsia="zh-CN"/>
        </w:rPr>
      </w:pPr>
      <w:r w:rsidRPr="0031354D">
        <w:rPr>
          <w:lang w:eastAsia="zh-CN"/>
        </w:rPr>
        <w:t>Face-to-face engagement was undertaken across the city, either to promote and distribute the survey, to support completion of the survey, or to understand barriers to participation, and gather views on priorities as to which services should be protected, or where savings could be made.</w:t>
      </w:r>
    </w:p>
    <w:p w14:paraId="26DE4E45" w14:textId="77777777" w:rsidR="00DB199B" w:rsidRPr="005C61A5" w:rsidRDefault="00DB199B" w:rsidP="00DB199B">
      <w:pPr>
        <w:rPr>
          <w:lang w:eastAsia="zh-CN"/>
        </w:rPr>
      </w:pPr>
    </w:p>
    <w:p w14:paraId="35E0D1DD" w14:textId="3A69F6F3" w:rsidR="00DB199B" w:rsidRPr="00EF5975" w:rsidRDefault="00DB199B" w:rsidP="00EF5975">
      <w:pPr>
        <w:pStyle w:val="Heading1"/>
      </w:pPr>
      <w:bookmarkStart w:id="27" w:name="_Toc127275523"/>
      <w:bookmarkStart w:id="28" w:name="_Toc159594238"/>
      <w:bookmarkStart w:id="29" w:name="_Toc190194131"/>
      <w:r>
        <w:t>Response</w:t>
      </w:r>
      <w:bookmarkEnd w:id="27"/>
      <w:bookmarkEnd w:id="28"/>
      <w:bookmarkEnd w:id="29"/>
    </w:p>
    <w:p w14:paraId="0CDFE9D9" w14:textId="7586F8C8" w:rsidR="00DB199B" w:rsidRPr="00C41789" w:rsidRDefault="00DB199B" w:rsidP="00DB199B">
      <w:pPr>
        <w:rPr>
          <w:lang w:eastAsia="zh-CN"/>
        </w:rPr>
      </w:pPr>
      <w:r w:rsidRPr="00C41789">
        <w:rPr>
          <w:lang w:eastAsia="zh-CN"/>
        </w:rPr>
        <w:t xml:space="preserve">After data cleansing to remove blank and duplicated responses, a total of </w:t>
      </w:r>
      <w:r w:rsidR="00C54306" w:rsidRPr="00C54306">
        <w:rPr>
          <w:lang w:eastAsia="zh-CN"/>
        </w:rPr>
        <w:t>3</w:t>
      </w:r>
      <w:r w:rsidRPr="00C54306">
        <w:rPr>
          <w:lang w:eastAsia="zh-CN"/>
        </w:rPr>
        <w:t>,0</w:t>
      </w:r>
      <w:r w:rsidR="00C54306" w:rsidRPr="00C54306">
        <w:rPr>
          <w:lang w:eastAsia="zh-CN"/>
        </w:rPr>
        <w:t>1</w:t>
      </w:r>
      <w:r w:rsidRPr="00C54306">
        <w:rPr>
          <w:lang w:eastAsia="zh-CN"/>
        </w:rPr>
        <w:t xml:space="preserve">1 </w:t>
      </w:r>
      <w:r w:rsidRPr="00C41789">
        <w:rPr>
          <w:lang w:eastAsia="zh-CN"/>
        </w:rPr>
        <w:t>responses were received for the main survey, with a total of 13</w:t>
      </w:r>
      <w:r w:rsidR="00C41789" w:rsidRPr="00C41789">
        <w:rPr>
          <w:lang w:eastAsia="zh-CN"/>
        </w:rPr>
        <w:t>4</w:t>
      </w:r>
      <w:r w:rsidRPr="00C41789">
        <w:rPr>
          <w:lang w:eastAsia="zh-CN"/>
        </w:rPr>
        <w:t xml:space="preserve"> responses to the Youth survey.</w:t>
      </w:r>
    </w:p>
    <w:p w14:paraId="051AE627" w14:textId="1CC46F47" w:rsidR="00DB199B" w:rsidRPr="00A07553" w:rsidRDefault="00DB199B" w:rsidP="00DB199B">
      <w:pPr>
        <w:rPr>
          <w:lang w:eastAsia="zh-CN"/>
        </w:rPr>
      </w:pPr>
      <w:r w:rsidRPr="00C10136">
        <w:rPr>
          <w:rFonts w:cs="Calibri"/>
          <w:color w:val="000000"/>
        </w:rPr>
        <w:t xml:space="preserve">A total of </w:t>
      </w:r>
      <w:r w:rsidR="00D85CF2" w:rsidRPr="00C10136">
        <w:rPr>
          <w:rFonts w:cs="Calibri"/>
          <w:color w:val="000000"/>
        </w:rPr>
        <w:t>2,</w:t>
      </w:r>
      <w:r w:rsidR="00CA0324">
        <w:rPr>
          <w:rFonts w:cs="Calibri"/>
          <w:color w:val="000000"/>
        </w:rPr>
        <w:t>5</w:t>
      </w:r>
      <w:r w:rsidR="00B74300">
        <w:rPr>
          <w:rFonts w:cs="Calibri"/>
          <w:color w:val="000000"/>
        </w:rPr>
        <w:t>33</w:t>
      </w:r>
      <w:r w:rsidRPr="00C10136">
        <w:rPr>
          <w:rFonts w:cs="Calibri"/>
          <w:color w:val="000000"/>
        </w:rPr>
        <w:t xml:space="preserve"> face-to-face contacts were made, targeting people who were typically from</w:t>
      </w:r>
      <w:r w:rsidRPr="00A07553">
        <w:rPr>
          <w:rFonts w:cs="Calibri"/>
          <w:color w:val="000000"/>
        </w:rPr>
        <w:t xml:space="preserve"> seldom-heard groups (younger people, over 75s, minority ethnicities, people living in more </w:t>
      </w:r>
      <w:r w:rsidRPr="00A07553">
        <w:rPr>
          <w:lang w:eastAsia="zh-CN"/>
        </w:rPr>
        <w:t>deprived areas of the city)</w:t>
      </w:r>
      <w:r w:rsidR="000B1F5D">
        <w:rPr>
          <w:lang w:eastAsia="zh-CN"/>
        </w:rPr>
        <w:t>,</w:t>
      </w:r>
      <w:r w:rsidR="00A4431B">
        <w:rPr>
          <w:lang w:eastAsia="zh-CN"/>
        </w:rPr>
        <w:t xml:space="preserve"> encouraging </w:t>
      </w:r>
      <w:r w:rsidR="000B1F5D">
        <w:rPr>
          <w:lang w:eastAsia="zh-CN"/>
        </w:rPr>
        <w:t>and supporting participation in the consultation</w:t>
      </w:r>
      <w:r w:rsidRPr="00A07553">
        <w:rPr>
          <w:lang w:eastAsia="zh-CN"/>
        </w:rPr>
        <w:t xml:space="preserve">.  </w:t>
      </w:r>
    </w:p>
    <w:p w14:paraId="0234194B" w14:textId="77777777" w:rsidR="00D36F34" w:rsidRDefault="00DB199B" w:rsidP="00B57114">
      <w:pPr>
        <w:rPr>
          <w:lang w:eastAsia="zh-CN"/>
        </w:rPr>
      </w:pPr>
      <w:r w:rsidRPr="00A07553">
        <w:rPr>
          <w:lang w:eastAsia="zh-CN"/>
        </w:rPr>
        <w:t xml:space="preserve">Additional feedback to the consultation from a range of organisations and residents is provided </w:t>
      </w:r>
      <w:bookmarkStart w:id="30" w:name="Page8"/>
      <w:r w:rsidRPr="00A07553">
        <w:rPr>
          <w:lang w:eastAsia="zh-CN"/>
        </w:rPr>
        <w:t xml:space="preserve">in </w:t>
      </w:r>
      <w:bookmarkEnd w:id="30"/>
      <w:r w:rsidR="00F25E97">
        <w:rPr>
          <w:lang w:eastAsia="zh-CN"/>
        </w:rPr>
        <w:fldChar w:fldCharType="begin"/>
      </w:r>
      <w:r w:rsidR="00F25E97">
        <w:rPr>
          <w:lang w:eastAsia="zh-CN"/>
        </w:rPr>
        <w:instrText>HYPERLINK  \l "_Additional_Feedback_to"</w:instrText>
      </w:r>
      <w:r w:rsidR="00F25E97">
        <w:rPr>
          <w:lang w:eastAsia="zh-CN"/>
        </w:rPr>
      </w:r>
      <w:r w:rsidR="00F25E97">
        <w:rPr>
          <w:lang w:eastAsia="zh-CN"/>
        </w:rPr>
        <w:fldChar w:fldCharType="separate"/>
      </w:r>
      <w:r w:rsidRPr="00F25E97">
        <w:rPr>
          <w:rStyle w:val="Hyperlink"/>
          <w:lang w:eastAsia="zh-CN"/>
        </w:rPr>
        <w:t xml:space="preserve">Appendix </w:t>
      </w:r>
      <w:r w:rsidR="009E0F27" w:rsidRPr="00F25E97">
        <w:rPr>
          <w:rStyle w:val="Hyperlink"/>
          <w:lang w:eastAsia="zh-CN"/>
        </w:rPr>
        <w:t>2</w:t>
      </w:r>
      <w:r w:rsidRPr="00F25E97">
        <w:rPr>
          <w:rStyle w:val="Hyperlink"/>
          <w:lang w:eastAsia="zh-CN"/>
        </w:rPr>
        <w:t>1</w:t>
      </w:r>
      <w:r w:rsidR="00F25E97">
        <w:rPr>
          <w:lang w:eastAsia="zh-CN"/>
        </w:rPr>
        <w:fldChar w:fldCharType="end"/>
      </w:r>
      <w:r w:rsidRPr="00F25E97">
        <w:rPr>
          <w:lang w:eastAsia="zh-CN"/>
        </w:rPr>
        <w:t>.</w:t>
      </w:r>
    </w:p>
    <w:p w14:paraId="304EBA80" w14:textId="684FE2A1" w:rsidR="00BD4E9A" w:rsidRDefault="00D36F34" w:rsidP="00B57114">
      <w:pPr>
        <w:rPr>
          <w:rFonts w:asciiTheme="majorHAnsi" w:eastAsiaTheme="majorEastAsia" w:hAnsiTheme="majorHAnsi" w:cstheme="majorBidi"/>
          <w:color w:val="2F5496" w:themeColor="accent1" w:themeShade="BF"/>
          <w:sz w:val="32"/>
          <w:szCs w:val="32"/>
        </w:rPr>
      </w:pPr>
      <w:r>
        <w:rPr>
          <w:lang w:eastAsia="zh-CN"/>
        </w:rPr>
        <w:t>Any qualitative comments in</w:t>
      </w:r>
      <w:r w:rsidR="006F6363">
        <w:rPr>
          <w:lang w:eastAsia="zh-CN"/>
        </w:rPr>
        <w:t>cluded in the report are quoted verbatim, and so may include spelling or grammatical errors</w:t>
      </w:r>
      <w:r w:rsidR="0071734C">
        <w:rPr>
          <w:lang w:eastAsia="zh-CN"/>
        </w:rPr>
        <w:t>.</w:t>
      </w:r>
      <w:r w:rsidR="00BD4E9A">
        <w:br w:type="page"/>
      </w:r>
    </w:p>
    <w:p w14:paraId="43DD19D1" w14:textId="04724F09" w:rsidR="00D72F42" w:rsidRDefault="002F0B8D" w:rsidP="002F0B8D">
      <w:pPr>
        <w:pStyle w:val="Heading1"/>
      </w:pPr>
      <w:bookmarkStart w:id="31" w:name="_Toc190194132"/>
      <w:r>
        <w:lastRenderedPageBreak/>
        <w:t>Research Findings</w:t>
      </w:r>
      <w:bookmarkEnd w:id="31"/>
    </w:p>
    <w:p w14:paraId="2D1BCAD3" w14:textId="05505E21" w:rsidR="002F0B8D" w:rsidRDefault="00DE283D" w:rsidP="00BD4E9A">
      <w:pPr>
        <w:pStyle w:val="Heading2"/>
      </w:pPr>
      <w:bookmarkStart w:id="32" w:name="_Toc190194133"/>
      <w:r w:rsidRPr="00DE283D">
        <w:t>Delivering Service</w:t>
      </w:r>
      <w:r>
        <w:t>s</w:t>
      </w:r>
      <w:bookmarkEnd w:id="32"/>
    </w:p>
    <w:p w14:paraId="509C3E2D" w14:textId="77777777" w:rsidR="00C871CA" w:rsidRPr="00C871CA" w:rsidRDefault="00C871CA" w:rsidP="00C871CA">
      <w:r w:rsidRPr="00C871CA">
        <w:t xml:space="preserve">As a Council we prioritise education, support for vulnerable children and adults, as well as frontline services. These are your priorities too, because the responses to the “Ask Cardiff” residents survey 2024 made clear that the services people in Cardiff most value are schools and education, supporting vulnerable children and families and supporting vulnerable adults and older people. </w:t>
      </w:r>
    </w:p>
    <w:p w14:paraId="3026E131" w14:textId="01D8625C" w:rsidR="00DE283D" w:rsidRDefault="00C871CA" w:rsidP="00C871CA">
      <w:r w:rsidRPr="00C871CA">
        <w:t>Despite needing to close a budget gap of £23.4 million, which will mean some Council services having to make more savings, we are proposing to provide net additional funding of</w:t>
      </w:r>
      <w:r>
        <w:t>:</w:t>
      </w:r>
    </w:p>
    <w:p w14:paraId="46A253FC" w14:textId="77777777" w:rsidR="00947584" w:rsidRPr="00947584" w:rsidRDefault="00947584" w:rsidP="00947584">
      <w:r w:rsidRPr="00947584">
        <w:t xml:space="preserve">- £8.8 million for central education services (which include, for example home to school transport and meeting the needs of children from Cardiff not educated in Cardiff schools) </w:t>
      </w:r>
    </w:p>
    <w:p w14:paraId="5C7CCF66" w14:textId="77777777" w:rsidR="00947584" w:rsidRPr="00947584" w:rsidRDefault="00947584" w:rsidP="00947584">
      <w:r w:rsidRPr="00947584">
        <w:t xml:space="preserve"> - £19.8 million for schools (which includes ongoing support for pay issues arising in the 2024/25 financial year)</w:t>
      </w:r>
    </w:p>
    <w:p w14:paraId="3B2D68A0" w14:textId="77777777" w:rsidR="00947584" w:rsidRPr="00947584" w:rsidRDefault="00947584" w:rsidP="00947584">
      <w:r w:rsidRPr="00947584">
        <w:t xml:space="preserve"> - £7.5 million for Children’s Services</w:t>
      </w:r>
    </w:p>
    <w:p w14:paraId="6B4288B0" w14:textId="20509D52" w:rsidR="004E0071" w:rsidRDefault="00947584" w:rsidP="00947584">
      <w:r w:rsidRPr="00947584">
        <w:t xml:space="preserve"> - £12.1 million for Adult Service</w:t>
      </w:r>
      <w:r>
        <w:t>s</w:t>
      </w:r>
    </w:p>
    <w:p w14:paraId="32290B21" w14:textId="77777777" w:rsidR="00947584" w:rsidRDefault="00947584" w:rsidP="00947584"/>
    <w:p w14:paraId="7968B552" w14:textId="617729D4" w:rsidR="00947584" w:rsidRPr="008A0AC8" w:rsidRDefault="00947584" w:rsidP="00947584">
      <w:pPr>
        <w:rPr>
          <w:b/>
        </w:rPr>
      </w:pPr>
      <w:r w:rsidRPr="008A0AC8">
        <w:rPr>
          <w:b/>
        </w:rPr>
        <w:t>Do you agree the Council should provide this additional funding for education and schools?</w:t>
      </w:r>
    </w:p>
    <w:p w14:paraId="69E86B41" w14:textId="455EF613" w:rsidR="00905092" w:rsidRDefault="00380853" w:rsidP="00947584">
      <w:r>
        <w:t>There was</w:t>
      </w:r>
      <w:r w:rsidR="006C74D1">
        <w:t xml:space="preserve"> strong support for the provision of additional funding for education and school</w:t>
      </w:r>
      <w:r w:rsidR="00AA0026">
        <w:t>s, with 82.1% in agreement with this proposal.</w:t>
      </w:r>
    </w:p>
    <w:p w14:paraId="78F4D4AF" w14:textId="4ACB1209" w:rsidR="00E11479" w:rsidRDefault="00E11479" w:rsidP="005A10F5">
      <w:pPr>
        <w:spacing w:after="0"/>
      </w:pPr>
      <w:r w:rsidRPr="005A10F5">
        <w:rPr>
          <w:noProof/>
        </w:rPr>
        <w:drawing>
          <wp:inline distT="0" distB="0" distL="0" distR="0" wp14:anchorId="65476793" wp14:editId="62CB3FBC">
            <wp:extent cx="5760000" cy="2510518"/>
            <wp:effectExtent l="0" t="0" r="12700" b="4445"/>
            <wp:docPr id="92017858" name="Chart 1" descr="Chart showing results">
              <a:extLst xmlns:a="http://schemas.openxmlformats.org/drawingml/2006/main">
                <a:ext uri="{FF2B5EF4-FFF2-40B4-BE49-F238E27FC236}">
                  <a16:creationId xmlns:a16="http://schemas.microsoft.com/office/drawing/2014/main" id="{27946EE5-C940-4226-8F05-4436BC6EABF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5"/>
              </a:graphicData>
            </a:graphic>
          </wp:inline>
        </w:drawing>
      </w:r>
    </w:p>
    <w:p w14:paraId="15325A59" w14:textId="4A952112" w:rsidR="00F37C37" w:rsidRPr="005A10F5" w:rsidRDefault="005A10F5" w:rsidP="00947584">
      <w:pPr>
        <w:rPr>
          <w:i/>
          <w:iCs/>
        </w:rPr>
      </w:pPr>
      <w:r w:rsidRPr="005A10F5">
        <w:rPr>
          <w:i/>
          <w:iCs/>
        </w:rPr>
        <w:t>Excludes ‘Don’t know</w:t>
      </w:r>
      <w:r w:rsidR="002164A1">
        <w:rPr>
          <w:i/>
          <w:iCs/>
        </w:rPr>
        <w:t>/No opinion</w:t>
      </w:r>
      <w:r w:rsidRPr="005A10F5">
        <w:rPr>
          <w:i/>
          <w:iCs/>
        </w:rPr>
        <w:t>’ responses</w:t>
      </w:r>
    </w:p>
    <w:p w14:paraId="29737825" w14:textId="77777777" w:rsidR="007C6F40" w:rsidRDefault="007C6F40">
      <w:r>
        <w:br w:type="page"/>
      </w:r>
    </w:p>
    <w:p w14:paraId="7C5B589E" w14:textId="0EEB5059" w:rsidR="008F0429" w:rsidRDefault="008F0429" w:rsidP="00947584">
      <w:r>
        <w:lastRenderedPageBreak/>
        <w:t>This pattern was repeated across</w:t>
      </w:r>
      <w:r w:rsidR="007C6F40">
        <w:t xml:space="preserve"> all the demogra</w:t>
      </w:r>
      <w:r w:rsidR="00393B21">
        <w:t>phic groups analysed</w:t>
      </w:r>
      <w:r w:rsidR="001E53F9">
        <w:t>, with at least 80% support</w:t>
      </w:r>
      <w:r w:rsidR="00F72FBE">
        <w:t xml:space="preserve"> from each.  </w:t>
      </w:r>
    </w:p>
    <w:p w14:paraId="0BCE9D88" w14:textId="37ABDB23" w:rsidR="00F72FBE" w:rsidRDefault="00F72FBE" w:rsidP="00947584">
      <w:r>
        <w:t xml:space="preserve">The highest level of support came from </w:t>
      </w:r>
      <w:r w:rsidR="00F91910">
        <w:t xml:space="preserve">respondents from an ethnically diverse background (89.7%, </w:t>
      </w:r>
      <w:r w:rsidR="007F0CE4">
        <w:t>with 67.3% ‘strongly agreeing’), Welsh speakers (88.8%</w:t>
      </w:r>
      <w:r w:rsidR="00446A6E">
        <w:t>, with 53.4% answering ‘strongly agree’</w:t>
      </w:r>
      <w:r w:rsidR="006C59F8">
        <w:t xml:space="preserve">), and respondents with children in their household (87.9%, </w:t>
      </w:r>
      <w:r w:rsidR="00375AC5">
        <w:t>with ‘strong’ agreement from 63.9%).</w:t>
      </w:r>
    </w:p>
    <w:p w14:paraId="439907C8" w14:textId="7964D61B" w:rsidR="00D75DF1" w:rsidRPr="005A10F5" w:rsidRDefault="00F37C37" w:rsidP="00D75DF1">
      <w:pPr>
        <w:rPr>
          <w:i/>
          <w:iCs/>
        </w:rPr>
      </w:pPr>
      <w:r>
        <w:rPr>
          <w:noProof/>
        </w:rPr>
        <w:drawing>
          <wp:inline distT="0" distB="0" distL="0" distR="0" wp14:anchorId="63320BFB" wp14:editId="7CF54540">
            <wp:extent cx="5760000" cy="3121660"/>
            <wp:effectExtent l="0" t="0" r="12700" b="2540"/>
            <wp:docPr id="1230782228" name="Chart 1" descr="Chart showing results">
              <a:extLst xmlns:a="http://schemas.openxmlformats.org/drawingml/2006/main">
                <a:ext uri="{FF2B5EF4-FFF2-40B4-BE49-F238E27FC236}">
                  <a16:creationId xmlns:a16="http://schemas.microsoft.com/office/drawing/2014/main" id="{C44D76F6-1BE9-4FD3-9BEB-A7BD62BC888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6"/>
              </a:graphicData>
            </a:graphic>
          </wp:inline>
        </w:drawing>
      </w:r>
      <w:r w:rsidR="00D75DF1" w:rsidRPr="00D75DF1">
        <w:rPr>
          <w:i/>
          <w:iCs/>
        </w:rPr>
        <w:t xml:space="preserve"> </w:t>
      </w:r>
      <w:r w:rsidR="00D75DF1" w:rsidRPr="005A10F5">
        <w:rPr>
          <w:i/>
          <w:iCs/>
        </w:rPr>
        <w:t>Excludes ‘Don’t know</w:t>
      </w:r>
      <w:r w:rsidR="002164A1">
        <w:rPr>
          <w:i/>
          <w:iCs/>
        </w:rPr>
        <w:t>/No opinion</w:t>
      </w:r>
      <w:r w:rsidR="00D75DF1" w:rsidRPr="005A10F5">
        <w:rPr>
          <w:i/>
          <w:iCs/>
        </w:rPr>
        <w:t>’ responses</w:t>
      </w:r>
    </w:p>
    <w:p w14:paraId="3A28D026" w14:textId="77777777" w:rsidR="00D82981" w:rsidRDefault="00D82981" w:rsidP="00947584"/>
    <w:p w14:paraId="0C730418" w14:textId="3BF29000" w:rsidR="00C379D4" w:rsidRDefault="00C379D4" w:rsidP="00947584">
      <w:r>
        <w:t xml:space="preserve">Levels of agreement with the proposal were consistent across the </w:t>
      </w:r>
      <w:r w:rsidR="00471FEA">
        <w:t>Deprivation Fifths.</w:t>
      </w:r>
    </w:p>
    <w:p w14:paraId="185BFA20" w14:textId="2C76B63B" w:rsidR="00D75DF1" w:rsidRPr="005A10F5" w:rsidRDefault="00FC0774" w:rsidP="00D75DF1">
      <w:pPr>
        <w:rPr>
          <w:i/>
          <w:iCs/>
        </w:rPr>
      </w:pPr>
      <w:r>
        <w:rPr>
          <w:noProof/>
        </w:rPr>
        <w:drawing>
          <wp:inline distT="0" distB="0" distL="0" distR="0" wp14:anchorId="7C1084FE" wp14:editId="4AC6CF38">
            <wp:extent cx="5760000" cy="3124835"/>
            <wp:effectExtent l="0" t="0" r="12700" b="18415"/>
            <wp:docPr id="449754899" name="Chart 1" descr="Chart showing results">
              <a:extLst xmlns:a="http://schemas.openxmlformats.org/drawingml/2006/main">
                <a:ext uri="{FF2B5EF4-FFF2-40B4-BE49-F238E27FC236}">
                  <a16:creationId xmlns:a16="http://schemas.microsoft.com/office/drawing/2014/main" id="{9F403957-7DDA-4872-854B-F8D7E0C00D3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7"/>
              </a:graphicData>
            </a:graphic>
          </wp:inline>
        </w:drawing>
      </w:r>
      <w:r w:rsidR="00D75DF1" w:rsidRPr="00D75DF1">
        <w:rPr>
          <w:i/>
          <w:iCs/>
        </w:rPr>
        <w:t xml:space="preserve"> </w:t>
      </w:r>
      <w:r w:rsidR="00D75DF1" w:rsidRPr="005A10F5">
        <w:rPr>
          <w:i/>
          <w:iCs/>
        </w:rPr>
        <w:t>Excludes ‘Don’t know</w:t>
      </w:r>
      <w:r w:rsidR="002164A1">
        <w:rPr>
          <w:i/>
          <w:iCs/>
        </w:rPr>
        <w:t>/No opinion</w:t>
      </w:r>
      <w:r w:rsidR="00D75DF1" w:rsidRPr="005A10F5">
        <w:rPr>
          <w:i/>
          <w:iCs/>
        </w:rPr>
        <w:t>’ responses</w:t>
      </w:r>
    </w:p>
    <w:p w14:paraId="52440F1F" w14:textId="4D3CF224" w:rsidR="00947584" w:rsidRPr="008A0AC8" w:rsidRDefault="00C1299D" w:rsidP="00C1299D">
      <w:pPr>
        <w:rPr>
          <w:b/>
        </w:rPr>
      </w:pPr>
      <w:r w:rsidRPr="008A0AC8">
        <w:rPr>
          <w:b/>
        </w:rPr>
        <w:lastRenderedPageBreak/>
        <w:t>Why do you disagree?</w:t>
      </w:r>
    </w:p>
    <w:p w14:paraId="2FF7DAE1" w14:textId="6F607E7F" w:rsidR="00665DEB" w:rsidRDefault="00E27921" w:rsidP="00C1299D">
      <w:pPr>
        <w:rPr>
          <w:bCs/>
        </w:rPr>
      </w:pPr>
      <w:r w:rsidRPr="00A9354C">
        <w:rPr>
          <w:bCs/>
        </w:rPr>
        <w:t>Respon</w:t>
      </w:r>
      <w:r w:rsidR="00A9354C">
        <w:rPr>
          <w:bCs/>
        </w:rPr>
        <w:t>dents who disagreed with the proposal were asked to give further</w:t>
      </w:r>
      <w:r w:rsidR="00983B36">
        <w:rPr>
          <w:bCs/>
        </w:rPr>
        <w:t xml:space="preserve"> details</w:t>
      </w:r>
      <w:r w:rsidR="003C1E87">
        <w:rPr>
          <w:bCs/>
        </w:rPr>
        <w:t xml:space="preserve">; </w:t>
      </w:r>
      <w:r w:rsidR="00D25419">
        <w:rPr>
          <w:bCs/>
        </w:rPr>
        <w:t>293</w:t>
      </w:r>
      <w:r w:rsidR="003C1E87">
        <w:rPr>
          <w:bCs/>
        </w:rPr>
        <w:t xml:space="preserve"> comments were received, which have been grouped into themes</w:t>
      </w:r>
      <w:r w:rsidR="00AF5B9D">
        <w:rPr>
          <w:bCs/>
        </w:rPr>
        <w:t>.  The top three themes are shown below</w:t>
      </w:r>
      <w:r w:rsidR="003B4450">
        <w:rPr>
          <w:bCs/>
        </w:rPr>
        <w:t xml:space="preserve">, with a full list available </w:t>
      </w:r>
      <w:bookmarkStart w:id="33" w:name="Page11"/>
      <w:r w:rsidR="003B4450">
        <w:rPr>
          <w:bCs/>
        </w:rPr>
        <w:t>in</w:t>
      </w:r>
      <w:bookmarkEnd w:id="33"/>
      <w:r w:rsidR="003B4450">
        <w:rPr>
          <w:bCs/>
        </w:rPr>
        <w:t xml:space="preserve"> </w:t>
      </w:r>
      <w:hyperlink w:anchor="_Why_Do_You" w:history="1">
        <w:r w:rsidR="003B4450" w:rsidRPr="000F1C9F">
          <w:rPr>
            <w:rStyle w:val="Hyperlink"/>
            <w:bCs/>
          </w:rPr>
          <w:t>Appendix 1</w:t>
        </w:r>
      </w:hyperlink>
      <w:r w:rsidR="003B4450">
        <w:rPr>
          <w:bCs/>
        </w:rPr>
        <w:t>.</w:t>
      </w:r>
    </w:p>
    <w:tbl>
      <w:tblPr>
        <w:tblStyle w:val="GridTable4-Accent5"/>
        <w:tblW w:w="8926" w:type="dxa"/>
        <w:tblLook w:val="04A0" w:firstRow="1" w:lastRow="0" w:firstColumn="1" w:lastColumn="0" w:noHBand="0" w:noVBand="1"/>
      </w:tblPr>
      <w:tblGrid>
        <w:gridCol w:w="2518"/>
        <w:gridCol w:w="765"/>
        <w:gridCol w:w="709"/>
        <w:gridCol w:w="4934"/>
      </w:tblGrid>
      <w:tr w:rsidR="00DE506D" w:rsidRPr="007454FF" w14:paraId="56C1A82A" w14:textId="77777777" w:rsidTr="00D2541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45AA288E" w14:textId="77777777" w:rsidR="00DE506D" w:rsidRPr="007454FF" w:rsidRDefault="00DE506D" w:rsidP="0030653F">
            <w:pPr>
              <w:widowControl w:val="0"/>
              <w:autoSpaceDE w:val="0"/>
              <w:autoSpaceDN w:val="0"/>
              <w:adjustRightInd w:val="0"/>
              <w:rPr>
                <w:rFonts w:ascii="Century Gothic" w:hAnsi="Century Gothic" w:cs="Calibri"/>
                <w:color w:val="FFFFFF"/>
                <w:sz w:val="22"/>
                <w:szCs w:val="22"/>
              </w:rPr>
            </w:pPr>
            <w:r w:rsidRPr="007454FF">
              <w:rPr>
                <w:rFonts w:ascii="Century Gothic" w:hAnsi="Century Gothic" w:cs="Calibri"/>
                <w:color w:val="FFFFFF"/>
                <w:sz w:val="22"/>
                <w:szCs w:val="22"/>
              </w:rPr>
              <w:t>Theme</w:t>
            </w:r>
          </w:p>
        </w:tc>
        <w:tc>
          <w:tcPr>
            <w:tcW w:w="765" w:type="dxa"/>
          </w:tcPr>
          <w:p w14:paraId="2BE29F9C" w14:textId="77777777" w:rsidR="00DE506D" w:rsidRPr="007454FF" w:rsidRDefault="00DE506D"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No</w:t>
            </w:r>
          </w:p>
        </w:tc>
        <w:tc>
          <w:tcPr>
            <w:tcW w:w="709" w:type="dxa"/>
          </w:tcPr>
          <w:p w14:paraId="3011FD36" w14:textId="77777777" w:rsidR="00DE506D" w:rsidRPr="007454FF" w:rsidRDefault="00DE506D"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w:t>
            </w:r>
          </w:p>
        </w:tc>
        <w:tc>
          <w:tcPr>
            <w:tcW w:w="4934" w:type="dxa"/>
          </w:tcPr>
          <w:p w14:paraId="3D2BDCC8" w14:textId="77777777" w:rsidR="00DE506D" w:rsidRPr="007454FF" w:rsidRDefault="00DE506D"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Example Comments</w:t>
            </w:r>
          </w:p>
        </w:tc>
      </w:tr>
      <w:tr w:rsidR="00D25419" w:rsidRPr="00BC67B8" w14:paraId="77DEB3BC" w14:textId="77777777" w:rsidTr="00D2541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5E5D4659" w14:textId="4F2A8DCC" w:rsidR="00D25419" w:rsidRPr="00F6554A" w:rsidRDefault="00D25419" w:rsidP="00D25419">
            <w:pPr>
              <w:widowControl w:val="0"/>
              <w:autoSpaceDE w:val="0"/>
              <w:autoSpaceDN w:val="0"/>
              <w:adjustRightInd w:val="0"/>
              <w:rPr>
                <w:rFonts w:ascii="Century Gothic" w:hAnsi="Century Gothic" w:cs="Calibri"/>
                <w:color w:val="2F5496" w:themeColor="accent1" w:themeShade="BF"/>
                <w:sz w:val="22"/>
                <w:szCs w:val="22"/>
              </w:rPr>
            </w:pPr>
            <w:r w:rsidRPr="009F0581">
              <w:rPr>
                <w:rFonts w:asciiTheme="minorHAnsi" w:hAnsiTheme="minorHAnsi" w:cstheme="minorHAnsi"/>
                <w:color w:val="000000"/>
                <w:szCs w:val="24"/>
              </w:rPr>
              <w:t>Economic Constraints / Efficiency Savings</w:t>
            </w:r>
          </w:p>
        </w:tc>
        <w:tc>
          <w:tcPr>
            <w:tcW w:w="765" w:type="dxa"/>
          </w:tcPr>
          <w:p w14:paraId="3B609E2C" w14:textId="2E8EB463" w:rsidR="00D25419" w:rsidRPr="00BC67B8" w:rsidRDefault="00D25419" w:rsidP="00D25419">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szCs w:val="22"/>
              </w:rPr>
            </w:pPr>
            <w:r w:rsidRPr="009F0581">
              <w:rPr>
                <w:rFonts w:asciiTheme="minorHAnsi" w:hAnsiTheme="minorHAnsi" w:cstheme="minorHAnsi"/>
                <w:color w:val="000000"/>
                <w:szCs w:val="24"/>
              </w:rPr>
              <w:t>66</w:t>
            </w:r>
          </w:p>
        </w:tc>
        <w:tc>
          <w:tcPr>
            <w:tcW w:w="709" w:type="dxa"/>
          </w:tcPr>
          <w:p w14:paraId="04A0CFA9" w14:textId="33AAF54F" w:rsidR="00D25419" w:rsidRPr="00BC67B8" w:rsidRDefault="00D25419" w:rsidP="00D25419">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szCs w:val="22"/>
              </w:rPr>
            </w:pPr>
            <w:r w:rsidRPr="009F0581">
              <w:rPr>
                <w:rFonts w:asciiTheme="minorHAnsi" w:hAnsiTheme="minorHAnsi" w:cstheme="minorHAnsi"/>
                <w:i/>
                <w:iCs/>
                <w:color w:val="000000"/>
                <w:szCs w:val="24"/>
              </w:rPr>
              <w:t>22.5</w:t>
            </w:r>
          </w:p>
        </w:tc>
        <w:tc>
          <w:tcPr>
            <w:tcW w:w="4934" w:type="dxa"/>
          </w:tcPr>
          <w:p w14:paraId="4091AC25" w14:textId="77777777" w:rsidR="00D25419" w:rsidRPr="009C04C4" w:rsidRDefault="00D25419" w:rsidP="00D25419">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Schools should look to see if they can reduce cost just like the rest of the council expenses.</w:t>
            </w:r>
          </w:p>
          <w:p w14:paraId="2F85D61E" w14:textId="77777777" w:rsidR="00D25419" w:rsidRPr="00860F1A" w:rsidRDefault="00D25419" w:rsidP="00D25419">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Schools need to make their own savings.</w:t>
            </w:r>
          </w:p>
          <w:p w14:paraId="3C740C19" w14:textId="77777777" w:rsidR="00D25419" w:rsidRPr="008069F7" w:rsidRDefault="00D25419" w:rsidP="00D25419">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It is an important area but in times of strife, additional funding anywhere seems negligent.</w:t>
            </w:r>
          </w:p>
          <w:p w14:paraId="4B00F4B2" w14:textId="77777777" w:rsidR="00D25419" w:rsidRPr="008069F7" w:rsidRDefault="00D25419" w:rsidP="00D25419">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My experience working in and with schools indicates that many schools could make significant efficiency savings without adversely affecting standards.</w:t>
            </w:r>
          </w:p>
          <w:p w14:paraId="7559249E" w14:textId="7EB833CA" w:rsidR="00D25419" w:rsidRPr="00BC67B8" w:rsidRDefault="00D25419" w:rsidP="00D25419">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9F0581">
              <w:rPr>
                <w:rFonts w:asciiTheme="minorHAnsi" w:hAnsiTheme="minorHAnsi" w:cstheme="minorHAnsi"/>
                <w:i/>
                <w:iCs/>
                <w:szCs w:val="24"/>
              </w:rPr>
              <w:t>More efficiencies should be found in schools. They have broadly been protected from cuts over many years. A start would be to work with Welsh Government to open negotiations on ensuring public sector pensions are similar to those enjoyed by private sector workers.</w:t>
            </w:r>
          </w:p>
        </w:tc>
      </w:tr>
      <w:tr w:rsidR="00D25419" w:rsidRPr="00BC67B8" w14:paraId="505470C3" w14:textId="77777777" w:rsidTr="00D2541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35A23AB1" w14:textId="7BA7D87F" w:rsidR="00D25419" w:rsidRPr="00BC67B8" w:rsidRDefault="00D25419" w:rsidP="00D25419">
            <w:pPr>
              <w:widowControl w:val="0"/>
              <w:autoSpaceDE w:val="0"/>
              <w:autoSpaceDN w:val="0"/>
              <w:adjustRightInd w:val="0"/>
              <w:rPr>
                <w:rFonts w:ascii="Century Gothic" w:hAnsi="Century Gothic" w:cs="Calibri"/>
                <w:color w:val="2F5496" w:themeColor="accent1" w:themeShade="BF"/>
                <w:sz w:val="22"/>
                <w:szCs w:val="22"/>
              </w:rPr>
            </w:pPr>
            <w:r w:rsidRPr="009F0581">
              <w:rPr>
                <w:rFonts w:asciiTheme="minorHAnsi" w:hAnsiTheme="minorHAnsi" w:cstheme="minorHAnsi"/>
                <w:color w:val="000000"/>
                <w:szCs w:val="24"/>
              </w:rPr>
              <w:t>School Transport Concerns</w:t>
            </w:r>
          </w:p>
        </w:tc>
        <w:tc>
          <w:tcPr>
            <w:tcW w:w="765" w:type="dxa"/>
          </w:tcPr>
          <w:p w14:paraId="2BB27AD5" w14:textId="712973C0" w:rsidR="00D25419" w:rsidRPr="00BC67B8" w:rsidRDefault="00D25419" w:rsidP="00D25419">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color w:val="2F5496" w:themeColor="accent1" w:themeShade="BF"/>
                <w:sz w:val="22"/>
                <w:szCs w:val="22"/>
              </w:rPr>
            </w:pPr>
            <w:r w:rsidRPr="009F0581">
              <w:rPr>
                <w:rFonts w:asciiTheme="minorHAnsi" w:hAnsiTheme="minorHAnsi" w:cstheme="minorHAnsi"/>
                <w:color w:val="000000"/>
                <w:szCs w:val="24"/>
              </w:rPr>
              <w:t>62</w:t>
            </w:r>
          </w:p>
        </w:tc>
        <w:tc>
          <w:tcPr>
            <w:tcW w:w="709" w:type="dxa"/>
          </w:tcPr>
          <w:p w14:paraId="791F11BF" w14:textId="5E4A7114" w:rsidR="00D25419" w:rsidRPr="00BC67B8" w:rsidRDefault="00D25419" w:rsidP="00D25419">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i/>
                <w:iCs/>
                <w:color w:val="2F5496" w:themeColor="accent1" w:themeShade="BF"/>
                <w:sz w:val="22"/>
                <w:szCs w:val="22"/>
              </w:rPr>
            </w:pPr>
            <w:r w:rsidRPr="009F0581">
              <w:rPr>
                <w:rFonts w:asciiTheme="minorHAnsi" w:hAnsiTheme="minorHAnsi" w:cstheme="minorHAnsi"/>
                <w:i/>
                <w:iCs/>
                <w:color w:val="000000"/>
                <w:szCs w:val="24"/>
              </w:rPr>
              <w:t>21.2</w:t>
            </w:r>
          </w:p>
        </w:tc>
        <w:tc>
          <w:tcPr>
            <w:tcW w:w="4934" w:type="dxa"/>
          </w:tcPr>
          <w:p w14:paraId="68E0EE7F" w14:textId="77777777" w:rsidR="00D25419" w:rsidRPr="008069F7" w:rsidRDefault="00D25419" w:rsidP="00D25419">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Children should attend a school they can walk to in a large city. There shouid be no need to pay for their transport. If they insist on not going to a local school they should pay for their own transport.</w:t>
            </w:r>
          </w:p>
          <w:p w14:paraId="182A5D00" w14:textId="77777777" w:rsidR="00D25419" w:rsidRPr="008069F7" w:rsidRDefault="00D25419" w:rsidP="00D25419">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Why should funding be given for transport for school.</w:t>
            </w:r>
          </w:p>
          <w:p w14:paraId="2C3E7AD4" w14:textId="77777777" w:rsidR="00D25419" w:rsidRPr="008069F7" w:rsidRDefault="00D25419" w:rsidP="00D25419">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The Council should not be providing transport from home to school. Public transport should be used.</w:t>
            </w:r>
          </w:p>
          <w:p w14:paraId="5C15EDE6" w14:textId="73FAE8D6" w:rsidR="00D25419" w:rsidRPr="00BC67B8" w:rsidRDefault="00D25419" w:rsidP="00D25419">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9F0581">
              <w:rPr>
                <w:rFonts w:asciiTheme="minorHAnsi" w:hAnsiTheme="minorHAnsi" w:cstheme="minorHAnsi"/>
                <w:i/>
                <w:iCs/>
                <w:szCs w:val="24"/>
              </w:rPr>
              <w:t>I walked to school, I didn’t have paid transport.</w:t>
            </w:r>
          </w:p>
        </w:tc>
      </w:tr>
      <w:tr w:rsidR="00D25419" w:rsidRPr="008107A1" w14:paraId="3AE0493D" w14:textId="77777777" w:rsidTr="00D2541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5276CB5F" w14:textId="7BC34111" w:rsidR="00D25419" w:rsidRPr="00312BA1" w:rsidRDefault="00D25419" w:rsidP="00D25419">
            <w:pPr>
              <w:widowControl w:val="0"/>
              <w:autoSpaceDE w:val="0"/>
              <w:autoSpaceDN w:val="0"/>
              <w:adjustRightInd w:val="0"/>
              <w:rPr>
                <w:rFonts w:ascii="Century Gothic" w:hAnsi="Century Gothic" w:cs="Calibri"/>
                <w:color w:val="2F5496" w:themeColor="accent1" w:themeShade="BF"/>
                <w:sz w:val="22"/>
              </w:rPr>
            </w:pPr>
            <w:r w:rsidRPr="009F0581">
              <w:rPr>
                <w:rFonts w:asciiTheme="minorHAnsi" w:hAnsiTheme="minorHAnsi" w:cstheme="minorHAnsi"/>
                <w:color w:val="000000"/>
                <w:szCs w:val="24"/>
              </w:rPr>
              <w:t>General Disagreement</w:t>
            </w:r>
          </w:p>
        </w:tc>
        <w:tc>
          <w:tcPr>
            <w:tcW w:w="765" w:type="dxa"/>
          </w:tcPr>
          <w:p w14:paraId="3264CFE2" w14:textId="0CA4159A" w:rsidR="00D25419" w:rsidRPr="00312BA1" w:rsidRDefault="00D25419" w:rsidP="00D25419">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rPr>
            </w:pPr>
            <w:r w:rsidRPr="009F0581">
              <w:rPr>
                <w:rFonts w:asciiTheme="minorHAnsi" w:hAnsiTheme="minorHAnsi" w:cstheme="minorHAnsi"/>
                <w:color w:val="000000"/>
                <w:szCs w:val="24"/>
              </w:rPr>
              <w:t>54</w:t>
            </w:r>
          </w:p>
        </w:tc>
        <w:tc>
          <w:tcPr>
            <w:tcW w:w="709" w:type="dxa"/>
          </w:tcPr>
          <w:p w14:paraId="6087D8CE" w14:textId="0DDD6221" w:rsidR="00D25419" w:rsidRPr="00312BA1" w:rsidRDefault="00D25419" w:rsidP="00D25419">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sidRPr="009F0581">
              <w:rPr>
                <w:rFonts w:asciiTheme="minorHAnsi" w:hAnsiTheme="minorHAnsi" w:cstheme="minorHAnsi"/>
                <w:i/>
                <w:iCs/>
                <w:color w:val="000000"/>
                <w:szCs w:val="24"/>
              </w:rPr>
              <w:t>18.4</w:t>
            </w:r>
          </w:p>
        </w:tc>
        <w:tc>
          <w:tcPr>
            <w:tcW w:w="4934" w:type="dxa"/>
          </w:tcPr>
          <w:p w14:paraId="010A53C6" w14:textId="77777777" w:rsidR="00D25419" w:rsidRPr="000E3F4F" w:rsidRDefault="00D25419" w:rsidP="00D25419">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Because this is just robbing Peter to pay Paul.</w:t>
            </w:r>
          </w:p>
          <w:p w14:paraId="043C86DC" w14:textId="77777777" w:rsidR="00D25419" w:rsidRPr="00684BDA" w:rsidRDefault="00D25419" w:rsidP="00D25419">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Excessive focus on certain groups of residents.</w:t>
            </w:r>
          </w:p>
          <w:p w14:paraId="210E54AE" w14:textId="77777777" w:rsidR="00D25419" w:rsidRPr="00684BDA" w:rsidRDefault="00D25419" w:rsidP="00D25419">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You have a budget gap of 23 million, you can't afford it.</w:t>
            </w:r>
          </w:p>
          <w:p w14:paraId="393ED78F" w14:textId="3DD3635F" w:rsidR="00D25419" w:rsidRPr="008107A1" w:rsidRDefault="00D25419" w:rsidP="00D25419">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9F0581">
              <w:rPr>
                <w:rFonts w:asciiTheme="minorHAnsi" w:hAnsiTheme="minorHAnsi" w:cstheme="minorHAnsi"/>
                <w:i/>
                <w:iCs/>
                <w:szCs w:val="24"/>
              </w:rPr>
              <w:t>They get to much.</w:t>
            </w:r>
          </w:p>
        </w:tc>
      </w:tr>
    </w:tbl>
    <w:p w14:paraId="02174255" w14:textId="77777777" w:rsidR="008966F9" w:rsidRPr="00F806B7" w:rsidRDefault="008966F9" w:rsidP="00921BD8">
      <w:pPr>
        <w:rPr>
          <w:bCs/>
        </w:rPr>
      </w:pPr>
    </w:p>
    <w:p w14:paraId="55DB8862" w14:textId="62478CEF" w:rsidR="0036128E" w:rsidRDefault="00771D06" w:rsidP="00C1299D">
      <w:r w:rsidRPr="008A0AC8">
        <w:rPr>
          <w:b/>
          <w:noProof/>
        </w:rPr>
        <w:lastRenderedPageBreak/>
        <mc:AlternateContent>
          <mc:Choice Requires="wps">
            <w:drawing>
              <wp:anchor distT="45720" distB="45720" distL="114300" distR="114300" simplePos="0" relativeHeight="251658242" behindDoc="0" locked="0" layoutInCell="1" allowOverlap="1" wp14:anchorId="3EBA3CF5" wp14:editId="01BED223">
                <wp:simplePos x="0" y="0"/>
                <wp:positionH relativeFrom="margin">
                  <wp:posOffset>-120650</wp:posOffset>
                </wp:positionH>
                <wp:positionV relativeFrom="page">
                  <wp:posOffset>986155</wp:posOffset>
                </wp:positionV>
                <wp:extent cx="6192000" cy="6388100"/>
                <wp:effectExtent l="0" t="0" r="0" b="0"/>
                <wp:wrapSquare wrapText="bothSides"/>
                <wp:docPr id="217" name="Text Box 2" descr="Do you think the Council should spend more money on schools and education?&#10;There was strong support amongst children and young people for the Council to spend more money on schools and education, with 91.9% agreeing or strongly agreeing with this proposal.&#10;&#10;Chart showing results&#10;&#10;Why do you disagree?&#10;The ten respondents disagreeing with the proposal to spend more money on schools and education were asked to explain why; five comments were received:&#10;- Because there putting the prices up for rent&#10;- I don’t believe that more funding can solve the problems in schools today.&#10;- I don’t think the council should pay for children to get to/from school.  Should be the responsibility of parents.&#10;- I feel like the current budget is satisfactory&#10;- well i disagree because our school is already really good so i think they should spend more on older people and families who need support&#1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192000" cy="6388100"/>
                        </a:xfrm>
                        <a:prstGeom prst="rect">
                          <a:avLst/>
                        </a:prstGeom>
                        <a:solidFill>
                          <a:schemeClr val="accent6">
                            <a:lumMod val="20000"/>
                            <a:lumOff val="80000"/>
                          </a:schemeClr>
                        </a:solidFill>
                        <a:ln w="9525">
                          <a:noFill/>
                          <a:miter lim="800000"/>
                          <a:headEnd/>
                          <a:tailEnd/>
                        </a:ln>
                      </wps:spPr>
                      <wps:txbx>
                        <w:txbxContent>
                          <w:p w14:paraId="4A49B1A0" w14:textId="610827A6" w:rsidR="00AF5D27" w:rsidRPr="00FC61F2" w:rsidRDefault="00373C7B" w:rsidP="003D3E08">
                            <w:pPr>
                              <w:ind w:left="142" w:right="-167"/>
                              <w:rPr>
                                <w:rFonts w:ascii="Century Gothic" w:hAnsi="Century Gothic"/>
                                <w:b/>
                                <w:bCs/>
                                <w:color w:val="2F5496" w:themeColor="accent1" w:themeShade="BF"/>
                                <w:sz w:val="22"/>
                                <w:szCs w:val="20"/>
                              </w:rPr>
                            </w:pPr>
                            <w:r w:rsidRPr="00FC61F2">
                              <w:rPr>
                                <w:rFonts w:ascii="Century Gothic" w:hAnsi="Century Gothic"/>
                                <w:b/>
                                <w:bCs/>
                                <w:color w:val="2F5496" w:themeColor="accent1" w:themeShade="BF"/>
                                <w:sz w:val="22"/>
                                <w:szCs w:val="20"/>
                              </w:rPr>
                              <w:t>Do you think the Council should spend more money on schools and education?</w:t>
                            </w:r>
                          </w:p>
                          <w:p w14:paraId="0E4A12F7" w14:textId="5484FF07" w:rsidR="00E256DB" w:rsidRDefault="00FC61F2" w:rsidP="003D3E08">
                            <w:pPr>
                              <w:ind w:left="142" w:right="-167"/>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There was strong support a</w:t>
                            </w:r>
                            <w:r w:rsidR="00851182">
                              <w:rPr>
                                <w:rFonts w:ascii="Century Gothic" w:hAnsi="Century Gothic"/>
                                <w:color w:val="2F5496" w:themeColor="accent1" w:themeShade="BF"/>
                                <w:sz w:val="22"/>
                                <w:szCs w:val="20"/>
                              </w:rPr>
                              <w:t>mongst</w:t>
                            </w:r>
                            <w:r>
                              <w:rPr>
                                <w:rFonts w:ascii="Century Gothic" w:hAnsi="Century Gothic"/>
                                <w:color w:val="2F5496" w:themeColor="accent1" w:themeShade="BF"/>
                                <w:sz w:val="22"/>
                                <w:szCs w:val="20"/>
                              </w:rPr>
                              <w:t xml:space="preserve"> children and young people for </w:t>
                            </w:r>
                            <w:r w:rsidR="00F53B0D">
                              <w:rPr>
                                <w:rFonts w:ascii="Century Gothic" w:hAnsi="Century Gothic"/>
                                <w:color w:val="2F5496" w:themeColor="accent1" w:themeShade="BF"/>
                                <w:sz w:val="22"/>
                                <w:szCs w:val="20"/>
                              </w:rPr>
                              <w:t>the Council to spend more money on schools and education</w:t>
                            </w:r>
                            <w:r w:rsidR="0082782E">
                              <w:rPr>
                                <w:rFonts w:ascii="Century Gothic" w:hAnsi="Century Gothic"/>
                                <w:color w:val="2F5496" w:themeColor="accent1" w:themeShade="BF"/>
                                <w:sz w:val="22"/>
                                <w:szCs w:val="20"/>
                              </w:rPr>
                              <w:t>, with 91.9% agreeing or strongly agreeing with this proposal</w:t>
                            </w:r>
                            <w:r w:rsidR="00B330F1">
                              <w:rPr>
                                <w:rFonts w:ascii="Century Gothic" w:hAnsi="Century Gothic"/>
                                <w:color w:val="2F5496" w:themeColor="accent1" w:themeShade="BF"/>
                                <w:sz w:val="22"/>
                                <w:szCs w:val="20"/>
                              </w:rPr>
                              <w:t>.</w:t>
                            </w:r>
                          </w:p>
                          <w:p w14:paraId="24134D82" w14:textId="0365D85B" w:rsidR="00C453A2" w:rsidRPr="007454FF" w:rsidRDefault="0053368E" w:rsidP="003D3E08">
                            <w:pPr>
                              <w:spacing w:after="0"/>
                              <w:ind w:left="142" w:right="-167"/>
                              <w:rPr>
                                <w:rFonts w:ascii="Century Gothic" w:hAnsi="Century Gothic"/>
                                <w:i/>
                                <w:iCs/>
                                <w:color w:val="2F5496" w:themeColor="accent1" w:themeShade="BF"/>
                                <w:sz w:val="22"/>
                                <w:szCs w:val="20"/>
                              </w:rPr>
                            </w:pPr>
                            <w:r>
                              <w:rPr>
                                <w:noProof/>
                              </w:rPr>
                              <w:drawing>
                                <wp:inline distT="0" distB="0" distL="0" distR="0" wp14:anchorId="79CD353D" wp14:editId="48D7CD0D">
                                  <wp:extent cx="5863390" cy="2402205"/>
                                  <wp:effectExtent l="0" t="0" r="4445" b="17145"/>
                                  <wp:docPr id="1277769377" name="Chart 1">
                                    <a:extLst xmlns:a="http://schemas.openxmlformats.org/drawingml/2006/main">
                                      <a:ext uri="{FF2B5EF4-FFF2-40B4-BE49-F238E27FC236}">
                                        <a16:creationId xmlns:a16="http://schemas.microsoft.com/office/drawing/2014/main" id="{27946EE5-C940-4226-8F05-4436BC6EABF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8"/>
                                    </a:graphicData>
                                  </a:graphic>
                                </wp:inline>
                              </w:drawing>
                            </w:r>
                            <w:r w:rsidR="00C453A2" w:rsidRPr="00C453A2">
                              <w:rPr>
                                <w:rFonts w:ascii="Century Gothic" w:hAnsi="Century Gothic"/>
                                <w:i/>
                                <w:iCs/>
                                <w:color w:val="2F5496" w:themeColor="accent1" w:themeShade="BF"/>
                                <w:sz w:val="22"/>
                                <w:szCs w:val="20"/>
                              </w:rPr>
                              <w:t xml:space="preserve"> </w:t>
                            </w:r>
                            <w:r w:rsidR="00C453A2">
                              <w:rPr>
                                <w:rFonts w:ascii="Century Gothic" w:hAnsi="Century Gothic"/>
                                <w:i/>
                                <w:iCs/>
                                <w:color w:val="2F5496" w:themeColor="accent1" w:themeShade="BF"/>
                                <w:sz w:val="22"/>
                                <w:szCs w:val="20"/>
                              </w:rPr>
                              <w:t>Excludes ‘Don’t know’ responses</w:t>
                            </w:r>
                          </w:p>
                          <w:p w14:paraId="3865EC48" w14:textId="13914CDF" w:rsidR="0053368E" w:rsidRDefault="0053368E" w:rsidP="003D3E08">
                            <w:pPr>
                              <w:ind w:left="142" w:right="-167"/>
                              <w:rPr>
                                <w:rFonts w:ascii="Century Gothic" w:hAnsi="Century Gothic"/>
                                <w:color w:val="2F5496" w:themeColor="accent1" w:themeShade="BF"/>
                                <w:sz w:val="22"/>
                                <w:szCs w:val="20"/>
                              </w:rPr>
                            </w:pPr>
                          </w:p>
                          <w:p w14:paraId="6D20D0A0" w14:textId="48F230E1" w:rsidR="00EB4438" w:rsidRPr="00B330F1" w:rsidRDefault="00E256DB" w:rsidP="003D3E08">
                            <w:pPr>
                              <w:ind w:left="142" w:right="-167"/>
                              <w:rPr>
                                <w:rFonts w:ascii="Century Gothic" w:hAnsi="Century Gothic"/>
                                <w:b/>
                                <w:bCs/>
                                <w:color w:val="2F5496" w:themeColor="accent1" w:themeShade="BF"/>
                                <w:sz w:val="22"/>
                                <w:szCs w:val="20"/>
                              </w:rPr>
                            </w:pPr>
                            <w:r w:rsidRPr="00B330F1">
                              <w:rPr>
                                <w:rFonts w:ascii="Century Gothic" w:hAnsi="Century Gothic"/>
                                <w:b/>
                                <w:bCs/>
                                <w:color w:val="2F5496" w:themeColor="accent1" w:themeShade="BF"/>
                                <w:sz w:val="22"/>
                                <w:szCs w:val="20"/>
                              </w:rPr>
                              <w:t>Why do you disagree?</w:t>
                            </w:r>
                          </w:p>
                          <w:p w14:paraId="0305659F" w14:textId="1E01AE62" w:rsidR="007454FF" w:rsidRDefault="00770224" w:rsidP="003D3E08">
                            <w:pPr>
                              <w:ind w:left="142" w:right="-167"/>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The te</w:t>
                            </w:r>
                            <w:r w:rsidR="00422A48">
                              <w:rPr>
                                <w:rFonts w:ascii="Century Gothic" w:hAnsi="Century Gothic"/>
                                <w:color w:val="2F5496" w:themeColor="accent1" w:themeShade="BF"/>
                                <w:sz w:val="22"/>
                                <w:szCs w:val="20"/>
                              </w:rPr>
                              <w:t xml:space="preserve">n respondents disagreeing with </w:t>
                            </w:r>
                            <w:r w:rsidR="00CD7CB0">
                              <w:rPr>
                                <w:rFonts w:ascii="Century Gothic" w:hAnsi="Century Gothic"/>
                                <w:color w:val="2F5496" w:themeColor="accent1" w:themeShade="BF"/>
                                <w:sz w:val="22"/>
                                <w:szCs w:val="20"/>
                              </w:rPr>
                              <w:t>the proposal to</w:t>
                            </w:r>
                            <w:r w:rsidR="00B30584">
                              <w:rPr>
                                <w:rFonts w:ascii="Century Gothic" w:hAnsi="Century Gothic"/>
                                <w:color w:val="2F5496" w:themeColor="accent1" w:themeShade="BF"/>
                                <w:sz w:val="22"/>
                                <w:szCs w:val="20"/>
                              </w:rPr>
                              <w:t xml:space="preserve"> spend more money on schools and education</w:t>
                            </w:r>
                            <w:r w:rsidR="00635FEF">
                              <w:rPr>
                                <w:rFonts w:ascii="Century Gothic" w:hAnsi="Century Gothic"/>
                                <w:color w:val="2F5496" w:themeColor="accent1" w:themeShade="BF"/>
                                <w:sz w:val="22"/>
                                <w:szCs w:val="20"/>
                              </w:rPr>
                              <w:t xml:space="preserve"> were asked </w:t>
                            </w:r>
                            <w:r w:rsidR="006E2288">
                              <w:rPr>
                                <w:rFonts w:ascii="Century Gothic" w:hAnsi="Century Gothic"/>
                                <w:color w:val="2F5496" w:themeColor="accent1" w:themeShade="BF"/>
                                <w:sz w:val="22"/>
                                <w:szCs w:val="20"/>
                              </w:rPr>
                              <w:t>to explain</w:t>
                            </w:r>
                            <w:r w:rsidR="006C7E14">
                              <w:rPr>
                                <w:rFonts w:ascii="Century Gothic" w:hAnsi="Century Gothic"/>
                                <w:color w:val="2F5496" w:themeColor="accent1" w:themeShade="BF"/>
                                <w:sz w:val="22"/>
                                <w:szCs w:val="20"/>
                              </w:rPr>
                              <w:t xml:space="preserve"> why; </w:t>
                            </w:r>
                            <w:r w:rsidR="00AF4D16">
                              <w:rPr>
                                <w:rFonts w:ascii="Century Gothic" w:hAnsi="Century Gothic"/>
                                <w:color w:val="2F5496" w:themeColor="accent1" w:themeShade="BF"/>
                                <w:sz w:val="22"/>
                                <w:szCs w:val="20"/>
                              </w:rPr>
                              <w:t xml:space="preserve">five comments were </w:t>
                            </w:r>
                            <w:r w:rsidR="004F53CC">
                              <w:rPr>
                                <w:rFonts w:ascii="Century Gothic" w:hAnsi="Century Gothic"/>
                                <w:color w:val="2F5496" w:themeColor="accent1" w:themeShade="BF"/>
                                <w:sz w:val="22"/>
                                <w:szCs w:val="20"/>
                              </w:rPr>
                              <w:t>received:</w:t>
                            </w:r>
                          </w:p>
                          <w:p w14:paraId="25E38A43" w14:textId="72FC3751" w:rsidR="004F53CC" w:rsidRPr="002B0887" w:rsidRDefault="004F53CC" w:rsidP="003D3E08">
                            <w:pPr>
                              <w:pStyle w:val="ListParagraph"/>
                              <w:numPr>
                                <w:ilvl w:val="0"/>
                                <w:numId w:val="10"/>
                              </w:numPr>
                              <w:ind w:left="142" w:right="-167"/>
                              <w:rPr>
                                <w:rFonts w:ascii="Century Gothic" w:hAnsi="Century Gothic"/>
                                <w:i/>
                                <w:iCs/>
                                <w:color w:val="2F5496" w:themeColor="accent1" w:themeShade="BF"/>
                                <w:sz w:val="22"/>
                                <w:szCs w:val="20"/>
                              </w:rPr>
                            </w:pPr>
                            <w:r w:rsidRPr="001C4437">
                              <w:rPr>
                                <w:rFonts w:ascii="Century Gothic" w:eastAsiaTheme="minorHAnsi" w:hAnsi="Century Gothic" w:cstheme="minorBidi"/>
                                <w:i/>
                                <w:iCs/>
                                <w:color w:val="2F5496" w:themeColor="accent1" w:themeShade="BF"/>
                                <w:kern w:val="2"/>
                                <w:sz w:val="22"/>
                                <w:szCs w:val="20"/>
                                <w14:ligatures w14:val="standardContextual"/>
                              </w:rPr>
                              <w:t>Because there putting the prices up for rent</w:t>
                            </w:r>
                          </w:p>
                          <w:p w14:paraId="11946E36" w14:textId="77777777" w:rsidR="001464F5" w:rsidRPr="002B0887" w:rsidRDefault="004F53CC" w:rsidP="003D3E08">
                            <w:pPr>
                              <w:pStyle w:val="ListParagraph"/>
                              <w:numPr>
                                <w:ilvl w:val="0"/>
                                <w:numId w:val="10"/>
                              </w:numPr>
                              <w:ind w:left="142" w:right="-167"/>
                              <w:rPr>
                                <w:rFonts w:ascii="Century Gothic" w:hAnsi="Century Gothic"/>
                                <w:i/>
                                <w:iCs/>
                                <w:color w:val="2F5496" w:themeColor="accent1" w:themeShade="BF"/>
                                <w:sz w:val="22"/>
                                <w:szCs w:val="20"/>
                              </w:rPr>
                            </w:pPr>
                            <w:r w:rsidRPr="001C4437">
                              <w:rPr>
                                <w:rFonts w:ascii="Century Gothic" w:eastAsiaTheme="minorHAnsi" w:hAnsi="Century Gothic" w:cstheme="minorBidi"/>
                                <w:i/>
                                <w:iCs/>
                                <w:color w:val="2F5496" w:themeColor="accent1" w:themeShade="BF"/>
                                <w:kern w:val="2"/>
                                <w:sz w:val="22"/>
                                <w:szCs w:val="20"/>
                                <w14:ligatures w14:val="standardContextual"/>
                              </w:rPr>
                              <w:t>I don’t believe that more funding can solve the problems in schools today.</w:t>
                            </w:r>
                          </w:p>
                          <w:p w14:paraId="3A4FAC74" w14:textId="220E5A61" w:rsidR="001464F5" w:rsidRPr="002B0887" w:rsidRDefault="001464F5" w:rsidP="003D3E08">
                            <w:pPr>
                              <w:pStyle w:val="ListParagraph"/>
                              <w:numPr>
                                <w:ilvl w:val="0"/>
                                <w:numId w:val="10"/>
                              </w:numPr>
                              <w:ind w:left="142" w:right="-167"/>
                              <w:rPr>
                                <w:rFonts w:ascii="Century Gothic" w:hAnsi="Century Gothic"/>
                                <w:i/>
                                <w:iCs/>
                                <w:color w:val="2F5496" w:themeColor="accent1" w:themeShade="BF"/>
                                <w:sz w:val="22"/>
                                <w:szCs w:val="20"/>
                              </w:rPr>
                            </w:pPr>
                            <w:r w:rsidRPr="001C4437">
                              <w:rPr>
                                <w:rFonts w:ascii="Century Gothic" w:eastAsiaTheme="minorHAnsi" w:hAnsi="Century Gothic" w:cstheme="minorBidi"/>
                                <w:i/>
                                <w:iCs/>
                                <w:color w:val="2F5496" w:themeColor="accent1" w:themeShade="BF"/>
                                <w:kern w:val="2"/>
                                <w:sz w:val="22"/>
                                <w:szCs w:val="20"/>
                                <w14:ligatures w14:val="standardContextual"/>
                              </w:rPr>
                              <w:t>I don</w:t>
                            </w:r>
                            <w:r w:rsidRPr="002B0887">
                              <w:rPr>
                                <w:rFonts w:ascii="Century Gothic" w:hAnsi="Century Gothic"/>
                                <w:i/>
                                <w:iCs/>
                                <w:color w:val="2F5496" w:themeColor="accent1" w:themeShade="BF"/>
                                <w:sz w:val="22"/>
                                <w:szCs w:val="20"/>
                              </w:rPr>
                              <w:t>’</w:t>
                            </w:r>
                            <w:r w:rsidRPr="001C4437">
                              <w:rPr>
                                <w:rFonts w:ascii="Century Gothic" w:eastAsiaTheme="minorHAnsi" w:hAnsi="Century Gothic" w:cstheme="minorBidi"/>
                                <w:i/>
                                <w:iCs/>
                                <w:color w:val="2F5496" w:themeColor="accent1" w:themeShade="BF"/>
                                <w:kern w:val="2"/>
                                <w:sz w:val="22"/>
                                <w:szCs w:val="20"/>
                                <w14:ligatures w14:val="standardContextual"/>
                              </w:rPr>
                              <w:t xml:space="preserve">t think the council should pay for children to </w:t>
                            </w:r>
                            <w:r w:rsidRPr="002B0887">
                              <w:rPr>
                                <w:rFonts w:ascii="Century Gothic" w:hAnsi="Century Gothic"/>
                                <w:i/>
                                <w:iCs/>
                                <w:color w:val="2F5496" w:themeColor="accent1" w:themeShade="BF"/>
                                <w:sz w:val="22"/>
                                <w:szCs w:val="20"/>
                              </w:rPr>
                              <w:t>g</w:t>
                            </w:r>
                            <w:r w:rsidRPr="001C4437">
                              <w:rPr>
                                <w:rFonts w:ascii="Century Gothic" w:eastAsiaTheme="minorHAnsi" w:hAnsi="Century Gothic" w:cstheme="minorBidi"/>
                                <w:i/>
                                <w:iCs/>
                                <w:color w:val="2F5496" w:themeColor="accent1" w:themeShade="BF"/>
                                <w:kern w:val="2"/>
                                <w:sz w:val="22"/>
                                <w:szCs w:val="20"/>
                                <w14:ligatures w14:val="standardContextual"/>
                              </w:rPr>
                              <w:t>et to/from school.  Should be the responsibility of parents.</w:t>
                            </w:r>
                          </w:p>
                          <w:p w14:paraId="098CBF5C" w14:textId="3B3AF1BE" w:rsidR="0022737A" w:rsidRPr="002B0887" w:rsidRDefault="0022737A" w:rsidP="003D3E08">
                            <w:pPr>
                              <w:pStyle w:val="ListParagraph"/>
                              <w:numPr>
                                <w:ilvl w:val="0"/>
                                <w:numId w:val="10"/>
                              </w:numPr>
                              <w:ind w:left="142" w:right="-167"/>
                              <w:rPr>
                                <w:rFonts w:ascii="Century Gothic" w:hAnsi="Century Gothic"/>
                                <w:i/>
                                <w:iCs/>
                                <w:color w:val="2F5496" w:themeColor="accent1" w:themeShade="BF"/>
                                <w:sz w:val="22"/>
                                <w:szCs w:val="20"/>
                              </w:rPr>
                            </w:pPr>
                            <w:r w:rsidRPr="001C4437">
                              <w:rPr>
                                <w:rFonts w:ascii="Century Gothic" w:eastAsiaTheme="minorHAnsi" w:hAnsi="Century Gothic" w:cstheme="minorBidi"/>
                                <w:i/>
                                <w:iCs/>
                                <w:color w:val="2F5496" w:themeColor="accent1" w:themeShade="BF"/>
                                <w:kern w:val="2"/>
                                <w:sz w:val="22"/>
                                <w:szCs w:val="20"/>
                                <w14:ligatures w14:val="standardContextual"/>
                              </w:rPr>
                              <w:t>I feel like the current budget is satisfactory</w:t>
                            </w:r>
                          </w:p>
                          <w:p w14:paraId="7C85FECF" w14:textId="2E593D36" w:rsidR="001464F5" w:rsidRPr="002B0887" w:rsidRDefault="0022737A" w:rsidP="003D3E08">
                            <w:pPr>
                              <w:pStyle w:val="ListParagraph"/>
                              <w:numPr>
                                <w:ilvl w:val="0"/>
                                <w:numId w:val="10"/>
                              </w:numPr>
                              <w:ind w:left="142" w:right="-167"/>
                              <w:rPr>
                                <w:rFonts w:ascii="Century Gothic" w:hAnsi="Century Gothic"/>
                                <w:i/>
                                <w:iCs/>
                                <w:color w:val="2F5496" w:themeColor="accent1" w:themeShade="BF"/>
                                <w:sz w:val="22"/>
                                <w:szCs w:val="20"/>
                              </w:rPr>
                            </w:pPr>
                            <w:r w:rsidRPr="001C4437">
                              <w:rPr>
                                <w:rFonts w:ascii="Century Gothic" w:eastAsiaTheme="minorHAnsi" w:hAnsi="Century Gothic" w:cstheme="minorBidi"/>
                                <w:i/>
                                <w:iCs/>
                                <w:color w:val="2F5496" w:themeColor="accent1" w:themeShade="BF"/>
                                <w:kern w:val="2"/>
                                <w:sz w:val="22"/>
                                <w:szCs w:val="20"/>
                                <w14:ligatures w14:val="standardContextual"/>
                              </w:rPr>
                              <w:t>well i disagree because our school is already really good so i think they should spend</w:t>
                            </w:r>
                            <w:r w:rsidRPr="002B0887">
                              <w:rPr>
                                <w:rFonts w:ascii="Century Gothic" w:eastAsiaTheme="minorHAnsi" w:hAnsi="Century Gothic" w:cstheme="minorBidi"/>
                                <w:i/>
                                <w:iCs/>
                                <w:color w:val="2F5496" w:themeColor="accent1" w:themeShade="BF"/>
                                <w:kern w:val="2"/>
                                <w:sz w:val="22"/>
                                <w:szCs w:val="20"/>
                                <w14:ligatures w14:val="standardContextual"/>
                              </w:rPr>
                              <w:t xml:space="preserve"> </w:t>
                            </w:r>
                            <w:r w:rsidRPr="001C4437">
                              <w:rPr>
                                <w:rFonts w:ascii="Century Gothic" w:eastAsiaTheme="minorHAnsi" w:hAnsi="Century Gothic" w:cstheme="minorBidi"/>
                                <w:i/>
                                <w:iCs/>
                                <w:color w:val="2F5496" w:themeColor="accent1" w:themeShade="BF"/>
                                <w:kern w:val="2"/>
                                <w:sz w:val="22"/>
                                <w:szCs w:val="20"/>
                                <w14:ligatures w14:val="standardContextual"/>
                              </w:rPr>
                              <w:t>more on older people and families who need support</w:t>
                            </w:r>
                          </w:p>
                          <w:p w14:paraId="325604B6" w14:textId="77777777" w:rsidR="00E256DB" w:rsidRPr="00E256DB" w:rsidRDefault="00E256DB" w:rsidP="003D3E08">
                            <w:pPr>
                              <w:ind w:left="142" w:right="-167"/>
                              <w:rPr>
                                <w:rFonts w:ascii="Century Gothic" w:hAnsi="Century Gothic"/>
                                <w:color w:val="2F5496" w:themeColor="accent1" w:themeShade="BF"/>
                                <w:sz w:val="22"/>
                                <w:szCs w:val="20"/>
                              </w:rPr>
                            </w:pP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3EBA3CF5" id="Text Box 2" o:spid="_x0000_s1027" type="#_x0000_t202" alt="Do you think the Council should spend more money on schools and education?&#10;There was strong support amongst children and young people for the Council to spend more money on schools and education, with 91.9% agreeing or strongly agreeing with this proposal.&#10;&#10;Chart showing results&#10;&#10;Why do you disagree?&#10;The ten respondents disagreeing with the proposal to spend more money on schools and education were asked to explain why; five comments were received:&#10;- Because there putting the prices up for rent&#10;- I don’t believe that more funding can solve the problems in schools today.&#10;- I don’t think the council should pay for children to get to/from school.  Should be the responsibility of parents.&#10;- I feel like the current budget is satisfactory&#10;- well i disagree because our school is already really good so i think they should spend more on older people and families who need support&#10;" style="position:absolute;margin-left:-9.5pt;margin-top:77.65pt;width:487.55pt;height:503pt;z-index:251658242;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page;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ykOaJgIAADwEAAAOAAAAZHJzL2Uyb0RvYy54bWysU9uO0zAQfUfiHyy/0zSlLW3UdLV0KUJa&#10;LtLCBziO01jYHmO7TcrXM3bSboE3xIvlmbHPzJw5s7nrtSIn4bwEU9J8MqVEGA61NIeSfvu6f7Wi&#10;xAdmaqbAiJKehad325cvNp0txAxaULVwBEGMLzpb0jYEW2SZ563QzE/ACoPBBpxmAU13yGrHOkTX&#10;KptNp8usA1dbB1x4j96HIUi3Cb9pBA+fm8aLQFRJsbaQTpfOKp7ZdsOKg2O2lXwsg/1DFZpJg0mv&#10;UA8sMHJ08i8oLbkDD02YcNAZNI3kIvWA3eTTP7p5apkVqRckx9srTf7/wfJPpyf7xZHQv4UeB5ia&#10;8PYR+HdPDOxaZg7i3jnoWsFqTJxHyrLO+mL8Gqn2hY8gVfcRahwyOwZIQH3jdGQF+ySIjgM4X0kX&#10;fSAcnct8jYPEEMfY8vVqlaMRc7Di8t06H94L0CReSupwqgmenR59GJ5ensRsHpSs91KpZEQliZ1y&#10;5MRQA4xzYcIyfVdHjfUO/ljCqAZ0o2YG9+rixmqSJiNSqu23JMqQrqTrxWyRgA3E7ElaWgbUt5K6&#10;pAlrzBHJfGfq9CQwqYY7JlFmZDcSOlAb+qonsh6pj2RXUJ+RbgeDnHH98NKC+0lJh1Iuqf9xZE5Q&#10;oj4YHNk6n8+j9pMxX7yZoeFuI9VthBmOUCUNlAzXXUj7ksi09zjavUykP1cylowSTdSM6xR34NZO&#10;r56XfvsLAAD//wMAUEsDBBQABgAIAAAAIQBiEorl4AAAAAwBAAAPAAAAZHJzL2Rvd25yZXYueG1s&#10;TI/BTsMwEETvSPyDtUjcWsdEKW2IUwESnJAQKVKv29gkUeN1FDtN+HuWExx3ZjT7ptgvrhcXO4bO&#10;kwa1TkBYqr3pqNHweXhZbUGEiGSw92Q1fNsA+/L6qsDc+Jk+7KWKjeASCjlqaGMccilD3VqHYe0H&#10;S+x9+dFh5HNspBlx5nLXy7sk2UiHHfGHFgf73Nr6XE1Ow9M7Hs5zPXfV1Lxu8e14VOY+1fr2Znl8&#10;ABHtEv/C8IvP6FAy08lPZILoNazUjrdENrIsBcGJXbZRIE6sqI1KQZaF/D+i/AEAAP//AwBQSwEC&#10;LQAUAAYACAAAACEAtoM4kv4AAADhAQAAEwAAAAAAAAAAAAAAAAAAAAAAW0NvbnRlbnRfVHlwZXNd&#10;LnhtbFBLAQItABQABgAIAAAAIQA4/SH/1gAAAJQBAAALAAAAAAAAAAAAAAAAAC8BAABfcmVscy8u&#10;cmVsc1BLAQItABQABgAIAAAAIQBCykOaJgIAADwEAAAOAAAAAAAAAAAAAAAAAC4CAABkcnMvZTJv&#10;RG9jLnhtbFBLAQItABQABgAIAAAAIQBiEorl4AAAAAwBAAAPAAAAAAAAAAAAAAAAAIAEAABkcnMv&#10;ZG93bnJldi54bWxQSwUGAAAAAAQABADzAAAAjQUAAAAA&#10;" fillcolor="#e2efd9 [665]" stroked="f">
                <v:textbox style="mso-fit-shape-to-text:t">
                  <w:txbxContent>
                    <w:p w14:paraId="4A49B1A0" w14:textId="610827A6" w:rsidR="00AF5D27" w:rsidRPr="00FC61F2" w:rsidRDefault="00373C7B" w:rsidP="003D3E08">
                      <w:pPr>
                        <w:ind w:left="142" w:right="-167"/>
                        <w:rPr>
                          <w:rFonts w:ascii="Century Gothic" w:hAnsi="Century Gothic"/>
                          <w:b/>
                          <w:bCs/>
                          <w:color w:val="2F5496" w:themeColor="accent1" w:themeShade="BF"/>
                          <w:sz w:val="22"/>
                          <w:szCs w:val="20"/>
                        </w:rPr>
                      </w:pPr>
                      <w:r w:rsidRPr="00FC61F2">
                        <w:rPr>
                          <w:rFonts w:ascii="Century Gothic" w:hAnsi="Century Gothic"/>
                          <w:b/>
                          <w:bCs/>
                          <w:color w:val="2F5496" w:themeColor="accent1" w:themeShade="BF"/>
                          <w:sz w:val="22"/>
                          <w:szCs w:val="20"/>
                        </w:rPr>
                        <w:t>Do you think the Council should spend more money on schools and education?</w:t>
                      </w:r>
                    </w:p>
                    <w:p w14:paraId="0E4A12F7" w14:textId="5484FF07" w:rsidR="00E256DB" w:rsidRDefault="00FC61F2" w:rsidP="003D3E08">
                      <w:pPr>
                        <w:ind w:left="142" w:right="-167"/>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There was strong support a</w:t>
                      </w:r>
                      <w:r w:rsidR="00851182">
                        <w:rPr>
                          <w:rFonts w:ascii="Century Gothic" w:hAnsi="Century Gothic"/>
                          <w:color w:val="2F5496" w:themeColor="accent1" w:themeShade="BF"/>
                          <w:sz w:val="22"/>
                          <w:szCs w:val="20"/>
                        </w:rPr>
                        <w:t>mongst</w:t>
                      </w:r>
                      <w:r>
                        <w:rPr>
                          <w:rFonts w:ascii="Century Gothic" w:hAnsi="Century Gothic"/>
                          <w:color w:val="2F5496" w:themeColor="accent1" w:themeShade="BF"/>
                          <w:sz w:val="22"/>
                          <w:szCs w:val="20"/>
                        </w:rPr>
                        <w:t xml:space="preserve"> children and young people for </w:t>
                      </w:r>
                      <w:r w:rsidR="00F53B0D">
                        <w:rPr>
                          <w:rFonts w:ascii="Century Gothic" w:hAnsi="Century Gothic"/>
                          <w:color w:val="2F5496" w:themeColor="accent1" w:themeShade="BF"/>
                          <w:sz w:val="22"/>
                          <w:szCs w:val="20"/>
                        </w:rPr>
                        <w:t>the Council to spend more money on schools and education</w:t>
                      </w:r>
                      <w:r w:rsidR="0082782E">
                        <w:rPr>
                          <w:rFonts w:ascii="Century Gothic" w:hAnsi="Century Gothic"/>
                          <w:color w:val="2F5496" w:themeColor="accent1" w:themeShade="BF"/>
                          <w:sz w:val="22"/>
                          <w:szCs w:val="20"/>
                        </w:rPr>
                        <w:t>, with 91.9% agreeing or strongly agreeing with this proposal</w:t>
                      </w:r>
                      <w:r w:rsidR="00B330F1">
                        <w:rPr>
                          <w:rFonts w:ascii="Century Gothic" w:hAnsi="Century Gothic"/>
                          <w:color w:val="2F5496" w:themeColor="accent1" w:themeShade="BF"/>
                          <w:sz w:val="22"/>
                          <w:szCs w:val="20"/>
                        </w:rPr>
                        <w:t>.</w:t>
                      </w:r>
                    </w:p>
                    <w:p w14:paraId="24134D82" w14:textId="0365D85B" w:rsidR="00C453A2" w:rsidRPr="007454FF" w:rsidRDefault="0053368E" w:rsidP="003D3E08">
                      <w:pPr>
                        <w:spacing w:after="0"/>
                        <w:ind w:left="142" w:right="-167"/>
                        <w:rPr>
                          <w:rFonts w:ascii="Century Gothic" w:hAnsi="Century Gothic"/>
                          <w:i/>
                          <w:iCs/>
                          <w:color w:val="2F5496" w:themeColor="accent1" w:themeShade="BF"/>
                          <w:sz w:val="22"/>
                          <w:szCs w:val="20"/>
                        </w:rPr>
                      </w:pPr>
                      <w:r>
                        <w:rPr>
                          <w:noProof/>
                        </w:rPr>
                        <w:drawing>
                          <wp:inline distT="0" distB="0" distL="0" distR="0" wp14:anchorId="79CD353D" wp14:editId="48D7CD0D">
                            <wp:extent cx="5863390" cy="2402205"/>
                            <wp:effectExtent l="0" t="0" r="4445" b="17145"/>
                            <wp:docPr id="1277769377" name="Chart 1">
                              <a:extLst xmlns:a="http://schemas.openxmlformats.org/drawingml/2006/main">
                                <a:ext uri="{FF2B5EF4-FFF2-40B4-BE49-F238E27FC236}">
                                  <a16:creationId xmlns:a16="http://schemas.microsoft.com/office/drawing/2014/main" id="{27946EE5-C940-4226-8F05-4436BC6EABF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8"/>
                              </a:graphicData>
                            </a:graphic>
                          </wp:inline>
                        </w:drawing>
                      </w:r>
                      <w:r w:rsidR="00C453A2" w:rsidRPr="00C453A2">
                        <w:rPr>
                          <w:rFonts w:ascii="Century Gothic" w:hAnsi="Century Gothic"/>
                          <w:i/>
                          <w:iCs/>
                          <w:color w:val="2F5496" w:themeColor="accent1" w:themeShade="BF"/>
                          <w:sz w:val="22"/>
                          <w:szCs w:val="20"/>
                        </w:rPr>
                        <w:t xml:space="preserve"> </w:t>
                      </w:r>
                      <w:r w:rsidR="00C453A2">
                        <w:rPr>
                          <w:rFonts w:ascii="Century Gothic" w:hAnsi="Century Gothic"/>
                          <w:i/>
                          <w:iCs/>
                          <w:color w:val="2F5496" w:themeColor="accent1" w:themeShade="BF"/>
                          <w:sz w:val="22"/>
                          <w:szCs w:val="20"/>
                        </w:rPr>
                        <w:t>Excludes ‘Don’t know’ responses</w:t>
                      </w:r>
                    </w:p>
                    <w:p w14:paraId="3865EC48" w14:textId="13914CDF" w:rsidR="0053368E" w:rsidRDefault="0053368E" w:rsidP="003D3E08">
                      <w:pPr>
                        <w:ind w:left="142" w:right="-167"/>
                        <w:rPr>
                          <w:rFonts w:ascii="Century Gothic" w:hAnsi="Century Gothic"/>
                          <w:color w:val="2F5496" w:themeColor="accent1" w:themeShade="BF"/>
                          <w:sz w:val="22"/>
                          <w:szCs w:val="20"/>
                        </w:rPr>
                      </w:pPr>
                    </w:p>
                    <w:p w14:paraId="6D20D0A0" w14:textId="48F230E1" w:rsidR="00EB4438" w:rsidRPr="00B330F1" w:rsidRDefault="00E256DB" w:rsidP="003D3E08">
                      <w:pPr>
                        <w:ind w:left="142" w:right="-167"/>
                        <w:rPr>
                          <w:rFonts w:ascii="Century Gothic" w:hAnsi="Century Gothic"/>
                          <w:b/>
                          <w:bCs/>
                          <w:color w:val="2F5496" w:themeColor="accent1" w:themeShade="BF"/>
                          <w:sz w:val="22"/>
                          <w:szCs w:val="20"/>
                        </w:rPr>
                      </w:pPr>
                      <w:r w:rsidRPr="00B330F1">
                        <w:rPr>
                          <w:rFonts w:ascii="Century Gothic" w:hAnsi="Century Gothic"/>
                          <w:b/>
                          <w:bCs/>
                          <w:color w:val="2F5496" w:themeColor="accent1" w:themeShade="BF"/>
                          <w:sz w:val="22"/>
                          <w:szCs w:val="20"/>
                        </w:rPr>
                        <w:t>Why do you disagree?</w:t>
                      </w:r>
                    </w:p>
                    <w:p w14:paraId="0305659F" w14:textId="1E01AE62" w:rsidR="007454FF" w:rsidRDefault="00770224" w:rsidP="003D3E08">
                      <w:pPr>
                        <w:ind w:left="142" w:right="-167"/>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The te</w:t>
                      </w:r>
                      <w:r w:rsidR="00422A48">
                        <w:rPr>
                          <w:rFonts w:ascii="Century Gothic" w:hAnsi="Century Gothic"/>
                          <w:color w:val="2F5496" w:themeColor="accent1" w:themeShade="BF"/>
                          <w:sz w:val="22"/>
                          <w:szCs w:val="20"/>
                        </w:rPr>
                        <w:t xml:space="preserve">n respondents disagreeing with </w:t>
                      </w:r>
                      <w:r w:rsidR="00CD7CB0">
                        <w:rPr>
                          <w:rFonts w:ascii="Century Gothic" w:hAnsi="Century Gothic"/>
                          <w:color w:val="2F5496" w:themeColor="accent1" w:themeShade="BF"/>
                          <w:sz w:val="22"/>
                          <w:szCs w:val="20"/>
                        </w:rPr>
                        <w:t>the proposal to</w:t>
                      </w:r>
                      <w:r w:rsidR="00B30584">
                        <w:rPr>
                          <w:rFonts w:ascii="Century Gothic" w:hAnsi="Century Gothic"/>
                          <w:color w:val="2F5496" w:themeColor="accent1" w:themeShade="BF"/>
                          <w:sz w:val="22"/>
                          <w:szCs w:val="20"/>
                        </w:rPr>
                        <w:t xml:space="preserve"> spend more money on schools and education</w:t>
                      </w:r>
                      <w:r w:rsidR="00635FEF">
                        <w:rPr>
                          <w:rFonts w:ascii="Century Gothic" w:hAnsi="Century Gothic"/>
                          <w:color w:val="2F5496" w:themeColor="accent1" w:themeShade="BF"/>
                          <w:sz w:val="22"/>
                          <w:szCs w:val="20"/>
                        </w:rPr>
                        <w:t xml:space="preserve"> were asked </w:t>
                      </w:r>
                      <w:r w:rsidR="006E2288">
                        <w:rPr>
                          <w:rFonts w:ascii="Century Gothic" w:hAnsi="Century Gothic"/>
                          <w:color w:val="2F5496" w:themeColor="accent1" w:themeShade="BF"/>
                          <w:sz w:val="22"/>
                          <w:szCs w:val="20"/>
                        </w:rPr>
                        <w:t>to explain</w:t>
                      </w:r>
                      <w:r w:rsidR="006C7E14">
                        <w:rPr>
                          <w:rFonts w:ascii="Century Gothic" w:hAnsi="Century Gothic"/>
                          <w:color w:val="2F5496" w:themeColor="accent1" w:themeShade="BF"/>
                          <w:sz w:val="22"/>
                          <w:szCs w:val="20"/>
                        </w:rPr>
                        <w:t xml:space="preserve"> why; </w:t>
                      </w:r>
                      <w:r w:rsidR="00AF4D16">
                        <w:rPr>
                          <w:rFonts w:ascii="Century Gothic" w:hAnsi="Century Gothic"/>
                          <w:color w:val="2F5496" w:themeColor="accent1" w:themeShade="BF"/>
                          <w:sz w:val="22"/>
                          <w:szCs w:val="20"/>
                        </w:rPr>
                        <w:t xml:space="preserve">five comments were </w:t>
                      </w:r>
                      <w:r w:rsidR="004F53CC">
                        <w:rPr>
                          <w:rFonts w:ascii="Century Gothic" w:hAnsi="Century Gothic"/>
                          <w:color w:val="2F5496" w:themeColor="accent1" w:themeShade="BF"/>
                          <w:sz w:val="22"/>
                          <w:szCs w:val="20"/>
                        </w:rPr>
                        <w:t>received:</w:t>
                      </w:r>
                    </w:p>
                    <w:p w14:paraId="25E38A43" w14:textId="72FC3751" w:rsidR="004F53CC" w:rsidRPr="002B0887" w:rsidRDefault="004F53CC" w:rsidP="003D3E08">
                      <w:pPr>
                        <w:pStyle w:val="ListParagraph"/>
                        <w:numPr>
                          <w:ilvl w:val="0"/>
                          <w:numId w:val="10"/>
                        </w:numPr>
                        <w:ind w:left="142" w:right="-167"/>
                        <w:rPr>
                          <w:rFonts w:ascii="Century Gothic" w:hAnsi="Century Gothic"/>
                          <w:i/>
                          <w:iCs/>
                          <w:color w:val="2F5496" w:themeColor="accent1" w:themeShade="BF"/>
                          <w:sz w:val="22"/>
                          <w:szCs w:val="20"/>
                        </w:rPr>
                      </w:pPr>
                      <w:r w:rsidRPr="001C4437">
                        <w:rPr>
                          <w:rFonts w:ascii="Century Gothic" w:eastAsiaTheme="minorHAnsi" w:hAnsi="Century Gothic" w:cstheme="minorBidi"/>
                          <w:i/>
                          <w:iCs/>
                          <w:color w:val="2F5496" w:themeColor="accent1" w:themeShade="BF"/>
                          <w:kern w:val="2"/>
                          <w:sz w:val="22"/>
                          <w:szCs w:val="20"/>
                          <w14:ligatures w14:val="standardContextual"/>
                        </w:rPr>
                        <w:t>Because there putting the prices up for rent</w:t>
                      </w:r>
                    </w:p>
                    <w:p w14:paraId="11946E36" w14:textId="77777777" w:rsidR="001464F5" w:rsidRPr="002B0887" w:rsidRDefault="004F53CC" w:rsidP="003D3E08">
                      <w:pPr>
                        <w:pStyle w:val="ListParagraph"/>
                        <w:numPr>
                          <w:ilvl w:val="0"/>
                          <w:numId w:val="10"/>
                        </w:numPr>
                        <w:ind w:left="142" w:right="-167"/>
                        <w:rPr>
                          <w:rFonts w:ascii="Century Gothic" w:hAnsi="Century Gothic"/>
                          <w:i/>
                          <w:iCs/>
                          <w:color w:val="2F5496" w:themeColor="accent1" w:themeShade="BF"/>
                          <w:sz w:val="22"/>
                          <w:szCs w:val="20"/>
                        </w:rPr>
                      </w:pPr>
                      <w:r w:rsidRPr="001C4437">
                        <w:rPr>
                          <w:rFonts w:ascii="Century Gothic" w:eastAsiaTheme="minorHAnsi" w:hAnsi="Century Gothic" w:cstheme="minorBidi"/>
                          <w:i/>
                          <w:iCs/>
                          <w:color w:val="2F5496" w:themeColor="accent1" w:themeShade="BF"/>
                          <w:kern w:val="2"/>
                          <w:sz w:val="22"/>
                          <w:szCs w:val="20"/>
                          <w14:ligatures w14:val="standardContextual"/>
                        </w:rPr>
                        <w:t>I don’t believe that more funding can solve the problems in schools today.</w:t>
                      </w:r>
                    </w:p>
                    <w:p w14:paraId="3A4FAC74" w14:textId="220E5A61" w:rsidR="001464F5" w:rsidRPr="002B0887" w:rsidRDefault="001464F5" w:rsidP="003D3E08">
                      <w:pPr>
                        <w:pStyle w:val="ListParagraph"/>
                        <w:numPr>
                          <w:ilvl w:val="0"/>
                          <w:numId w:val="10"/>
                        </w:numPr>
                        <w:ind w:left="142" w:right="-167"/>
                        <w:rPr>
                          <w:rFonts w:ascii="Century Gothic" w:hAnsi="Century Gothic"/>
                          <w:i/>
                          <w:iCs/>
                          <w:color w:val="2F5496" w:themeColor="accent1" w:themeShade="BF"/>
                          <w:sz w:val="22"/>
                          <w:szCs w:val="20"/>
                        </w:rPr>
                      </w:pPr>
                      <w:r w:rsidRPr="001C4437">
                        <w:rPr>
                          <w:rFonts w:ascii="Century Gothic" w:eastAsiaTheme="minorHAnsi" w:hAnsi="Century Gothic" w:cstheme="minorBidi"/>
                          <w:i/>
                          <w:iCs/>
                          <w:color w:val="2F5496" w:themeColor="accent1" w:themeShade="BF"/>
                          <w:kern w:val="2"/>
                          <w:sz w:val="22"/>
                          <w:szCs w:val="20"/>
                          <w14:ligatures w14:val="standardContextual"/>
                        </w:rPr>
                        <w:t>I don</w:t>
                      </w:r>
                      <w:r w:rsidRPr="002B0887">
                        <w:rPr>
                          <w:rFonts w:ascii="Century Gothic" w:hAnsi="Century Gothic"/>
                          <w:i/>
                          <w:iCs/>
                          <w:color w:val="2F5496" w:themeColor="accent1" w:themeShade="BF"/>
                          <w:sz w:val="22"/>
                          <w:szCs w:val="20"/>
                        </w:rPr>
                        <w:t>’</w:t>
                      </w:r>
                      <w:r w:rsidRPr="001C4437">
                        <w:rPr>
                          <w:rFonts w:ascii="Century Gothic" w:eastAsiaTheme="minorHAnsi" w:hAnsi="Century Gothic" w:cstheme="minorBidi"/>
                          <w:i/>
                          <w:iCs/>
                          <w:color w:val="2F5496" w:themeColor="accent1" w:themeShade="BF"/>
                          <w:kern w:val="2"/>
                          <w:sz w:val="22"/>
                          <w:szCs w:val="20"/>
                          <w14:ligatures w14:val="standardContextual"/>
                        </w:rPr>
                        <w:t xml:space="preserve">t think the council should pay for children to </w:t>
                      </w:r>
                      <w:r w:rsidRPr="002B0887">
                        <w:rPr>
                          <w:rFonts w:ascii="Century Gothic" w:hAnsi="Century Gothic"/>
                          <w:i/>
                          <w:iCs/>
                          <w:color w:val="2F5496" w:themeColor="accent1" w:themeShade="BF"/>
                          <w:sz w:val="22"/>
                          <w:szCs w:val="20"/>
                        </w:rPr>
                        <w:t>g</w:t>
                      </w:r>
                      <w:r w:rsidRPr="001C4437">
                        <w:rPr>
                          <w:rFonts w:ascii="Century Gothic" w:eastAsiaTheme="minorHAnsi" w:hAnsi="Century Gothic" w:cstheme="minorBidi"/>
                          <w:i/>
                          <w:iCs/>
                          <w:color w:val="2F5496" w:themeColor="accent1" w:themeShade="BF"/>
                          <w:kern w:val="2"/>
                          <w:sz w:val="22"/>
                          <w:szCs w:val="20"/>
                          <w14:ligatures w14:val="standardContextual"/>
                        </w:rPr>
                        <w:t>et to/from school.  Should be the responsibility of parents.</w:t>
                      </w:r>
                    </w:p>
                    <w:p w14:paraId="098CBF5C" w14:textId="3B3AF1BE" w:rsidR="0022737A" w:rsidRPr="002B0887" w:rsidRDefault="0022737A" w:rsidP="003D3E08">
                      <w:pPr>
                        <w:pStyle w:val="ListParagraph"/>
                        <w:numPr>
                          <w:ilvl w:val="0"/>
                          <w:numId w:val="10"/>
                        </w:numPr>
                        <w:ind w:left="142" w:right="-167"/>
                        <w:rPr>
                          <w:rFonts w:ascii="Century Gothic" w:hAnsi="Century Gothic"/>
                          <w:i/>
                          <w:iCs/>
                          <w:color w:val="2F5496" w:themeColor="accent1" w:themeShade="BF"/>
                          <w:sz w:val="22"/>
                          <w:szCs w:val="20"/>
                        </w:rPr>
                      </w:pPr>
                      <w:r w:rsidRPr="001C4437">
                        <w:rPr>
                          <w:rFonts w:ascii="Century Gothic" w:eastAsiaTheme="minorHAnsi" w:hAnsi="Century Gothic" w:cstheme="minorBidi"/>
                          <w:i/>
                          <w:iCs/>
                          <w:color w:val="2F5496" w:themeColor="accent1" w:themeShade="BF"/>
                          <w:kern w:val="2"/>
                          <w:sz w:val="22"/>
                          <w:szCs w:val="20"/>
                          <w14:ligatures w14:val="standardContextual"/>
                        </w:rPr>
                        <w:t>I feel like the current budget is satisfactory</w:t>
                      </w:r>
                    </w:p>
                    <w:p w14:paraId="7C85FECF" w14:textId="2E593D36" w:rsidR="001464F5" w:rsidRPr="002B0887" w:rsidRDefault="0022737A" w:rsidP="003D3E08">
                      <w:pPr>
                        <w:pStyle w:val="ListParagraph"/>
                        <w:numPr>
                          <w:ilvl w:val="0"/>
                          <w:numId w:val="10"/>
                        </w:numPr>
                        <w:ind w:left="142" w:right="-167"/>
                        <w:rPr>
                          <w:rFonts w:ascii="Century Gothic" w:hAnsi="Century Gothic"/>
                          <w:i/>
                          <w:iCs/>
                          <w:color w:val="2F5496" w:themeColor="accent1" w:themeShade="BF"/>
                          <w:sz w:val="22"/>
                          <w:szCs w:val="20"/>
                        </w:rPr>
                      </w:pPr>
                      <w:r w:rsidRPr="001C4437">
                        <w:rPr>
                          <w:rFonts w:ascii="Century Gothic" w:eastAsiaTheme="minorHAnsi" w:hAnsi="Century Gothic" w:cstheme="minorBidi"/>
                          <w:i/>
                          <w:iCs/>
                          <w:color w:val="2F5496" w:themeColor="accent1" w:themeShade="BF"/>
                          <w:kern w:val="2"/>
                          <w:sz w:val="22"/>
                          <w:szCs w:val="20"/>
                          <w14:ligatures w14:val="standardContextual"/>
                        </w:rPr>
                        <w:t>well i disagree because our school is already really good so i think they should spend</w:t>
                      </w:r>
                      <w:r w:rsidRPr="002B0887">
                        <w:rPr>
                          <w:rFonts w:ascii="Century Gothic" w:eastAsiaTheme="minorHAnsi" w:hAnsi="Century Gothic" w:cstheme="minorBidi"/>
                          <w:i/>
                          <w:iCs/>
                          <w:color w:val="2F5496" w:themeColor="accent1" w:themeShade="BF"/>
                          <w:kern w:val="2"/>
                          <w:sz w:val="22"/>
                          <w:szCs w:val="20"/>
                          <w14:ligatures w14:val="standardContextual"/>
                        </w:rPr>
                        <w:t xml:space="preserve"> </w:t>
                      </w:r>
                      <w:r w:rsidRPr="001C4437">
                        <w:rPr>
                          <w:rFonts w:ascii="Century Gothic" w:eastAsiaTheme="minorHAnsi" w:hAnsi="Century Gothic" w:cstheme="minorBidi"/>
                          <w:i/>
                          <w:iCs/>
                          <w:color w:val="2F5496" w:themeColor="accent1" w:themeShade="BF"/>
                          <w:kern w:val="2"/>
                          <w:sz w:val="22"/>
                          <w:szCs w:val="20"/>
                          <w14:ligatures w14:val="standardContextual"/>
                        </w:rPr>
                        <w:t>more on older people and families who need support</w:t>
                      </w:r>
                    </w:p>
                    <w:p w14:paraId="325604B6" w14:textId="77777777" w:rsidR="00E256DB" w:rsidRPr="00E256DB" w:rsidRDefault="00E256DB" w:rsidP="003D3E08">
                      <w:pPr>
                        <w:ind w:left="142" w:right="-167"/>
                        <w:rPr>
                          <w:rFonts w:ascii="Century Gothic" w:hAnsi="Century Gothic"/>
                          <w:color w:val="2F5496" w:themeColor="accent1" w:themeShade="BF"/>
                          <w:sz w:val="22"/>
                          <w:szCs w:val="20"/>
                        </w:rPr>
                      </w:pPr>
                    </w:p>
                  </w:txbxContent>
                </v:textbox>
                <w10:wrap type="square" anchorx="margin" anchory="page"/>
              </v:shape>
            </w:pict>
          </mc:Fallback>
        </mc:AlternateContent>
      </w:r>
    </w:p>
    <w:p w14:paraId="268ED4F6" w14:textId="77777777" w:rsidR="00447612" w:rsidRDefault="00447612">
      <w:pPr>
        <w:rPr>
          <w:b/>
        </w:rPr>
      </w:pPr>
      <w:r>
        <w:rPr>
          <w:b/>
        </w:rPr>
        <w:br w:type="page"/>
      </w:r>
    </w:p>
    <w:p w14:paraId="14241A74" w14:textId="57E92720" w:rsidR="00947584" w:rsidRDefault="00754ED7" w:rsidP="00754ED7">
      <w:pPr>
        <w:rPr>
          <w:b/>
        </w:rPr>
      </w:pPr>
      <w:r w:rsidRPr="008A0AC8">
        <w:rPr>
          <w:b/>
        </w:rPr>
        <w:lastRenderedPageBreak/>
        <w:t>Do you agree the Council should provide this additional funding for Children’s Services?</w:t>
      </w:r>
    </w:p>
    <w:p w14:paraId="224E3F70" w14:textId="059F29A8" w:rsidR="00C20BED" w:rsidRPr="00C20BED" w:rsidRDefault="00A40EFC" w:rsidP="00754ED7">
      <w:pPr>
        <w:rPr>
          <w:bCs/>
        </w:rPr>
      </w:pPr>
      <w:r>
        <w:rPr>
          <w:bCs/>
        </w:rPr>
        <w:t>Support</w:t>
      </w:r>
      <w:r w:rsidR="00D01492">
        <w:rPr>
          <w:bCs/>
        </w:rPr>
        <w:t xml:space="preserve"> for providing additional funding for Children’s Services was</w:t>
      </w:r>
      <w:r w:rsidR="002D5127">
        <w:rPr>
          <w:bCs/>
        </w:rPr>
        <w:t xml:space="preserve"> even higher, with </w:t>
      </w:r>
      <w:r w:rsidR="002D49B5">
        <w:rPr>
          <w:bCs/>
        </w:rPr>
        <w:t>six out of seven respondents (</w:t>
      </w:r>
      <w:r w:rsidR="00C61C3D">
        <w:rPr>
          <w:bCs/>
        </w:rPr>
        <w:t>86.0%</w:t>
      </w:r>
      <w:r w:rsidR="002D49B5">
        <w:rPr>
          <w:bCs/>
        </w:rPr>
        <w:t>)</w:t>
      </w:r>
      <w:r w:rsidR="00FC4986">
        <w:rPr>
          <w:bCs/>
        </w:rPr>
        <w:t xml:space="preserve"> agreeing with this proposal.</w:t>
      </w:r>
    </w:p>
    <w:p w14:paraId="57F92BAB" w14:textId="2A7E6889" w:rsidR="00D75DF1" w:rsidRPr="005A10F5" w:rsidRDefault="00300B32" w:rsidP="00D75DF1">
      <w:pPr>
        <w:rPr>
          <w:i/>
          <w:iCs/>
        </w:rPr>
      </w:pPr>
      <w:r>
        <w:rPr>
          <w:noProof/>
        </w:rPr>
        <w:drawing>
          <wp:inline distT="0" distB="0" distL="0" distR="0" wp14:anchorId="42947494" wp14:editId="1606E7BD">
            <wp:extent cx="5760000" cy="2510518"/>
            <wp:effectExtent l="0" t="0" r="12700" b="4445"/>
            <wp:docPr id="1053843717" name="Chart 1" descr="Chart showing results">
              <a:extLst xmlns:a="http://schemas.openxmlformats.org/drawingml/2006/main">
                <a:ext uri="{FF2B5EF4-FFF2-40B4-BE49-F238E27FC236}">
                  <a16:creationId xmlns:a16="http://schemas.microsoft.com/office/drawing/2014/main" id="{9F57D274-6696-4186-A316-1E242D1AFD2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9"/>
              </a:graphicData>
            </a:graphic>
          </wp:inline>
        </w:drawing>
      </w:r>
      <w:r w:rsidR="00D75DF1" w:rsidRPr="00D75DF1">
        <w:rPr>
          <w:i/>
          <w:iCs/>
        </w:rPr>
        <w:t xml:space="preserve"> </w:t>
      </w:r>
      <w:r w:rsidR="00D75DF1" w:rsidRPr="005A10F5">
        <w:rPr>
          <w:i/>
          <w:iCs/>
        </w:rPr>
        <w:t>Excludes ‘Don’t know</w:t>
      </w:r>
      <w:r w:rsidR="009C1A6E">
        <w:rPr>
          <w:i/>
          <w:iCs/>
        </w:rPr>
        <w:t>/No opinion</w:t>
      </w:r>
      <w:r w:rsidR="00D75DF1" w:rsidRPr="005A10F5">
        <w:rPr>
          <w:i/>
          <w:iCs/>
        </w:rPr>
        <w:t>’ responses</w:t>
      </w:r>
    </w:p>
    <w:p w14:paraId="74C4B93C" w14:textId="0D0D3044" w:rsidR="00300B32" w:rsidRDefault="00300B32" w:rsidP="00754ED7">
      <w:pPr>
        <w:rPr>
          <w:bCs/>
        </w:rPr>
      </w:pPr>
    </w:p>
    <w:p w14:paraId="2B05A8E6" w14:textId="77777777" w:rsidR="00FC0774" w:rsidRDefault="00FC0774" w:rsidP="00754ED7">
      <w:pPr>
        <w:rPr>
          <w:bCs/>
        </w:rPr>
      </w:pPr>
    </w:p>
    <w:p w14:paraId="1F6C059E" w14:textId="54337B2D" w:rsidR="00D2546B" w:rsidRDefault="00D2546B" w:rsidP="00754ED7">
      <w:pPr>
        <w:rPr>
          <w:bCs/>
        </w:rPr>
      </w:pPr>
      <w:r>
        <w:rPr>
          <w:bCs/>
        </w:rPr>
        <w:t xml:space="preserve">This was </w:t>
      </w:r>
      <w:r w:rsidR="00C971AA">
        <w:rPr>
          <w:bCs/>
        </w:rPr>
        <w:t>consistent across</w:t>
      </w:r>
      <w:r>
        <w:rPr>
          <w:bCs/>
        </w:rPr>
        <w:t xml:space="preserve"> all of the demographic and spatial groups analysed</w:t>
      </w:r>
      <w:r w:rsidR="00C430BC">
        <w:rPr>
          <w:bCs/>
        </w:rPr>
        <w:t>, with at least 82.</w:t>
      </w:r>
      <w:r w:rsidR="004B0C06">
        <w:rPr>
          <w:bCs/>
        </w:rPr>
        <w:t>5% of each group agreeing with the proposal.</w:t>
      </w:r>
    </w:p>
    <w:p w14:paraId="6F665776" w14:textId="4E7D26FC" w:rsidR="00D75DF1" w:rsidRPr="005A10F5" w:rsidRDefault="002A3C2D" w:rsidP="00D75DF1">
      <w:pPr>
        <w:rPr>
          <w:i/>
          <w:iCs/>
        </w:rPr>
      </w:pPr>
      <w:r>
        <w:rPr>
          <w:noProof/>
        </w:rPr>
        <w:drawing>
          <wp:inline distT="0" distB="0" distL="0" distR="0" wp14:anchorId="54D759FE" wp14:editId="3A11EF31">
            <wp:extent cx="5760000" cy="3708000"/>
            <wp:effectExtent l="0" t="0" r="12700" b="6985"/>
            <wp:docPr id="1263042472" name="Chart 1" descr="Chart showing results">
              <a:extLst xmlns:a="http://schemas.openxmlformats.org/drawingml/2006/main">
                <a:ext uri="{FF2B5EF4-FFF2-40B4-BE49-F238E27FC236}">
                  <a16:creationId xmlns:a16="http://schemas.microsoft.com/office/drawing/2014/main" id="{5BC815AE-49C7-4A4D-A155-F33A2390E26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0"/>
              </a:graphicData>
            </a:graphic>
          </wp:inline>
        </w:drawing>
      </w:r>
      <w:r w:rsidR="00D75DF1" w:rsidRPr="00D75DF1">
        <w:rPr>
          <w:i/>
          <w:iCs/>
        </w:rPr>
        <w:t xml:space="preserve"> </w:t>
      </w:r>
      <w:r w:rsidR="00D75DF1" w:rsidRPr="005A10F5">
        <w:rPr>
          <w:i/>
          <w:iCs/>
        </w:rPr>
        <w:t>Excludes ‘Don’t know</w:t>
      </w:r>
      <w:r w:rsidR="009C1A6E">
        <w:rPr>
          <w:i/>
          <w:iCs/>
        </w:rPr>
        <w:t>/No opinion</w:t>
      </w:r>
      <w:r w:rsidR="00D75DF1" w:rsidRPr="005A10F5">
        <w:rPr>
          <w:i/>
          <w:iCs/>
        </w:rPr>
        <w:t>’ responses</w:t>
      </w:r>
    </w:p>
    <w:p w14:paraId="644F0A9A" w14:textId="324D7BDF" w:rsidR="00D75DF1" w:rsidRPr="005A10F5" w:rsidRDefault="001060FE" w:rsidP="00D75DF1">
      <w:pPr>
        <w:rPr>
          <w:i/>
          <w:iCs/>
        </w:rPr>
      </w:pPr>
      <w:r>
        <w:rPr>
          <w:noProof/>
        </w:rPr>
        <w:lastRenderedPageBreak/>
        <w:drawing>
          <wp:inline distT="0" distB="0" distL="0" distR="0" wp14:anchorId="482DFE6D" wp14:editId="16B51C13">
            <wp:extent cx="5760000" cy="3240000"/>
            <wp:effectExtent l="0" t="0" r="12700" b="17780"/>
            <wp:docPr id="1644811180" name="Chart 1" descr="Chart showing results">
              <a:extLst xmlns:a="http://schemas.openxmlformats.org/drawingml/2006/main">
                <a:ext uri="{FF2B5EF4-FFF2-40B4-BE49-F238E27FC236}">
                  <a16:creationId xmlns:a16="http://schemas.microsoft.com/office/drawing/2014/main" id="{12293200-6228-4FA8-9775-9C034272C00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1"/>
              </a:graphicData>
            </a:graphic>
          </wp:inline>
        </w:drawing>
      </w:r>
      <w:r w:rsidR="00D75DF1" w:rsidRPr="00D75DF1">
        <w:rPr>
          <w:i/>
          <w:iCs/>
        </w:rPr>
        <w:t xml:space="preserve"> </w:t>
      </w:r>
      <w:r w:rsidR="00D75DF1" w:rsidRPr="005A10F5">
        <w:rPr>
          <w:i/>
          <w:iCs/>
        </w:rPr>
        <w:t>Excludes ‘Don’t know</w:t>
      </w:r>
      <w:r w:rsidR="009C1A6E">
        <w:rPr>
          <w:i/>
          <w:iCs/>
        </w:rPr>
        <w:t>/No opinion</w:t>
      </w:r>
      <w:r w:rsidR="00D75DF1" w:rsidRPr="005A10F5">
        <w:rPr>
          <w:i/>
          <w:iCs/>
        </w:rPr>
        <w:t>’ responses</w:t>
      </w:r>
    </w:p>
    <w:p w14:paraId="4CFF328B" w14:textId="47569268" w:rsidR="00FC0774" w:rsidRDefault="00FC0774" w:rsidP="00754ED7">
      <w:pPr>
        <w:rPr>
          <w:bCs/>
        </w:rPr>
      </w:pPr>
    </w:p>
    <w:p w14:paraId="15F54841" w14:textId="77777777" w:rsidR="00D67F10" w:rsidRDefault="00D67F10" w:rsidP="00754ED7">
      <w:pPr>
        <w:rPr>
          <w:bCs/>
        </w:rPr>
      </w:pPr>
    </w:p>
    <w:p w14:paraId="2BB31B0F" w14:textId="77777777" w:rsidR="002112FA" w:rsidRPr="00C20BED" w:rsidRDefault="002112FA" w:rsidP="00754ED7">
      <w:pPr>
        <w:rPr>
          <w:bCs/>
        </w:rPr>
      </w:pPr>
    </w:p>
    <w:p w14:paraId="2B615AD6" w14:textId="77777777" w:rsidR="0042300F" w:rsidRDefault="0042300F">
      <w:pPr>
        <w:rPr>
          <w:b/>
        </w:rPr>
      </w:pPr>
      <w:r>
        <w:rPr>
          <w:b/>
        </w:rPr>
        <w:br w:type="page"/>
      </w:r>
    </w:p>
    <w:p w14:paraId="67DF6C33" w14:textId="63CC302F" w:rsidR="00754ED7" w:rsidRPr="008A0AC8" w:rsidRDefault="00C1299D" w:rsidP="00C1299D">
      <w:pPr>
        <w:rPr>
          <w:b/>
        </w:rPr>
      </w:pPr>
      <w:r w:rsidRPr="008A0AC8">
        <w:rPr>
          <w:b/>
        </w:rPr>
        <w:lastRenderedPageBreak/>
        <w:t>Why do you disagree?</w:t>
      </w:r>
    </w:p>
    <w:p w14:paraId="09B4EBA3" w14:textId="2AA761E2" w:rsidR="00F806B7" w:rsidRDefault="00F806B7" w:rsidP="00F806B7">
      <w:pPr>
        <w:rPr>
          <w:bCs/>
        </w:rPr>
      </w:pPr>
      <w:r w:rsidRPr="00A9354C">
        <w:rPr>
          <w:bCs/>
        </w:rPr>
        <w:t>Respon</w:t>
      </w:r>
      <w:r>
        <w:rPr>
          <w:bCs/>
        </w:rPr>
        <w:t xml:space="preserve">dents who disagreed with the proposal were asked to give further details; </w:t>
      </w:r>
      <w:r w:rsidR="00E9702F">
        <w:rPr>
          <w:bCs/>
        </w:rPr>
        <w:t>178</w:t>
      </w:r>
      <w:r>
        <w:rPr>
          <w:bCs/>
        </w:rPr>
        <w:t xml:space="preserve"> comments were received, which have been grouped into themes.  The top three themes are shown below, with a full list available </w:t>
      </w:r>
      <w:bookmarkStart w:id="34" w:name="Page14"/>
      <w:r>
        <w:rPr>
          <w:bCs/>
        </w:rPr>
        <w:t xml:space="preserve">in </w:t>
      </w:r>
      <w:bookmarkEnd w:id="34"/>
      <w:r w:rsidR="00FA62E0">
        <w:fldChar w:fldCharType="begin"/>
      </w:r>
      <w:r w:rsidR="00FA62E0">
        <w:rPr>
          <w:bCs/>
        </w:rPr>
        <w:instrText>HYPERLINK  \l "_Why_Do_You_1"</w:instrText>
      </w:r>
      <w:r w:rsidR="00FA62E0">
        <w:fldChar w:fldCharType="separate"/>
      </w:r>
      <w:r w:rsidRPr="00FA62E0">
        <w:rPr>
          <w:rStyle w:val="Hyperlink"/>
          <w:bCs/>
        </w:rPr>
        <w:t xml:space="preserve">Appendix </w:t>
      </w:r>
      <w:r w:rsidR="00F05128" w:rsidRPr="00FA62E0">
        <w:rPr>
          <w:rStyle w:val="Hyperlink"/>
          <w:bCs/>
        </w:rPr>
        <w:t>2</w:t>
      </w:r>
      <w:r w:rsidR="00FA62E0">
        <w:rPr>
          <w:rStyle w:val="Hyperlink"/>
          <w:bCs/>
        </w:rPr>
        <w:fldChar w:fldCharType="end"/>
      </w:r>
      <w:r>
        <w:rPr>
          <w:bCs/>
        </w:rPr>
        <w:t>.</w:t>
      </w:r>
    </w:p>
    <w:tbl>
      <w:tblPr>
        <w:tblStyle w:val="GridTable4-Accent5"/>
        <w:tblW w:w="9209" w:type="dxa"/>
        <w:tblLook w:val="04A0" w:firstRow="1" w:lastRow="0" w:firstColumn="1" w:lastColumn="0" w:noHBand="0" w:noVBand="1"/>
      </w:tblPr>
      <w:tblGrid>
        <w:gridCol w:w="2518"/>
        <w:gridCol w:w="765"/>
        <w:gridCol w:w="709"/>
        <w:gridCol w:w="5217"/>
      </w:tblGrid>
      <w:tr w:rsidR="00F806B7" w:rsidRPr="007454FF" w14:paraId="1E081EB9" w14:textId="77777777" w:rsidTr="00D2541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7CC07ABE" w14:textId="77777777" w:rsidR="00F806B7" w:rsidRPr="007454FF" w:rsidRDefault="00F806B7" w:rsidP="0030653F">
            <w:pPr>
              <w:widowControl w:val="0"/>
              <w:autoSpaceDE w:val="0"/>
              <w:autoSpaceDN w:val="0"/>
              <w:adjustRightInd w:val="0"/>
              <w:rPr>
                <w:rFonts w:ascii="Century Gothic" w:hAnsi="Century Gothic" w:cs="Calibri"/>
                <w:color w:val="FFFFFF"/>
                <w:sz w:val="22"/>
                <w:szCs w:val="22"/>
              </w:rPr>
            </w:pPr>
            <w:r w:rsidRPr="007454FF">
              <w:rPr>
                <w:rFonts w:ascii="Century Gothic" w:hAnsi="Century Gothic" w:cs="Calibri"/>
                <w:color w:val="FFFFFF"/>
                <w:sz w:val="22"/>
                <w:szCs w:val="22"/>
              </w:rPr>
              <w:t>Theme</w:t>
            </w:r>
          </w:p>
        </w:tc>
        <w:tc>
          <w:tcPr>
            <w:tcW w:w="765" w:type="dxa"/>
          </w:tcPr>
          <w:p w14:paraId="7F31C381" w14:textId="77777777" w:rsidR="00F806B7" w:rsidRPr="007454FF" w:rsidRDefault="00F806B7"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No</w:t>
            </w:r>
          </w:p>
        </w:tc>
        <w:tc>
          <w:tcPr>
            <w:tcW w:w="709" w:type="dxa"/>
          </w:tcPr>
          <w:p w14:paraId="33262F10" w14:textId="77777777" w:rsidR="00F806B7" w:rsidRPr="007454FF" w:rsidRDefault="00F806B7"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w:t>
            </w:r>
          </w:p>
        </w:tc>
        <w:tc>
          <w:tcPr>
            <w:tcW w:w="5217" w:type="dxa"/>
          </w:tcPr>
          <w:p w14:paraId="5AE854C0" w14:textId="77777777" w:rsidR="00F806B7" w:rsidRPr="007454FF" w:rsidRDefault="00F806B7"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Example Comments</w:t>
            </w:r>
          </w:p>
        </w:tc>
      </w:tr>
      <w:tr w:rsidR="0042122C" w:rsidRPr="00BC67B8" w14:paraId="4AB5AEC0" w14:textId="77777777" w:rsidTr="00D2541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78B013AA" w14:textId="77777777" w:rsidR="0042122C" w:rsidRPr="00F24439" w:rsidRDefault="0042122C" w:rsidP="0042122C">
            <w:pPr>
              <w:widowControl w:val="0"/>
              <w:autoSpaceDE w:val="0"/>
              <w:autoSpaceDN w:val="0"/>
              <w:adjustRightInd w:val="0"/>
              <w:rPr>
                <w:rFonts w:cs="Calibri"/>
                <w:szCs w:val="24"/>
              </w:rPr>
            </w:pPr>
            <w:r w:rsidRPr="00F24439">
              <w:rPr>
                <w:rFonts w:cs="Calibri"/>
                <w:szCs w:val="24"/>
              </w:rPr>
              <w:t>Lack of Detail /</w:t>
            </w:r>
          </w:p>
          <w:p w14:paraId="388F51EF" w14:textId="15EF53A0" w:rsidR="0042122C" w:rsidRPr="00F6554A" w:rsidRDefault="0042122C" w:rsidP="0042122C">
            <w:pPr>
              <w:widowControl w:val="0"/>
              <w:autoSpaceDE w:val="0"/>
              <w:autoSpaceDN w:val="0"/>
              <w:adjustRightInd w:val="0"/>
              <w:rPr>
                <w:rFonts w:ascii="Century Gothic" w:hAnsi="Century Gothic" w:cs="Calibri"/>
                <w:color w:val="2F5496" w:themeColor="accent1" w:themeShade="BF"/>
                <w:sz w:val="22"/>
                <w:szCs w:val="22"/>
              </w:rPr>
            </w:pPr>
            <w:r w:rsidRPr="00F24439">
              <w:rPr>
                <w:rFonts w:cs="Calibri"/>
                <w:szCs w:val="24"/>
              </w:rPr>
              <w:t>Justification</w:t>
            </w:r>
          </w:p>
        </w:tc>
        <w:tc>
          <w:tcPr>
            <w:tcW w:w="765" w:type="dxa"/>
          </w:tcPr>
          <w:p w14:paraId="6D471689" w14:textId="1967E623" w:rsidR="0042122C" w:rsidRPr="00BC67B8" w:rsidRDefault="0042122C" w:rsidP="0042122C">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szCs w:val="22"/>
              </w:rPr>
            </w:pPr>
            <w:r w:rsidRPr="00DF468A">
              <w:rPr>
                <w:rFonts w:cs="Calibri"/>
                <w:szCs w:val="24"/>
              </w:rPr>
              <w:t>34</w:t>
            </w:r>
          </w:p>
        </w:tc>
        <w:tc>
          <w:tcPr>
            <w:tcW w:w="709" w:type="dxa"/>
          </w:tcPr>
          <w:p w14:paraId="5B38885E" w14:textId="41F48B5B" w:rsidR="0042122C" w:rsidRPr="00BC67B8" w:rsidRDefault="0042122C" w:rsidP="0042122C">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szCs w:val="22"/>
              </w:rPr>
            </w:pPr>
            <w:r w:rsidRPr="00DF468A">
              <w:rPr>
                <w:rFonts w:cs="Calibri"/>
                <w:i/>
                <w:iCs/>
                <w:szCs w:val="24"/>
              </w:rPr>
              <w:t>19.1</w:t>
            </w:r>
          </w:p>
        </w:tc>
        <w:tc>
          <w:tcPr>
            <w:tcW w:w="5217" w:type="dxa"/>
          </w:tcPr>
          <w:p w14:paraId="5D92F634" w14:textId="77777777" w:rsidR="0042122C" w:rsidRDefault="0042122C" w:rsidP="0042122C">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104B12">
              <w:rPr>
                <w:rFonts w:asciiTheme="minorHAnsi" w:hAnsiTheme="minorHAnsi" w:cstheme="minorHAnsi"/>
                <w:i/>
                <w:iCs/>
                <w:szCs w:val="24"/>
              </w:rPr>
              <w:t xml:space="preserve">Insufficient resources to justify. </w:t>
            </w:r>
          </w:p>
          <w:p w14:paraId="69FC020E" w14:textId="77777777" w:rsidR="0042122C" w:rsidRDefault="0042122C" w:rsidP="0042122C">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104B12">
              <w:rPr>
                <w:rFonts w:asciiTheme="minorHAnsi" w:hAnsiTheme="minorHAnsi" w:cstheme="minorHAnsi"/>
                <w:i/>
                <w:iCs/>
                <w:szCs w:val="24"/>
              </w:rPr>
              <w:t xml:space="preserve">Not enough information! Home to school transport for instance?? Pay issues? Over what?  </w:t>
            </w:r>
          </w:p>
          <w:p w14:paraId="03E7B2C6" w14:textId="77777777" w:rsidR="0042122C" w:rsidRDefault="0042122C" w:rsidP="0042122C">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104B12">
              <w:rPr>
                <w:rFonts w:asciiTheme="minorHAnsi" w:hAnsiTheme="minorHAnsi" w:cstheme="minorHAnsi"/>
                <w:i/>
                <w:iCs/>
                <w:szCs w:val="24"/>
              </w:rPr>
              <w:t xml:space="preserve">No explanations have been given for these figures. I would have hoped you might provide some reasons for the increases on this year’s budgets. Perhaps if you provided these and asked the public for their ideas instead of a "closed” approach you might just get some alternative ideas not considered my Officers and Members. </w:t>
            </w:r>
          </w:p>
          <w:p w14:paraId="22D46F11" w14:textId="6AC207AE" w:rsidR="0042122C" w:rsidRPr="004D50CC" w:rsidRDefault="0042122C" w:rsidP="0042122C">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104B12">
              <w:rPr>
                <w:rFonts w:asciiTheme="minorHAnsi" w:hAnsiTheme="minorHAnsi" w:cstheme="minorHAnsi"/>
                <w:i/>
                <w:iCs/>
                <w:szCs w:val="24"/>
              </w:rPr>
              <w:t>Need more detail.</w:t>
            </w:r>
          </w:p>
        </w:tc>
      </w:tr>
      <w:tr w:rsidR="0042122C" w:rsidRPr="00BC67B8" w14:paraId="01755F88" w14:textId="77777777" w:rsidTr="00D2541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30AD8F6E" w14:textId="77777777" w:rsidR="0042122C" w:rsidRPr="007D5E37" w:rsidRDefault="0042122C" w:rsidP="0042122C">
            <w:pPr>
              <w:widowControl w:val="0"/>
              <w:autoSpaceDE w:val="0"/>
              <w:autoSpaceDN w:val="0"/>
              <w:adjustRightInd w:val="0"/>
              <w:rPr>
                <w:rFonts w:cs="Calibri"/>
                <w:szCs w:val="24"/>
              </w:rPr>
            </w:pPr>
            <w:r w:rsidRPr="007D5E37">
              <w:rPr>
                <w:rFonts w:cs="Calibri"/>
                <w:szCs w:val="24"/>
              </w:rPr>
              <w:t>Parental</w:t>
            </w:r>
          </w:p>
          <w:p w14:paraId="0D64340C" w14:textId="77777777" w:rsidR="0042122C" w:rsidRPr="007D5E37" w:rsidRDefault="0042122C" w:rsidP="0042122C">
            <w:pPr>
              <w:widowControl w:val="0"/>
              <w:autoSpaceDE w:val="0"/>
              <w:autoSpaceDN w:val="0"/>
              <w:adjustRightInd w:val="0"/>
              <w:rPr>
                <w:rFonts w:cs="Calibri"/>
                <w:szCs w:val="24"/>
              </w:rPr>
            </w:pPr>
            <w:r w:rsidRPr="007D5E37">
              <w:rPr>
                <w:rFonts w:cs="Calibri"/>
                <w:szCs w:val="24"/>
              </w:rPr>
              <w:t>Responsibility /</w:t>
            </w:r>
          </w:p>
          <w:p w14:paraId="36FDD1D8" w14:textId="582D75F7" w:rsidR="0042122C" w:rsidRPr="00BC67B8" w:rsidRDefault="0042122C" w:rsidP="0042122C">
            <w:pPr>
              <w:widowControl w:val="0"/>
              <w:autoSpaceDE w:val="0"/>
              <w:autoSpaceDN w:val="0"/>
              <w:adjustRightInd w:val="0"/>
              <w:rPr>
                <w:rFonts w:ascii="Century Gothic" w:hAnsi="Century Gothic" w:cs="Calibri"/>
                <w:color w:val="2F5496" w:themeColor="accent1" w:themeShade="BF"/>
                <w:sz w:val="22"/>
                <w:szCs w:val="22"/>
              </w:rPr>
            </w:pPr>
            <w:r w:rsidRPr="007D5E37">
              <w:rPr>
                <w:rFonts w:cs="Calibri"/>
                <w:szCs w:val="24"/>
              </w:rPr>
              <w:t>Means Tested</w:t>
            </w:r>
          </w:p>
        </w:tc>
        <w:tc>
          <w:tcPr>
            <w:tcW w:w="765" w:type="dxa"/>
          </w:tcPr>
          <w:p w14:paraId="426819FE" w14:textId="63137B1E" w:rsidR="0042122C" w:rsidRPr="00BC67B8" w:rsidRDefault="0042122C" w:rsidP="0042122C">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color w:val="2F5496" w:themeColor="accent1" w:themeShade="BF"/>
                <w:sz w:val="22"/>
                <w:szCs w:val="22"/>
              </w:rPr>
            </w:pPr>
            <w:r>
              <w:rPr>
                <w:rFonts w:cs="Calibri"/>
                <w:szCs w:val="24"/>
              </w:rPr>
              <w:t>28</w:t>
            </w:r>
          </w:p>
        </w:tc>
        <w:tc>
          <w:tcPr>
            <w:tcW w:w="709" w:type="dxa"/>
          </w:tcPr>
          <w:p w14:paraId="2EBA0CE7" w14:textId="7D67076F" w:rsidR="0042122C" w:rsidRPr="00BC67B8" w:rsidRDefault="0042122C" w:rsidP="0042122C">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i/>
                <w:iCs/>
                <w:color w:val="2F5496" w:themeColor="accent1" w:themeShade="BF"/>
                <w:sz w:val="22"/>
                <w:szCs w:val="22"/>
              </w:rPr>
            </w:pPr>
            <w:r>
              <w:rPr>
                <w:rFonts w:cs="Calibri"/>
                <w:i/>
                <w:iCs/>
                <w:szCs w:val="24"/>
              </w:rPr>
              <w:t>15.7</w:t>
            </w:r>
          </w:p>
        </w:tc>
        <w:tc>
          <w:tcPr>
            <w:tcW w:w="5217" w:type="dxa"/>
          </w:tcPr>
          <w:p w14:paraId="74952FD9" w14:textId="77777777" w:rsidR="0042122C" w:rsidRDefault="0042122C" w:rsidP="0042122C">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3C36E6">
              <w:rPr>
                <w:rFonts w:asciiTheme="minorHAnsi" w:hAnsiTheme="minorHAnsi" w:cstheme="minorHAnsi"/>
                <w:i/>
                <w:iCs/>
                <w:szCs w:val="24"/>
              </w:rPr>
              <w:t xml:space="preserve">Paying for transport outside of Cardiff is surely expensive and should be paid by the parents. </w:t>
            </w:r>
          </w:p>
          <w:p w14:paraId="1A5981DC" w14:textId="77777777" w:rsidR="0042122C" w:rsidRDefault="0042122C" w:rsidP="0042122C">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3C36E6">
              <w:rPr>
                <w:rFonts w:asciiTheme="minorHAnsi" w:hAnsiTheme="minorHAnsi" w:cstheme="minorHAnsi"/>
                <w:i/>
                <w:iCs/>
                <w:szCs w:val="24"/>
              </w:rPr>
              <w:t xml:space="preserve">A lot of money is wasted via the school transport system. Taxis taking children to school when parents have vehicle provided for them. It should be up the parent to take their child or children to school if they have been given transport because they have a disabled child for example. </w:t>
            </w:r>
          </w:p>
          <w:p w14:paraId="328DB56A" w14:textId="76D7894B" w:rsidR="0042122C" w:rsidRPr="004D50CC" w:rsidRDefault="0042122C" w:rsidP="0042122C">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3C36E6">
              <w:rPr>
                <w:rFonts w:asciiTheme="minorHAnsi" w:hAnsiTheme="minorHAnsi" w:cstheme="minorHAnsi"/>
                <w:i/>
                <w:iCs/>
                <w:szCs w:val="24"/>
              </w:rPr>
              <w:t>Children are the responsibility of parents and expenditure should wherever possible be means tested.</w:t>
            </w:r>
          </w:p>
        </w:tc>
      </w:tr>
      <w:tr w:rsidR="0042122C" w:rsidRPr="008107A1" w14:paraId="5AE8D5DB" w14:textId="77777777" w:rsidTr="00D2541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0EDE847B" w14:textId="45BB012D" w:rsidR="0042122C" w:rsidRPr="00312BA1" w:rsidRDefault="0042122C" w:rsidP="0042122C">
            <w:pPr>
              <w:widowControl w:val="0"/>
              <w:autoSpaceDE w:val="0"/>
              <w:autoSpaceDN w:val="0"/>
              <w:adjustRightInd w:val="0"/>
              <w:rPr>
                <w:rFonts w:ascii="Century Gothic" w:hAnsi="Century Gothic" w:cs="Calibri"/>
                <w:color w:val="2F5496" w:themeColor="accent1" w:themeShade="BF"/>
                <w:sz w:val="22"/>
              </w:rPr>
            </w:pPr>
            <w:r w:rsidRPr="0072745C">
              <w:rPr>
                <w:rFonts w:cs="Calibri"/>
                <w:color w:val="000000"/>
                <w:szCs w:val="24"/>
              </w:rPr>
              <w:t>Budget Constraints</w:t>
            </w:r>
          </w:p>
        </w:tc>
        <w:tc>
          <w:tcPr>
            <w:tcW w:w="765" w:type="dxa"/>
          </w:tcPr>
          <w:p w14:paraId="098D0C46" w14:textId="3228E9CC" w:rsidR="0042122C" w:rsidRPr="00312BA1" w:rsidRDefault="0042122C" w:rsidP="0042122C">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rPr>
            </w:pPr>
            <w:r>
              <w:rPr>
                <w:rFonts w:cs="Calibri"/>
                <w:color w:val="000000"/>
                <w:szCs w:val="24"/>
              </w:rPr>
              <w:t>20</w:t>
            </w:r>
          </w:p>
        </w:tc>
        <w:tc>
          <w:tcPr>
            <w:tcW w:w="709" w:type="dxa"/>
          </w:tcPr>
          <w:p w14:paraId="031C9125" w14:textId="669E17C4" w:rsidR="0042122C" w:rsidRPr="00312BA1" w:rsidRDefault="0042122C" w:rsidP="0042122C">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Pr>
                <w:rFonts w:cs="Calibri"/>
                <w:i/>
                <w:iCs/>
                <w:color w:val="000000"/>
                <w:szCs w:val="24"/>
              </w:rPr>
              <w:t>11.2</w:t>
            </w:r>
          </w:p>
        </w:tc>
        <w:tc>
          <w:tcPr>
            <w:tcW w:w="5217" w:type="dxa"/>
          </w:tcPr>
          <w:p w14:paraId="5A02A02E" w14:textId="77777777" w:rsidR="0042122C" w:rsidRDefault="0042122C" w:rsidP="0042122C">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8863B5">
              <w:rPr>
                <w:rFonts w:asciiTheme="minorHAnsi" w:hAnsiTheme="minorHAnsi" w:cstheme="minorHAnsi"/>
                <w:i/>
                <w:iCs/>
                <w:szCs w:val="24"/>
              </w:rPr>
              <w:t xml:space="preserve">The answer to a budget deficit is not to increase spending. It will just increase the Council Tax putting further pressure on struggling families. </w:t>
            </w:r>
          </w:p>
          <w:p w14:paraId="31C7E6B8" w14:textId="77777777" w:rsidR="0042122C" w:rsidRDefault="0042122C" w:rsidP="0042122C">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8863B5">
              <w:rPr>
                <w:rFonts w:asciiTheme="minorHAnsi" w:hAnsiTheme="minorHAnsi" w:cstheme="minorHAnsi"/>
                <w:i/>
                <w:iCs/>
                <w:szCs w:val="24"/>
              </w:rPr>
              <w:t xml:space="preserve">You do not have £23.4 million yet you are increasing funding across the four areas mentioned by £48m. That is fiscally irresponsible of the council. </w:t>
            </w:r>
          </w:p>
          <w:p w14:paraId="79F8DAA5" w14:textId="5CEAEACC" w:rsidR="0042122C" w:rsidRPr="004D50CC" w:rsidRDefault="0042122C" w:rsidP="0042122C">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8863B5">
              <w:rPr>
                <w:rFonts w:asciiTheme="minorHAnsi" w:hAnsiTheme="minorHAnsi" w:cstheme="minorHAnsi"/>
                <w:i/>
                <w:iCs/>
                <w:szCs w:val="24"/>
              </w:rPr>
              <w:t>Should work within existing Budget.</w:t>
            </w:r>
          </w:p>
        </w:tc>
      </w:tr>
    </w:tbl>
    <w:p w14:paraId="0A8162AD" w14:textId="77777777" w:rsidR="00F806B7" w:rsidRPr="00F806B7" w:rsidRDefault="00F806B7" w:rsidP="00F806B7">
      <w:pPr>
        <w:rPr>
          <w:bCs/>
        </w:rPr>
      </w:pPr>
    </w:p>
    <w:p w14:paraId="5AABBE6B" w14:textId="77777777" w:rsidR="00F806B7" w:rsidRPr="008A0AC8" w:rsidRDefault="00F806B7" w:rsidP="00C1299D">
      <w:pPr>
        <w:rPr>
          <w:b/>
        </w:rPr>
      </w:pPr>
    </w:p>
    <w:p w14:paraId="620CDE7C" w14:textId="0FD5BA11" w:rsidR="00C1299D" w:rsidRDefault="00E256DB" w:rsidP="00C1299D">
      <w:r>
        <w:rPr>
          <w:noProof/>
        </w:rPr>
        <w:lastRenderedPageBreak/>
        <mc:AlternateContent>
          <mc:Choice Requires="wps">
            <w:drawing>
              <wp:anchor distT="45720" distB="45720" distL="114300" distR="114300" simplePos="0" relativeHeight="251658243" behindDoc="0" locked="0" layoutInCell="1" allowOverlap="1" wp14:anchorId="154FDAA5" wp14:editId="59E6D3CA">
                <wp:simplePos x="0" y="0"/>
                <wp:positionH relativeFrom="margin">
                  <wp:align>left</wp:align>
                </wp:positionH>
                <wp:positionV relativeFrom="paragraph">
                  <wp:posOffset>0</wp:posOffset>
                </wp:positionV>
                <wp:extent cx="6192000" cy="6841489"/>
                <wp:effectExtent l="0" t="0" r="0" b="0"/>
                <wp:wrapSquare wrapText="bothSides"/>
                <wp:docPr id="1442344983" name="Text Box 2" descr="Do you think the Council should spend more money on Children’s Services to help children and families who need support?&#10;Almost all of the respondents answering this question (96.7%) agreed that the Council should spend more money on Children’s Services to help children and families who need support.&#10;&#10;Chart showing results&#10;&#10;Why do you disagree?&#10;Just four people disagreed with the proposal to spend more money on Children’s Services, with one providing further details on why this was the case:&#10;- Some people abuse the system, I'm not sure If this occurs in Cardiff, but people who say they have certain conditions get free cars and driving lessons, some get extra money and extra time during exams which although these systems are in place to make our lives fairer I think it's the wrong way to go about it because the rest of us feel like it can be quite unfair because we work hard at school and at part time jobs just to afford our driving lessons and tests and get into university whereas other people just get free money and benefits. However on the whole, if everyone is assessed and there is real need then there is absolutely no problem because I think it really helps many recipients&#1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192000" cy="6841489"/>
                        </a:xfrm>
                        <a:prstGeom prst="rect">
                          <a:avLst/>
                        </a:prstGeom>
                        <a:solidFill>
                          <a:schemeClr val="accent6">
                            <a:lumMod val="20000"/>
                            <a:lumOff val="80000"/>
                          </a:schemeClr>
                        </a:solidFill>
                        <a:ln w="9525">
                          <a:noFill/>
                          <a:miter lim="800000"/>
                          <a:headEnd/>
                          <a:tailEnd/>
                        </a:ln>
                      </wps:spPr>
                      <wps:txbx>
                        <w:txbxContent>
                          <w:p w14:paraId="789CB598" w14:textId="5DB5F0D1" w:rsidR="00E256DB" w:rsidRPr="00E23205" w:rsidRDefault="00E256DB" w:rsidP="00AD4338">
                            <w:pPr>
                              <w:rPr>
                                <w:rFonts w:ascii="Century Gothic" w:hAnsi="Century Gothic"/>
                                <w:b/>
                                <w:bCs/>
                                <w:color w:val="2F5496" w:themeColor="accent1" w:themeShade="BF"/>
                                <w:sz w:val="22"/>
                                <w:szCs w:val="20"/>
                              </w:rPr>
                            </w:pPr>
                            <w:r w:rsidRPr="00E23205">
                              <w:rPr>
                                <w:rFonts w:ascii="Century Gothic" w:hAnsi="Century Gothic"/>
                                <w:b/>
                                <w:bCs/>
                                <w:color w:val="2F5496" w:themeColor="accent1" w:themeShade="BF"/>
                                <w:sz w:val="22"/>
                                <w:szCs w:val="20"/>
                              </w:rPr>
                              <w:t>Do you think the Council should spend more money on </w:t>
                            </w:r>
                            <w:r w:rsidR="00AD4338" w:rsidRPr="00E23205">
                              <w:rPr>
                                <w:rFonts w:ascii="Century Gothic" w:hAnsi="Century Gothic"/>
                                <w:b/>
                                <w:bCs/>
                                <w:color w:val="2F5496" w:themeColor="accent1" w:themeShade="BF"/>
                                <w:sz w:val="22"/>
                                <w:szCs w:val="20"/>
                              </w:rPr>
                              <w:t>Children’s Services to help children and families who need support</w:t>
                            </w:r>
                            <w:r w:rsidRPr="00E23205">
                              <w:rPr>
                                <w:rFonts w:ascii="Century Gothic" w:hAnsi="Century Gothic"/>
                                <w:b/>
                                <w:bCs/>
                                <w:color w:val="2F5496" w:themeColor="accent1" w:themeShade="BF"/>
                                <w:sz w:val="22"/>
                                <w:szCs w:val="20"/>
                              </w:rPr>
                              <w:t>?</w:t>
                            </w:r>
                          </w:p>
                          <w:p w14:paraId="2EEF73AB" w14:textId="432F0892" w:rsidR="00E256DB" w:rsidRDefault="00596C3A" w:rsidP="00E256DB">
                            <w:pPr>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 xml:space="preserve">Almost </w:t>
                            </w:r>
                            <w:r w:rsidR="005F1BA5">
                              <w:rPr>
                                <w:rFonts w:ascii="Century Gothic" w:hAnsi="Century Gothic"/>
                                <w:color w:val="2F5496" w:themeColor="accent1" w:themeShade="BF"/>
                                <w:sz w:val="22"/>
                                <w:szCs w:val="20"/>
                              </w:rPr>
                              <w:t>all of the respondents</w:t>
                            </w:r>
                            <w:r w:rsidR="008B5834">
                              <w:rPr>
                                <w:rFonts w:ascii="Century Gothic" w:hAnsi="Century Gothic"/>
                                <w:color w:val="2F5496" w:themeColor="accent1" w:themeShade="BF"/>
                                <w:sz w:val="22"/>
                                <w:szCs w:val="20"/>
                              </w:rPr>
                              <w:t xml:space="preserve"> answering this question</w:t>
                            </w:r>
                            <w:r w:rsidR="00FD5297">
                              <w:rPr>
                                <w:rFonts w:ascii="Century Gothic" w:hAnsi="Century Gothic"/>
                                <w:color w:val="2F5496" w:themeColor="accent1" w:themeShade="BF"/>
                                <w:sz w:val="22"/>
                                <w:szCs w:val="20"/>
                              </w:rPr>
                              <w:t xml:space="preserve"> (</w:t>
                            </w:r>
                            <w:r w:rsidR="002A72BD">
                              <w:rPr>
                                <w:rFonts w:ascii="Century Gothic" w:hAnsi="Century Gothic"/>
                                <w:color w:val="2F5496" w:themeColor="accent1" w:themeShade="BF"/>
                                <w:sz w:val="22"/>
                                <w:szCs w:val="20"/>
                              </w:rPr>
                              <w:t>96.7%)</w:t>
                            </w:r>
                            <w:r w:rsidR="00FD5297">
                              <w:rPr>
                                <w:rFonts w:ascii="Century Gothic" w:hAnsi="Century Gothic"/>
                                <w:color w:val="2F5496" w:themeColor="accent1" w:themeShade="BF"/>
                                <w:sz w:val="22"/>
                                <w:szCs w:val="20"/>
                              </w:rPr>
                              <w:t xml:space="preserve"> agreed that the </w:t>
                            </w:r>
                            <w:r w:rsidR="00F8327D">
                              <w:rPr>
                                <w:rFonts w:ascii="Century Gothic" w:hAnsi="Century Gothic"/>
                                <w:color w:val="2F5496" w:themeColor="accent1" w:themeShade="BF"/>
                                <w:sz w:val="22"/>
                                <w:szCs w:val="20"/>
                              </w:rPr>
                              <w:t xml:space="preserve">Council should spend more money on </w:t>
                            </w:r>
                            <w:r w:rsidR="003726C4">
                              <w:rPr>
                                <w:rFonts w:ascii="Century Gothic" w:hAnsi="Century Gothic"/>
                                <w:color w:val="2F5496" w:themeColor="accent1" w:themeShade="BF"/>
                                <w:sz w:val="22"/>
                                <w:szCs w:val="20"/>
                              </w:rPr>
                              <w:t xml:space="preserve">Children’s Services </w:t>
                            </w:r>
                            <w:r w:rsidR="009540E9">
                              <w:rPr>
                                <w:rFonts w:ascii="Century Gothic" w:hAnsi="Century Gothic"/>
                                <w:color w:val="2F5496" w:themeColor="accent1" w:themeShade="BF"/>
                                <w:sz w:val="22"/>
                                <w:szCs w:val="20"/>
                              </w:rPr>
                              <w:t>to help children and families</w:t>
                            </w:r>
                            <w:r w:rsidR="00362E3D">
                              <w:rPr>
                                <w:rFonts w:ascii="Century Gothic" w:hAnsi="Century Gothic"/>
                                <w:color w:val="2F5496" w:themeColor="accent1" w:themeShade="BF"/>
                                <w:sz w:val="22"/>
                                <w:szCs w:val="20"/>
                              </w:rPr>
                              <w:t xml:space="preserve"> who need support</w:t>
                            </w:r>
                            <w:r w:rsidR="006E445F">
                              <w:rPr>
                                <w:rFonts w:ascii="Century Gothic" w:hAnsi="Century Gothic"/>
                                <w:color w:val="2F5496" w:themeColor="accent1" w:themeShade="BF"/>
                                <w:sz w:val="22"/>
                                <w:szCs w:val="20"/>
                              </w:rPr>
                              <w:t>.</w:t>
                            </w:r>
                          </w:p>
                          <w:p w14:paraId="7529C35E" w14:textId="153D40DE" w:rsidR="00C453A2" w:rsidRPr="007454FF" w:rsidRDefault="00764487" w:rsidP="00C453A2">
                            <w:pPr>
                              <w:spacing w:after="0"/>
                              <w:rPr>
                                <w:rFonts w:ascii="Century Gothic" w:hAnsi="Century Gothic"/>
                                <w:i/>
                                <w:iCs/>
                                <w:color w:val="2F5496" w:themeColor="accent1" w:themeShade="BF"/>
                                <w:sz w:val="22"/>
                                <w:szCs w:val="20"/>
                              </w:rPr>
                            </w:pPr>
                            <w:r>
                              <w:rPr>
                                <w:noProof/>
                              </w:rPr>
                              <w:drawing>
                                <wp:inline distT="0" distB="0" distL="0" distR="0" wp14:anchorId="60B8CED7" wp14:editId="6AB3E546">
                                  <wp:extent cx="5919536" cy="2402205"/>
                                  <wp:effectExtent l="0" t="0" r="5080" b="17145"/>
                                  <wp:docPr id="104749486" name="Chart 1">
                                    <a:extLst xmlns:a="http://schemas.openxmlformats.org/drawingml/2006/main">
                                      <a:ext uri="{FF2B5EF4-FFF2-40B4-BE49-F238E27FC236}">
                                        <a16:creationId xmlns:a16="http://schemas.microsoft.com/office/drawing/2014/main" id="{9F57D274-6696-4186-A316-1E242D1AFD2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2"/>
                                    </a:graphicData>
                                  </a:graphic>
                                </wp:inline>
                              </w:drawing>
                            </w:r>
                            <w:r w:rsidR="00C453A2" w:rsidRPr="00C453A2">
                              <w:rPr>
                                <w:rFonts w:ascii="Century Gothic" w:hAnsi="Century Gothic"/>
                                <w:i/>
                                <w:iCs/>
                                <w:color w:val="2F5496" w:themeColor="accent1" w:themeShade="BF"/>
                                <w:sz w:val="22"/>
                                <w:szCs w:val="20"/>
                              </w:rPr>
                              <w:t xml:space="preserve"> </w:t>
                            </w:r>
                            <w:r w:rsidR="00C453A2" w:rsidRPr="007454FF">
                              <w:rPr>
                                <w:rFonts w:ascii="Century Gothic" w:hAnsi="Century Gothic"/>
                                <w:i/>
                                <w:iCs/>
                                <w:color w:val="2F5496" w:themeColor="accent1" w:themeShade="BF"/>
                                <w:sz w:val="22"/>
                                <w:szCs w:val="20"/>
                              </w:rPr>
                              <w:t xml:space="preserve"> </w:t>
                            </w:r>
                            <w:r w:rsidR="00C453A2">
                              <w:rPr>
                                <w:rFonts w:ascii="Century Gothic" w:hAnsi="Century Gothic"/>
                                <w:i/>
                                <w:iCs/>
                                <w:color w:val="2F5496" w:themeColor="accent1" w:themeShade="BF"/>
                                <w:sz w:val="22"/>
                                <w:szCs w:val="20"/>
                              </w:rPr>
                              <w:t>Excludes ‘Don’t know’ responses</w:t>
                            </w:r>
                          </w:p>
                          <w:p w14:paraId="46F2BDBE" w14:textId="5E38E2B6" w:rsidR="00764487" w:rsidRDefault="00764487" w:rsidP="00E256DB">
                            <w:pPr>
                              <w:rPr>
                                <w:rFonts w:ascii="Century Gothic" w:hAnsi="Century Gothic"/>
                                <w:color w:val="2F5496" w:themeColor="accent1" w:themeShade="BF"/>
                                <w:sz w:val="22"/>
                                <w:szCs w:val="20"/>
                              </w:rPr>
                            </w:pPr>
                          </w:p>
                          <w:p w14:paraId="33352CE1" w14:textId="77777777" w:rsidR="00E256DB" w:rsidRPr="00E23205" w:rsidRDefault="00E256DB" w:rsidP="00E256DB">
                            <w:pPr>
                              <w:rPr>
                                <w:rFonts w:ascii="Century Gothic" w:hAnsi="Century Gothic"/>
                                <w:b/>
                                <w:bCs/>
                                <w:color w:val="2F5496" w:themeColor="accent1" w:themeShade="BF"/>
                                <w:sz w:val="22"/>
                                <w:szCs w:val="20"/>
                              </w:rPr>
                            </w:pPr>
                            <w:r w:rsidRPr="00E23205">
                              <w:rPr>
                                <w:rFonts w:ascii="Century Gothic" w:hAnsi="Century Gothic"/>
                                <w:b/>
                                <w:bCs/>
                                <w:color w:val="2F5496" w:themeColor="accent1" w:themeShade="BF"/>
                                <w:sz w:val="22"/>
                                <w:szCs w:val="20"/>
                              </w:rPr>
                              <w:t>Why do you disagree?</w:t>
                            </w:r>
                          </w:p>
                          <w:p w14:paraId="403955EF" w14:textId="2830D8F9" w:rsidR="007454FF" w:rsidRDefault="006E445F" w:rsidP="007454FF">
                            <w:pPr>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 xml:space="preserve">Just </w:t>
                            </w:r>
                            <w:r w:rsidR="00C4710E">
                              <w:rPr>
                                <w:rFonts w:ascii="Century Gothic" w:hAnsi="Century Gothic"/>
                                <w:color w:val="2F5496" w:themeColor="accent1" w:themeShade="BF"/>
                                <w:sz w:val="22"/>
                                <w:szCs w:val="20"/>
                              </w:rPr>
                              <w:t>four people disagreed with the proposal to spend more money on Children’s Services</w:t>
                            </w:r>
                            <w:r w:rsidR="00C53A83">
                              <w:rPr>
                                <w:rFonts w:ascii="Century Gothic" w:hAnsi="Century Gothic"/>
                                <w:color w:val="2F5496" w:themeColor="accent1" w:themeShade="BF"/>
                                <w:sz w:val="22"/>
                                <w:szCs w:val="20"/>
                              </w:rPr>
                              <w:t>, with one providing further details on why this was the case:</w:t>
                            </w:r>
                          </w:p>
                          <w:p w14:paraId="1A0791B3" w14:textId="35251CDF" w:rsidR="00E256DB" w:rsidRPr="005C3621" w:rsidRDefault="005B1A0C" w:rsidP="005C3621">
                            <w:pPr>
                              <w:pStyle w:val="ListParagraph"/>
                              <w:numPr>
                                <w:ilvl w:val="0"/>
                                <w:numId w:val="11"/>
                              </w:numPr>
                              <w:rPr>
                                <w:rFonts w:ascii="Century Gothic" w:hAnsi="Century Gothic"/>
                                <w:i/>
                                <w:iCs/>
                                <w:color w:val="2F5496" w:themeColor="accent1" w:themeShade="BF"/>
                                <w:sz w:val="22"/>
                                <w:szCs w:val="20"/>
                              </w:rPr>
                            </w:pPr>
                            <w:r w:rsidRPr="001F788B">
                              <w:rPr>
                                <w:rFonts w:ascii="Century Gothic" w:hAnsi="Century Gothic"/>
                                <w:i/>
                                <w:iCs/>
                                <w:color w:val="2F5496" w:themeColor="accent1" w:themeShade="BF"/>
                                <w:sz w:val="22"/>
                                <w:szCs w:val="20"/>
                              </w:rPr>
                              <w:t>Some people abuse the system, I'm not sure If this occurs in Cardiff, but people who say they have certain conditions get free cars and driving lessons, some get extra money and extra time during exams which although these systems are in place to make our lives fairer I think it's the wrong way to go about it because the rest of us feel like it can be quite unfair because we work hard at school and at part time jobs just to afford our driving lessons and tests and get into university whereas other people just get free money and benefits. However on the whole, if everyone is assessed and there is real need then there is absolutely no problem because I think it really helps many recipients</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154FDAA5" id="_x0000_s1028" type="#_x0000_t202" alt="Do you think the Council should spend more money on Children’s Services to help children and families who need support?&#10;Almost all of the respondents answering this question (96.7%) agreed that the Council should spend more money on Children’s Services to help children and families who need support.&#10;&#10;Chart showing results&#10;&#10;Why do you disagree?&#10;Just four people disagreed with the proposal to spend more money on Children’s Services, with one providing further details on why this was the case:&#10;- Some people abuse the system, I'm not sure If this occurs in Cardiff, but people who say they have certain conditions get free cars and driving lessons, some get extra money and extra time during exams which although these systems are in place to make our lives fairer I think it's the wrong way to go about it because the rest of us feel like it can be quite unfair because we work hard at school and at part time jobs just to afford our driving lessons and tests and get into university whereas other people just get free money and benefits. However on the whole, if everyone is assessed and there is real need then there is absolutely no problem because I think it really helps many recipients&#10;" style="position:absolute;margin-left:0;margin-top:0;width:487.55pt;height:538.7pt;z-index:251658243;visibility:visible;mso-wrap-style:square;mso-width-percent:0;mso-height-percent:200;mso-wrap-distance-left:9pt;mso-wrap-distance-top:3.6pt;mso-wrap-distance-right:9pt;mso-wrap-distance-bottom:3.6pt;mso-position-horizontal:left;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CGpyKgIAADwEAAAOAAAAZHJzL2Uyb0RvYy54bWysU8GO0zAQvSPxD5bvNE3VljZqulq6FCEt&#10;C9LCBziO01jYHmO7TcrXM3bSboEb4mJ5Zuw3M2/ebO56rchJOC/BlDSfTCkRhkMtzaGk377u36wo&#10;8YGZmikwoqRn4end9vWrTWcLMYMWVC0cQRDji86WtA3BFlnmeSs08xOwwmCwAadZQNMdstqxDtG1&#10;ymbT6TLrwNXWARfeo/dhCNJtwm8awcPnpvEiEFVSrC2k06Wzime23bDi4JhtJR/LYP9QhWbSYNIr&#10;1AMLjByd/AtKS+7AQxMmHHQGTSO5SD1gN/n0j26eW2ZF6gXJ8fZKk/9/sPzp9Gy/OBL6d9DjAFMT&#10;3j4C/+6JgV3LzEHcOwddK1iNifNIWdZZX4xfI9W+8BGk6j5BjUNmxwAJqG+cjqxgnwTRcQDnK+mi&#10;D4Sjc5mvcZAY4hhbrub5fLVOOVhx+W6dDx8EaBIvJXU41QTPTo8+xHJYcXkSs3lQst5LpZIRlSR2&#10;ypETQw0wzoUJy/RdHTXWO/hjCaMa0I2aGdyrixtTJE1GpJTwtyTKkK6k68VskYANxOxJWloG1LeS&#10;uqQJa8wRyXxv6vQkMKmGOyZRZmQ3EjpQG/qqJ7Iu6SzSEsmuoD4j3Q4GOeP64aUF95OSDqVcUv/j&#10;yJygRH00OLJ1Pp9H7Sdjvng7Q8PdRqrbCDMcoUoaKBmuu5D2JZFp73G0e5lIf6lkLBklmqgZ1ynu&#10;wK2dXr0s/fYXAAAA//8DAFBLAwQUAAYACAAAACEArsWRN9sAAAAGAQAADwAAAGRycy9kb3ducmV2&#10;LnhtbEyPzUrEQBCE74LvMLTgzZ3Ev6wxk0UFPQliVthrb6ZNwmZ6QmayiW9v60UvBU0VVV8Xm8X1&#10;6khj6DwbSFcJKOLa244bAx/b54s1qBCRLfaeycAXBdiUpycF5tbP/E7HKjZKSjjkaKCNcci1DnVL&#10;DsPKD8TiffrRYZRzbLQdcZZy1+vLJLnVDjuWhRYHemqpPlSTM/D4htvDXM9dNTUva3zd7VKbXRlz&#10;frY83IOKtMS/MPzgCzqUwrT3E9ugegPySPxV8e6ymxTUXkJJll2DLgv9H7/8BgAA//8DAFBLAQIt&#10;ABQABgAIAAAAIQC2gziS/gAAAOEBAAATAAAAAAAAAAAAAAAAAAAAAABbQ29udGVudF9UeXBlc10u&#10;eG1sUEsBAi0AFAAGAAgAAAAhADj9If/WAAAAlAEAAAsAAAAAAAAAAAAAAAAALwEAAF9yZWxzLy5y&#10;ZWxzUEsBAi0AFAAGAAgAAAAhAC0IanIqAgAAPAQAAA4AAAAAAAAAAAAAAAAALgIAAGRycy9lMm9E&#10;b2MueG1sUEsBAi0AFAAGAAgAAAAhAK7FkTfbAAAABgEAAA8AAAAAAAAAAAAAAAAAhAQAAGRycy9k&#10;b3ducmV2LnhtbFBLBQYAAAAABAAEAPMAAACMBQAAAAA=&#10;" fillcolor="#e2efd9 [665]" stroked="f">
                <v:textbox style="mso-fit-shape-to-text:t">
                  <w:txbxContent>
                    <w:p w14:paraId="789CB598" w14:textId="5DB5F0D1" w:rsidR="00E256DB" w:rsidRPr="00E23205" w:rsidRDefault="00E256DB" w:rsidP="00AD4338">
                      <w:pPr>
                        <w:rPr>
                          <w:rFonts w:ascii="Century Gothic" w:hAnsi="Century Gothic"/>
                          <w:b/>
                          <w:bCs/>
                          <w:color w:val="2F5496" w:themeColor="accent1" w:themeShade="BF"/>
                          <w:sz w:val="22"/>
                          <w:szCs w:val="20"/>
                        </w:rPr>
                      </w:pPr>
                      <w:r w:rsidRPr="00E23205">
                        <w:rPr>
                          <w:rFonts w:ascii="Century Gothic" w:hAnsi="Century Gothic"/>
                          <w:b/>
                          <w:bCs/>
                          <w:color w:val="2F5496" w:themeColor="accent1" w:themeShade="BF"/>
                          <w:sz w:val="22"/>
                          <w:szCs w:val="20"/>
                        </w:rPr>
                        <w:t>Do you think the Council should spend more money on </w:t>
                      </w:r>
                      <w:r w:rsidR="00AD4338" w:rsidRPr="00E23205">
                        <w:rPr>
                          <w:rFonts w:ascii="Century Gothic" w:hAnsi="Century Gothic"/>
                          <w:b/>
                          <w:bCs/>
                          <w:color w:val="2F5496" w:themeColor="accent1" w:themeShade="BF"/>
                          <w:sz w:val="22"/>
                          <w:szCs w:val="20"/>
                        </w:rPr>
                        <w:t>Children’s Services to help children and families who need support</w:t>
                      </w:r>
                      <w:r w:rsidRPr="00E23205">
                        <w:rPr>
                          <w:rFonts w:ascii="Century Gothic" w:hAnsi="Century Gothic"/>
                          <w:b/>
                          <w:bCs/>
                          <w:color w:val="2F5496" w:themeColor="accent1" w:themeShade="BF"/>
                          <w:sz w:val="22"/>
                          <w:szCs w:val="20"/>
                        </w:rPr>
                        <w:t>?</w:t>
                      </w:r>
                    </w:p>
                    <w:p w14:paraId="2EEF73AB" w14:textId="432F0892" w:rsidR="00E256DB" w:rsidRDefault="00596C3A" w:rsidP="00E256DB">
                      <w:pPr>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 xml:space="preserve">Almost </w:t>
                      </w:r>
                      <w:r w:rsidR="005F1BA5">
                        <w:rPr>
                          <w:rFonts w:ascii="Century Gothic" w:hAnsi="Century Gothic"/>
                          <w:color w:val="2F5496" w:themeColor="accent1" w:themeShade="BF"/>
                          <w:sz w:val="22"/>
                          <w:szCs w:val="20"/>
                        </w:rPr>
                        <w:t>all of the respondents</w:t>
                      </w:r>
                      <w:r w:rsidR="008B5834">
                        <w:rPr>
                          <w:rFonts w:ascii="Century Gothic" w:hAnsi="Century Gothic"/>
                          <w:color w:val="2F5496" w:themeColor="accent1" w:themeShade="BF"/>
                          <w:sz w:val="22"/>
                          <w:szCs w:val="20"/>
                        </w:rPr>
                        <w:t xml:space="preserve"> answering this question</w:t>
                      </w:r>
                      <w:r w:rsidR="00FD5297">
                        <w:rPr>
                          <w:rFonts w:ascii="Century Gothic" w:hAnsi="Century Gothic"/>
                          <w:color w:val="2F5496" w:themeColor="accent1" w:themeShade="BF"/>
                          <w:sz w:val="22"/>
                          <w:szCs w:val="20"/>
                        </w:rPr>
                        <w:t xml:space="preserve"> (</w:t>
                      </w:r>
                      <w:r w:rsidR="002A72BD">
                        <w:rPr>
                          <w:rFonts w:ascii="Century Gothic" w:hAnsi="Century Gothic"/>
                          <w:color w:val="2F5496" w:themeColor="accent1" w:themeShade="BF"/>
                          <w:sz w:val="22"/>
                          <w:szCs w:val="20"/>
                        </w:rPr>
                        <w:t>96.7%)</w:t>
                      </w:r>
                      <w:r w:rsidR="00FD5297">
                        <w:rPr>
                          <w:rFonts w:ascii="Century Gothic" w:hAnsi="Century Gothic"/>
                          <w:color w:val="2F5496" w:themeColor="accent1" w:themeShade="BF"/>
                          <w:sz w:val="22"/>
                          <w:szCs w:val="20"/>
                        </w:rPr>
                        <w:t xml:space="preserve"> agreed that the </w:t>
                      </w:r>
                      <w:r w:rsidR="00F8327D">
                        <w:rPr>
                          <w:rFonts w:ascii="Century Gothic" w:hAnsi="Century Gothic"/>
                          <w:color w:val="2F5496" w:themeColor="accent1" w:themeShade="BF"/>
                          <w:sz w:val="22"/>
                          <w:szCs w:val="20"/>
                        </w:rPr>
                        <w:t xml:space="preserve">Council should spend more money on </w:t>
                      </w:r>
                      <w:r w:rsidR="003726C4">
                        <w:rPr>
                          <w:rFonts w:ascii="Century Gothic" w:hAnsi="Century Gothic"/>
                          <w:color w:val="2F5496" w:themeColor="accent1" w:themeShade="BF"/>
                          <w:sz w:val="22"/>
                          <w:szCs w:val="20"/>
                        </w:rPr>
                        <w:t xml:space="preserve">Children’s Services </w:t>
                      </w:r>
                      <w:r w:rsidR="009540E9">
                        <w:rPr>
                          <w:rFonts w:ascii="Century Gothic" w:hAnsi="Century Gothic"/>
                          <w:color w:val="2F5496" w:themeColor="accent1" w:themeShade="BF"/>
                          <w:sz w:val="22"/>
                          <w:szCs w:val="20"/>
                        </w:rPr>
                        <w:t>to help children and families</w:t>
                      </w:r>
                      <w:r w:rsidR="00362E3D">
                        <w:rPr>
                          <w:rFonts w:ascii="Century Gothic" w:hAnsi="Century Gothic"/>
                          <w:color w:val="2F5496" w:themeColor="accent1" w:themeShade="BF"/>
                          <w:sz w:val="22"/>
                          <w:szCs w:val="20"/>
                        </w:rPr>
                        <w:t xml:space="preserve"> who need support</w:t>
                      </w:r>
                      <w:r w:rsidR="006E445F">
                        <w:rPr>
                          <w:rFonts w:ascii="Century Gothic" w:hAnsi="Century Gothic"/>
                          <w:color w:val="2F5496" w:themeColor="accent1" w:themeShade="BF"/>
                          <w:sz w:val="22"/>
                          <w:szCs w:val="20"/>
                        </w:rPr>
                        <w:t>.</w:t>
                      </w:r>
                    </w:p>
                    <w:p w14:paraId="7529C35E" w14:textId="153D40DE" w:rsidR="00C453A2" w:rsidRPr="007454FF" w:rsidRDefault="00764487" w:rsidP="00C453A2">
                      <w:pPr>
                        <w:spacing w:after="0"/>
                        <w:rPr>
                          <w:rFonts w:ascii="Century Gothic" w:hAnsi="Century Gothic"/>
                          <w:i/>
                          <w:iCs/>
                          <w:color w:val="2F5496" w:themeColor="accent1" w:themeShade="BF"/>
                          <w:sz w:val="22"/>
                          <w:szCs w:val="20"/>
                        </w:rPr>
                      </w:pPr>
                      <w:r>
                        <w:rPr>
                          <w:noProof/>
                        </w:rPr>
                        <w:drawing>
                          <wp:inline distT="0" distB="0" distL="0" distR="0" wp14:anchorId="60B8CED7" wp14:editId="6AB3E546">
                            <wp:extent cx="5919536" cy="2402205"/>
                            <wp:effectExtent l="0" t="0" r="5080" b="17145"/>
                            <wp:docPr id="104749486" name="Chart 1">
                              <a:extLst xmlns:a="http://schemas.openxmlformats.org/drawingml/2006/main">
                                <a:ext uri="{FF2B5EF4-FFF2-40B4-BE49-F238E27FC236}">
                                  <a16:creationId xmlns:a16="http://schemas.microsoft.com/office/drawing/2014/main" id="{9F57D274-6696-4186-A316-1E242D1AFD2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2"/>
                              </a:graphicData>
                            </a:graphic>
                          </wp:inline>
                        </w:drawing>
                      </w:r>
                      <w:r w:rsidR="00C453A2" w:rsidRPr="00C453A2">
                        <w:rPr>
                          <w:rFonts w:ascii="Century Gothic" w:hAnsi="Century Gothic"/>
                          <w:i/>
                          <w:iCs/>
                          <w:color w:val="2F5496" w:themeColor="accent1" w:themeShade="BF"/>
                          <w:sz w:val="22"/>
                          <w:szCs w:val="20"/>
                        </w:rPr>
                        <w:t xml:space="preserve"> </w:t>
                      </w:r>
                      <w:r w:rsidR="00C453A2" w:rsidRPr="007454FF">
                        <w:rPr>
                          <w:rFonts w:ascii="Century Gothic" w:hAnsi="Century Gothic"/>
                          <w:i/>
                          <w:iCs/>
                          <w:color w:val="2F5496" w:themeColor="accent1" w:themeShade="BF"/>
                          <w:sz w:val="22"/>
                          <w:szCs w:val="20"/>
                        </w:rPr>
                        <w:t xml:space="preserve"> </w:t>
                      </w:r>
                      <w:r w:rsidR="00C453A2">
                        <w:rPr>
                          <w:rFonts w:ascii="Century Gothic" w:hAnsi="Century Gothic"/>
                          <w:i/>
                          <w:iCs/>
                          <w:color w:val="2F5496" w:themeColor="accent1" w:themeShade="BF"/>
                          <w:sz w:val="22"/>
                          <w:szCs w:val="20"/>
                        </w:rPr>
                        <w:t>Excludes ‘Don’t know’ responses</w:t>
                      </w:r>
                    </w:p>
                    <w:p w14:paraId="46F2BDBE" w14:textId="5E38E2B6" w:rsidR="00764487" w:rsidRDefault="00764487" w:rsidP="00E256DB">
                      <w:pPr>
                        <w:rPr>
                          <w:rFonts w:ascii="Century Gothic" w:hAnsi="Century Gothic"/>
                          <w:color w:val="2F5496" w:themeColor="accent1" w:themeShade="BF"/>
                          <w:sz w:val="22"/>
                          <w:szCs w:val="20"/>
                        </w:rPr>
                      </w:pPr>
                    </w:p>
                    <w:p w14:paraId="33352CE1" w14:textId="77777777" w:rsidR="00E256DB" w:rsidRPr="00E23205" w:rsidRDefault="00E256DB" w:rsidP="00E256DB">
                      <w:pPr>
                        <w:rPr>
                          <w:rFonts w:ascii="Century Gothic" w:hAnsi="Century Gothic"/>
                          <w:b/>
                          <w:bCs/>
                          <w:color w:val="2F5496" w:themeColor="accent1" w:themeShade="BF"/>
                          <w:sz w:val="22"/>
                          <w:szCs w:val="20"/>
                        </w:rPr>
                      </w:pPr>
                      <w:r w:rsidRPr="00E23205">
                        <w:rPr>
                          <w:rFonts w:ascii="Century Gothic" w:hAnsi="Century Gothic"/>
                          <w:b/>
                          <w:bCs/>
                          <w:color w:val="2F5496" w:themeColor="accent1" w:themeShade="BF"/>
                          <w:sz w:val="22"/>
                          <w:szCs w:val="20"/>
                        </w:rPr>
                        <w:t>Why do you disagree?</w:t>
                      </w:r>
                    </w:p>
                    <w:p w14:paraId="403955EF" w14:textId="2830D8F9" w:rsidR="007454FF" w:rsidRDefault="006E445F" w:rsidP="007454FF">
                      <w:pPr>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 xml:space="preserve">Just </w:t>
                      </w:r>
                      <w:r w:rsidR="00C4710E">
                        <w:rPr>
                          <w:rFonts w:ascii="Century Gothic" w:hAnsi="Century Gothic"/>
                          <w:color w:val="2F5496" w:themeColor="accent1" w:themeShade="BF"/>
                          <w:sz w:val="22"/>
                          <w:szCs w:val="20"/>
                        </w:rPr>
                        <w:t>four people disagreed with the proposal to spend more money on Children’s Services</w:t>
                      </w:r>
                      <w:r w:rsidR="00C53A83">
                        <w:rPr>
                          <w:rFonts w:ascii="Century Gothic" w:hAnsi="Century Gothic"/>
                          <w:color w:val="2F5496" w:themeColor="accent1" w:themeShade="BF"/>
                          <w:sz w:val="22"/>
                          <w:szCs w:val="20"/>
                        </w:rPr>
                        <w:t>, with one providing further details on why this was the case:</w:t>
                      </w:r>
                    </w:p>
                    <w:p w14:paraId="1A0791B3" w14:textId="35251CDF" w:rsidR="00E256DB" w:rsidRPr="005C3621" w:rsidRDefault="005B1A0C" w:rsidP="005C3621">
                      <w:pPr>
                        <w:pStyle w:val="ListParagraph"/>
                        <w:numPr>
                          <w:ilvl w:val="0"/>
                          <w:numId w:val="11"/>
                        </w:numPr>
                        <w:rPr>
                          <w:rFonts w:ascii="Century Gothic" w:hAnsi="Century Gothic"/>
                          <w:i/>
                          <w:iCs/>
                          <w:color w:val="2F5496" w:themeColor="accent1" w:themeShade="BF"/>
                          <w:sz w:val="22"/>
                          <w:szCs w:val="20"/>
                        </w:rPr>
                      </w:pPr>
                      <w:r w:rsidRPr="001F788B">
                        <w:rPr>
                          <w:rFonts w:ascii="Century Gothic" w:hAnsi="Century Gothic"/>
                          <w:i/>
                          <w:iCs/>
                          <w:color w:val="2F5496" w:themeColor="accent1" w:themeShade="BF"/>
                          <w:sz w:val="22"/>
                          <w:szCs w:val="20"/>
                        </w:rPr>
                        <w:t>Some people abuse the system, I'm not sure If this occurs in Cardiff, but people who say they have certain conditions get free cars and driving lessons, some get extra money and extra time during exams which although these systems are in place to make our lives fairer I think it's the wrong way to go about it because the rest of us feel like it can be quite unfair because we work hard at school and at part time jobs just to afford our driving lessons and tests and get into university whereas other people just get free money and benefits. However on the whole, if everyone is assessed and there is real need then there is absolutely no problem because I think it really helps many recipients</w:t>
                      </w:r>
                    </w:p>
                  </w:txbxContent>
                </v:textbox>
                <w10:wrap type="square" anchorx="margin"/>
              </v:shape>
            </w:pict>
          </mc:Fallback>
        </mc:AlternateContent>
      </w:r>
    </w:p>
    <w:p w14:paraId="61A78288" w14:textId="77777777" w:rsidR="00645DF3" w:rsidRDefault="00645DF3" w:rsidP="00754ED7"/>
    <w:p w14:paraId="33CA2577" w14:textId="77777777" w:rsidR="0053306F" w:rsidRDefault="0053306F">
      <w:pPr>
        <w:rPr>
          <w:b/>
        </w:rPr>
      </w:pPr>
      <w:r>
        <w:rPr>
          <w:b/>
        </w:rPr>
        <w:br w:type="page"/>
      </w:r>
    </w:p>
    <w:p w14:paraId="14793684" w14:textId="329907B9" w:rsidR="00754ED7" w:rsidRPr="008A0AC8" w:rsidRDefault="00754ED7" w:rsidP="00754ED7">
      <w:pPr>
        <w:rPr>
          <w:b/>
        </w:rPr>
      </w:pPr>
      <w:r w:rsidRPr="008A0AC8">
        <w:rPr>
          <w:b/>
        </w:rPr>
        <w:lastRenderedPageBreak/>
        <w:t>Do you agree the Council should provide this additional funding for Adult Services?</w:t>
      </w:r>
    </w:p>
    <w:p w14:paraId="3F71899F" w14:textId="640C2A34" w:rsidR="00645DF3" w:rsidRDefault="00DF1C12" w:rsidP="00C1299D">
      <w:r>
        <w:t>Four out of five respondents</w:t>
      </w:r>
      <w:r w:rsidR="005F5DB3">
        <w:t xml:space="preserve"> (81.0%) </w:t>
      </w:r>
      <w:r w:rsidR="00142C46">
        <w:t>agreed that the Council should provide addi</w:t>
      </w:r>
      <w:r w:rsidR="00C50539">
        <w:t>tional funding for Adult Services.</w:t>
      </w:r>
    </w:p>
    <w:p w14:paraId="3D4D09A0" w14:textId="02CB5366" w:rsidR="00D75DF1" w:rsidRPr="005A10F5" w:rsidRDefault="00300B32" w:rsidP="00D75DF1">
      <w:pPr>
        <w:rPr>
          <w:i/>
          <w:iCs/>
        </w:rPr>
      </w:pPr>
      <w:r>
        <w:rPr>
          <w:noProof/>
        </w:rPr>
        <w:drawing>
          <wp:inline distT="0" distB="0" distL="0" distR="0" wp14:anchorId="54A5410B" wp14:editId="50B20D89">
            <wp:extent cx="5760000" cy="2510518"/>
            <wp:effectExtent l="0" t="0" r="12700" b="4445"/>
            <wp:docPr id="1613499867" name="Chart 1" descr="Chart showing results">
              <a:extLst xmlns:a="http://schemas.openxmlformats.org/drawingml/2006/main">
                <a:ext uri="{FF2B5EF4-FFF2-40B4-BE49-F238E27FC236}">
                  <a16:creationId xmlns:a16="http://schemas.microsoft.com/office/drawing/2014/main" id="{BD65AC74-2ABB-44B1-9207-1A1E6197764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r w:rsidR="00D75DF1" w:rsidRPr="00D75DF1">
        <w:rPr>
          <w:i/>
          <w:iCs/>
        </w:rPr>
        <w:t xml:space="preserve"> </w:t>
      </w:r>
      <w:r w:rsidR="00D75DF1" w:rsidRPr="005A10F5">
        <w:rPr>
          <w:i/>
          <w:iCs/>
        </w:rPr>
        <w:t>Excludes ‘Don’t know</w:t>
      </w:r>
      <w:r w:rsidR="0060791C">
        <w:rPr>
          <w:i/>
          <w:iCs/>
        </w:rPr>
        <w:t>/No opinion</w:t>
      </w:r>
      <w:r w:rsidR="00D75DF1" w:rsidRPr="005A10F5">
        <w:rPr>
          <w:i/>
          <w:iCs/>
        </w:rPr>
        <w:t>’ responses</w:t>
      </w:r>
    </w:p>
    <w:p w14:paraId="31AA6EE5" w14:textId="4F7702B6" w:rsidR="00300B32" w:rsidRDefault="00300B32" w:rsidP="00C1299D"/>
    <w:p w14:paraId="438D22F2" w14:textId="77777777" w:rsidR="006C4240" w:rsidRDefault="006C4240" w:rsidP="00C1299D"/>
    <w:p w14:paraId="551BD6A7" w14:textId="55871C77" w:rsidR="00C50539" w:rsidRDefault="00F63D16" w:rsidP="00C1299D">
      <w:r>
        <w:t>There was a</w:t>
      </w:r>
      <w:r w:rsidR="000B1606">
        <w:t xml:space="preserve"> greater degree of variation in the level of support for this proposal than for the previous two</w:t>
      </w:r>
      <w:r w:rsidR="00CB4BC7">
        <w:t>, with support highest amongst females (90.5%)</w:t>
      </w:r>
      <w:r w:rsidR="0075284D">
        <w:t>, and lowest amongst males (74.9%).</w:t>
      </w:r>
    </w:p>
    <w:p w14:paraId="430DA434" w14:textId="4D4B1931" w:rsidR="00D75DF1" w:rsidRPr="005A10F5" w:rsidRDefault="003E0125" w:rsidP="00D75DF1">
      <w:pPr>
        <w:rPr>
          <w:i/>
          <w:iCs/>
        </w:rPr>
      </w:pPr>
      <w:r>
        <w:rPr>
          <w:noProof/>
        </w:rPr>
        <w:drawing>
          <wp:inline distT="0" distB="0" distL="0" distR="0" wp14:anchorId="2FBF7C5B" wp14:editId="1FD6321F">
            <wp:extent cx="5760000" cy="3600000"/>
            <wp:effectExtent l="0" t="0" r="12700" b="635"/>
            <wp:docPr id="2060640713" name="Chart 1" descr="Chart showing results">
              <a:extLst xmlns:a="http://schemas.openxmlformats.org/drawingml/2006/main">
                <a:ext uri="{FF2B5EF4-FFF2-40B4-BE49-F238E27FC236}">
                  <a16:creationId xmlns:a16="http://schemas.microsoft.com/office/drawing/2014/main" id="{C4CD98C7-A68D-4088-8F2F-32B5EAD8416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inline>
        </w:drawing>
      </w:r>
      <w:r w:rsidR="00D75DF1" w:rsidRPr="00D75DF1">
        <w:rPr>
          <w:i/>
          <w:iCs/>
        </w:rPr>
        <w:t xml:space="preserve"> </w:t>
      </w:r>
      <w:r w:rsidR="00D75DF1" w:rsidRPr="005A10F5">
        <w:rPr>
          <w:i/>
          <w:iCs/>
        </w:rPr>
        <w:t>Excludes ‘Don’t know</w:t>
      </w:r>
      <w:r w:rsidR="0060791C">
        <w:rPr>
          <w:i/>
          <w:iCs/>
        </w:rPr>
        <w:t>/No opinion</w:t>
      </w:r>
      <w:r w:rsidR="00D75DF1" w:rsidRPr="005A10F5">
        <w:rPr>
          <w:i/>
          <w:iCs/>
        </w:rPr>
        <w:t>’ responses</w:t>
      </w:r>
    </w:p>
    <w:p w14:paraId="623E0A72" w14:textId="12BE220D" w:rsidR="003552FF" w:rsidRDefault="003552FF" w:rsidP="00C1299D">
      <w:r>
        <w:lastRenderedPageBreak/>
        <w:t>Looking at the results split by level of deprivation showed a correlation</w:t>
      </w:r>
      <w:r w:rsidR="00817276">
        <w:t>, with higher levels of agreement for the proposal in the more deprived areas of the city (</w:t>
      </w:r>
      <w:r w:rsidR="009B364F">
        <w:t>from 77.3% in the least deprived areas to 87.6% in the most deprived areas).</w:t>
      </w:r>
    </w:p>
    <w:p w14:paraId="14BCB461" w14:textId="55123BED" w:rsidR="00D75DF1" w:rsidRPr="005A10F5" w:rsidRDefault="00906BCB" w:rsidP="00D75DF1">
      <w:pPr>
        <w:rPr>
          <w:i/>
          <w:iCs/>
        </w:rPr>
      </w:pPr>
      <w:r>
        <w:rPr>
          <w:noProof/>
        </w:rPr>
        <w:drawing>
          <wp:inline distT="0" distB="0" distL="0" distR="0" wp14:anchorId="0D9F080F" wp14:editId="7C031C5C">
            <wp:extent cx="5760000" cy="3124835"/>
            <wp:effectExtent l="0" t="0" r="12700" b="18415"/>
            <wp:docPr id="839704316" name="Chart 1" descr="Chart showing results">
              <a:extLst xmlns:a="http://schemas.openxmlformats.org/drawingml/2006/main">
                <a:ext uri="{FF2B5EF4-FFF2-40B4-BE49-F238E27FC236}">
                  <a16:creationId xmlns:a16="http://schemas.microsoft.com/office/drawing/2014/main" id="{C760FFF9-FAFA-4C5A-A53B-B4DF6841C2A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inline>
        </w:drawing>
      </w:r>
      <w:r w:rsidR="00D75DF1" w:rsidRPr="00D75DF1">
        <w:rPr>
          <w:i/>
          <w:iCs/>
        </w:rPr>
        <w:t xml:space="preserve"> </w:t>
      </w:r>
      <w:r w:rsidR="00D75DF1" w:rsidRPr="005A10F5">
        <w:rPr>
          <w:i/>
          <w:iCs/>
        </w:rPr>
        <w:t>Excludes ‘Don’t know</w:t>
      </w:r>
      <w:r w:rsidR="0060791C">
        <w:rPr>
          <w:i/>
          <w:iCs/>
        </w:rPr>
        <w:t>/No opinion</w:t>
      </w:r>
      <w:r w:rsidR="00D75DF1" w:rsidRPr="005A10F5">
        <w:rPr>
          <w:i/>
          <w:iCs/>
        </w:rPr>
        <w:t>’ responses</w:t>
      </w:r>
    </w:p>
    <w:p w14:paraId="7DF68F25" w14:textId="2660AFB4" w:rsidR="006C4240" w:rsidRDefault="006C4240" w:rsidP="00C1299D"/>
    <w:p w14:paraId="641AFE05" w14:textId="77777777" w:rsidR="00906BCB" w:rsidRDefault="00906BCB" w:rsidP="00C1299D"/>
    <w:p w14:paraId="2A132E7F" w14:textId="77777777" w:rsidR="00C13D16" w:rsidRDefault="00C13D16">
      <w:pPr>
        <w:rPr>
          <w:b/>
        </w:rPr>
      </w:pPr>
      <w:r>
        <w:rPr>
          <w:b/>
        </w:rPr>
        <w:br w:type="page"/>
      </w:r>
    </w:p>
    <w:p w14:paraId="03D5A6F4" w14:textId="4062D1B0" w:rsidR="00754ED7" w:rsidRPr="008A0AC8" w:rsidRDefault="00C1299D" w:rsidP="00C1299D">
      <w:pPr>
        <w:rPr>
          <w:b/>
        </w:rPr>
      </w:pPr>
      <w:r w:rsidRPr="008A0AC8">
        <w:rPr>
          <w:b/>
        </w:rPr>
        <w:lastRenderedPageBreak/>
        <w:t>Why do you disagree?</w:t>
      </w:r>
    </w:p>
    <w:p w14:paraId="4A93FE81" w14:textId="12CD976C" w:rsidR="00F806B7" w:rsidRDefault="00F806B7" w:rsidP="00F806B7">
      <w:pPr>
        <w:rPr>
          <w:bCs/>
        </w:rPr>
      </w:pPr>
      <w:r w:rsidRPr="00A9354C">
        <w:rPr>
          <w:bCs/>
        </w:rPr>
        <w:t>Respon</w:t>
      </w:r>
      <w:r>
        <w:rPr>
          <w:bCs/>
        </w:rPr>
        <w:t xml:space="preserve">dents who disagreed with the proposal were asked to give further details; </w:t>
      </w:r>
      <w:r w:rsidR="0087410C">
        <w:rPr>
          <w:bCs/>
        </w:rPr>
        <w:t>248</w:t>
      </w:r>
      <w:r>
        <w:rPr>
          <w:bCs/>
        </w:rPr>
        <w:t xml:space="preserve"> comments were received, which have been grouped into themes.  The top three themes are shown below, with a full list available </w:t>
      </w:r>
      <w:bookmarkStart w:id="35" w:name="Page18"/>
      <w:r>
        <w:rPr>
          <w:bCs/>
        </w:rPr>
        <w:t xml:space="preserve">in </w:t>
      </w:r>
      <w:bookmarkEnd w:id="35"/>
      <w:r w:rsidR="00FA62E0">
        <w:fldChar w:fldCharType="begin"/>
      </w:r>
      <w:r w:rsidR="00FA62E0">
        <w:rPr>
          <w:bCs/>
        </w:rPr>
        <w:instrText>HYPERLINK  \l "_Why_Do_You_2"</w:instrText>
      </w:r>
      <w:r w:rsidR="00FA62E0">
        <w:fldChar w:fldCharType="separate"/>
      </w:r>
      <w:r w:rsidRPr="00FA62E0">
        <w:rPr>
          <w:rStyle w:val="Hyperlink"/>
          <w:bCs/>
        </w:rPr>
        <w:t xml:space="preserve">Appendix </w:t>
      </w:r>
      <w:r w:rsidR="002B2FBD" w:rsidRPr="00FA62E0">
        <w:rPr>
          <w:rStyle w:val="Hyperlink"/>
          <w:bCs/>
        </w:rPr>
        <w:t>3</w:t>
      </w:r>
      <w:r w:rsidR="00FA62E0">
        <w:rPr>
          <w:rStyle w:val="Hyperlink"/>
          <w:bCs/>
        </w:rPr>
        <w:fldChar w:fldCharType="end"/>
      </w:r>
      <w:r>
        <w:rPr>
          <w:bCs/>
        </w:rPr>
        <w:t>.</w:t>
      </w:r>
    </w:p>
    <w:tbl>
      <w:tblPr>
        <w:tblStyle w:val="GridTable4-Accent5"/>
        <w:tblW w:w="9209" w:type="dxa"/>
        <w:tblLook w:val="04A0" w:firstRow="1" w:lastRow="0" w:firstColumn="1" w:lastColumn="0" w:noHBand="0" w:noVBand="1"/>
      </w:tblPr>
      <w:tblGrid>
        <w:gridCol w:w="2518"/>
        <w:gridCol w:w="765"/>
        <w:gridCol w:w="709"/>
        <w:gridCol w:w="5217"/>
      </w:tblGrid>
      <w:tr w:rsidR="00F806B7" w:rsidRPr="007454FF" w14:paraId="1B3D56E8" w14:textId="77777777" w:rsidTr="00C13D16">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2A977321" w14:textId="77777777" w:rsidR="00F806B7" w:rsidRPr="007454FF" w:rsidRDefault="00F806B7" w:rsidP="0030653F">
            <w:pPr>
              <w:widowControl w:val="0"/>
              <w:autoSpaceDE w:val="0"/>
              <w:autoSpaceDN w:val="0"/>
              <w:adjustRightInd w:val="0"/>
              <w:rPr>
                <w:rFonts w:ascii="Century Gothic" w:hAnsi="Century Gothic" w:cs="Calibri"/>
                <w:color w:val="FFFFFF"/>
                <w:sz w:val="22"/>
                <w:szCs w:val="22"/>
              </w:rPr>
            </w:pPr>
            <w:r w:rsidRPr="007454FF">
              <w:rPr>
                <w:rFonts w:ascii="Century Gothic" w:hAnsi="Century Gothic" w:cs="Calibri"/>
                <w:color w:val="FFFFFF"/>
                <w:sz w:val="22"/>
                <w:szCs w:val="22"/>
              </w:rPr>
              <w:t>Theme</w:t>
            </w:r>
          </w:p>
        </w:tc>
        <w:tc>
          <w:tcPr>
            <w:tcW w:w="765" w:type="dxa"/>
          </w:tcPr>
          <w:p w14:paraId="0F2891C8" w14:textId="77777777" w:rsidR="00F806B7" w:rsidRPr="007454FF" w:rsidRDefault="00F806B7"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No</w:t>
            </w:r>
          </w:p>
        </w:tc>
        <w:tc>
          <w:tcPr>
            <w:tcW w:w="709" w:type="dxa"/>
          </w:tcPr>
          <w:p w14:paraId="226D6280" w14:textId="77777777" w:rsidR="00F806B7" w:rsidRPr="007454FF" w:rsidRDefault="00F806B7"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w:t>
            </w:r>
          </w:p>
        </w:tc>
        <w:tc>
          <w:tcPr>
            <w:tcW w:w="5217" w:type="dxa"/>
          </w:tcPr>
          <w:p w14:paraId="59688EDB" w14:textId="77777777" w:rsidR="00F806B7" w:rsidRPr="007454FF" w:rsidRDefault="00F806B7"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Example Comments</w:t>
            </w:r>
          </w:p>
        </w:tc>
      </w:tr>
      <w:tr w:rsidR="0087410C" w:rsidRPr="00BC67B8" w14:paraId="15116A96" w14:textId="77777777" w:rsidTr="00C13D1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1B3BB29D" w14:textId="7BF129F8" w:rsidR="0087410C" w:rsidRPr="00F6554A" w:rsidRDefault="0087410C" w:rsidP="0087410C">
            <w:pPr>
              <w:widowControl w:val="0"/>
              <w:autoSpaceDE w:val="0"/>
              <w:autoSpaceDN w:val="0"/>
              <w:adjustRightInd w:val="0"/>
              <w:rPr>
                <w:rFonts w:ascii="Century Gothic" w:hAnsi="Century Gothic" w:cs="Calibri"/>
                <w:color w:val="2F5496" w:themeColor="accent1" w:themeShade="BF"/>
                <w:sz w:val="22"/>
                <w:szCs w:val="22"/>
              </w:rPr>
            </w:pPr>
            <w:r w:rsidRPr="0052084C">
              <w:rPr>
                <w:rFonts w:asciiTheme="minorHAnsi" w:hAnsiTheme="minorHAnsi" w:cstheme="minorHAnsi"/>
                <w:color w:val="000000"/>
                <w:szCs w:val="24"/>
              </w:rPr>
              <w:t>Personal Responsibility / Self-Sufficiency for Adults</w:t>
            </w:r>
          </w:p>
        </w:tc>
        <w:tc>
          <w:tcPr>
            <w:tcW w:w="765" w:type="dxa"/>
          </w:tcPr>
          <w:p w14:paraId="5C3FEA94" w14:textId="6DE41583" w:rsidR="0087410C" w:rsidRPr="00BC67B8" w:rsidRDefault="0087410C" w:rsidP="0087410C">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szCs w:val="22"/>
              </w:rPr>
            </w:pPr>
            <w:r w:rsidRPr="00CF4390">
              <w:rPr>
                <w:rFonts w:cs="Calibri"/>
                <w:szCs w:val="24"/>
              </w:rPr>
              <w:t>55</w:t>
            </w:r>
          </w:p>
        </w:tc>
        <w:tc>
          <w:tcPr>
            <w:tcW w:w="709" w:type="dxa"/>
          </w:tcPr>
          <w:p w14:paraId="1B171CCA" w14:textId="621A3DB2" w:rsidR="0087410C" w:rsidRPr="00BC67B8" w:rsidRDefault="0087410C" w:rsidP="0087410C">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szCs w:val="22"/>
              </w:rPr>
            </w:pPr>
            <w:r w:rsidRPr="00CF4390">
              <w:rPr>
                <w:rFonts w:cs="Calibri"/>
                <w:i/>
                <w:iCs/>
                <w:szCs w:val="24"/>
              </w:rPr>
              <w:t>22.2</w:t>
            </w:r>
          </w:p>
        </w:tc>
        <w:tc>
          <w:tcPr>
            <w:tcW w:w="5217" w:type="dxa"/>
          </w:tcPr>
          <w:p w14:paraId="23BDC04A" w14:textId="77777777" w:rsidR="0087410C" w:rsidRPr="00CF4390" w:rsidRDefault="0087410C" w:rsidP="0087410C">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52084C">
              <w:rPr>
                <w:rFonts w:asciiTheme="minorHAnsi" w:hAnsiTheme="minorHAnsi" w:cstheme="minorHAnsi"/>
                <w:color w:val="000000"/>
                <w:szCs w:val="24"/>
              </w:rPr>
              <w:t>Adults should be in a position to look after themselves within their means.</w:t>
            </w:r>
          </w:p>
          <w:p w14:paraId="41869C91" w14:textId="77777777" w:rsidR="0087410C" w:rsidRPr="00CF4390" w:rsidRDefault="0087410C" w:rsidP="0087410C">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52084C">
              <w:rPr>
                <w:rFonts w:asciiTheme="minorHAnsi" w:hAnsiTheme="minorHAnsi" w:cstheme="minorHAnsi"/>
                <w:color w:val="000000"/>
                <w:szCs w:val="24"/>
              </w:rPr>
              <w:t>As a working adult, I support my family and secure my future. My life is my responsibility, I don't expect society to pay for it and I am fed up with too many people in Cardiff playing the system to get help they can't bother to secure themselves.</w:t>
            </w:r>
          </w:p>
          <w:p w14:paraId="64313DAA" w14:textId="77777777" w:rsidR="0087410C" w:rsidRPr="00CF4390" w:rsidRDefault="0087410C" w:rsidP="0087410C">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52084C">
              <w:rPr>
                <w:rFonts w:asciiTheme="minorHAnsi" w:hAnsiTheme="minorHAnsi" w:cstheme="minorHAnsi"/>
                <w:color w:val="000000"/>
                <w:szCs w:val="24"/>
              </w:rPr>
              <w:t>They are adults. They can fund it themselves.</w:t>
            </w:r>
          </w:p>
          <w:p w14:paraId="50179E8A" w14:textId="77777777" w:rsidR="0087410C" w:rsidRPr="00CF4390" w:rsidRDefault="0087410C" w:rsidP="0087410C">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52084C">
              <w:rPr>
                <w:rFonts w:asciiTheme="minorHAnsi" w:hAnsiTheme="minorHAnsi" w:cstheme="minorHAnsi"/>
                <w:color w:val="000000"/>
                <w:szCs w:val="24"/>
              </w:rPr>
              <w:t>Should be self funded.</w:t>
            </w:r>
          </w:p>
          <w:p w14:paraId="60B82FDF" w14:textId="3529F0AC" w:rsidR="0087410C" w:rsidRPr="002A193E" w:rsidRDefault="0087410C" w:rsidP="0087410C">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52084C">
              <w:rPr>
                <w:rFonts w:asciiTheme="minorHAnsi" w:hAnsiTheme="minorHAnsi" w:cstheme="minorHAnsi"/>
                <w:color w:val="000000"/>
                <w:szCs w:val="24"/>
              </w:rPr>
              <w:t>Adults should look after themselves.</w:t>
            </w:r>
          </w:p>
        </w:tc>
      </w:tr>
      <w:tr w:rsidR="0087410C" w:rsidRPr="00BC67B8" w14:paraId="5EF7B86F" w14:textId="77777777" w:rsidTr="00C13D1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5832B789" w14:textId="2502B67A" w:rsidR="0087410C" w:rsidRPr="00BC67B8" w:rsidRDefault="0087410C" w:rsidP="0087410C">
            <w:pPr>
              <w:widowControl w:val="0"/>
              <w:autoSpaceDE w:val="0"/>
              <w:autoSpaceDN w:val="0"/>
              <w:adjustRightInd w:val="0"/>
              <w:rPr>
                <w:rFonts w:ascii="Century Gothic" w:hAnsi="Century Gothic" w:cs="Calibri"/>
                <w:color w:val="2F5496" w:themeColor="accent1" w:themeShade="BF"/>
                <w:sz w:val="22"/>
                <w:szCs w:val="22"/>
              </w:rPr>
            </w:pPr>
            <w:r w:rsidRPr="0052084C">
              <w:rPr>
                <w:rFonts w:asciiTheme="minorHAnsi" w:hAnsiTheme="minorHAnsi" w:cstheme="minorHAnsi"/>
                <w:color w:val="000000"/>
                <w:szCs w:val="24"/>
              </w:rPr>
              <w:t>Lack of Detail / Need more info</w:t>
            </w:r>
          </w:p>
        </w:tc>
        <w:tc>
          <w:tcPr>
            <w:tcW w:w="765" w:type="dxa"/>
          </w:tcPr>
          <w:p w14:paraId="2CB7E1B5" w14:textId="741F1E70" w:rsidR="0087410C" w:rsidRPr="00BC67B8" w:rsidRDefault="0087410C" w:rsidP="0087410C">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color w:val="2F5496" w:themeColor="accent1" w:themeShade="BF"/>
                <w:sz w:val="22"/>
                <w:szCs w:val="22"/>
              </w:rPr>
            </w:pPr>
            <w:r w:rsidRPr="0052084C">
              <w:rPr>
                <w:rFonts w:asciiTheme="minorHAnsi" w:hAnsiTheme="minorHAnsi" w:cstheme="minorHAnsi"/>
                <w:color w:val="000000"/>
                <w:szCs w:val="24"/>
              </w:rPr>
              <w:t>50</w:t>
            </w:r>
          </w:p>
        </w:tc>
        <w:tc>
          <w:tcPr>
            <w:tcW w:w="709" w:type="dxa"/>
          </w:tcPr>
          <w:p w14:paraId="255A958D" w14:textId="68DFB0C3" w:rsidR="0087410C" w:rsidRPr="00BC67B8" w:rsidRDefault="0087410C" w:rsidP="0087410C">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i/>
                <w:iCs/>
                <w:color w:val="2F5496" w:themeColor="accent1" w:themeShade="BF"/>
                <w:sz w:val="22"/>
                <w:szCs w:val="22"/>
              </w:rPr>
            </w:pPr>
            <w:r w:rsidRPr="0052084C">
              <w:rPr>
                <w:rFonts w:asciiTheme="minorHAnsi" w:hAnsiTheme="minorHAnsi" w:cstheme="minorHAnsi"/>
                <w:i/>
                <w:iCs/>
                <w:color w:val="000000"/>
                <w:szCs w:val="24"/>
              </w:rPr>
              <w:t>20.2</w:t>
            </w:r>
          </w:p>
        </w:tc>
        <w:tc>
          <w:tcPr>
            <w:tcW w:w="5217" w:type="dxa"/>
          </w:tcPr>
          <w:p w14:paraId="688D0F44" w14:textId="77777777" w:rsidR="0087410C" w:rsidRPr="00CF4390" w:rsidRDefault="0087410C" w:rsidP="0087410C">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52084C">
              <w:rPr>
                <w:rFonts w:asciiTheme="minorHAnsi" w:hAnsiTheme="minorHAnsi" w:cstheme="minorHAnsi"/>
                <w:color w:val="000000"/>
                <w:szCs w:val="24"/>
              </w:rPr>
              <w:t>No detail about what this additional funding will be spent on.</w:t>
            </w:r>
          </w:p>
          <w:p w14:paraId="068F8929" w14:textId="77777777" w:rsidR="0087410C" w:rsidRPr="00CF4390" w:rsidRDefault="0087410C" w:rsidP="0087410C">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52084C">
              <w:rPr>
                <w:rFonts w:asciiTheme="minorHAnsi" w:hAnsiTheme="minorHAnsi" w:cstheme="minorHAnsi"/>
                <w:color w:val="000000"/>
                <w:szCs w:val="24"/>
              </w:rPr>
              <w:t>Not enough information on how this additional funding will be spent.</w:t>
            </w:r>
          </w:p>
          <w:p w14:paraId="4B8D9B1F" w14:textId="77777777" w:rsidR="0087410C" w:rsidRPr="00CF4390" w:rsidRDefault="0087410C" w:rsidP="0087410C">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52084C">
              <w:rPr>
                <w:rFonts w:asciiTheme="minorHAnsi" w:hAnsiTheme="minorHAnsi" w:cstheme="minorHAnsi"/>
                <w:color w:val="000000"/>
                <w:szCs w:val="24"/>
              </w:rPr>
              <w:t>There is a lack of detail on the specific activities that will receive additional funding.</w:t>
            </w:r>
          </w:p>
          <w:p w14:paraId="1F280FED" w14:textId="1284DB11" w:rsidR="0087410C" w:rsidRPr="002A193E" w:rsidRDefault="0087410C" w:rsidP="0087410C">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52084C">
              <w:rPr>
                <w:rFonts w:asciiTheme="minorHAnsi" w:hAnsiTheme="minorHAnsi" w:cstheme="minorHAnsi"/>
                <w:color w:val="000000"/>
                <w:szCs w:val="24"/>
              </w:rPr>
              <w:t>Depends on where the additional services are directed. Not enough detail.</w:t>
            </w:r>
          </w:p>
        </w:tc>
      </w:tr>
      <w:tr w:rsidR="0087410C" w:rsidRPr="008107A1" w14:paraId="3EB92CC9" w14:textId="77777777" w:rsidTr="00C13D1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606B6326" w14:textId="0DD4D6BF" w:rsidR="0087410C" w:rsidRPr="00312BA1" w:rsidRDefault="0087410C" w:rsidP="0087410C">
            <w:pPr>
              <w:widowControl w:val="0"/>
              <w:autoSpaceDE w:val="0"/>
              <w:autoSpaceDN w:val="0"/>
              <w:adjustRightInd w:val="0"/>
              <w:rPr>
                <w:rFonts w:ascii="Century Gothic" w:hAnsi="Century Gothic" w:cs="Calibri"/>
                <w:color w:val="2F5496" w:themeColor="accent1" w:themeShade="BF"/>
                <w:sz w:val="22"/>
              </w:rPr>
            </w:pPr>
            <w:r w:rsidRPr="0052084C">
              <w:rPr>
                <w:rFonts w:asciiTheme="minorHAnsi" w:hAnsiTheme="minorHAnsi" w:cstheme="minorHAnsi"/>
                <w:color w:val="000000"/>
                <w:szCs w:val="24"/>
              </w:rPr>
              <w:t>Budget Accountability</w:t>
            </w:r>
          </w:p>
        </w:tc>
        <w:tc>
          <w:tcPr>
            <w:tcW w:w="765" w:type="dxa"/>
          </w:tcPr>
          <w:p w14:paraId="12C78711" w14:textId="393F2060" w:rsidR="0087410C" w:rsidRPr="00312BA1" w:rsidRDefault="0087410C" w:rsidP="0087410C">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rPr>
            </w:pPr>
            <w:r w:rsidRPr="0052084C">
              <w:rPr>
                <w:rFonts w:asciiTheme="minorHAnsi" w:hAnsiTheme="minorHAnsi" w:cstheme="minorHAnsi"/>
                <w:color w:val="000000"/>
                <w:szCs w:val="24"/>
              </w:rPr>
              <w:t>43</w:t>
            </w:r>
          </w:p>
        </w:tc>
        <w:tc>
          <w:tcPr>
            <w:tcW w:w="709" w:type="dxa"/>
          </w:tcPr>
          <w:p w14:paraId="0B955DFD" w14:textId="45C9C530" w:rsidR="0087410C" w:rsidRPr="00312BA1" w:rsidRDefault="0087410C" w:rsidP="0087410C">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sidRPr="0052084C">
              <w:rPr>
                <w:rFonts w:asciiTheme="minorHAnsi" w:hAnsiTheme="minorHAnsi" w:cstheme="minorHAnsi"/>
                <w:i/>
                <w:iCs/>
                <w:color w:val="000000"/>
                <w:szCs w:val="24"/>
              </w:rPr>
              <w:t>17.3</w:t>
            </w:r>
          </w:p>
        </w:tc>
        <w:tc>
          <w:tcPr>
            <w:tcW w:w="5217" w:type="dxa"/>
          </w:tcPr>
          <w:p w14:paraId="689E92C2" w14:textId="77777777" w:rsidR="0087410C" w:rsidRPr="00CF4390" w:rsidRDefault="0087410C" w:rsidP="0087410C">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52084C">
              <w:rPr>
                <w:rFonts w:asciiTheme="minorHAnsi" w:hAnsiTheme="minorHAnsi" w:cstheme="minorHAnsi"/>
                <w:color w:val="000000"/>
                <w:szCs w:val="24"/>
              </w:rPr>
              <w:t>Budgets are budgets where saving have to be found &amp; services can not just go one over spending, there has to be more accountability with why there is always such a huge over spend.</w:t>
            </w:r>
          </w:p>
          <w:p w14:paraId="267111E4" w14:textId="77777777" w:rsidR="0087410C" w:rsidRPr="00CF4390" w:rsidRDefault="0087410C" w:rsidP="0087410C">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52084C">
              <w:rPr>
                <w:rFonts w:asciiTheme="minorHAnsi" w:hAnsiTheme="minorHAnsi" w:cstheme="minorHAnsi"/>
                <w:color w:val="000000"/>
                <w:szCs w:val="24"/>
              </w:rPr>
              <w:t>Should work within existing Budget.</w:t>
            </w:r>
          </w:p>
          <w:p w14:paraId="5AC82381" w14:textId="77777777" w:rsidR="0087410C" w:rsidRPr="00CF4390" w:rsidRDefault="0087410C" w:rsidP="0087410C">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52084C">
              <w:rPr>
                <w:rFonts w:asciiTheme="minorHAnsi" w:hAnsiTheme="minorHAnsi" w:cstheme="minorHAnsi"/>
                <w:color w:val="000000"/>
                <w:szCs w:val="24"/>
              </w:rPr>
              <w:t>This is indicated as ‘additional funding’. In times of financial austerity it seems imprudent for budgets to be exceed? At what cost? You do not provide enough (any?) information as to what sacrifices are to be made to accommodate this additional funding, therefore I strongly disagree with it, and suggest you operate within budgets just as normal tax paying individuals and any functioning business must. Alternatively make a case for and justify the additional expenditure.</w:t>
            </w:r>
          </w:p>
          <w:p w14:paraId="7C4358F8" w14:textId="4B06F73C" w:rsidR="0087410C" w:rsidRPr="002A193E" w:rsidRDefault="0087410C" w:rsidP="0087410C">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52084C">
              <w:rPr>
                <w:rFonts w:asciiTheme="minorHAnsi" w:hAnsiTheme="minorHAnsi" w:cstheme="minorHAnsi"/>
                <w:color w:val="000000"/>
                <w:szCs w:val="24"/>
              </w:rPr>
              <w:t>The budget should be efficiently managed not simply more money allocated to inefficient services.</w:t>
            </w:r>
          </w:p>
        </w:tc>
      </w:tr>
    </w:tbl>
    <w:p w14:paraId="7A5CC307" w14:textId="77777777" w:rsidR="00F806B7" w:rsidRPr="00F806B7" w:rsidRDefault="00F806B7" w:rsidP="00F806B7">
      <w:pPr>
        <w:rPr>
          <w:bCs/>
        </w:rPr>
      </w:pPr>
    </w:p>
    <w:p w14:paraId="343FD030" w14:textId="2223C96B" w:rsidR="00C1299D" w:rsidRDefault="00E256DB" w:rsidP="00C1299D">
      <w:r>
        <w:rPr>
          <w:noProof/>
        </w:rPr>
        <w:lastRenderedPageBreak/>
        <mc:AlternateContent>
          <mc:Choice Requires="wps">
            <w:drawing>
              <wp:anchor distT="45720" distB="45720" distL="114300" distR="114300" simplePos="0" relativeHeight="251658244" behindDoc="0" locked="0" layoutInCell="1" allowOverlap="1" wp14:anchorId="51F2D341" wp14:editId="0D5F5DB9">
                <wp:simplePos x="0" y="0"/>
                <wp:positionH relativeFrom="margin">
                  <wp:align>left</wp:align>
                </wp:positionH>
                <wp:positionV relativeFrom="paragraph">
                  <wp:posOffset>0</wp:posOffset>
                </wp:positionV>
                <wp:extent cx="6192000" cy="1404620"/>
                <wp:effectExtent l="0" t="0" r="0" b="0"/>
                <wp:wrapSquare wrapText="bothSides"/>
                <wp:docPr id="294435381" name="Text Box 2" descr="Do you think the Council should spend more money on Adult Services to support adults and older people who need care?&#10;Nine out of ten respondents (91.5%) agreed that the Council should spend more money on Adult Services to support adults and older people who need care.&#10;&#10;Chart showing results&#10;&#10;Why do you disagree?&#10;The eleven respondents who disagreed with the proposal were asked to explain why; four comments were received:&#10;- £12.1 million is reasonable &#10;- Children should be the priority - if there’s money that needs to be saved this is where to do it.&#10;- From what i know older people have many care services and while it’s still important I believe other areas are more important right now (but there should be more support for young adults)&#10;- I feel as though there are more important areas to spend money on&#1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192000" cy="1404620"/>
                        </a:xfrm>
                        <a:prstGeom prst="rect">
                          <a:avLst/>
                        </a:prstGeom>
                        <a:solidFill>
                          <a:schemeClr val="accent6">
                            <a:lumMod val="20000"/>
                            <a:lumOff val="80000"/>
                          </a:schemeClr>
                        </a:solidFill>
                        <a:ln w="9525">
                          <a:noFill/>
                          <a:miter lim="800000"/>
                          <a:headEnd/>
                          <a:tailEnd/>
                        </a:ln>
                      </wps:spPr>
                      <wps:txbx>
                        <w:txbxContent>
                          <w:p w14:paraId="27E014AE" w14:textId="2FDC3374" w:rsidR="00E256DB" w:rsidRPr="004E5275" w:rsidRDefault="00E256DB" w:rsidP="00494FBC">
                            <w:pPr>
                              <w:rPr>
                                <w:rFonts w:ascii="Century Gothic" w:hAnsi="Century Gothic"/>
                                <w:b/>
                                <w:bCs/>
                                <w:color w:val="2F5496" w:themeColor="accent1" w:themeShade="BF"/>
                                <w:sz w:val="22"/>
                                <w:szCs w:val="20"/>
                              </w:rPr>
                            </w:pPr>
                            <w:r w:rsidRPr="004E5275">
                              <w:rPr>
                                <w:rFonts w:ascii="Century Gothic" w:hAnsi="Century Gothic"/>
                                <w:b/>
                                <w:bCs/>
                                <w:color w:val="2F5496" w:themeColor="accent1" w:themeShade="BF"/>
                                <w:sz w:val="22"/>
                                <w:szCs w:val="20"/>
                              </w:rPr>
                              <w:t>Do you think the Council should spend more money on </w:t>
                            </w:r>
                            <w:r w:rsidR="00494FBC" w:rsidRPr="004E5275">
                              <w:rPr>
                                <w:rFonts w:ascii="Century Gothic" w:hAnsi="Century Gothic"/>
                                <w:b/>
                                <w:bCs/>
                                <w:color w:val="2F5496" w:themeColor="accent1" w:themeShade="BF"/>
                                <w:sz w:val="22"/>
                                <w:szCs w:val="20"/>
                              </w:rPr>
                              <w:t>Adult Services to support adults and older people who need care</w:t>
                            </w:r>
                            <w:r w:rsidRPr="004E5275">
                              <w:rPr>
                                <w:rFonts w:ascii="Century Gothic" w:hAnsi="Century Gothic"/>
                                <w:b/>
                                <w:bCs/>
                                <w:color w:val="2F5496" w:themeColor="accent1" w:themeShade="BF"/>
                                <w:sz w:val="22"/>
                                <w:szCs w:val="20"/>
                              </w:rPr>
                              <w:t>?</w:t>
                            </w:r>
                          </w:p>
                          <w:p w14:paraId="5A862343" w14:textId="2A447EDA" w:rsidR="00E256DB" w:rsidRDefault="00B41D26" w:rsidP="00E256DB">
                            <w:pPr>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Nine out of ten respondents (</w:t>
                            </w:r>
                            <w:r w:rsidR="00602FAD">
                              <w:rPr>
                                <w:rFonts w:ascii="Century Gothic" w:hAnsi="Century Gothic"/>
                                <w:color w:val="2F5496" w:themeColor="accent1" w:themeShade="BF"/>
                                <w:sz w:val="22"/>
                                <w:szCs w:val="20"/>
                              </w:rPr>
                              <w:t>91.5</w:t>
                            </w:r>
                            <w:r w:rsidR="002D1D72">
                              <w:rPr>
                                <w:rFonts w:ascii="Century Gothic" w:hAnsi="Century Gothic"/>
                                <w:color w:val="2F5496" w:themeColor="accent1" w:themeShade="BF"/>
                                <w:sz w:val="22"/>
                                <w:szCs w:val="20"/>
                              </w:rPr>
                              <w:t>%)</w:t>
                            </w:r>
                            <w:r w:rsidR="000B4AD2">
                              <w:rPr>
                                <w:rFonts w:ascii="Century Gothic" w:hAnsi="Century Gothic"/>
                                <w:color w:val="2F5496" w:themeColor="accent1" w:themeShade="BF"/>
                                <w:sz w:val="22"/>
                                <w:szCs w:val="20"/>
                              </w:rPr>
                              <w:t xml:space="preserve"> agreed that the Council should spend more money on Adult Services to support adults and older people who need care.</w:t>
                            </w:r>
                          </w:p>
                          <w:p w14:paraId="69EE2FA8" w14:textId="2E55A165" w:rsidR="00C453A2" w:rsidRPr="007454FF" w:rsidRDefault="00A96D97" w:rsidP="00C453A2">
                            <w:pPr>
                              <w:spacing w:after="0"/>
                              <w:rPr>
                                <w:rFonts w:ascii="Century Gothic" w:hAnsi="Century Gothic"/>
                                <w:i/>
                                <w:iCs/>
                                <w:color w:val="2F5496" w:themeColor="accent1" w:themeShade="BF"/>
                                <w:sz w:val="22"/>
                                <w:szCs w:val="20"/>
                              </w:rPr>
                            </w:pPr>
                            <w:r>
                              <w:rPr>
                                <w:noProof/>
                              </w:rPr>
                              <w:drawing>
                                <wp:inline distT="0" distB="0" distL="0" distR="0" wp14:anchorId="5FD34FC8" wp14:editId="7AB745D5">
                                  <wp:extent cx="5879431" cy="2402205"/>
                                  <wp:effectExtent l="0" t="0" r="7620" b="17145"/>
                                  <wp:docPr id="1033945858" name="Chart 1">
                                    <a:extLst xmlns:a="http://schemas.openxmlformats.org/drawingml/2006/main">
                                      <a:ext uri="{FF2B5EF4-FFF2-40B4-BE49-F238E27FC236}">
                                        <a16:creationId xmlns:a16="http://schemas.microsoft.com/office/drawing/2014/main" id="{BD65AC74-2ABB-44B1-9207-1A1E6197764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r w:rsidR="00C453A2" w:rsidRPr="00C453A2">
                              <w:rPr>
                                <w:rFonts w:ascii="Century Gothic" w:hAnsi="Century Gothic"/>
                                <w:i/>
                                <w:iCs/>
                                <w:color w:val="2F5496" w:themeColor="accent1" w:themeShade="BF"/>
                                <w:sz w:val="22"/>
                                <w:szCs w:val="20"/>
                              </w:rPr>
                              <w:t xml:space="preserve"> </w:t>
                            </w:r>
                            <w:r w:rsidR="00C453A2" w:rsidRPr="007454FF">
                              <w:rPr>
                                <w:rFonts w:ascii="Century Gothic" w:hAnsi="Century Gothic"/>
                                <w:i/>
                                <w:iCs/>
                                <w:color w:val="2F5496" w:themeColor="accent1" w:themeShade="BF"/>
                                <w:sz w:val="22"/>
                                <w:szCs w:val="20"/>
                              </w:rPr>
                              <w:t xml:space="preserve"> </w:t>
                            </w:r>
                            <w:r w:rsidR="00C453A2">
                              <w:rPr>
                                <w:rFonts w:ascii="Century Gothic" w:hAnsi="Century Gothic"/>
                                <w:i/>
                                <w:iCs/>
                                <w:color w:val="2F5496" w:themeColor="accent1" w:themeShade="BF"/>
                                <w:sz w:val="22"/>
                                <w:szCs w:val="20"/>
                              </w:rPr>
                              <w:t>Excludes ‘Don’t know’ responses</w:t>
                            </w:r>
                          </w:p>
                          <w:p w14:paraId="22B78C19" w14:textId="71A723E8" w:rsidR="00A96D97" w:rsidRDefault="00A96D97" w:rsidP="00E256DB">
                            <w:pPr>
                              <w:rPr>
                                <w:rFonts w:ascii="Century Gothic" w:hAnsi="Century Gothic"/>
                                <w:color w:val="2F5496" w:themeColor="accent1" w:themeShade="BF"/>
                                <w:sz w:val="22"/>
                                <w:szCs w:val="20"/>
                              </w:rPr>
                            </w:pPr>
                          </w:p>
                          <w:p w14:paraId="6703A930" w14:textId="77777777" w:rsidR="00E256DB" w:rsidRPr="00493ED7" w:rsidRDefault="00E256DB" w:rsidP="00E256DB">
                            <w:pPr>
                              <w:rPr>
                                <w:rFonts w:ascii="Century Gothic" w:hAnsi="Century Gothic"/>
                                <w:b/>
                                <w:bCs/>
                                <w:color w:val="2F5496" w:themeColor="accent1" w:themeShade="BF"/>
                                <w:sz w:val="22"/>
                                <w:szCs w:val="20"/>
                              </w:rPr>
                            </w:pPr>
                            <w:r w:rsidRPr="00493ED7">
                              <w:rPr>
                                <w:rFonts w:ascii="Century Gothic" w:hAnsi="Century Gothic"/>
                                <w:b/>
                                <w:bCs/>
                                <w:color w:val="2F5496" w:themeColor="accent1" w:themeShade="BF"/>
                                <w:sz w:val="22"/>
                                <w:szCs w:val="20"/>
                              </w:rPr>
                              <w:t>Why do you disagree?</w:t>
                            </w:r>
                          </w:p>
                          <w:p w14:paraId="3D2438A4" w14:textId="5855ED57" w:rsidR="007454FF" w:rsidRDefault="007826E6" w:rsidP="007454FF">
                            <w:pPr>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The eleven respondents who disagreed with the proposal were asked to explain why</w:t>
                            </w:r>
                            <w:r w:rsidR="00B3711D">
                              <w:rPr>
                                <w:rFonts w:ascii="Century Gothic" w:hAnsi="Century Gothic"/>
                                <w:color w:val="2F5496" w:themeColor="accent1" w:themeShade="BF"/>
                                <w:sz w:val="22"/>
                                <w:szCs w:val="20"/>
                              </w:rPr>
                              <w:t>; f</w:t>
                            </w:r>
                            <w:r w:rsidR="000B4B1A">
                              <w:rPr>
                                <w:rFonts w:ascii="Century Gothic" w:hAnsi="Century Gothic"/>
                                <w:color w:val="2F5496" w:themeColor="accent1" w:themeShade="BF"/>
                                <w:sz w:val="22"/>
                                <w:szCs w:val="20"/>
                              </w:rPr>
                              <w:t>our comments were received:</w:t>
                            </w:r>
                          </w:p>
                          <w:p w14:paraId="3BE29D98" w14:textId="7B8285BB" w:rsidR="000B4B1A" w:rsidRPr="002579B2" w:rsidRDefault="002579B2" w:rsidP="002579B2">
                            <w:pPr>
                              <w:pStyle w:val="ListParagraph"/>
                              <w:numPr>
                                <w:ilvl w:val="0"/>
                                <w:numId w:val="11"/>
                              </w:numPr>
                              <w:rPr>
                                <w:rFonts w:ascii="Century Gothic" w:hAnsi="Century Gothic"/>
                                <w:i/>
                                <w:iCs/>
                                <w:color w:val="2F5496" w:themeColor="accent1" w:themeShade="BF"/>
                                <w:sz w:val="22"/>
                                <w:szCs w:val="20"/>
                              </w:rPr>
                            </w:pPr>
                            <w:r w:rsidRPr="002579B2">
                              <w:rPr>
                                <w:rFonts w:ascii="Century Gothic" w:hAnsi="Century Gothic"/>
                                <w:i/>
                                <w:iCs/>
                                <w:color w:val="2F5496" w:themeColor="accent1" w:themeShade="BF"/>
                                <w:sz w:val="22"/>
                                <w:szCs w:val="20"/>
                              </w:rPr>
                              <w:t>£12.1 million is reasonable</w:t>
                            </w:r>
                            <w:r>
                              <w:rPr>
                                <w:rFonts w:ascii="Century Gothic" w:hAnsi="Century Gothic"/>
                                <w:i/>
                                <w:iCs/>
                                <w:color w:val="2F5496" w:themeColor="accent1" w:themeShade="BF"/>
                                <w:sz w:val="22"/>
                                <w:szCs w:val="20"/>
                              </w:rPr>
                              <w:t xml:space="preserve"> </w:t>
                            </w:r>
                          </w:p>
                          <w:p w14:paraId="1D0D938E" w14:textId="746EDF36" w:rsidR="002579B2" w:rsidRDefault="00D02ED0" w:rsidP="002579B2">
                            <w:pPr>
                              <w:pStyle w:val="ListParagraph"/>
                              <w:numPr>
                                <w:ilvl w:val="0"/>
                                <w:numId w:val="11"/>
                              </w:numPr>
                              <w:rPr>
                                <w:rFonts w:ascii="Century Gothic" w:hAnsi="Century Gothic"/>
                                <w:i/>
                                <w:iCs/>
                                <w:color w:val="2F5496" w:themeColor="accent1" w:themeShade="BF"/>
                                <w:sz w:val="22"/>
                                <w:szCs w:val="20"/>
                              </w:rPr>
                            </w:pPr>
                            <w:r w:rsidRPr="001F788B">
                              <w:rPr>
                                <w:rFonts w:ascii="Century Gothic" w:hAnsi="Century Gothic"/>
                                <w:i/>
                                <w:iCs/>
                                <w:color w:val="2F5496" w:themeColor="accent1" w:themeShade="BF"/>
                                <w:sz w:val="22"/>
                                <w:szCs w:val="20"/>
                              </w:rPr>
                              <w:t>Children should be the priority - if there’s money that needs to be saved</w:t>
                            </w:r>
                            <w:r w:rsidRPr="00D02ED0">
                              <w:rPr>
                                <w:rFonts w:ascii="Century Gothic" w:hAnsi="Century Gothic"/>
                                <w:i/>
                                <w:iCs/>
                                <w:color w:val="2F5496" w:themeColor="accent1" w:themeShade="BF"/>
                                <w:sz w:val="22"/>
                                <w:szCs w:val="20"/>
                              </w:rPr>
                              <w:t xml:space="preserve"> </w:t>
                            </w:r>
                            <w:r w:rsidRPr="001F788B">
                              <w:rPr>
                                <w:rFonts w:ascii="Century Gothic" w:hAnsi="Century Gothic"/>
                                <w:i/>
                                <w:iCs/>
                                <w:color w:val="2F5496" w:themeColor="accent1" w:themeShade="BF"/>
                                <w:sz w:val="22"/>
                                <w:szCs w:val="20"/>
                              </w:rPr>
                              <w:t>this is where to do it.</w:t>
                            </w:r>
                          </w:p>
                          <w:p w14:paraId="358EAE79" w14:textId="5A004802" w:rsidR="00D02ED0" w:rsidRDefault="00D02ED0" w:rsidP="002579B2">
                            <w:pPr>
                              <w:pStyle w:val="ListParagraph"/>
                              <w:numPr>
                                <w:ilvl w:val="0"/>
                                <w:numId w:val="11"/>
                              </w:numPr>
                              <w:rPr>
                                <w:rFonts w:ascii="Century Gothic" w:hAnsi="Century Gothic"/>
                                <w:i/>
                                <w:iCs/>
                                <w:color w:val="2F5496" w:themeColor="accent1" w:themeShade="BF"/>
                                <w:sz w:val="22"/>
                                <w:szCs w:val="20"/>
                              </w:rPr>
                            </w:pPr>
                            <w:r w:rsidRPr="001F788B">
                              <w:rPr>
                                <w:rFonts w:ascii="Century Gothic" w:hAnsi="Century Gothic"/>
                                <w:i/>
                                <w:iCs/>
                                <w:color w:val="2F5496" w:themeColor="accent1" w:themeShade="BF"/>
                                <w:sz w:val="22"/>
                                <w:szCs w:val="20"/>
                              </w:rPr>
                              <w:t>From what i know older people have many care services and while it’s still important</w:t>
                            </w:r>
                            <w:r w:rsidR="00913B9F" w:rsidRPr="00913B9F">
                              <w:rPr>
                                <w:rFonts w:ascii="Century Gothic" w:hAnsi="Century Gothic"/>
                                <w:i/>
                                <w:iCs/>
                                <w:color w:val="2F5496" w:themeColor="accent1" w:themeShade="BF"/>
                                <w:sz w:val="22"/>
                                <w:szCs w:val="20"/>
                              </w:rPr>
                              <w:t xml:space="preserve"> </w:t>
                            </w:r>
                            <w:r w:rsidR="00913B9F" w:rsidRPr="001F788B">
                              <w:rPr>
                                <w:rFonts w:ascii="Century Gothic" w:hAnsi="Century Gothic"/>
                                <w:i/>
                                <w:iCs/>
                                <w:color w:val="2F5496" w:themeColor="accent1" w:themeShade="BF"/>
                                <w:sz w:val="22"/>
                                <w:szCs w:val="20"/>
                              </w:rPr>
                              <w:t>I believe other areas are more important right now (but there should be more</w:t>
                            </w:r>
                            <w:r w:rsidR="00913B9F" w:rsidRPr="00913B9F">
                              <w:rPr>
                                <w:rFonts w:ascii="Century Gothic" w:hAnsi="Century Gothic"/>
                                <w:i/>
                                <w:iCs/>
                                <w:color w:val="2F5496" w:themeColor="accent1" w:themeShade="BF"/>
                                <w:sz w:val="22"/>
                                <w:szCs w:val="20"/>
                              </w:rPr>
                              <w:t xml:space="preserve"> </w:t>
                            </w:r>
                            <w:r w:rsidR="00913B9F" w:rsidRPr="001F788B">
                              <w:rPr>
                                <w:rFonts w:ascii="Century Gothic" w:hAnsi="Century Gothic"/>
                                <w:i/>
                                <w:iCs/>
                                <w:color w:val="2F5496" w:themeColor="accent1" w:themeShade="BF"/>
                                <w:sz w:val="22"/>
                                <w:szCs w:val="20"/>
                              </w:rPr>
                              <w:t>support for young adults)</w:t>
                            </w:r>
                          </w:p>
                          <w:p w14:paraId="127E8D34" w14:textId="22BDC075" w:rsidR="00E256DB" w:rsidRPr="00D75584" w:rsidRDefault="00B3711D" w:rsidP="00D75584">
                            <w:pPr>
                              <w:pStyle w:val="ListParagraph"/>
                              <w:numPr>
                                <w:ilvl w:val="0"/>
                                <w:numId w:val="11"/>
                              </w:numPr>
                              <w:rPr>
                                <w:rFonts w:ascii="Century Gothic" w:hAnsi="Century Gothic"/>
                                <w:i/>
                                <w:iCs/>
                                <w:color w:val="2F5496" w:themeColor="accent1" w:themeShade="BF"/>
                                <w:sz w:val="22"/>
                                <w:szCs w:val="20"/>
                              </w:rPr>
                            </w:pPr>
                            <w:r w:rsidRPr="001F788B">
                              <w:rPr>
                                <w:rFonts w:ascii="Century Gothic" w:hAnsi="Century Gothic"/>
                                <w:i/>
                                <w:iCs/>
                                <w:color w:val="2F5496" w:themeColor="accent1" w:themeShade="BF"/>
                                <w:sz w:val="22"/>
                                <w:szCs w:val="20"/>
                              </w:rPr>
                              <w:t>I feel as though there are more important areas to spend money on</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51F2D341" id="_x0000_s1029" type="#_x0000_t202" alt="Do you think the Council should spend more money on Adult Services to support adults and older people who need care?&#10;Nine out of ten respondents (91.5%) agreed that the Council should spend more money on Adult Services to support adults and older people who need care.&#10;&#10;Chart showing results&#10;&#10;Why do you disagree?&#10;The eleven respondents who disagreed with the proposal were asked to explain why; four comments were received:&#10;- £12.1 million is reasonable &#10;- Children should be the priority - if there’s money that needs to be saved this is where to do it.&#10;- From what i know older people have many care services and while it’s still important I believe other areas are more important right now (but there should be more support for young adults)&#10;- I feel as though there are more important areas to spend money on&#10;" style="position:absolute;margin-left:0;margin-top:0;width:487.55pt;height:110.6pt;z-index:251658244;visibility:visible;mso-wrap-style:square;mso-width-percent:0;mso-height-percent:200;mso-wrap-distance-left:9pt;mso-wrap-distance-top:3.6pt;mso-wrap-distance-right:9pt;mso-wrap-distance-bottom:3.6pt;mso-position-horizontal:left;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G3HKwIAADwEAAAOAAAAZHJzL2Uyb0RvYy54bWysU9uO0zAQfUfiHyy/0zSlLduo7mrpUoS0&#10;XKSFD3Adp7GwPcZ2myxfz9hJuwXeEC/WeMY+M3PmzPq2N5qcpA8KLKPlZEqJtAJqZQ+Mfvu6e3VD&#10;SYjc1lyDlYw+yUBvNy9frDtXyRm0oGvpCYLYUHWO0TZGVxVFEK00PEzASYvBBrzhEa/+UNSed4hu&#10;dDGbTpdFB752HoQMAb33Q5BuMn7TSBE/N02QkWhGsbaYT5/PfTqLzZpXB89dq8RYBv+HKgxXFpNe&#10;oO555OTo1V9QRgkPAZo4EWAKaBolZO4Buymnf3Tz2HIncy9ITnAXmsL/gxWfTo/uiyexfws9DjA3&#10;EdwDiO+BWNi23B7knffQtZLXmLhMlBWdC9X4NVEdqpBA9t1HqHHI/BghA/WNN4kV7JMgOg7g6UK6&#10;7CMR6FyWKxwkhgTGyvl0vpzlsRS8On93PsT3EgxJBqMep5rh+ekhxFQOr85PUrYAWtU7pXW+JCXJ&#10;rfbkxFEDXAhp4zJ/10eD9Q7+VMKoBnSjZgb3zdmNKbImE1JO+FsSbUnH6GoxW2RgCyl7lpZREfWt&#10;lWE0Y405EpnvbJ2fRK70YGMSbUd2E6EDtbHf90TVjL5O1Cey91A/Id0eBjnj+qHRgv9JSYdSZjT8&#10;OHIvKdEfLI5sVc7nSfv5Ml+8QX6Jv47sryPcCoRiNFIymNuY9yWT6e5wtDuVSX+uZCwZJZqpGdcp&#10;7cD1Pb96XvrNLwAAAP//AwBQSwMEFAAGAAgAAAAhAGjA9s3bAAAABQEAAA8AAABkcnMvZG93bnJl&#10;di54bWxMj0FLw0AQhe+C/2EZwZvdJKKtMZOigp4EMRV6nWbHJDQ7G7KbJv57Vy96GXi8x3vfFNvF&#10;9urEo++cIKSrBBRL7UwnDcLH7vlqA8oHEkO9E0b4Yg/b8vysoNy4Wd75VIVGxRLxOSG0IQy51r5u&#10;2ZJfuYElep9utBSiHBttRppjue11liS32lIncaGlgZ9aro/VZBEe32h3nOu5q6bmZUOv+31q1teI&#10;lxfLwz2owEv4C8MPfkSHMjId3CTGqx4hPhJ+b/Tu1jcpqANClqUZ6LLQ/+nLbwAAAP//AwBQSwEC&#10;LQAUAAYACAAAACEAtoM4kv4AAADhAQAAEwAAAAAAAAAAAAAAAAAAAAAAW0NvbnRlbnRfVHlwZXNd&#10;LnhtbFBLAQItABQABgAIAAAAIQA4/SH/1gAAAJQBAAALAAAAAAAAAAAAAAAAAC8BAABfcmVscy8u&#10;cmVsc1BLAQItABQABgAIAAAAIQB/RG3HKwIAADwEAAAOAAAAAAAAAAAAAAAAAC4CAABkcnMvZTJv&#10;RG9jLnhtbFBLAQItABQABgAIAAAAIQBowPbN2wAAAAUBAAAPAAAAAAAAAAAAAAAAAIUEAABkcnMv&#10;ZG93bnJldi54bWxQSwUGAAAAAAQABADzAAAAjQUAAAAA&#10;" fillcolor="#e2efd9 [665]" stroked="f">
                <v:textbox style="mso-fit-shape-to-text:t">
                  <w:txbxContent>
                    <w:p w14:paraId="27E014AE" w14:textId="2FDC3374" w:rsidR="00E256DB" w:rsidRPr="004E5275" w:rsidRDefault="00E256DB" w:rsidP="00494FBC">
                      <w:pPr>
                        <w:rPr>
                          <w:rFonts w:ascii="Century Gothic" w:hAnsi="Century Gothic"/>
                          <w:b/>
                          <w:bCs/>
                          <w:color w:val="2F5496" w:themeColor="accent1" w:themeShade="BF"/>
                          <w:sz w:val="22"/>
                          <w:szCs w:val="20"/>
                        </w:rPr>
                      </w:pPr>
                      <w:r w:rsidRPr="004E5275">
                        <w:rPr>
                          <w:rFonts w:ascii="Century Gothic" w:hAnsi="Century Gothic"/>
                          <w:b/>
                          <w:bCs/>
                          <w:color w:val="2F5496" w:themeColor="accent1" w:themeShade="BF"/>
                          <w:sz w:val="22"/>
                          <w:szCs w:val="20"/>
                        </w:rPr>
                        <w:t>Do you think the Council should spend more money on </w:t>
                      </w:r>
                      <w:r w:rsidR="00494FBC" w:rsidRPr="004E5275">
                        <w:rPr>
                          <w:rFonts w:ascii="Century Gothic" w:hAnsi="Century Gothic"/>
                          <w:b/>
                          <w:bCs/>
                          <w:color w:val="2F5496" w:themeColor="accent1" w:themeShade="BF"/>
                          <w:sz w:val="22"/>
                          <w:szCs w:val="20"/>
                        </w:rPr>
                        <w:t>Adult Services to support adults and older people who need care</w:t>
                      </w:r>
                      <w:r w:rsidRPr="004E5275">
                        <w:rPr>
                          <w:rFonts w:ascii="Century Gothic" w:hAnsi="Century Gothic"/>
                          <w:b/>
                          <w:bCs/>
                          <w:color w:val="2F5496" w:themeColor="accent1" w:themeShade="BF"/>
                          <w:sz w:val="22"/>
                          <w:szCs w:val="20"/>
                        </w:rPr>
                        <w:t>?</w:t>
                      </w:r>
                    </w:p>
                    <w:p w14:paraId="5A862343" w14:textId="2A447EDA" w:rsidR="00E256DB" w:rsidRDefault="00B41D26" w:rsidP="00E256DB">
                      <w:pPr>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Nine out of ten respondents (</w:t>
                      </w:r>
                      <w:r w:rsidR="00602FAD">
                        <w:rPr>
                          <w:rFonts w:ascii="Century Gothic" w:hAnsi="Century Gothic"/>
                          <w:color w:val="2F5496" w:themeColor="accent1" w:themeShade="BF"/>
                          <w:sz w:val="22"/>
                          <w:szCs w:val="20"/>
                        </w:rPr>
                        <w:t>91.5</w:t>
                      </w:r>
                      <w:r w:rsidR="002D1D72">
                        <w:rPr>
                          <w:rFonts w:ascii="Century Gothic" w:hAnsi="Century Gothic"/>
                          <w:color w:val="2F5496" w:themeColor="accent1" w:themeShade="BF"/>
                          <w:sz w:val="22"/>
                          <w:szCs w:val="20"/>
                        </w:rPr>
                        <w:t>%)</w:t>
                      </w:r>
                      <w:r w:rsidR="000B4AD2">
                        <w:rPr>
                          <w:rFonts w:ascii="Century Gothic" w:hAnsi="Century Gothic"/>
                          <w:color w:val="2F5496" w:themeColor="accent1" w:themeShade="BF"/>
                          <w:sz w:val="22"/>
                          <w:szCs w:val="20"/>
                        </w:rPr>
                        <w:t xml:space="preserve"> agreed that the Council should spend more money on Adult Services to support adults and older people who need care.</w:t>
                      </w:r>
                    </w:p>
                    <w:p w14:paraId="69EE2FA8" w14:textId="2E55A165" w:rsidR="00C453A2" w:rsidRPr="007454FF" w:rsidRDefault="00A96D97" w:rsidP="00C453A2">
                      <w:pPr>
                        <w:spacing w:after="0"/>
                        <w:rPr>
                          <w:rFonts w:ascii="Century Gothic" w:hAnsi="Century Gothic"/>
                          <w:i/>
                          <w:iCs/>
                          <w:color w:val="2F5496" w:themeColor="accent1" w:themeShade="BF"/>
                          <w:sz w:val="22"/>
                          <w:szCs w:val="20"/>
                        </w:rPr>
                      </w:pPr>
                      <w:r>
                        <w:rPr>
                          <w:noProof/>
                        </w:rPr>
                        <w:drawing>
                          <wp:inline distT="0" distB="0" distL="0" distR="0" wp14:anchorId="5FD34FC8" wp14:editId="7AB745D5">
                            <wp:extent cx="5879431" cy="2402205"/>
                            <wp:effectExtent l="0" t="0" r="7620" b="17145"/>
                            <wp:docPr id="1033945858" name="Chart 1">
                              <a:extLst xmlns:a="http://schemas.openxmlformats.org/drawingml/2006/main">
                                <a:ext uri="{FF2B5EF4-FFF2-40B4-BE49-F238E27FC236}">
                                  <a16:creationId xmlns:a16="http://schemas.microsoft.com/office/drawing/2014/main" id="{BD65AC74-2ABB-44B1-9207-1A1E6197764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r w:rsidR="00C453A2" w:rsidRPr="00C453A2">
                        <w:rPr>
                          <w:rFonts w:ascii="Century Gothic" w:hAnsi="Century Gothic"/>
                          <w:i/>
                          <w:iCs/>
                          <w:color w:val="2F5496" w:themeColor="accent1" w:themeShade="BF"/>
                          <w:sz w:val="22"/>
                          <w:szCs w:val="20"/>
                        </w:rPr>
                        <w:t xml:space="preserve"> </w:t>
                      </w:r>
                      <w:r w:rsidR="00C453A2" w:rsidRPr="007454FF">
                        <w:rPr>
                          <w:rFonts w:ascii="Century Gothic" w:hAnsi="Century Gothic"/>
                          <w:i/>
                          <w:iCs/>
                          <w:color w:val="2F5496" w:themeColor="accent1" w:themeShade="BF"/>
                          <w:sz w:val="22"/>
                          <w:szCs w:val="20"/>
                        </w:rPr>
                        <w:t xml:space="preserve"> </w:t>
                      </w:r>
                      <w:r w:rsidR="00C453A2">
                        <w:rPr>
                          <w:rFonts w:ascii="Century Gothic" w:hAnsi="Century Gothic"/>
                          <w:i/>
                          <w:iCs/>
                          <w:color w:val="2F5496" w:themeColor="accent1" w:themeShade="BF"/>
                          <w:sz w:val="22"/>
                          <w:szCs w:val="20"/>
                        </w:rPr>
                        <w:t>Excludes ‘Don’t know’ responses</w:t>
                      </w:r>
                    </w:p>
                    <w:p w14:paraId="22B78C19" w14:textId="71A723E8" w:rsidR="00A96D97" w:rsidRDefault="00A96D97" w:rsidP="00E256DB">
                      <w:pPr>
                        <w:rPr>
                          <w:rFonts w:ascii="Century Gothic" w:hAnsi="Century Gothic"/>
                          <w:color w:val="2F5496" w:themeColor="accent1" w:themeShade="BF"/>
                          <w:sz w:val="22"/>
                          <w:szCs w:val="20"/>
                        </w:rPr>
                      </w:pPr>
                    </w:p>
                    <w:p w14:paraId="6703A930" w14:textId="77777777" w:rsidR="00E256DB" w:rsidRPr="00493ED7" w:rsidRDefault="00E256DB" w:rsidP="00E256DB">
                      <w:pPr>
                        <w:rPr>
                          <w:rFonts w:ascii="Century Gothic" w:hAnsi="Century Gothic"/>
                          <w:b/>
                          <w:bCs/>
                          <w:color w:val="2F5496" w:themeColor="accent1" w:themeShade="BF"/>
                          <w:sz w:val="22"/>
                          <w:szCs w:val="20"/>
                        </w:rPr>
                      </w:pPr>
                      <w:r w:rsidRPr="00493ED7">
                        <w:rPr>
                          <w:rFonts w:ascii="Century Gothic" w:hAnsi="Century Gothic"/>
                          <w:b/>
                          <w:bCs/>
                          <w:color w:val="2F5496" w:themeColor="accent1" w:themeShade="BF"/>
                          <w:sz w:val="22"/>
                          <w:szCs w:val="20"/>
                        </w:rPr>
                        <w:t>Why do you disagree?</w:t>
                      </w:r>
                    </w:p>
                    <w:p w14:paraId="3D2438A4" w14:textId="5855ED57" w:rsidR="007454FF" w:rsidRDefault="007826E6" w:rsidP="007454FF">
                      <w:pPr>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The eleven respondents who disagreed with the proposal were asked to explain why</w:t>
                      </w:r>
                      <w:r w:rsidR="00B3711D">
                        <w:rPr>
                          <w:rFonts w:ascii="Century Gothic" w:hAnsi="Century Gothic"/>
                          <w:color w:val="2F5496" w:themeColor="accent1" w:themeShade="BF"/>
                          <w:sz w:val="22"/>
                          <w:szCs w:val="20"/>
                        </w:rPr>
                        <w:t>; f</w:t>
                      </w:r>
                      <w:r w:rsidR="000B4B1A">
                        <w:rPr>
                          <w:rFonts w:ascii="Century Gothic" w:hAnsi="Century Gothic"/>
                          <w:color w:val="2F5496" w:themeColor="accent1" w:themeShade="BF"/>
                          <w:sz w:val="22"/>
                          <w:szCs w:val="20"/>
                        </w:rPr>
                        <w:t>our comments were received:</w:t>
                      </w:r>
                    </w:p>
                    <w:p w14:paraId="3BE29D98" w14:textId="7B8285BB" w:rsidR="000B4B1A" w:rsidRPr="002579B2" w:rsidRDefault="002579B2" w:rsidP="002579B2">
                      <w:pPr>
                        <w:pStyle w:val="ListParagraph"/>
                        <w:numPr>
                          <w:ilvl w:val="0"/>
                          <w:numId w:val="11"/>
                        </w:numPr>
                        <w:rPr>
                          <w:rFonts w:ascii="Century Gothic" w:hAnsi="Century Gothic"/>
                          <w:i/>
                          <w:iCs/>
                          <w:color w:val="2F5496" w:themeColor="accent1" w:themeShade="BF"/>
                          <w:sz w:val="22"/>
                          <w:szCs w:val="20"/>
                        </w:rPr>
                      </w:pPr>
                      <w:r w:rsidRPr="002579B2">
                        <w:rPr>
                          <w:rFonts w:ascii="Century Gothic" w:hAnsi="Century Gothic"/>
                          <w:i/>
                          <w:iCs/>
                          <w:color w:val="2F5496" w:themeColor="accent1" w:themeShade="BF"/>
                          <w:sz w:val="22"/>
                          <w:szCs w:val="20"/>
                        </w:rPr>
                        <w:t>£12.1 million is reasonable</w:t>
                      </w:r>
                      <w:r>
                        <w:rPr>
                          <w:rFonts w:ascii="Century Gothic" w:hAnsi="Century Gothic"/>
                          <w:i/>
                          <w:iCs/>
                          <w:color w:val="2F5496" w:themeColor="accent1" w:themeShade="BF"/>
                          <w:sz w:val="22"/>
                          <w:szCs w:val="20"/>
                        </w:rPr>
                        <w:t xml:space="preserve"> </w:t>
                      </w:r>
                    </w:p>
                    <w:p w14:paraId="1D0D938E" w14:textId="746EDF36" w:rsidR="002579B2" w:rsidRDefault="00D02ED0" w:rsidP="002579B2">
                      <w:pPr>
                        <w:pStyle w:val="ListParagraph"/>
                        <w:numPr>
                          <w:ilvl w:val="0"/>
                          <w:numId w:val="11"/>
                        </w:numPr>
                        <w:rPr>
                          <w:rFonts w:ascii="Century Gothic" w:hAnsi="Century Gothic"/>
                          <w:i/>
                          <w:iCs/>
                          <w:color w:val="2F5496" w:themeColor="accent1" w:themeShade="BF"/>
                          <w:sz w:val="22"/>
                          <w:szCs w:val="20"/>
                        </w:rPr>
                      </w:pPr>
                      <w:r w:rsidRPr="001F788B">
                        <w:rPr>
                          <w:rFonts w:ascii="Century Gothic" w:hAnsi="Century Gothic"/>
                          <w:i/>
                          <w:iCs/>
                          <w:color w:val="2F5496" w:themeColor="accent1" w:themeShade="BF"/>
                          <w:sz w:val="22"/>
                          <w:szCs w:val="20"/>
                        </w:rPr>
                        <w:t>Children should be the priority - if there’s money that needs to be saved</w:t>
                      </w:r>
                      <w:r w:rsidRPr="00D02ED0">
                        <w:rPr>
                          <w:rFonts w:ascii="Century Gothic" w:hAnsi="Century Gothic"/>
                          <w:i/>
                          <w:iCs/>
                          <w:color w:val="2F5496" w:themeColor="accent1" w:themeShade="BF"/>
                          <w:sz w:val="22"/>
                          <w:szCs w:val="20"/>
                        </w:rPr>
                        <w:t xml:space="preserve"> </w:t>
                      </w:r>
                      <w:r w:rsidRPr="001F788B">
                        <w:rPr>
                          <w:rFonts w:ascii="Century Gothic" w:hAnsi="Century Gothic"/>
                          <w:i/>
                          <w:iCs/>
                          <w:color w:val="2F5496" w:themeColor="accent1" w:themeShade="BF"/>
                          <w:sz w:val="22"/>
                          <w:szCs w:val="20"/>
                        </w:rPr>
                        <w:t>this is where to do it.</w:t>
                      </w:r>
                    </w:p>
                    <w:p w14:paraId="358EAE79" w14:textId="5A004802" w:rsidR="00D02ED0" w:rsidRDefault="00D02ED0" w:rsidP="002579B2">
                      <w:pPr>
                        <w:pStyle w:val="ListParagraph"/>
                        <w:numPr>
                          <w:ilvl w:val="0"/>
                          <w:numId w:val="11"/>
                        </w:numPr>
                        <w:rPr>
                          <w:rFonts w:ascii="Century Gothic" w:hAnsi="Century Gothic"/>
                          <w:i/>
                          <w:iCs/>
                          <w:color w:val="2F5496" w:themeColor="accent1" w:themeShade="BF"/>
                          <w:sz w:val="22"/>
                          <w:szCs w:val="20"/>
                        </w:rPr>
                      </w:pPr>
                      <w:r w:rsidRPr="001F788B">
                        <w:rPr>
                          <w:rFonts w:ascii="Century Gothic" w:hAnsi="Century Gothic"/>
                          <w:i/>
                          <w:iCs/>
                          <w:color w:val="2F5496" w:themeColor="accent1" w:themeShade="BF"/>
                          <w:sz w:val="22"/>
                          <w:szCs w:val="20"/>
                        </w:rPr>
                        <w:t>From what i know older people have many care services and while it’s still important</w:t>
                      </w:r>
                      <w:r w:rsidR="00913B9F" w:rsidRPr="00913B9F">
                        <w:rPr>
                          <w:rFonts w:ascii="Century Gothic" w:hAnsi="Century Gothic"/>
                          <w:i/>
                          <w:iCs/>
                          <w:color w:val="2F5496" w:themeColor="accent1" w:themeShade="BF"/>
                          <w:sz w:val="22"/>
                          <w:szCs w:val="20"/>
                        </w:rPr>
                        <w:t xml:space="preserve"> </w:t>
                      </w:r>
                      <w:r w:rsidR="00913B9F" w:rsidRPr="001F788B">
                        <w:rPr>
                          <w:rFonts w:ascii="Century Gothic" w:hAnsi="Century Gothic"/>
                          <w:i/>
                          <w:iCs/>
                          <w:color w:val="2F5496" w:themeColor="accent1" w:themeShade="BF"/>
                          <w:sz w:val="22"/>
                          <w:szCs w:val="20"/>
                        </w:rPr>
                        <w:t>I believe other areas are more important right now (but there should be more</w:t>
                      </w:r>
                      <w:r w:rsidR="00913B9F" w:rsidRPr="00913B9F">
                        <w:rPr>
                          <w:rFonts w:ascii="Century Gothic" w:hAnsi="Century Gothic"/>
                          <w:i/>
                          <w:iCs/>
                          <w:color w:val="2F5496" w:themeColor="accent1" w:themeShade="BF"/>
                          <w:sz w:val="22"/>
                          <w:szCs w:val="20"/>
                        </w:rPr>
                        <w:t xml:space="preserve"> </w:t>
                      </w:r>
                      <w:r w:rsidR="00913B9F" w:rsidRPr="001F788B">
                        <w:rPr>
                          <w:rFonts w:ascii="Century Gothic" w:hAnsi="Century Gothic"/>
                          <w:i/>
                          <w:iCs/>
                          <w:color w:val="2F5496" w:themeColor="accent1" w:themeShade="BF"/>
                          <w:sz w:val="22"/>
                          <w:szCs w:val="20"/>
                        </w:rPr>
                        <w:t>support for young adults)</w:t>
                      </w:r>
                    </w:p>
                    <w:p w14:paraId="127E8D34" w14:textId="22BDC075" w:rsidR="00E256DB" w:rsidRPr="00D75584" w:rsidRDefault="00B3711D" w:rsidP="00D75584">
                      <w:pPr>
                        <w:pStyle w:val="ListParagraph"/>
                        <w:numPr>
                          <w:ilvl w:val="0"/>
                          <w:numId w:val="11"/>
                        </w:numPr>
                        <w:rPr>
                          <w:rFonts w:ascii="Century Gothic" w:hAnsi="Century Gothic"/>
                          <w:i/>
                          <w:iCs/>
                          <w:color w:val="2F5496" w:themeColor="accent1" w:themeShade="BF"/>
                          <w:sz w:val="22"/>
                          <w:szCs w:val="20"/>
                        </w:rPr>
                      </w:pPr>
                      <w:r w:rsidRPr="001F788B">
                        <w:rPr>
                          <w:rFonts w:ascii="Century Gothic" w:hAnsi="Century Gothic"/>
                          <w:i/>
                          <w:iCs/>
                          <w:color w:val="2F5496" w:themeColor="accent1" w:themeShade="BF"/>
                          <w:sz w:val="22"/>
                          <w:szCs w:val="20"/>
                        </w:rPr>
                        <w:t>I feel as though there are more important areas to spend money on</w:t>
                      </w:r>
                    </w:p>
                  </w:txbxContent>
                </v:textbox>
                <w10:wrap type="square" anchorx="margin"/>
              </v:shape>
            </w:pict>
          </mc:Fallback>
        </mc:AlternateContent>
      </w:r>
    </w:p>
    <w:p w14:paraId="41AAD869" w14:textId="77777777" w:rsidR="00645DF3" w:rsidRDefault="00645DF3" w:rsidP="00754ED7"/>
    <w:p w14:paraId="12F0183A" w14:textId="77777777" w:rsidR="00D75584" w:rsidRDefault="00D75584">
      <w:pPr>
        <w:rPr>
          <w:b/>
        </w:rPr>
      </w:pPr>
      <w:r>
        <w:rPr>
          <w:b/>
        </w:rPr>
        <w:br w:type="page"/>
      </w:r>
    </w:p>
    <w:p w14:paraId="650BB2AE" w14:textId="648D11C8" w:rsidR="00754ED7" w:rsidRPr="008A0AC8" w:rsidRDefault="00754ED7" w:rsidP="00754ED7">
      <w:pPr>
        <w:rPr>
          <w:b/>
        </w:rPr>
      </w:pPr>
      <w:r w:rsidRPr="008A0AC8">
        <w:rPr>
          <w:b/>
        </w:rPr>
        <w:lastRenderedPageBreak/>
        <w:t>Are there any other areas where you think the Council should increase spending, bearing in mind this could mean less money for other services?</w:t>
      </w:r>
    </w:p>
    <w:p w14:paraId="1730F959" w14:textId="4BBCAD17" w:rsidR="00F806B7" w:rsidRDefault="00F806B7" w:rsidP="00F806B7">
      <w:pPr>
        <w:rPr>
          <w:bCs/>
        </w:rPr>
      </w:pPr>
      <w:r w:rsidRPr="00A9354C">
        <w:rPr>
          <w:bCs/>
        </w:rPr>
        <w:t>Respon</w:t>
      </w:r>
      <w:r>
        <w:rPr>
          <w:bCs/>
        </w:rPr>
        <w:t xml:space="preserve">dents who disagreed with the proposal were asked to give further details; </w:t>
      </w:r>
      <w:r w:rsidR="00717011">
        <w:rPr>
          <w:bCs/>
        </w:rPr>
        <w:t>947</w:t>
      </w:r>
      <w:r>
        <w:rPr>
          <w:bCs/>
        </w:rPr>
        <w:t xml:space="preserve"> comments were received, which have been grouped into themes.  The top three themes are shown below, with a full list available </w:t>
      </w:r>
      <w:bookmarkStart w:id="36" w:name="Page21"/>
      <w:r>
        <w:rPr>
          <w:bCs/>
        </w:rPr>
        <w:t xml:space="preserve">in </w:t>
      </w:r>
      <w:bookmarkEnd w:id="36"/>
      <w:r w:rsidR="00FA62E0">
        <w:fldChar w:fldCharType="begin"/>
      </w:r>
      <w:r w:rsidR="00FA62E0">
        <w:rPr>
          <w:bCs/>
        </w:rPr>
        <w:instrText>HYPERLINK  \l "_Are_There_Any"</w:instrText>
      </w:r>
      <w:r w:rsidR="00FA62E0">
        <w:fldChar w:fldCharType="separate"/>
      </w:r>
      <w:r w:rsidRPr="00FA62E0">
        <w:rPr>
          <w:rStyle w:val="Hyperlink"/>
          <w:bCs/>
        </w:rPr>
        <w:t xml:space="preserve">Appendix </w:t>
      </w:r>
      <w:r w:rsidR="002B2FBD" w:rsidRPr="00FA62E0">
        <w:rPr>
          <w:rStyle w:val="Hyperlink"/>
          <w:bCs/>
        </w:rPr>
        <w:t>4</w:t>
      </w:r>
      <w:r w:rsidR="00FA62E0">
        <w:rPr>
          <w:rStyle w:val="Hyperlink"/>
          <w:bCs/>
        </w:rPr>
        <w:fldChar w:fldCharType="end"/>
      </w:r>
      <w:r>
        <w:rPr>
          <w:bCs/>
        </w:rPr>
        <w:t>.</w:t>
      </w:r>
    </w:p>
    <w:tbl>
      <w:tblPr>
        <w:tblStyle w:val="GridTable4-Accent5"/>
        <w:tblW w:w="9351" w:type="dxa"/>
        <w:tblLook w:val="04A0" w:firstRow="1" w:lastRow="0" w:firstColumn="1" w:lastColumn="0" w:noHBand="0" w:noVBand="1"/>
      </w:tblPr>
      <w:tblGrid>
        <w:gridCol w:w="2518"/>
        <w:gridCol w:w="765"/>
        <w:gridCol w:w="709"/>
        <w:gridCol w:w="5359"/>
      </w:tblGrid>
      <w:tr w:rsidR="00F806B7" w:rsidRPr="007454FF" w14:paraId="14523767" w14:textId="77777777" w:rsidTr="00D2541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4CDA7DC2" w14:textId="77777777" w:rsidR="00F806B7" w:rsidRPr="007454FF" w:rsidRDefault="00F806B7" w:rsidP="0030653F">
            <w:pPr>
              <w:widowControl w:val="0"/>
              <w:autoSpaceDE w:val="0"/>
              <w:autoSpaceDN w:val="0"/>
              <w:adjustRightInd w:val="0"/>
              <w:rPr>
                <w:rFonts w:ascii="Century Gothic" w:hAnsi="Century Gothic" w:cs="Calibri"/>
                <w:color w:val="FFFFFF"/>
                <w:sz w:val="22"/>
                <w:szCs w:val="22"/>
              </w:rPr>
            </w:pPr>
            <w:r w:rsidRPr="007454FF">
              <w:rPr>
                <w:rFonts w:ascii="Century Gothic" w:hAnsi="Century Gothic" w:cs="Calibri"/>
                <w:color w:val="FFFFFF"/>
                <w:sz w:val="22"/>
                <w:szCs w:val="22"/>
              </w:rPr>
              <w:t>Theme</w:t>
            </w:r>
          </w:p>
        </w:tc>
        <w:tc>
          <w:tcPr>
            <w:tcW w:w="765" w:type="dxa"/>
          </w:tcPr>
          <w:p w14:paraId="75175EAE" w14:textId="77777777" w:rsidR="00F806B7" w:rsidRPr="007454FF" w:rsidRDefault="00F806B7"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No</w:t>
            </w:r>
          </w:p>
        </w:tc>
        <w:tc>
          <w:tcPr>
            <w:tcW w:w="709" w:type="dxa"/>
          </w:tcPr>
          <w:p w14:paraId="1C9825EF" w14:textId="77777777" w:rsidR="00F806B7" w:rsidRPr="007454FF" w:rsidRDefault="00F806B7"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w:t>
            </w:r>
          </w:p>
        </w:tc>
        <w:tc>
          <w:tcPr>
            <w:tcW w:w="5359" w:type="dxa"/>
          </w:tcPr>
          <w:p w14:paraId="13F40AE2" w14:textId="77777777" w:rsidR="00F806B7" w:rsidRPr="007454FF" w:rsidRDefault="00F806B7"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Example Comments</w:t>
            </w:r>
          </w:p>
        </w:tc>
      </w:tr>
      <w:tr w:rsidR="00717011" w:rsidRPr="00BC67B8" w14:paraId="1A4DB940" w14:textId="77777777" w:rsidTr="00D2541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485F7DEF" w14:textId="77777777" w:rsidR="00717011" w:rsidRPr="004F10CE" w:rsidRDefault="00717011" w:rsidP="00717011">
            <w:pPr>
              <w:widowControl w:val="0"/>
              <w:autoSpaceDE w:val="0"/>
              <w:autoSpaceDN w:val="0"/>
              <w:adjustRightInd w:val="0"/>
              <w:rPr>
                <w:rFonts w:cs="Calibri"/>
                <w:szCs w:val="24"/>
              </w:rPr>
            </w:pPr>
            <w:r w:rsidRPr="004F10CE">
              <w:rPr>
                <w:rFonts w:cs="Calibri"/>
                <w:szCs w:val="24"/>
              </w:rPr>
              <w:t>Waste /</w:t>
            </w:r>
          </w:p>
          <w:p w14:paraId="126F1F0E" w14:textId="77777777" w:rsidR="00717011" w:rsidRPr="004F10CE" w:rsidRDefault="00717011" w:rsidP="00717011">
            <w:pPr>
              <w:widowControl w:val="0"/>
              <w:autoSpaceDE w:val="0"/>
              <w:autoSpaceDN w:val="0"/>
              <w:adjustRightInd w:val="0"/>
              <w:rPr>
                <w:rFonts w:cs="Calibri"/>
                <w:szCs w:val="24"/>
              </w:rPr>
            </w:pPr>
            <w:r w:rsidRPr="004F10CE">
              <w:rPr>
                <w:rFonts w:cs="Calibri"/>
                <w:szCs w:val="24"/>
              </w:rPr>
              <w:t>Environmental /</w:t>
            </w:r>
          </w:p>
          <w:p w14:paraId="31241FD8" w14:textId="4C071EC6" w:rsidR="00717011" w:rsidRPr="00F6554A" w:rsidRDefault="00717011" w:rsidP="00717011">
            <w:pPr>
              <w:widowControl w:val="0"/>
              <w:autoSpaceDE w:val="0"/>
              <w:autoSpaceDN w:val="0"/>
              <w:adjustRightInd w:val="0"/>
              <w:rPr>
                <w:rFonts w:ascii="Century Gothic" w:hAnsi="Century Gothic" w:cs="Calibri"/>
                <w:color w:val="2F5496" w:themeColor="accent1" w:themeShade="BF"/>
                <w:sz w:val="22"/>
                <w:szCs w:val="22"/>
              </w:rPr>
            </w:pPr>
            <w:r w:rsidRPr="004F10CE">
              <w:rPr>
                <w:rFonts w:cs="Calibri"/>
                <w:szCs w:val="24"/>
              </w:rPr>
              <w:t>Street Cleansing</w:t>
            </w:r>
          </w:p>
        </w:tc>
        <w:tc>
          <w:tcPr>
            <w:tcW w:w="765" w:type="dxa"/>
          </w:tcPr>
          <w:p w14:paraId="51E66880" w14:textId="48345EBB" w:rsidR="00717011" w:rsidRPr="00BC67B8" w:rsidRDefault="00717011" w:rsidP="00717011">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szCs w:val="22"/>
              </w:rPr>
            </w:pPr>
            <w:r w:rsidRPr="00D40465">
              <w:rPr>
                <w:rFonts w:cs="Calibri"/>
                <w:szCs w:val="24"/>
              </w:rPr>
              <w:t>236</w:t>
            </w:r>
          </w:p>
        </w:tc>
        <w:tc>
          <w:tcPr>
            <w:tcW w:w="709" w:type="dxa"/>
          </w:tcPr>
          <w:p w14:paraId="0F43D7D6" w14:textId="1C230CBE" w:rsidR="00717011" w:rsidRPr="00BC67B8" w:rsidRDefault="00717011" w:rsidP="00717011">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szCs w:val="22"/>
              </w:rPr>
            </w:pPr>
            <w:r w:rsidRPr="00D40465">
              <w:rPr>
                <w:rFonts w:cs="Calibri"/>
                <w:i/>
                <w:iCs/>
                <w:szCs w:val="24"/>
              </w:rPr>
              <w:t>24.9</w:t>
            </w:r>
          </w:p>
        </w:tc>
        <w:tc>
          <w:tcPr>
            <w:tcW w:w="5359" w:type="dxa"/>
          </w:tcPr>
          <w:p w14:paraId="07ACA294" w14:textId="77777777" w:rsidR="00717011" w:rsidRDefault="00717011" w:rsidP="00717011">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F83FE1">
              <w:rPr>
                <w:rFonts w:asciiTheme="minorHAnsi" w:hAnsiTheme="minorHAnsi" w:cstheme="minorHAnsi"/>
                <w:i/>
                <w:iCs/>
                <w:szCs w:val="24"/>
              </w:rPr>
              <w:t xml:space="preserve">Street cleansing - the city is disgusting. </w:t>
            </w:r>
          </w:p>
          <w:p w14:paraId="04E5BB2C" w14:textId="77777777" w:rsidR="00717011" w:rsidRDefault="00717011" w:rsidP="00717011">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F83FE1">
              <w:rPr>
                <w:rFonts w:asciiTheme="minorHAnsi" w:hAnsiTheme="minorHAnsi" w:cstheme="minorHAnsi"/>
                <w:i/>
                <w:iCs/>
                <w:szCs w:val="24"/>
              </w:rPr>
              <w:t xml:space="preserve">Waste collection. Increase black bin sizes and remove those ridiculous bags for recycling you’ve wasted a fortune on. </w:t>
            </w:r>
          </w:p>
          <w:p w14:paraId="7C4A2B52" w14:textId="77777777" w:rsidR="00717011" w:rsidRDefault="00717011" w:rsidP="00717011">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F83FE1">
              <w:rPr>
                <w:rFonts w:asciiTheme="minorHAnsi" w:hAnsiTheme="minorHAnsi" w:cstheme="minorHAnsi"/>
                <w:i/>
                <w:iCs/>
                <w:szCs w:val="24"/>
              </w:rPr>
              <w:t xml:space="preserve">Waste collection is absolutely awful! So many rats, Cardiff looks like a dumpster. </w:t>
            </w:r>
          </w:p>
          <w:p w14:paraId="446CECAA" w14:textId="77777777" w:rsidR="00717011" w:rsidRDefault="00717011" w:rsidP="00717011">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F83FE1">
              <w:rPr>
                <w:rFonts w:asciiTheme="minorHAnsi" w:hAnsiTheme="minorHAnsi" w:cstheme="minorHAnsi"/>
                <w:i/>
                <w:iCs/>
                <w:szCs w:val="24"/>
              </w:rPr>
              <w:t xml:space="preserve">Climate. </w:t>
            </w:r>
          </w:p>
          <w:p w14:paraId="38BBDE58" w14:textId="21C0039C" w:rsidR="00717011" w:rsidRPr="002A193E" w:rsidRDefault="00717011" w:rsidP="00717011">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F83FE1">
              <w:rPr>
                <w:rFonts w:asciiTheme="minorHAnsi" w:hAnsiTheme="minorHAnsi" w:cstheme="minorHAnsi"/>
                <w:i/>
                <w:iCs/>
                <w:szCs w:val="24"/>
              </w:rPr>
              <w:t>Litter. Cardiff is the dirtiest place I've ever lived.</w:t>
            </w:r>
          </w:p>
        </w:tc>
      </w:tr>
      <w:tr w:rsidR="00717011" w:rsidRPr="00BC67B8" w14:paraId="746AA9DA" w14:textId="77777777" w:rsidTr="00D2541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5E5746F2" w14:textId="77777777" w:rsidR="00717011" w:rsidRPr="00AA020A" w:rsidRDefault="00717011" w:rsidP="00717011">
            <w:pPr>
              <w:widowControl w:val="0"/>
              <w:autoSpaceDE w:val="0"/>
              <w:autoSpaceDN w:val="0"/>
              <w:adjustRightInd w:val="0"/>
              <w:rPr>
                <w:rFonts w:cs="Calibri"/>
                <w:szCs w:val="24"/>
              </w:rPr>
            </w:pPr>
            <w:r w:rsidRPr="00AA020A">
              <w:rPr>
                <w:rFonts w:cs="Calibri"/>
                <w:szCs w:val="24"/>
              </w:rPr>
              <w:t>Highways /</w:t>
            </w:r>
          </w:p>
          <w:p w14:paraId="5549927F" w14:textId="77777777" w:rsidR="00717011" w:rsidRPr="00AA020A" w:rsidRDefault="00717011" w:rsidP="00717011">
            <w:pPr>
              <w:widowControl w:val="0"/>
              <w:autoSpaceDE w:val="0"/>
              <w:autoSpaceDN w:val="0"/>
              <w:adjustRightInd w:val="0"/>
              <w:rPr>
                <w:rFonts w:cs="Calibri"/>
                <w:szCs w:val="24"/>
              </w:rPr>
            </w:pPr>
            <w:r w:rsidRPr="00AA020A">
              <w:rPr>
                <w:rFonts w:cs="Calibri"/>
                <w:szCs w:val="24"/>
              </w:rPr>
              <w:t>Transport /</w:t>
            </w:r>
          </w:p>
          <w:p w14:paraId="32C89994" w14:textId="0285F126" w:rsidR="00717011" w:rsidRPr="00BC67B8" w:rsidRDefault="00717011" w:rsidP="00717011">
            <w:pPr>
              <w:widowControl w:val="0"/>
              <w:autoSpaceDE w:val="0"/>
              <w:autoSpaceDN w:val="0"/>
              <w:adjustRightInd w:val="0"/>
              <w:rPr>
                <w:rFonts w:ascii="Century Gothic" w:hAnsi="Century Gothic" w:cs="Calibri"/>
                <w:color w:val="2F5496" w:themeColor="accent1" w:themeShade="BF"/>
                <w:sz w:val="22"/>
                <w:szCs w:val="22"/>
              </w:rPr>
            </w:pPr>
            <w:r w:rsidRPr="00AA020A">
              <w:rPr>
                <w:rFonts w:cs="Calibri"/>
                <w:szCs w:val="24"/>
              </w:rPr>
              <w:t>Pavements</w:t>
            </w:r>
          </w:p>
        </w:tc>
        <w:tc>
          <w:tcPr>
            <w:tcW w:w="765" w:type="dxa"/>
          </w:tcPr>
          <w:p w14:paraId="54B887A0" w14:textId="6780FE91" w:rsidR="00717011" w:rsidRPr="00BC67B8" w:rsidRDefault="00717011" w:rsidP="00717011">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color w:val="2F5496" w:themeColor="accent1" w:themeShade="BF"/>
                <w:sz w:val="22"/>
                <w:szCs w:val="22"/>
              </w:rPr>
            </w:pPr>
            <w:r>
              <w:rPr>
                <w:rFonts w:cs="Calibri"/>
                <w:szCs w:val="24"/>
              </w:rPr>
              <w:t>206</w:t>
            </w:r>
          </w:p>
        </w:tc>
        <w:tc>
          <w:tcPr>
            <w:tcW w:w="709" w:type="dxa"/>
          </w:tcPr>
          <w:p w14:paraId="4637DC31" w14:textId="5AB2F09F" w:rsidR="00717011" w:rsidRPr="00BC67B8" w:rsidRDefault="00717011" w:rsidP="00717011">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i/>
                <w:iCs/>
                <w:color w:val="2F5496" w:themeColor="accent1" w:themeShade="BF"/>
                <w:sz w:val="22"/>
                <w:szCs w:val="22"/>
              </w:rPr>
            </w:pPr>
            <w:r>
              <w:rPr>
                <w:rFonts w:cs="Calibri"/>
                <w:i/>
                <w:iCs/>
                <w:szCs w:val="24"/>
              </w:rPr>
              <w:t>21.8</w:t>
            </w:r>
          </w:p>
        </w:tc>
        <w:tc>
          <w:tcPr>
            <w:tcW w:w="5359" w:type="dxa"/>
          </w:tcPr>
          <w:p w14:paraId="1DC5DC7B" w14:textId="77777777" w:rsidR="00717011" w:rsidRDefault="00717011" w:rsidP="00717011">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7F0684">
              <w:rPr>
                <w:rFonts w:asciiTheme="minorHAnsi" w:hAnsiTheme="minorHAnsi" w:cstheme="minorHAnsi"/>
                <w:i/>
                <w:iCs/>
                <w:szCs w:val="24"/>
              </w:rPr>
              <w:t xml:space="preserve">Highways-specifically Road and pavement repairs. </w:t>
            </w:r>
          </w:p>
          <w:p w14:paraId="4AA8108F" w14:textId="77777777" w:rsidR="00717011" w:rsidRDefault="00717011" w:rsidP="00717011">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7F0684">
              <w:rPr>
                <w:rFonts w:asciiTheme="minorHAnsi" w:hAnsiTheme="minorHAnsi" w:cstheme="minorHAnsi"/>
                <w:i/>
                <w:iCs/>
                <w:szCs w:val="24"/>
              </w:rPr>
              <w:t xml:space="preserve">Road surfaces. </w:t>
            </w:r>
          </w:p>
          <w:p w14:paraId="2C90086E" w14:textId="77777777" w:rsidR="00717011" w:rsidRDefault="00717011" w:rsidP="00717011">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7F0684">
              <w:rPr>
                <w:rFonts w:asciiTheme="minorHAnsi" w:hAnsiTheme="minorHAnsi" w:cstheme="minorHAnsi"/>
                <w:i/>
                <w:iCs/>
                <w:szCs w:val="24"/>
              </w:rPr>
              <w:t xml:space="preserve">Repairs to roads and pathways. </w:t>
            </w:r>
          </w:p>
          <w:p w14:paraId="2CA02C91" w14:textId="77777777" w:rsidR="00717011" w:rsidRDefault="00717011" w:rsidP="00717011">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7F0684">
              <w:rPr>
                <w:rFonts w:asciiTheme="minorHAnsi" w:hAnsiTheme="minorHAnsi" w:cstheme="minorHAnsi"/>
                <w:i/>
                <w:iCs/>
                <w:szCs w:val="24"/>
              </w:rPr>
              <w:t xml:space="preserve">Road infrastructure - we need narrower roads at junctions, so cars have to slow down, instead of bombing around them. </w:t>
            </w:r>
          </w:p>
          <w:p w14:paraId="6807202F" w14:textId="17DA90E4" w:rsidR="00717011" w:rsidRPr="002A193E" w:rsidRDefault="00717011" w:rsidP="00717011">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7F0684">
              <w:rPr>
                <w:rFonts w:asciiTheme="minorHAnsi" w:hAnsiTheme="minorHAnsi" w:cstheme="minorHAnsi"/>
                <w:i/>
                <w:iCs/>
                <w:szCs w:val="24"/>
              </w:rPr>
              <w:t>Transportation- better layout on A48 - east Cardiff peak hours issue.</w:t>
            </w:r>
          </w:p>
        </w:tc>
      </w:tr>
      <w:tr w:rsidR="00717011" w:rsidRPr="008107A1" w14:paraId="0EE1C276" w14:textId="77777777" w:rsidTr="00D2541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3B02F6EC" w14:textId="36F548FB" w:rsidR="00717011" w:rsidRPr="00312BA1" w:rsidRDefault="00717011" w:rsidP="00717011">
            <w:pPr>
              <w:widowControl w:val="0"/>
              <w:autoSpaceDE w:val="0"/>
              <w:autoSpaceDN w:val="0"/>
              <w:adjustRightInd w:val="0"/>
              <w:rPr>
                <w:rFonts w:ascii="Century Gothic" w:hAnsi="Century Gothic" w:cs="Calibri"/>
                <w:color w:val="2F5496" w:themeColor="accent1" w:themeShade="BF"/>
                <w:sz w:val="22"/>
              </w:rPr>
            </w:pPr>
            <w:r w:rsidRPr="00A139FD">
              <w:rPr>
                <w:rFonts w:cs="Calibri"/>
                <w:color w:val="000000"/>
                <w:szCs w:val="24"/>
              </w:rPr>
              <w:t>Health</w:t>
            </w:r>
          </w:p>
        </w:tc>
        <w:tc>
          <w:tcPr>
            <w:tcW w:w="765" w:type="dxa"/>
          </w:tcPr>
          <w:p w14:paraId="7BC796C5" w14:textId="7AFD89F7" w:rsidR="00717011" w:rsidRPr="00312BA1" w:rsidRDefault="00717011" w:rsidP="00717011">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rPr>
            </w:pPr>
            <w:r>
              <w:rPr>
                <w:rFonts w:cs="Calibri"/>
                <w:color w:val="000000"/>
                <w:szCs w:val="24"/>
              </w:rPr>
              <w:t>94</w:t>
            </w:r>
          </w:p>
        </w:tc>
        <w:tc>
          <w:tcPr>
            <w:tcW w:w="709" w:type="dxa"/>
          </w:tcPr>
          <w:p w14:paraId="32EFF802" w14:textId="6BA2BF31" w:rsidR="00717011" w:rsidRPr="00312BA1" w:rsidRDefault="00717011" w:rsidP="00717011">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Pr>
                <w:rFonts w:cs="Calibri"/>
                <w:i/>
                <w:iCs/>
                <w:color w:val="000000"/>
                <w:szCs w:val="24"/>
              </w:rPr>
              <w:t>9.9</w:t>
            </w:r>
          </w:p>
        </w:tc>
        <w:tc>
          <w:tcPr>
            <w:tcW w:w="5359" w:type="dxa"/>
          </w:tcPr>
          <w:p w14:paraId="5D8D9B62" w14:textId="77777777" w:rsidR="00717011" w:rsidRDefault="00717011" w:rsidP="00717011">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C20A3C">
              <w:rPr>
                <w:rFonts w:asciiTheme="minorHAnsi" w:hAnsiTheme="minorHAnsi" w:cstheme="minorHAnsi"/>
                <w:i/>
                <w:iCs/>
                <w:szCs w:val="24"/>
              </w:rPr>
              <w:t xml:space="preserve">NHS - Both Hospital and GP services. </w:t>
            </w:r>
          </w:p>
          <w:p w14:paraId="1C8EDDB0" w14:textId="77777777" w:rsidR="00717011" w:rsidRDefault="00717011" w:rsidP="00717011">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C20A3C">
              <w:rPr>
                <w:rFonts w:asciiTheme="minorHAnsi" w:hAnsiTheme="minorHAnsi" w:cstheme="minorHAnsi"/>
                <w:i/>
                <w:iCs/>
                <w:szCs w:val="24"/>
              </w:rPr>
              <w:t xml:space="preserve">National Health. </w:t>
            </w:r>
          </w:p>
          <w:p w14:paraId="3B0A22B1" w14:textId="2FDB6FAC" w:rsidR="00717011" w:rsidRPr="002A193E" w:rsidRDefault="00717011" w:rsidP="00717011">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C20A3C">
              <w:rPr>
                <w:rFonts w:asciiTheme="minorHAnsi" w:hAnsiTheme="minorHAnsi" w:cstheme="minorHAnsi"/>
                <w:i/>
                <w:iCs/>
                <w:szCs w:val="24"/>
              </w:rPr>
              <w:t>Supporting Disabled People.</w:t>
            </w:r>
          </w:p>
        </w:tc>
      </w:tr>
    </w:tbl>
    <w:p w14:paraId="1CB188D3" w14:textId="77777777" w:rsidR="00F806B7" w:rsidRPr="00F806B7" w:rsidRDefault="00F806B7" w:rsidP="00F806B7">
      <w:pPr>
        <w:rPr>
          <w:bCs/>
        </w:rPr>
      </w:pPr>
    </w:p>
    <w:p w14:paraId="0DB5EC25" w14:textId="77777777" w:rsidR="00F806B7" w:rsidRPr="008A0AC8" w:rsidRDefault="00F806B7" w:rsidP="00754ED7">
      <w:pPr>
        <w:rPr>
          <w:b/>
        </w:rPr>
      </w:pPr>
    </w:p>
    <w:p w14:paraId="087AA28F" w14:textId="1CA8135B" w:rsidR="00754ED7" w:rsidRPr="00C06A95" w:rsidRDefault="00E256DB" w:rsidP="00754ED7">
      <w:pPr>
        <w:rPr>
          <w:sz w:val="22"/>
          <w:szCs w:val="20"/>
        </w:rPr>
      </w:pPr>
      <w:r>
        <w:rPr>
          <w:noProof/>
        </w:rPr>
        <w:lastRenderedPageBreak/>
        <mc:AlternateContent>
          <mc:Choice Requires="wps">
            <w:drawing>
              <wp:anchor distT="45720" distB="45720" distL="114300" distR="114300" simplePos="0" relativeHeight="251658245" behindDoc="0" locked="0" layoutInCell="1" allowOverlap="1" wp14:anchorId="76FB3F08" wp14:editId="07417747">
                <wp:simplePos x="0" y="0"/>
                <wp:positionH relativeFrom="margin">
                  <wp:align>left</wp:align>
                </wp:positionH>
                <wp:positionV relativeFrom="paragraph">
                  <wp:posOffset>0</wp:posOffset>
                </wp:positionV>
                <wp:extent cx="6192000" cy="1404620"/>
                <wp:effectExtent l="0" t="0" r="0" b="0"/>
                <wp:wrapSquare wrapText="bothSides"/>
                <wp:docPr id="2121639236" name="Text Box 2" descr="Is there anything else you think the Council should spend more money on? If so, what is it? Remember, if the Council spends more in one area, it might mean there’s less money for other services&#10;Overall, 42 respondents put forward suggestions for services they thought should have more money; these were put into themes.  The top three are shown below, with a full list available in Appendix 5.&#10;Theme No % Example Comments&#10;Youth Services 9 21.4 - Cardiff youth service and all the groups involved within them.&#10;- Giving funding to the youth service for the amazing work they do to support and make experiences for young people and even there older members&#10;- The youth service may not fall under educational in a strictly academic way, but it has already faced massive cuts, and we must not stop its recovery which is still in progress since the time of austerity. It's vital to help the youth of Cardiff develop and its staff in all areas are exemplary.&#10;Open spaces 6 14.3 - Make deprived areas nicer places to live in and more communal not just roads and shops but nice places to just relax outdoors and indoors.&#10;- Parks&#10;Sports 6 14.3 - Sports (basketball in particular)&#10;- Football goals football pitches and footballs&#10;Total 42 - &#10;Note: Respondents could leave multiple comments, therefore total may exceed 10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192000" cy="1404620"/>
                        </a:xfrm>
                        <a:prstGeom prst="rect">
                          <a:avLst/>
                        </a:prstGeom>
                        <a:solidFill>
                          <a:schemeClr val="accent6">
                            <a:lumMod val="20000"/>
                            <a:lumOff val="80000"/>
                          </a:schemeClr>
                        </a:solidFill>
                        <a:ln w="9525">
                          <a:noFill/>
                          <a:miter lim="800000"/>
                          <a:headEnd/>
                          <a:tailEnd/>
                        </a:ln>
                      </wps:spPr>
                      <wps:txbx>
                        <w:txbxContent>
                          <w:p w14:paraId="2464BB7E" w14:textId="158ED807" w:rsidR="00E256DB" w:rsidRPr="00493ED7" w:rsidRDefault="005840F8" w:rsidP="005840F8">
                            <w:pPr>
                              <w:rPr>
                                <w:rFonts w:ascii="Century Gothic" w:hAnsi="Century Gothic"/>
                                <w:b/>
                                <w:bCs/>
                                <w:color w:val="2F5496" w:themeColor="accent1" w:themeShade="BF"/>
                                <w:sz w:val="22"/>
                                <w:szCs w:val="20"/>
                              </w:rPr>
                            </w:pPr>
                            <w:r w:rsidRPr="00493ED7">
                              <w:rPr>
                                <w:rFonts w:ascii="Century Gothic" w:hAnsi="Century Gothic"/>
                                <w:b/>
                                <w:bCs/>
                                <w:color w:val="2F5496" w:themeColor="accent1" w:themeShade="BF"/>
                                <w:sz w:val="22"/>
                                <w:szCs w:val="20"/>
                              </w:rPr>
                              <w:t>Is there anything else you think the Council should spend more money on? If so, what is it? Remember, if the Council spends more in one area, it might mean there’s less money for other services</w:t>
                            </w:r>
                          </w:p>
                          <w:p w14:paraId="78022A8E" w14:textId="28409CF2" w:rsidR="007454FF" w:rsidRDefault="00D973E8" w:rsidP="007454FF">
                            <w:pPr>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 xml:space="preserve">Overall, 42 respondents put forward suggestions for </w:t>
                            </w:r>
                            <w:r w:rsidR="000D50D2">
                              <w:rPr>
                                <w:rFonts w:ascii="Century Gothic" w:hAnsi="Century Gothic"/>
                                <w:color w:val="2F5496" w:themeColor="accent1" w:themeShade="BF"/>
                                <w:sz w:val="22"/>
                                <w:szCs w:val="20"/>
                              </w:rPr>
                              <w:t>services th</w:t>
                            </w:r>
                            <w:r w:rsidR="0013444E">
                              <w:rPr>
                                <w:rFonts w:ascii="Century Gothic" w:hAnsi="Century Gothic"/>
                                <w:color w:val="2F5496" w:themeColor="accent1" w:themeShade="BF"/>
                                <w:sz w:val="22"/>
                                <w:szCs w:val="20"/>
                              </w:rPr>
                              <w:t>ey</w:t>
                            </w:r>
                            <w:r w:rsidR="000D50D2">
                              <w:rPr>
                                <w:rFonts w:ascii="Century Gothic" w:hAnsi="Century Gothic"/>
                                <w:color w:val="2F5496" w:themeColor="accent1" w:themeShade="BF"/>
                                <w:sz w:val="22"/>
                                <w:szCs w:val="20"/>
                              </w:rPr>
                              <w:t xml:space="preserve"> </w:t>
                            </w:r>
                            <w:r w:rsidR="0013444E">
                              <w:rPr>
                                <w:rFonts w:ascii="Century Gothic" w:hAnsi="Century Gothic"/>
                                <w:color w:val="2F5496" w:themeColor="accent1" w:themeShade="BF"/>
                                <w:sz w:val="22"/>
                                <w:szCs w:val="20"/>
                              </w:rPr>
                              <w:t>thought should have more money</w:t>
                            </w:r>
                            <w:r w:rsidR="007204B1">
                              <w:rPr>
                                <w:rFonts w:ascii="Century Gothic" w:hAnsi="Century Gothic"/>
                                <w:color w:val="2F5496" w:themeColor="accent1" w:themeShade="BF"/>
                                <w:sz w:val="22"/>
                                <w:szCs w:val="20"/>
                              </w:rPr>
                              <w:t>; these were put into themes</w:t>
                            </w:r>
                            <w:r w:rsidR="00F233B5">
                              <w:rPr>
                                <w:rFonts w:ascii="Century Gothic" w:hAnsi="Century Gothic"/>
                                <w:color w:val="2F5496" w:themeColor="accent1" w:themeShade="BF"/>
                                <w:sz w:val="22"/>
                                <w:szCs w:val="20"/>
                              </w:rPr>
                              <w:t>.  The top three are shown below, with a fu</w:t>
                            </w:r>
                            <w:r w:rsidR="0040005F">
                              <w:rPr>
                                <w:rFonts w:ascii="Century Gothic" w:hAnsi="Century Gothic"/>
                                <w:color w:val="2F5496" w:themeColor="accent1" w:themeShade="BF"/>
                                <w:sz w:val="22"/>
                                <w:szCs w:val="20"/>
                              </w:rPr>
                              <w:t>l</w:t>
                            </w:r>
                            <w:r w:rsidR="00F233B5">
                              <w:rPr>
                                <w:rFonts w:ascii="Century Gothic" w:hAnsi="Century Gothic"/>
                                <w:color w:val="2F5496" w:themeColor="accent1" w:themeShade="BF"/>
                                <w:sz w:val="22"/>
                                <w:szCs w:val="20"/>
                              </w:rPr>
                              <w:t>l list</w:t>
                            </w:r>
                            <w:r w:rsidR="0040005F">
                              <w:rPr>
                                <w:rFonts w:ascii="Century Gothic" w:hAnsi="Century Gothic"/>
                                <w:color w:val="2F5496" w:themeColor="accent1" w:themeShade="BF"/>
                                <w:sz w:val="22"/>
                                <w:szCs w:val="20"/>
                              </w:rPr>
                              <w:t xml:space="preserve"> available </w:t>
                            </w:r>
                            <w:bookmarkStart w:id="37" w:name="Page22"/>
                            <w:r w:rsidR="0040005F">
                              <w:rPr>
                                <w:rFonts w:ascii="Century Gothic" w:hAnsi="Century Gothic"/>
                                <w:color w:val="2F5496" w:themeColor="accent1" w:themeShade="BF"/>
                                <w:sz w:val="22"/>
                                <w:szCs w:val="20"/>
                              </w:rPr>
                              <w:t xml:space="preserve">in </w:t>
                            </w:r>
                            <w:bookmarkEnd w:id="37"/>
                            <w:r w:rsidR="00FA62E0">
                              <w:rPr>
                                <w:rFonts w:ascii="Century Gothic" w:hAnsi="Century Gothic"/>
                                <w:color w:val="2F5496" w:themeColor="accent1" w:themeShade="BF"/>
                                <w:sz w:val="22"/>
                                <w:szCs w:val="20"/>
                              </w:rPr>
                              <w:fldChar w:fldCharType="begin"/>
                            </w:r>
                            <w:r w:rsidR="00FA62E0">
                              <w:rPr>
                                <w:rFonts w:ascii="Century Gothic" w:hAnsi="Century Gothic"/>
                                <w:color w:val="2F5496" w:themeColor="accent1" w:themeShade="BF"/>
                                <w:sz w:val="22"/>
                                <w:szCs w:val="20"/>
                              </w:rPr>
                              <w:instrText>HYPERLINK  \l "_Young_People’s_Survey:"</w:instrText>
                            </w:r>
                            <w:r w:rsidR="00FA62E0">
                              <w:rPr>
                                <w:rFonts w:ascii="Century Gothic" w:hAnsi="Century Gothic"/>
                                <w:color w:val="2F5496" w:themeColor="accent1" w:themeShade="BF"/>
                                <w:sz w:val="22"/>
                                <w:szCs w:val="20"/>
                              </w:rPr>
                            </w:r>
                            <w:r w:rsidR="00FA62E0">
                              <w:rPr>
                                <w:rFonts w:ascii="Century Gothic" w:hAnsi="Century Gothic"/>
                                <w:color w:val="2F5496" w:themeColor="accent1" w:themeShade="BF"/>
                                <w:sz w:val="22"/>
                                <w:szCs w:val="20"/>
                              </w:rPr>
                              <w:fldChar w:fldCharType="separate"/>
                            </w:r>
                            <w:r w:rsidR="0040005F" w:rsidRPr="00FA62E0">
                              <w:rPr>
                                <w:rStyle w:val="Hyperlink"/>
                                <w:rFonts w:ascii="Century Gothic" w:hAnsi="Century Gothic"/>
                                <w:sz w:val="22"/>
                                <w:szCs w:val="20"/>
                              </w:rPr>
                              <w:t xml:space="preserve">Appendix </w:t>
                            </w:r>
                            <w:r w:rsidR="002B2FBD" w:rsidRPr="00FA62E0">
                              <w:rPr>
                                <w:rStyle w:val="Hyperlink"/>
                                <w:rFonts w:ascii="Century Gothic" w:hAnsi="Century Gothic"/>
                                <w:sz w:val="22"/>
                                <w:szCs w:val="20"/>
                              </w:rPr>
                              <w:t>5</w:t>
                            </w:r>
                            <w:r w:rsidR="00FA62E0">
                              <w:rPr>
                                <w:rFonts w:ascii="Century Gothic" w:hAnsi="Century Gothic"/>
                                <w:color w:val="2F5496" w:themeColor="accent1" w:themeShade="BF"/>
                                <w:sz w:val="22"/>
                                <w:szCs w:val="20"/>
                              </w:rPr>
                              <w:fldChar w:fldCharType="end"/>
                            </w:r>
                            <w:r w:rsidR="0040005F">
                              <w:rPr>
                                <w:rFonts w:ascii="Century Gothic" w:hAnsi="Century Gothic"/>
                                <w:color w:val="2F5496" w:themeColor="accent1" w:themeShade="BF"/>
                                <w:sz w:val="22"/>
                                <w:szCs w:val="20"/>
                              </w:rPr>
                              <w:t>.</w:t>
                            </w:r>
                          </w:p>
                          <w:tbl>
                            <w:tblPr>
                              <w:tblStyle w:val="GridTable4-Accent5"/>
                              <w:tblW w:w="9351" w:type="dxa"/>
                              <w:tblLook w:val="04A0" w:firstRow="1" w:lastRow="0" w:firstColumn="1" w:lastColumn="0" w:noHBand="0" w:noVBand="1"/>
                            </w:tblPr>
                            <w:tblGrid>
                              <w:gridCol w:w="2518"/>
                              <w:gridCol w:w="765"/>
                              <w:gridCol w:w="709"/>
                              <w:gridCol w:w="5359"/>
                            </w:tblGrid>
                            <w:tr w:rsidR="007454FF" w:rsidRPr="007454FF" w14:paraId="23660897" w14:textId="77777777" w:rsidTr="00D2541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062779E8" w14:textId="77777777" w:rsidR="007454FF" w:rsidRPr="007454FF" w:rsidRDefault="007454FF" w:rsidP="00F92360">
                                  <w:pPr>
                                    <w:widowControl w:val="0"/>
                                    <w:autoSpaceDE w:val="0"/>
                                    <w:autoSpaceDN w:val="0"/>
                                    <w:adjustRightInd w:val="0"/>
                                    <w:rPr>
                                      <w:rFonts w:ascii="Century Gothic" w:hAnsi="Century Gothic" w:cs="Calibri"/>
                                      <w:color w:val="FFFFFF"/>
                                      <w:sz w:val="22"/>
                                      <w:szCs w:val="22"/>
                                    </w:rPr>
                                  </w:pPr>
                                  <w:r w:rsidRPr="007454FF">
                                    <w:rPr>
                                      <w:rFonts w:ascii="Century Gothic" w:hAnsi="Century Gothic" w:cs="Calibri"/>
                                      <w:color w:val="FFFFFF"/>
                                      <w:sz w:val="22"/>
                                      <w:szCs w:val="22"/>
                                    </w:rPr>
                                    <w:t>Theme</w:t>
                                  </w:r>
                                </w:p>
                              </w:tc>
                              <w:tc>
                                <w:tcPr>
                                  <w:tcW w:w="765" w:type="dxa"/>
                                </w:tcPr>
                                <w:p w14:paraId="337C778C" w14:textId="77777777" w:rsidR="007454FF" w:rsidRPr="007454FF" w:rsidRDefault="007454FF" w:rsidP="007454F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No</w:t>
                                  </w:r>
                                </w:p>
                              </w:tc>
                              <w:tc>
                                <w:tcPr>
                                  <w:tcW w:w="709" w:type="dxa"/>
                                </w:tcPr>
                                <w:p w14:paraId="49030D86" w14:textId="77777777" w:rsidR="007454FF" w:rsidRPr="007454FF" w:rsidRDefault="007454FF" w:rsidP="007454F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w:t>
                                  </w:r>
                                </w:p>
                              </w:tc>
                              <w:tc>
                                <w:tcPr>
                                  <w:tcW w:w="5359" w:type="dxa"/>
                                </w:tcPr>
                                <w:p w14:paraId="152ABB74" w14:textId="77777777" w:rsidR="007454FF" w:rsidRPr="007454FF" w:rsidRDefault="007454FF" w:rsidP="007454F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Example Comments</w:t>
                                  </w:r>
                                </w:p>
                              </w:tc>
                            </w:tr>
                            <w:tr w:rsidR="00BC67B8" w:rsidRPr="00BC67B8" w14:paraId="4CC21D52" w14:textId="77777777" w:rsidTr="00D2541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1C644C38" w14:textId="5A532DA8" w:rsidR="007454FF" w:rsidRPr="00BC67B8" w:rsidRDefault="00F6554A" w:rsidP="007454FF">
                                  <w:pPr>
                                    <w:widowControl w:val="0"/>
                                    <w:autoSpaceDE w:val="0"/>
                                    <w:autoSpaceDN w:val="0"/>
                                    <w:adjustRightInd w:val="0"/>
                                    <w:rPr>
                                      <w:rFonts w:ascii="Century Gothic" w:hAnsi="Century Gothic" w:cs="Calibri"/>
                                      <w:color w:val="2F5496" w:themeColor="accent1" w:themeShade="BF"/>
                                      <w:sz w:val="22"/>
                                      <w:szCs w:val="22"/>
                                    </w:rPr>
                                  </w:pPr>
                                  <w:r w:rsidRPr="00312BA1">
                                    <w:rPr>
                                      <w:rFonts w:ascii="Century Gothic" w:hAnsi="Century Gothic" w:cs="Calibri"/>
                                      <w:color w:val="2F5496" w:themeColor="accent1" w:themeShade="BF"/>
                                      <w:sz w:val="22"/>
                                    </w:rPr>
                                    <w:t>Youth Services</w:t>
                                  </w:r>
                                </w:p>
                              </w:tc>
                              <w:tc>
                                <w:tcPr>
                                  <w:tcW w:w="765" w:type="dxa"/>
                                </w:tcPr>
                                <w:p w14:paraId="4ECCBF22" w14:textId="329C69F4" w:rsidR="007454FF" w:rsidRPr="00BC67B8" w:rsidRDefault="00F6554A" w:rsidP="00F6554A">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szCs w:val="22"/>
                                    </w:rPr>
                                  </w:pPr>
                                  <w:r w:rsidRPr="00312BA1">
                                    <w:rPr>
                                      <w:rFonts w:ascii="Century Gothic" w:hAnsi="Century Gothic" w:cs="Calibri"/>
                                      <w:color w:val="2F5496" w:themeColor="accent1" w:themeShade="BF"/>
                                      <w:sz w:val="22"/>
                                    </w:rPr>
                                    <w:t>9</w:t>
                                  </w:r>
                                </w:p>
                              </w:tc>
                              <w:tc>
                                <w:tcPr>
                                  <w:tcW w:w="709" w:type="dxa"/>
                                </w:tcPr>
                                <w:p w14:paraId="1FCD5D6F" w14:textId="10BE52F1" w:rsidR="007454FF" w:rsidRPr="00BC67B8" w:rsidRDefault="00F20EA6" w:rsidP="00F6554A">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szCs w:val="22"/>
                                    </w:rPr>
                                  </w:pPr>
                                  <w:r w:rsidRPr="00312BA1">
                                    <w:rPr>
                                      <w:rFonts w:ascii="Century Gothic" w:hAnsi="Century Gothic" w:cs="Calibri"/>
                                      <w:i/>
                                      <w:iCs/>
                                      <w:color w:val="2F5496" w:themeColor="accent1" w:themeShade="BF"/>
                                      <w:sz w:val="22"/>
                                    </w:rPr>
                                    <w:t>21.4</w:t>
                                  </w:r>
                                </w:p>
                              </w:tc>
                              <w:tc>
                                <w:tcPr>
                                  <w:tcW w:w="5359" w:type="dxa"/>
                                </w:tcPr>
                                <w:p w14:paraId="354CC57C" w14:textId="77777777" w:rsidR="007454FF" w:rsidRDefault="00C52A06" w:rsidP="00EF619F">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C52A06">
                                    <w:rPr>
                                      <w:rFonts w:ascii="Century Gothic" w:hAnsi="Century Gothic" w:cs="Calibri"/>
                                      <w:i/>
                                      <w:iCs/>
                                      <w:color w:val="2F5496" w:themeColor="accent1" w:themeShade="BF"/>
                                      <w:sz w:val="22"/>
                                      <w:szCs w:val="22"/>
                                    </w:rPr>
                                    <w:t>Cardiff youth service and all the groups involved within them.</w:t>
                                  </w:r>
                                </w:p>
                                <w:p w14:paraId="6BB45393" w14:textId="77777777" w:rsidR="00C52A06" w:rsidRDefault="004D1113" w:rsidP="00EF619F">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4D1113">
                                    <w:rPr>
                                      <w:rFonts w:ascii="Century Gothic" w:hAnsi="Century Gothic" w:cs="Calibri"/>
                                      <w:i/>
                                      <w:iCs/>
                                      <w:color w:val="2F5496" w:themeColor="accent1" w:themeShade="BF"/>
                                      <w:sz w:val="22"/>
                                      <w:szCs w:val="22"/>
                                    </w:rPr>
                                    <w:t>Giving funding to the youth service for the amazing work they do to support and make experiences for young people and even there older members</w:t>
                                  </w:r>
                                </w:p>
                                <w:p w14:paraId="24863C40" w14:textId="4891BA39" w:rsidR="007454FF" w:rsidRPr="00BC67B8" w:rsidRDefault="004D1113" w:rsidP="00034F01">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4D1113">
                                    <w:rPr>
                                      <w:rFonts w:ascii="Century Gothic" w:hAnsi="Century Gothic" w:cs="Calibri"/>
                                      <w:i/>
                                      <w:iCs/>
                                      <w:color w:val="2F5496" w:themeColor="accent1" w:themeShade="BF"/>
                                      <w:sz w:val="22"/>
                                      <w:szCs w:val="22"/>
                                    </w:rPr>
                                    <w:t>The youth service may not fall under educational in a strictly academic way, but it has already faced massive cuts, and we must not stop its recovery which is still in progress since the time of austerity. It's vital to help the youth of Cardiff develop and its staff in all areas are exemplary.</w:t>
                                  </w:r>
                                </w:p>
                              </w:tc>
                            </w:tr>
                            <w:tr w:rsidR="00BC67B8" w:rsidRPr="00BC67B8" w14:paraId="054E96F8" w14:textId="77777777" w:rsidTr="00D2541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4DEBA3DC" w14:textId="3142F8A5" w:rsidR="007454FF" w:rsidRPr="00BC67B8" w:rsidRDefault="00954D8F" w:rsidP="007454FF">
                                  <w:pPr>
                                    <w:widowControl w:val="0"/>
                                    <w:autoSpaceDE w:val="0"/>
                                    <w:autoSpaceDN w:val="0"/>
                                    <w:adjustRightInd w:val="0"/>
                                    <w:rPr>
                                      <w:rFonts w:ascii="Century Gothic" w:hAnsi="Century Gothic" w:cs="Calibri"/>
                                      <w:color w:val="2F5496" w:themeColor="accent1" w:themeShade="BF"/>
                                      <w:sz w:val="22"/>
                                      <w:szCs w:val="22"/>
                                    </w:rPr>
                                  </w:pPr>
                                  <w:r w:rsidRPr="00312BA1">
                                    <w:rPr>
                                      <w:rFonts w:ascii="Century Gothic" w:hAnsi="Century Gothic" w:cs="Calibri"/>
                                      <w:color w:val="2F5496" w:themeColor="accent1" w:themeShade="BF"/>
                                      <w:sz w:val="22"/>
                                    </w:rPr>
                                    <w:t>Open spaces</w:t>
                                  </w:r>
                                </w:p>
                              </w:tc>
                              <w:tc>
                                <w:tcPr>
                                  <w:tcW w:w="765" w:type="dxa"/>
                                </w:tcPr>
                                <w:p w14:paraId="63FA1D4A" w14:textId="13DC5D90" w:rsidR="007454FF" w:rsidRPr="00BC67B8" w:rsidRDefault="00954D8F" w:rsidP="00F6554A">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color w:val="2F5496" w:themeColor="accent1" w:themeShade="BF"/>
                                      <w:sz w:val="22"/>
                                      <w:szCs w:val="22"/>
                                    </w:rPr>
                                  </w:pPr>
                                  <w:r w:rsidRPr="00312BA1">
                                    <w:rPr>
                                      <w:rFonts w:ascii="Century Gothic" w:hAnsi="Century Gothic" w:cs="Calibri"/>
                                      <w:color w:val="2F5496" w:themeColor="accent1" w:themeShade="BF"/>
                                      <w:sz w:val="22"/>
                                    </w:rPr>
                                    <w:t>6</w:t>
                                  </w:r>
                                </w:p>
                              </w:tc>
                              <w:tc>
                                <w:tcPr>
                                  <w:tcW w:w="709" w:type="dxa"/>
                                </w:tcPr>
                                <w:p w14:paraId="0D428F14" w14:textId="7866EC9B" w:rsidR="007454FF" w:rsidRPr="00BC67B8" w:rsidRDefault="00954D8F" w:rsidP="00F6554A">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i/>
                                      <w:iCs/>
                                      <w:color w:val="2F5496" w:themeColor="accent1" w:themeShade="BF"/>
                                      <w:sz w:val="22"/>
                                      <w:szCs w:val="22"/>
                                    </w:rPr>
                                  </w:pPr>
                                  <w:r w:rsidRPr="00312BA1">
                                    <w:rPr>
                                      <w:rFonts w:ascii="Century Gothic" w:hAnsi="Century Gothic" w:cs="Calibri"/>
                                      <w:i/>
                                      <w:iCs/>
                                      <w:color w:val="2F5496" w:themeColor="accent1" w:themeShade="BF"/>
                                      <w:sz w:val="22"/>
                                    </w:rPr>
                                    <w:t>14.3</w:t>
                                  </w:r>
                                </w:p>
                              </w:tc>
                              <w:tc>
                                <w:tcPr>
                                  <w:tcW w:w="5359" w:type="dxa"/>
                                </w:tcPr>
                                <w:p w14:paraId="5FE38505" w14:textId="74F0FA8D" w:rsidR="007454FF" w:rsidRDefault="008107A1" w:rsidP="008107A1">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Pr>
                                      <w:rFonts w:ascii="Century Gothic" w:hAnsi="Century Gothic" w:cs="Calibri"/>
                                      <w:i/>
                                      <w:iCs/>
                                      <w:color w:val="2F5496" w:themeColor="accent1" w:themeShade="BF"/>
                                      <w:sz w:val="22"/>
                                      <w:szCs w:val="22"/>
                                    </w:rPr>
                                    <w:t>M</w:t>
                                  </w:r>
                                  <w:r w:rsidRPr="008107A1">
                                    <w:rPr>
                                      <w:rFonts w:ascii="Century Gothic" w:hAnsi="Century Gothic" w:cs="Calibri"/>
                                      <w:i/>
                                      <w:iCs/>
                                      <w:color w:val="2F5496" w:themeColor="accent1" w:themeShade="BF"/>
                                      <w:sz w:val="22"/>
                                      <w:szCs w:val="22"/>
                                    </w:rPr>
                                    <w:t>ake deprived areas nicer places to live in and more communal not just roads and shops but nice places to just relax outdoors and indoors.</w:t>
                                  </w:r>
                                </w:p>
                                <w:p w14:paraId="4D77BB05" w14:textId="389F307D" w:rsidR="007454FF" w:rsidRPr="00BC67B8" w:rsidRDefault="00325776" w:rsidP="008107A1">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Pr>
                                      <w:rFonts w:ascii="Century Gothic" w:hAnsi="Century Gothic" w:cs="Calibri"/>
                                      <w:i/>
                                      <w:iCs/>
                                      <w:color w:val="2F5496" w:themeColor="accent1" w:themeShade="BF"/>
                                      <w:sz w:val="22"/>
                                      <w:szCs w:val="22"/>
                                    </w:rPr>
                                    <w:t>Parks</w:t>
                                  </w:r>
                                </w:p>
                              </w:tc>
                            </w:tr>
                            <w:tr w:rsidR="00954D8F" w:rsidRPr="00BC67B8" w14:paraId="685EC390" w14:textId="77777777" w:rsidTr="00D2541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3BEFCEBB" w14:textId="14A07681" w:rsidR="00954D8F" w:rsidRPr="00312BA1" w:rsidRDefault="0009367D" w:rsidP="007454FF">
                                  <w:pPr>
                                    <w:widowControl w:val="0"/>
                                    <w:autoSpaceDE w:val="0"/>
                                    <w:autoSpaceDN w:val="0"/>
                                    <w:adjustRightInd w:val="0"/>
                                    <w:rPr>
                                      <w:rFonts w:ascii="Century Gothic" w:hAnsi="Century Gothic" w:cs="Calibri"/>
                                      <w:color w:val="2F5496" w:themeColor="accent1" w:themeShade="BF"/>
                                      <w:sz w:val="22"/>
                                    </w:rPr>
                                  </w:pPr>
                                  <w:r w:rsidRPr="00312BA1">
                                    <w:rPr>
                                      <w:rFonts w:ascii="Century Gothic" w:hAnsi="Century Gothic" w:cs="Calibri"/>
                                      <w:color w:val="2F5496" w:themeColor="accent1" w:themeShade="BF"/>
                                      <w:sz w:val="22"/>
                                    </w:rPr>
                                    <w:t>Sports</w:t>
                                  </w:r>
                                </w:p>
                              </w:tc>
                              <w:tc>
                                <w:tcPr>
                                  <w:tcW w:w="765" w:type="dxa"/>
                                </w:tcPr>
                                <w:p w14:paraId="79DAB9F7" w14:textId="177E3BC0" w:rsidR="00954D8F" w:rsidRPr="00312BA1" w:rsidRDefault="0009367D" w:rsidP="00F6554A">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rPr>
                                  </w:pPr>
                                  <w:r w:rsidRPr="00312BA1">
                                    <w:rPr>
                                      <w:rFonts w:ascii="Century Gothic" w:hAnsi="Century Gothic" w:cs="Calibri"/>
                                      <w:color w:val="2F5496" w:themeColor="accent1" w:themeShade="BF"/>
                                      <w:sz w:val="22"/>
                                    </w:rPr>
                                    <w:t>6</w:t>
                                  </w:r>
                                </w:p>
                              </w:tc>
                              <w:tc>
                                <w:tcPr>
                                  <w:tcW w:w="709" w:type="dxa"/>
                                </w:tcPr>
                                <w:p w14:paraId="571D375C" w14:textId="4593CDD9" w:rsidR="00954D8F" w:rsidRPr="00312BA1" w:rsidRDefault="0009367D" w:rsidP="00F6554A">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sidRPr="00312BA1">
                                    <w:rPr>
                                      <w:rFonts w:ascii="Century Gothic" w:hAnsi="Century Gothic" w:cs="Calibri"/>
                                      <w:i/>
                                      <w:iCs/>
                                      <w:color w:val="2F5496" w:themeColor="accent1" w:themeShade="BF"/>
                                      <w:sz w:val="22"/>
                                    </w:rPr>
                                    <w:t>14.3</w:t>
                                  </w:r>
                                </w:p>
                              </w:tc>
                              <w:tc>
                                <w:tcPr>
                                  <w:tcW w:w="5359" w:type="dxa"/>
                                </w:tcPr>
                                <w:p w14:paraId="5BE30978" w14:textId="77777777" w:rsidR="00954D8F" w:rsidRDefault="00BB7A6D" w:rsidP="008107A1">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BB7A6D">
                                    <w:rPr>
                                      <w:rFonts w:ascii="Century Gothic" w:hAnsi="Century Gothic" w:cs="Calibri"/>
                                      <w:i/>
                                      <w:iCs/>
                                      <w:color w:val="2F5496" w:themeColor="accent1" w:themeShade="BF"/>
                                      <w:sz w:val="22"/>
                                      <w:szCs w:val="22"/>
                                    </w:rPr>
                                    <w:t>Sports (basketball in particular)</w:t>
                                  </w:r>
                                </w:p>
                                <w:p w14:paraId="16E19D5D" w14:textId="4DC3CCF8" w:rsidR="00BB7A6D" w:rsidRPr="008107A1" w:rsidRDefault="00421027" w:rsidP="008107A1">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Pr>
                                      <w:rFonts w:ascii="Century Gothic" w:hAnsi="Century Gothic" w:cs="Calibri"/>
                                      <w:i/>
                                      <w:iCs/>
                                      <w:color w:val="2F5496" w:themeColor="accent1" w:themeShade="BF"/>
                                      <w:sz w:val="22"/>
                                      <w:szCs w:val="22"/>
                                    </w:rPr>
                                    <w:t>F</w:t>
                                  </w:r>
                                  <w:r w:rsidR="00BB7A6D" w:rsidRPr="00BB7A6D">
                                    <w:rPr>
                                      <w:rFonts w:ascii="Century Gothic" w:hAnsi="Century Gothic" w:cs="Calibri"/>
                                      <w:i/>
                                      <w:iCs/>
                                      <w:color w:val="2F5496" w:themeColor="accent1" w:themeShade="BF"/>
                                      <w:sz w:val="22"/>
                                      <w:szCs w:val="22"/>
                                    </w:rPr>
                                    <w:t>ootball goals football pitches and footballs</w:t>
                                  </w:r>
                                </w:p>
                              </w:tc>
                            </w:tr>
                          </w:tbl>
                          <w:p w14:paraId="39AD1613" w14:textId="77777777" w:rsidR="00493ED7" w:rsidRPr="00E256DB" w:rsidRDefault="00493ED7" w:rsidP="00757B3F">
                            <w:pPr>
                              <w:spacing w:after="0"/>
                              <w:rPr>
                                <w:rFonts w:ascii="Century Gothic" w:hAnsi="Century Gothic"/>
                                <w:color w:val="2F5496" w:themeColor="accent1" w:themeShade="BF"/>
                                <w:sz w:val="22"/>
                                <w:szCs w:val="20"/>
                              </w:rPr>
                            </w:pP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76FB3F08" id="_x0000_s1030" type="#_x0000_t202" alt="Is there anything else you think the Council should spend more money on? If so, what is it? Remember, if the Council spends more in one area, it might mean there’s less money for other services&#10;Overall, 42 respondents put forward suggestions for services they thought should have more money; these were put into themes.  The top three are shown below, with a full list available in Appendix 5.&#10;Theme No % Example Comments&#10;Youth Services 9 21.4 - Cardiff youth service and all the groups involved within them.&#10;- Giving funding to the youth service for the amazing work they do to support and make experiences for young people and even there older members&#10;- The youth service may not fall under educational in a strictly academic way, but it has already faced massive cuts, and we must not stop its recovery which is still in progress since the time of austerity. It's vital to help the youth of Cardiff develop and its staff in all areas are exemplary.&#10;Open spaces 6 14.3 - Make deprived areas nicer places to live in and more communal not just roads and shops but nice places to just relax outdoors and indoors.&#10;- Parks&#10;Sports 6 14.3 - Sports (basketball in particular)&#10;- Football goals football pitches and footballs&#10;Total 42 - &#10;Note: Respondents could leave multiple comments, therefore total may exceed 100%" style="position:absolute;margin-left:0;margin-top:0;width:487.55pt;height:110.6pt;z-index:251658245;visibility:visible;mso-wrap-style:square;mso-width-percent:0;mso-height-percent:200;mso-wrap-distance-left:9pt;mso-wrap-distance-top:3.6pt;mso-wrap-distance-right:9pt;mso-wrap-distance-bottom:3.6pt;mso-position-horizontal:left;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SfdpKgIAADwEAAAOAAAAZHJzL2Uyb0RvYy54bWysU8Fu2zAMvQ/YPwi6L44DJ2uMOEWXLsOA&#10;rhvQ9QMUWY6FSaImKbGzrx8lO2m23YpdBIqUHsnHx9VtrxU5CuclmIrmkyklwnCopdlX9Pn79t0N&#10;JT4wUzMFRlT0JDy9Xb99s+psKWbQgqqFIwhifNnZirYh2DLLPG+FZn4CVhgMNuA0C3h1+6x2rEN0&#10;rbLZdLrIOnC1dcCF9+i9H4J0nfCbRvDwtWm8CERVFGsL6XTp3MUzW69YuXfMtpKPZbBXVKGZNJj0&#10;AnXPAiMHJ/+B0pI78NCECQedQdNILlIP2E0+/aubp5ZZkXpBcry90OT/Hyx/PD7Zb46E/gP0OMDU&#10;hLcPwH94YmDTMrMXd85B1wpWY+I8UpZ11pfj10i1L30E2XVfoMYhs0OABNQ3TkdWsE+C6DiA04V0&#10;0QfC0bnIlzhIDHGM5cW0WMzSWDJWnr9b58MnAZpEo6IOp5rg2fHBh1gOK89PYjYPStZbqVS6RCWJ&#10;jXLkyFADjHNhwiJ9VweN9Q7+WMKoBnSjZgb3zdmNKZImI1JK+EcSZUhX0eV8Nk/ABmL2JC0tA+pb&#10;SV3RhDXmiGR+NHV6EphUg41JlBnZjYQO1IZ+1xNZV7SI1Eeyd1CfkG4Hg5xx/dBowf2ipEMpV9T/&#10;PDAnKFGfDY5smRdF1H66FPP3yC9x15HddYQZjlAVDZQM5iakfUlk2jsc7VYm0l8qGUtGiSZqxnWK&#10;O3B9T69eln79GwAA//8DAFBLAwQUAAYACAAAACEAaMD2zdsAAAAFAQAADwAAAGRycy9kb3ducmV2&#10;LnhtbEyPQUvDQBCF74L/YRnBm90koq0xk6KCngQxFXqdZsckNDsbspsm/ntXL3oZeLzHe98U28X2&#10;6sSj75wgpKsEFEvtTCcNwsfu+WoDygcSQ70TRvhiD9vy/Kyg3LhZ3vlUhUbFEvE5IbQhDLnWvm7Z&#10;kl+5gSV6n260FKIcG21GmmO57XWWJLfaUidxoaWBn1quj9VkER7faHec67mrpuZlQ6/7fWrW14iX&#10;F8vDPajAS/gLww9+RIcyMh3cJMarHiE+En5v9O7WNymoA0KWpRnostD/6ctvAAAA//8DAFBLAQIt&#10;ABQABgAIAAAAIQC2gziS/gAAAOEBAAATAAAAAAAAAAAAAAAAAAAAAABbQ29udGVudF9UeXBlc10u&#10;eG1sUEsBAi0AFAAGAAgAAAAhADj9If/WAAAAlAEAAAsAAAAAAAAAAAAAAAAALwEAAF9yZWxzLy5y&#10;ZWxzUEsBAi0AFAAGAAgAAAAhAIJJ92kqAgAAPAQAAA4AAAAAAAAAAAAAAAAALgIAAGRycy9lMm9E&#10;b2MueG1sUEsBAi0AFAAGAAgAAAAhAGjA9s3bAAAABQEAAA8AAAAAAAAAAAAAAAAAhAQAAGRycy9k&#10;b3ducmV2LnhtbFBLBQYAAAAABAAEAPMAAACMBQAAAAA=&#10;" fillcolor="#e2efd9 [665]" stroked="f">
                <v:textbox style="mso-fit-shape-to-text:t">
                  <w:txbxContent>
                    <w:p w14:paraId="2464BB7E" w14:textId="158ED807" w:rsidR="00E256DB" w:rsidRPr="00493ED7" w:rsidRDefault="005840F8" w:rsidP="005840F8">
                      <w:pPr>
                        <w:rPr>
                          <w:rFonts w:ascii="Century Gothic" w:hAnsi="Century Gothic"/>
                          <w:b/>
                          <w:bCs/>
                          <w:color w:val="2F5496" w:themeColor="accent1" w:themeShade="BF"/>
                          <w:sz w:val="22"/>
                          <w:szCs w:val="20"/>
                        </w:rPr>
                      </w:pPr>
                      <w:r w:rsidRPr="00493ED7">
                        <w:rPr>
                          <w:rFonts w:ascii="Century Gothic" w:hAnsi="Century Gothic"/>
                          <w:b/>
                          <w:bCs/>
                          <w:color w:val="2F5496" w:themeColor="accent1" w:themeShade="BF"/>
                          <w:sz w:val="22"/>
                          <w:szCs w:val="20"/>
                        </w:rPr>
                        <w:t>Is there anything else you think the Council should spend more money on? If so, what is it? Remember, if the Council spends more in one area, it might mean there’s less money for other services</w:t>
                      </w:r>
                    </w:p>
                    <w:p w14:paraId="78022A8E" w14:textId="28409CF2" w:rsidR="007454FF" w:rsidRDefault="00D973E8" w:rsidP="007454FF">
                      <w:pPr>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 xml:space="preserve">Overall, 42 respondents put forward suggestions for </w:t>
                      </w:r>
                      <w:r w:rsidR="000D50D2">
                        <w:rPr>
                          <w:rFonts w:ascii="Century Gothic" w:hAnsi="Century Gothic"/>
                          <w:color w:val="2F5496" w:themeColor="accent1" w:themeShade="BF"/>
                          <w:sz w:val="22"/>
                          <w:szCs w:val="20"/>
                        </w:rPr>
                        <w:t>services th</w:t>
                      </w:r>
                      <w:r w:rsidR="0013444E">
                        <w:rPr>
                          <w:rFonts w:ascii="Century Gothic" w:hAnsi="Century Gothic"/>
                          <w:color w:val="2F5496" w:themeColor="accent1" w:themeShade="BF"/>
                          <w:sz w:val="22"/>
                          <w:szCs w:val="20"/>
                        </w:rPr>
                        <w:t>ey</w:t>
                      </w:r>
                      <w:r w:rsidR="000D50D2">
                        <w:rPr>
                          <w:rFonts w:ascii="Century Gothic" w:hAnsi="Century Gothic"/>
                          <w:color w:val="2F5496" w:themeColor="accent1" w:themeShade="BF"/>
                          <w:sz w:val="22"/>
                          <w:szCs w:val="20"/>
                        </w:rPr>
                        <w:t xml:space="preserve"> </w:t>
                      </w:r>
                      <w:r w:rsidR="0013444E">
                        <w:rPr>
                          <w:rFonts w:ascii="Century Gothic" w:hAnsi="Century Gothic"/>
                          <w:color w:val="2F5496" w:themeColor="accent1" w:themeShade="BF"/>
                          <w:sz w:val="22"/>
                          <w:szCs w:val="20"/>
                        </w:rPr>
                        <w:t>thought should have more money</w:t>
                      </w:r>
                      <w:r w:rsidR="007204B1">
                        <w:rPr>
                          <w:rFonts w:ascii="Century Gothic" w:hAnsi="Century Gothic"/>
                          <w:color w:val="2F5496" w:themeColor="accent1" w:themeShade="BF"/>
                          <w:sz w:val="22"/>
                          <w:szCs w:val="20"/>
                        </w:rPr>
                        <w:t>; these were put into themes</w:t>
                      </w:r>
                      <w:r w:rsidR="00F233B5">
                        <w:rPr>
                          <w:rFonts w:ascii="Century Gothic" w:hAnsi="Century Gothic"/>
                          <w:color w:val="2F5496" w:themeColor="accent1" w:themeShade="BF"/>
                          <w:sz w:val="22"/>
                          <w:szCs w:val="20"/>
                        </w:rPr>
                        <w:t>.  The top three are shown below, with a fu</w:t>
                      </w:r>
                      <w:r w:rsidR="0040005F">
                        <w:rPr>
                          <w:rFonts w:ascii="Century Gothic" w:hAnsi="Century Gothic"/>
                          <w:color w:val="2F5496" w:themeColor="accent1" w:themeShade="BF"/>
                          <w:sz w:val="22"/>
                          <w:szCs w:val="20"/>
                        </w:rPr>
                        <w:t>l</w:t>
                      </w:r>
                      <w:r w:rsidR="00F233B5">
                        <w:rPr>
                          <w:rFonts w:ascii="Century Gothic" w:hAnsi="Century Gothic"/>
                          <w:color w:val="2F5496" w:themeColor="accent1" w:themeShade="BF"/>
                          <w:sz w:val="22"/>
                          <w:szCs w:val="20"/>
                        </w:rPr>
                        <w:t>l list</w:t>
                      </w:r>
                      <w:r w:rsidR="0040005F">
                        <w:rPr>
                          <w:rFonts w:ascii="Century Gothic" w:hAnsi="Century Gothic"/>
                          <w:color w:val="2F5496" w:themeColor="accent1" w:themeShade="BF"/>
                          <w:sz w:val="22"/>
                          <w:szCs w:val="20"/>
                        </w:rPr>
                        <w:t xml:space="preserve"> available </w:t>
                      </w:r>
                      <w:bookmarkStart w:id="38" w:name="Page22"/>
                      <w:r w:rsidR="0040005F">
                        <w:rPr>
                          <w:rFonts w:ascii="Century Gothic" w:hAnsi="Century Gothic"/>
                          <w:color w:val="2F5496" w:themeColor="accent1" w:themeShade="BF"/>
                          <w:sz w:val="22"/>
                          <w:szCs w:val="20"/>
                        </w:rPr>
                        <w:t xml:space="preserve">in </w:t>
                      </w:r>
                      <w:bookmarkEnd w:id="38"/>
                      <w:r w:rsidR="00FA62E0">
                        <w:rPr>
                          <w:rFonts w:ascii="Century Gothic" w:hAnsi="Century Gothic"/>
                          <w:color w:val="2F5496" w:themeColor="accent1" w:themeShade="BF"/>
                          <w:sz w:val="22"/>
                          <w:szCs w:val="20"/>
                        </w:rPr>
                        <w:fldChar w:fldCharType="begin"/>
                      </w:r>
                      <w:r w:rsidR="00FA62E0">
                        <w:rPr>
                          <w:rFonts w:ascii="Century Gothic" w:hAnsi="Century Gothic"/>
                          <w:color w:val="2F5496" w:themeColor="accent1" w:themeShade="BF"/>
                          <w:sz w:val="22"/>
                          <w:szCs w:val="20"/>
                        </w:rPr>
                        <w:instrText>HYPERLINK  \l "_Young_People’s_Survey:"</w:instrText>
                      </w:r>
                      <w:r w:rsidR="00FA62E0">
                        <w:rPr>
                          <w:rFonts w:ascii="Century Gothic" w:hAnsi="Century Gothic"/>
                          <w:color w:val="2F5496" w:themeColor="accent1" w:themeShade="BF"/>
                          <w:sz w:val="22"/>
                          <w:szCs w:val="20"/>
                        </w:rPr>
                      </w:r>
                      <w:r w:rsidR="00FA62E0">
                        <w:rPr>
                          <w:rFonts w:ascii="Century Gothic" w:hAnsi="Century Gothic"/>
                          <w:color w:val="2F5496" w:themeColor="accent1" w:themeShade="BF"/>
                          <w:sz w:val="22"/>
                          <w:szCs w:val="20"/>
                        </w:rPr>
                        <w:fldChar w:fldCharType="separate"/>
                      </w:r>
                      <w:r w:rsidR="0040005F" w:rsidRPr="00FA62E0">
                        <w:rPr>
                          <w:rStyle w:val="Hyperlink"/>
                          <w:rFonts w:ascii="Century Gothic" w:hAnsi="Century Gothic"/>
                          <w:sz w:val="22"/>
                          <w:szCs w:val="20"/>
                        </w:rPr>
                        <w:t xml:space="preserve">Appendix </w:t>
                      </w:r>
                      <w:r w:rsidR="002B2FBD" w:rsidRPr="00FA62E0">
                        <w:rPr>
                          <w:rStyle w:val="Hyperlink"/>
                          <w:rFonts w:ascii="Century Gothic" w:hAnsi="Century Gothic"/>
                          <w:sz w:val="22"/>
                          <w:szCs w:val="20"/>
                        </w:rPr>
                        <w:t>5</w:t>
                      </w:r>
                      <w:r w:rsidR="00FA62E0">
                        <w:rPr>
                          <w:rFonts w:ascii="Century Gothic" w:hAnsi="Century Gothic"/>
                          <w:color w:val="2F5496" w:themeColor="accent1" w:themeShade="BF"/>
                          <w:sz w:val="22"/>
                          <w:szCs w:val="20"/>
                        </w:rPr>
                        <w:fldChar w:fldCharType="end"/>
                      </w:r>
                      <w:r w:rsidR="0040005F">
                        <w:rPr>
                          <w:rFonts w:ascii="Century Gothic" w:hAnsi="Century Gothic"/>
                          <w:color w:val="2F5496" w:themeColor="accent1" w:themeShade="BF"/>
                          <w:sz w:val="22"/>
                          <w:szCs w:val="20"/>
                        </w:rPr>
                        <w:t>.</w:t>
                      </w:r>
                    </w:p>
                    <w:tbl>
                      <w:tblPr>
                        <w:tblStyle w:val="GridTable4-Accent5"/>
                        <w:tblW w:w="9351" w:type="dxa"/>
                        <w:tblLook w:val="04A0" w:firstRow="1" w:lastRow="0" w:firstColumn="1" w:lastColumn="0" w:noHBand="0" w:noVBand="1"/>
                      </w:tblPr>
                      <w:tblGrid>
                        <w:gridCol w:w="2518"/>
                        <w:gridCol w:w="765"/>
                        <w:gridCol w:w="709"/>
                        <w:gridCol w:w="5359"/>
                      </w:tblGrid>
                      <w:tr w:rsidR="007454FF" w:rsidRPr="007454FF" w14:paraId="23660897" w14:textId="77777777" w:rsidTr="00D2541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062779E8" w14:textId="77777777" w:rsidR="007454FF" w:rsidRPr="007454FF" w:rsidRDefault="007454FF" w:rsidP="00F92360">
                            <w:pPr>
                              <w:widowControl w:val="0"/>
                              <w:autoSpaceDE w:val="0"/>
                              <w:autoSpaceDN w:val="0"/>
                              <w:adjustRightInd w:val="0"/>
                              <w:rPr>
                                <w:rFonts w:ascii="Century Gothic" w:hAnsi="Century Gothic" w:cs="Calibri"/>
                                <w:color w:val="FFFFFF"/>
                                <w:sz w:val="22"/>
                                <w:szCs w:val="22"/>
                              </w:rPr>
                            </w:pPr>
                            <w:r w:rsidRPr="007454FF">
                              <w:rPr>
                                <w:rFonts w:ascii="Century Gothic" w:hAnsi="Century Gothic" w:cs="Calibri"/>
                                <w:color w:val="FFFFFF"/>
                                <w:sz w:val="22"/>
                                <w:szCs w:val="22"/>
                              </w:rPr>
                              <w:t>Theme</w:t>
                            </w:r>
                          </w:p>
                        </w:tc>
                        <w:tc>
                          <w:tcPr>
                            <w:tcW w:w="765" w:type="dxa"/>
                          </w:tcPr>
                          <w:p w14:paraId="337C778C" w14:textId="77777777" w:rsidR="007454FF" w:rsidRPr="007454FF" w:rsidRDefault="007454FF" w:rsidP="007454F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No</w:t>
                            </w:r>
                          </w:p>
                        </w:tc>
                        <w:tc>
                          <w:tcPr>
                            <w:tcW w:w="709" w:type="dxa"/>
                          </w:tcPr>
                          <w:p w14:paraId="49030D86" w14:textId="77777777" w:rsidR="007454FF" w:rsidRPr="007454FF" w:rsidRDefault="007454FF" w:rsidP="007454F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w:t>
                            </w:r>
                          </w:p>
                        </w:tc>
                        <w:tc>
                          <w:tcPr>
                            <w:tcW w:w="5359" w:type="dxa"/>
                          </w:tcPr>
                          <w:p w14:paraId="152ABB74" w14:textId="77777777" w:rsidR="007454FF" w:rsidRPr="007454FF" w:rsidRDefault="007454FF" w:rsidP="007454F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Example Comments</w:t>
                            </w:r>
                          </w:p>
                        </w:tc>
                      </w:tr>
                      <w:tr w:rsidR="00BC67B8" w:rsidRPr="00BC67B8" w14:paraId="4CC21D52" w14:textId="77777777" w:rsidTr="00D2541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1C644C38" w14:textId="5A532DA8" w:rsidR="007454FF" w:rsidRPr="00BC67B8" w:rsidRDefault="00F6554A" w:rsidP="007454FF">
                            <w:pPr>
                              <w:widowControl w:val="0"/>
                              <w:autoSpaceDE w:val="0"/>
                              <w:autoSpaceDN w:val="0"/>
                              <w:adjustRightInd w:val="0"/>
                              <w:rPr>
                                <w:rFonts w:ascii="Century Gothic" w:hAnsi="Century Gothic" w:cs="Calibri"/>
                                <w:color w:val="2F5496" w:themeColor="accent1" w:themeShade="BF"/>
                                <w:sz w:val="22"/>
                                <w:szCs w:val="22"/>
                              </w:rPr>
                            </w:pPr>
                            <w:r w:rsidRPr="00312BA1">
                              <w:rPr>
                                <w:rFonts w:ascii="Century Gothic" w:hAnsi="Century Gothic" w:cs="Calibri"/>
                                <w:color w:val="2F5496" w:themeColor="accent1" w:themeShade="BF"/>
                                <w:sz w:val="22"/>
                              </w:rPr>
                              <w:t>Youth Services</w:t>
                            </w:r>
                          </w:p>
                        </w:tc>
                        <w:tc>
                          <w:tcPr>
                            <w:tcW w:w="765" w:type="dxa"/>
                          </w:tcPr>
                          <w:p w14:paraId="4ECCBF22" w14:textId="329C69F4" w:rsidR="007454FF" w:rsidRPr="00BC67B8" w:rsidRDefault="00F6554A" w:rsidP="00F6554A">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szCs w:val="22"/>
                              </w:rPr>
                            </w:pPr>
                            <w:r w:rsidRPr="00312BA1">
                              <w:rPr>
                                <w:rFonts w:ascii="Century Gothic" w:hAnsi="Century Gothic" w:cs="Calibri"/>
                                <w:color w:val="2F5496" w:themeColor="accent1" w:themeShade="BF"/>
                                <w:sz w:val="22"/>
                              </w:rPr>
                              <w:t>9</w:t>
                            </w:r>
                          </w:p>
                        </w:tc>
                        <w:tc>
                          <w:tcPr>
                            <w:tcW w:w="709" w:type="dxa"/>
                          </w:tcPr>
                          <w:p w14:paraId="1FCD5D6F" w14:textId="10BE52F1" w:rsidR="007454FF" w:rsidRPr="00BC67B8" w:rsidRDefault="00F20EA6" w:rsidP="00F6554A">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szCs w:val="22"/>
                              </w:rPr>
                            </w:pPr>
                            <w:r w:rsidRPr="00312BA1">
                              <w:rPr>
                                <w:rFonts w:ascii="Century Gothic" w:hAnsi="Century Gothic" w:cs="Calibri"/>
                                <w:i/>
                                <w:iCs/>
                                <w:color w:val="2F5496" w:themeColor="accent1" w:themeShade="BF"/>
                                <w:sz w:val="22"/>
                              </w:rPr>
                              <w:t>21.4</w:t>
                            </w:r>
                          </w:p>
                        </w:tc>
                        <w:tc>
                          <w:tcPr>
                            <w:tcW w:w="5359" w:type="dxa"/>
                          </w:tcPr>
                          <w:p w14:paraId="354CC57C" w14:textId="77777777" w:rsidR="007454FF" w:rsidRDefault="00C52A06" w:rsidP="00EF619F">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C52A06">
                              <w:rPr>
                                <w:rFonts w:ascii="Century Gothic" w:hAnsi="Century Gothic" w:cs="Calibri"/>
                                <w:i/>
                                <w:iCs/>
                                <w:color w:val="2F5496" w:themeColor="accent1" w:themeShade="BF"/>
                                <w:sz w:val="22"/>
                                <w:szCs w:val="22"/>
                              </w:rPr>
                              <w:t>Cardiff youth service and all the groups involved within them.</w:t>
                            </w:r>
                          </w:p>
                          <w:p w14:paraId="6BB45393" w14:textId="77777777" w:rsidR="00C52A06" w:rsidRDefault="004D1113" w:rsidP="00EF619F">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4D1113">
                              <w:rPr>
                                <w:rFonts w:ascii="Century Gothic" w:hAnsi="Century Gothic" w:cs="Calibri"/>
                                <w:i/>
                                <w:iCs/>
                                <w:color w:val="2F5496" w:themeColor="accent1" w:themeShade="BF"/>
                                <w:sz w:val="22"/>
                                <w:szCs w:val="22"/>
                              </w:rPr>
                              <w:t>Giving funding to the youth service for the amazing work they do to support and make experiences for young people and even there older members</w:t>
                            </w:r>
                          </w:p>
                          <w:p w14:paraId="24863C40" w14:textId="4891BA39" w:rsidR="007454FF" w:rsidRPr="00BC67B8" w:rsidRDefault="004D1113" w:rsidP="00034F01">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4D1113">
                              <w:rPr>
                                <w:rFonts w:ascii="Century Gothic" w:hAnsi="Century Gothic" w:cs="Calibri"/>
                                <w:i/>
                                <w:iCs/>
                                <w:color w:val="2F5496" w:themeColor="accent1" w:themeShade="BF"/>
                                <w:sz w:val="22"/>
                                <w:szCs w:val="22"/>
                              </w:rPr>
                              <w:t>The youth service may not fall under educational in a strictly academic way, but it has already faced massive cuts, and we must not stop its recovery which is still in progress since the time of austerity. It's vital to help the youth of Cardiff develop and its staff in all areas are exemplary.</w:t>
                            </w:r>
                          </w:p>
                        </w:tc>
                      </w:tr>
                      <w:tr w:rsidR="00BC67B8" w:rsidRPr="00BC67B8" w14:paraId="054E96F8" w14:textId="77777777" w:rsidTr="00D2541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4DEBA3DC" w14:textId="3142F8A5" w:rsidR="007454FF" w:rsidRPr="00BC67B8" w:rsidRDefault="00954D8F" w:rsidP="007454FF">
                            <w:pPr>
                              <w:widowControl w:val="0"/>
                              <w:autoSpaceDE w:val="0"/>
                              <w:autoSpaceDN w:val="0"/>
                              <w:adjustRightInd w:val="0"/>
                              <w:rPr>
                                <w:rFonts w:ascii="Century Gothic" w:hAnsi="Century Gothic" w:cs="Calibri"/>
                                <w:color w:val="2F5496" w:themeColor="accent1" w:themeShade="BF"/>
                                <w:sz w:val="22"/>
                                <w:szCs w:val="22"/>
                              </w:rPr>
                            </w:pPr>
                            <w:r w:rsidRPr="00312BA1">
                              <w:rPr>
                                <w:rFonts w:ascii="Century Gothic" w:hAnsi="Century Gothic" w:cs="Calibri"/>
                                <w:color w:val="2F5496" w:themeColor="accent1" w:themeShade="BF"/>
                                <w:sz w:val="22"/>
                              </w:rPr>
                              <w:t>Open spaces</w:t>
                            </w:r>
                          </w:p>
                        </w:tc>
                        <w:tc>
                          <w:tcPr>
                            <w:tcW w:w="765" w:type="dxa"/>
                          </w:tcPr>
                          <w:p w14:paraId="63FA1D4A" w14:textId="13DC5D90" w:rsidR="007454FF" w:rsidRPr="00BC67B8" w:rsidRDefault="00954D8F" w:rsidP="00F6554A">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color w:val="2F5496" w:themeColor="accent1" w:themeShade="BF"/>
                                <w:sz w:val="22"/>
                                <w:szCs w:val="22"/>
                              </w:rPr>
                            </w:pPr>
                            <w:r w:rsidRPr="00312BA1">
                              <w:rPr>
                                <w:rFonts w:ascii="Century Gothic" w:hAnsi="Century Gothic" w:cs="Calibri"/>
                                <w:color w:val="2F5496" w:themeColor="accent1" w:themeShade="BF"/>
                                <w:sz w:val="22"/>
                              </w:rPr>
                              <w:t>6</w:t>
                            </w:r>
                          </w:p>
                        </w:tc>
                        <w:tc>
                          <w:tcPr>
                            <w:tcW w:w="709" w:type="dxa"/>
                          </w:tcPr>
                          <w:p w14:paraId="0D428F14" w14:textId="7866EC9B" w:rsidR="007454FF" w:rsidRPr="00BC67B8" w:rsidRDefault="00954D8F" w:rsidP="00F6554A">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i/>
                                <w:iCs/>
                                <w:color w:val="2F5496" w:themeColor="accent1" w:themeShade="BF"/>
                                <w:sz w:val="22"/>
                                <w:szCs w:val="22"/>
                              </w:rPr>
                            </w:pPr>
                            <w:r w:rsidRPr="00312BA1">
                              <w:rPr>
                                <w:rFonts w:ascii="Century Gothic" w:hAnsi="Century Gothic" w:cs="Calibri"/>
                                <w:i/>
                                <w:iCs/>
                                <w:color w:val="2F5496" w:themeColor="accent1" w:themeShade="BF"/>
                                <w:sz w:val="22"/>
                              </w:rPr>
                              <w:t>14.3</w:t>
                            </w:r>
                          </w:p>
                        </w:tc>
                        <w:tc>
                          <w:tcPr>
                            <w:tcW w:w="5359" w:type="dxa"/>
                          </w:tcPr>
                          <w:p w14:paraId="5FE38505" w14:textId="74F0FA8D" w:rsidR="007454FF" w:rsidRDefault="008107A1" w:rsidP="008107A1">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Pr>
                                <w:rFonts w:ascii="Century Gothic" w:hAnsi="Century Gothic" w:cs="Calibri"/>
                                <w:i/>
                                <w:iCs/>
                                <w:color w:val="2F5496" w:themeColor="accent1" w:themeShade="BF"/>
                                <w:sz w:val="22"/>
                                <w:szCs w:val="22"/>
                              </w:rPr>
                              <w:t>M</w:t>
                            </w:r>
                            <w:r w:rsidRPr="008107A1">
                              <w:rPr>
                                <w:rFonts w:ascii="Century Gothic" w:hAnsi="Century Gothic" w:cs="Calibri"/>
                                <w:i/>
                                <w:iCs/>
                                <w:color w:val="2F5496" w:themeColor="accent1" w:themeShade="BF"/>
                                <w:sz w:val="22"/>
                                <w:szCs w:val="22"/>
                              </w:rPr>
                              <w:t>ake deprived areas nicer places to live in and more communal not just roads and shops but nice places to just relax outdoors and indoors.</w:t>
                            </w:r>
                          </w:p>
                          <w:p w14:paraId="4D77BB05" w14:textId="389F307D" w:rsidR="007454FF" w:rsidRPr="00BC67B8" w:rsidRDefault="00325776" w:rsidP="008107A1">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Pr>
                                <w:rFonts w:ascii="Century Gothic" w:hAnsi="Century Gothic" w:cs="Calibri"/>
                                <w:i/>
                                <w:iCs/>
                                <w:color w:val="2F5496" w:themeColor="accent1" w:themeShade="BF"/>
                                <w:sz w:val="22"/>
                                <w:szCs w:val="22"/>
                              </w:rPr>
                              <w:t>Parks</w:t>
                            </w:r>
                          </w:p>
                        </w:tc>
                      </w:tr>
                      <w:tr w:rsidR="00954D8F" w:rsidRPr="00BC67B8" w14:paraId="685EC390" w14:textId="77777777" w:rsidTr="00D2541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3BEFCEBB" w14:textId="14A07681" w:rsidR="00954D8F" w:rsidRPr="00312BA1" w:rsidRDefault="0009367D" w:rsidP="007454FF">
                            <w:pPr>
                              <w:widowControl w:val="0"/>
                              <w:autoSpaceDE w:val="0"/>
                              <w:autoSpaceDN w:val="0"/>
                              <w:adjustRightInd w:val="0"/>
                              <w:rPr>
                                <w:rFonts w:ascii="Century Gothic" w:hAnsi="Century Gothic" w:cs="Calibri"/>
                                <w:color w:val="2F5496" w:themeColor="accent1" w:themeShade="BF"/>
                                <w:sz w:val="22"/>
                              </w:rPr>
                            </w:pPr>
                            <w:r w:rsidRPr="00312BA1">
                              <w:rPr>
                                <w:rFonts w:ascii="Century Gothic" w:hAnsi="Century Gothic" w:cs="Calibri"/>
                                <w:color w:val="2F5496" w:themeColor="accent1" w:themeShade="BF"/>
                                <w:sz w:val="22"/>
                              </w:rPr>
                              <w:t>Sports</w:t>
                            </w:r>
                          </w:p>
                        </w:tc>
                        <w:tc>
                          <w:tcPr>
                            <w:tcW w:w="765" w:type="dxa"/>
                          </w:tcPr>
                          <w:p w14:paraId="79DAB9F7" w14:textId="177E3BC0" w:rsidR="00954D8F" w:rsidRPr="00312BA1" w:rsidRDefault="0009367D" w:rsidP="00F6554A">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rPr>
                            </w:pPr>
                            <w:r w:rsidRPr="00312BA1">
                              <w:rPr>
                                <w:rFonts w:ascii="Century Gothic" w:hAnsi="Century Gothic" w:cs="Calibri"/>
                                <w:color w:val="2F5496" w:themeColor="accent1" w:themeShade="BF"/>
                                <w:sz w:val="22"/>
                              </w:rPr>
                              <w:t>6</w:t>
                            </w:r>
                          </w:p>
                        </w:tc>
                        <w:tc>
                          <w:tcPr>
                            <w:tcW w:w="709" w:type="dxa"/>
                          </w:tcPr>
                          <w:p w14:paraId="571D375C" w14:textId="4593CDD9" w:rsidR="00954D8F" w:rsidRPr="00312BA1" w:rsidRDefault="0009367D" w:rsidP="00F6554A">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sidRPr="00312BA1">
                              <w:rPr>
                                <w:rFonts w:ascii="Century Gothic" w:hAnsi="Century Gothic" w:cs="Calibri"/>
                                <w:i/>
                                <w:iCs/>
                                <w:color w:val="2F5496" w:themeColor="accent1" w:themeShade="BF"/>
                                <w:sz w:val="22"/>
                              </w:rPr>
                              <w:t>14.3</w:t>
                            </w:r>
                          </w:p>
                        </w:tc>
                        <w:tc>
                          <w:tcPr>
                            <w:tcW w:w="5359" w:type="dxa"/>
                          </w:tcPr>
                          <w:p w14:paraId="5BE30978" w14:textId="77777777" w:rsidR="00954D8F" w:rsidRDefault="00BB7A6D" w:rsidP="008107A1">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BB7A6D">
                              <w:rPr>
                                <w:rFonts w:ascii="Century Gothic" w:hAnsi="Century Gothic" w:cs="Calibri"/>
                                <w:i/>
                                <w:iCs/>
                                <w:color w:val="2F5496" w:themeColor="accent1" w:themeShade="BF"/>
                                <w:sz w:val="22"/>
                                <w:szCs w:val="22"/>
                              </w:rPr>
                              <w:t>Sports (basketball in particular)</w:t>
                            </w:r>
                          </w:p>
                          <w:p w14:paraId="16E19D5D" w14:textId="4DC3CCF8" w:rsidR="00BB7A6D" w:rsidRPr="008107A1" w:rsidRDefault="00421027" w:rsidP="008107A1">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Pr>
                                <w:rFonts w:ascii="Century Gothic" w:hAnsi="Century Gothic" w:cs="Calibri"/>
                                <w:i/>
                                <w:iCs/>
                                <w:color w:val="2F5496" w:themeColor="accent1" w:themeShade="BF"/>
                                <w:sz w:val="22"/>
                                <w:szCs w:val="22"/>
                              </w:rPr>
                              <w:t>F</w:t>
                            </w:r>
                            <w:r w:rsidR="00BB7A6D" w:rsidRPr="00BB7A6D">
                              <w:rPr>
                                <w:rFonts w:ascii="Century Gothic" w:hAnsi="Century Gothic" w:cs="Calibri"/>
                                <w:i/>
                                <w:iCs/>
                                <w:color w:val="2F5496" w:themeColor="accent1" w:themeShade="BF"/>
                                <w:sz w:val="22"/>
                                <w:szCs w:val="22"/>
                              </w:rPr>
                              <w:t>ootball goals football pitches and footballs</w:t>
                            </w:r>
                          </w:p>
                        </w:tc>
                      </w:tr>
                    </w:tbl>
                    <w:p w14:paraId="39AD1613" w14:textId="77777777" w:rsidR="00493ED7" w:rsidRPr="00E256DB" w:rsidRDefault="00493ED7" w:rsidP="00757B3F">
                      <w:pPr>
                        <w:spacing w:after="0"/>
                        <w:rPr>
                          <w:rFonts w:ascii="Century Gothic" w:hAnsi="Century Gothic"/>
                          <w:color w:val="2F5496" w:themeColor="accent1" w:themeShade="BF"/>
                          <w:sz w:val="22"/>
                          <w:szCs w:val="20"/>
                        </w:rPr>
                      </w:pPr>
                    </w:p>
                  </w:txbxContent>
                </v:textbox>
                <w10:wrap type="square" anchorx="margin"/>
              </v:shape>
            </w:pict>
          </mc:Fallback>
        </mc:AlternateContent>
      </w:r>
    </w:p>
    <w:p w14:paraId="66798DAF" w14:textId="5D6801CA" w:rsidR="00C06A95" w:rsidRPr="00C06A95" w:rsidRDefault="00C06A95" w:rsidP="00754ED7">
      <w:pPr>
        <w:rPr>
          <w:rFonts w:cs="Calibri"/>
          <w:kern w:val="0"/>
          <w:szCs w:val="24"/>
        </w:rPr>
      </w:pPr>
    </w:p>
    <w:p w14:paraId="7FFE41E0" w14:textId="77777777" w:rsidR="00462F57" w:rsidRDefault="00462F57">
      <w:r>
        <w:br w:type="page"/>
      </w:r>
    </w:p>
    <w:p w14:paraId="1BFF3176" w14:textId="53B5C974" w:rsidR="00C06A95" w:rsidRPr="00C06A95" w:rsidRDefault="00C06A95" w:rsidP="00C06A95">
      <w:r w:rsidRPr="00C06A95">
        <w:lastRenderedPageBreak/>
        <w:t>Almost a half of the Council’s budget gap for 2025/26 will be addressed by increasing efficiency, with a key focus on adopting new technology. Providing services online through digital platforms such as the Cardiff Gov App and website is often more cost-effective and enhances accessibility for residents, as these services are available 24/7.</w:t>
      </w:r>
    </w:p>
    <w:p w14:paraId="2EBFA11B" w14:textId="6A8785A3" w:rsidR="00C06A95" w:rsidRDefault="00C06A95" w:rsidP="00C06A95">
      <w:r w:rsidRPr="00C06A95">
        <w:t>For example, residents can now use the Council’s app to easily order food caddies or recycling sacks, pay their Council Tax online, and get answers to various queries from Bobi, our ChatBot. Bobi is an automated chat function that can help people with their queries, complete tasks or direct them to the right online service. This approach, already used by many organisations, is helping the Council save money that can be reinvested in frontline services.</w:t>
      </w:r>
    </w:p>
    <w:p w14:paraId="48C17F28" w14:textId="1802077D" w:rsidR="00C06A95" w:rsidRPr="008A0AC8" w:rsidRDefault="000838A0" w:rsidP="00C06A95">
      <w:pPr>
        <w:rPr>
          <w:b/>
        </w:rPr>
      </w:pPr>
      <w:r w:rsidRPr="008A0AC8">
        <w:rPr>
          <w:b/>
        </w:rPr>
        <w:t>The Council is exploring how technology can further reduce service delivery costs while maintaining or improving service quality. With provisions in place for those who require face-to-face or telephone services, do you support the increased use of technology for delivering services?</w:t>
      </w:r>
    </w:p>
    <w:p w14:paraId="59C187EC" w14:textId="39622917" w:rsidR="00217D19" w:rsidRDefault="003A3295" w:rsidP="00C06A95">
      <w:pPr>
        <w:rPr>
          <w:bCs/>
        </w:rPr>
      </w:pPr>
      <w:r>
        <w:rPr>
          <w:bCs/>
        </w:rPr>
        <w:t>A</w:t>
      </w:r>
      <w:r w:rsidR="008D728D">
        <w:rPr>
          <w:bCs/>
        </w:rPr>
        <w:t xml:space="preserve"> similar level of support was seen for the increased use of technology for delivering services, with </w:t>
      </w:r>
      <w:r w:rsidR="003C3000">
        <w:rPr>
          <w:bCs/>
        </w:rPr>
        <w:t>four-fifths of respondents (80.7%) agreeing with this proposal.</w:t>
      </w:r>
    </w:p>
    <w:p w14:paraId="3212FFBB" w14:textId="3791DCBF" w:rsidR="00D75DF1" w:rsidRPr="005A10F5" w:rsidRDefault="00217D19" w:rsidP="00D75DF1">
      <w:pPr>
        <w:rPr>
          <w:i/>
          <w:iCs/>
        </w:rPr>
      </w:pPr>
      <w:r>
        <w:rPr>
          <w:noProof/>
        </w:rPr>
        <w:drawing>
          <wp:inline distT="0" distB="0" distL="0" distR="0" wp14:anchorId="651C7425" wp14:editId="1E6C861E">
            <wp:extent cx="5760000" cy="2510519"/>
            <wp:effectExtent l="0" t="0" r="12700" b="4445"/>
            <wp:docPr id="254704652" name="Chart 1" descr="Chart showing results">
              <a:extLst xmlns:a="http://schemas.openxmlformats.org/drawingml/2006/main">
                <a:ext uri="{FF2B5EF4-FFF2-40B4-BE49-F238E27FC236}">
                  <a16:creationId xmlns:a16="http://schemas.microsoft.com/office/drawing/2014/main" id="{4D3DBA2E-617E-4AE5-84E8-089E3826E5D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r w:rsidR="00D75DF1" w:rsidRPr="00D75DF1">
        <w:rPr>
          <w:i/>
          <w:iCs/>
        </w:rPr>
        <w:t xml:space="preserve"> </w:t>
      </w:r>
      <w:r w:rsidR="00D75DF1" w:rsidRPr="005A10F5">
        <w:rPr>
          <w:i/>
          <w:iCs/>
        </w:rPr>
        <w:t>Excludes ‘Don’t know</w:t>
      </w:r>
      <w:r w:rsidR="0060791C">
        <w:rPr>
          <w:i/>
          <w:iCs/>
        </w:rPr>
        <w:t>/No opinion</w:t>
      </w:r>
      <w:r w:rsidR="00D75DF1" w:rsidRPr="005A10F5">
        <w:rPr>
          <w:i/>
          <w:iCs/>
        </w:rPr>
        <w:t>’ responses</w:t>
      </w:r>
    </w:p>
    <w:p w14:paraId="37ADE4B8" w14:textId="1DE966E7" w:rsidR="00217D19" w:rsidRDefault="00217D19" w:rsidP="00C06A95">
      <w:pPr>
        <w:rPr>
          <w:bCs/>
        </w:rPr>
      </w:pPr>
    </w:p>
    <w:p w14:paraId="3A030CAB" w14:textId="0B4A1EC1" w:rsidR="0012478F" w:rsidRDefault="0012478F">
      <w:pPr>
        <w:rPr>
          <w:bCs/>
        </w:rPr>
      </w:pPr>
      <w:r>
        <w:rPr>
          <w:bCs/>
        </w:rPr>
        <w:br w:type="page"/>
      </w:r>
    </w:p>
    <w:p w14:paraId="6AF09361" w14:textId="6DB28664" w:rsidR="00662111" w:rsidRDefault="00662111" w:rsidP="00C06A95">
      <w:pPr>
        <w:rPr>
          <w:bCs/>
        </w:rPr>
      </w:pPr>
      <w:r>
        <w:rPr>
          <w:bCs/>
        </w:rPr>
        <w:lastRenderedPageBreak/>
        <w:t xml:space="preserve">Looking at the results by </w:t>
      </w:r>
      <w:r w:rsidR="00B97F57">
        <w:rPr>
          <w:bCs/>
        </w:rPr>
        <w:t>different demographic groups</w:t>
      </w:r>
      <w:r w:rsidR="005C671C">
        <w:rPr>
          <w:bCs/>
        </w:rPr>
        <w:t xml:space="preserve"> showed</w:t>
      </w:r>
      <w:r w:rsidR="00F823F7">
        <w:rPr>
          <w:bCs/>
        </w:rPr>
        <w:t xml:space="preserve"> support from at least</w:t>
      </w:r>
      <w:r w:rsidR="00287DBA">
        <w:rPr>
          <w:bCs/>
        </w:rPr>
        <w:t xml:space="preserve"> seven out of ten respondents</w:t>
      </w:r>
      <w:r w:rsidR="00F32CCD">
        <w:rPr>
          <w:bCs/>
        </w:rPr>
        <w:t>.</w:t>
      </w:r>
    </w:p>
    <w:p w14:paraId="358A8AFC" w14:textId="5F6CC5E4" w:rsidR="00FE243C" w:rsidRDefault="0012478F" w:rsidP="00C06A95">
      <w:pPr>
        <w:rPr>
          <w:bCs/>
        </w:rPr>
      </w:pPr>
      <w:r>
        <w:rPr>
          <w:bCs/>
        </w:rPr>
        <w:t>Support for this proposal was highest amongst males (</w:t>
      </w:r>
      <w:r w:rsidR="00314E11">
        <w:rPr>
          <w:bCs/>
        </w:rPr>
        <w:t xml:space="preserve">84.1%), members of the LGBTQ+ community (84.0%) and </w:t>
      </w:r>
      <w:r w:rsidR="00030DFA">
        <w:rPr>
          <w:bCs/>
        </w:rPr>
        <w:t xml:space="preserve">respondents </w:t>
      </w:r>
      <w:r w:rsidR="00314E11">
        <w:rPr>
          <w:bCs/>
        </w:rPr>
        <w:t>under</w:t>
      </w:r>
      <w:r w:rsidR="00030DFA">
        <w:rPr>
          <w:bCs/>
        </w:rPr>
        <w:t xml:space="preserve"> the age of</w:t>
      </w:r>
      <w:r w:rsidR="00314E11">
        <w:rPr>
          <w:bCs/>
        </w:rPr>
        <w:t xml:space="preserve"> 35 (</w:t>
      </w:r>
      <w:r w:rsidR="00030DFA">
        <w:rPr>
          <w:bCs/>
        </w:rPr>
        <w:t>83.5%).</w:t>
      </w:r>
    </w:p>
    <w:p w14:paraId="67CF29D2" w14:textId="4E27E675" w:rsidR="00030DFA" w:rsidRDefault="00030DFA" w:rsidP="00C06A95">
      <w:pPr>
        <w:rPr>
          <w:bCs/>
        </w:rPr>
      </w:pPr>
      <w:r>
        <w:rPr>
          <w:bCs/>
        </w:rPr>
        <w:t xml:space="preserve">It was lowest amongst </w:t>
      </w:r>
      <w:r w:rsidR="00101E54">
        <w:rPr>
          <w:bCs/>
        </w:rPr>
        <w:t>respondents identifying as disabled (73.6%), those aged 55 or over (78.3%)</w:t>
      </w:r>
      <w:r w:rsidR="009759D1">
        <w:rPr>
          <w:bCs/>
        </w:rPr>
        <w:t xml:space="preserve"> and females (79.9%).</w:t>
      </w:r>
    </w:p>
    <w:p w14:paraId="2034EE0A" w14:textId="71CE6992" w:rsidR="00D75DF1" w:rsidRPr="005A10F5" w:rsidRDefault="007F38D5" w:rsidP="00D75DF1">
      <w:pPr>
        <w:rPr>
          <w:i/>
          <w:iCs/>
        </w:rPr>
      </w:pPr>
      <w:r>
        <w:rPr>
          <w:noProof/>
        </w:rPr>
        <w:drawing>
          <wp:inline distT="0" distB="0" distL="0" distR="0" wp14:anchorId="5D66D63C" wp14:editId="737623EB">
            <wp:extent cx="5760000" cy="3141345"/>
            <wp:effectExtent l="0" t="0" r="12700" b="1905"/>
            <wp:docPr id="1184730326" name="Chart 1" descr="Chart showing results">
              <a:extLst xmlns:a="http://schemas.openxmlformats.org/drawingml/2006/main">
                <a:ext uri="{FF2B5EF4-FFF2-40B4-BE49-F238E27FC236}">
                  <a16:creationId xmlns:a16="http://schemas.microsoft.com/office/drawing/2014/main" id="{896CBC45-0B59-4FEE-AA6A-3FF1C6DD1D6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8"/>
              </a:graphicData>
            </a:graphic>
          </wp:inline>
        </w:drawing>
      </w:r>
      <w:r w:rsidR="00D75DF1" w:rsidRPr="00D75DF1">
        <w:rPr>
          <w:i/>
          <w:iCs/>
        </w:rPr>
        <w:t xml:space="preserve"> </w:t>
      </w:r>
      <w:r w:rsidR="00D75DF1" w:rsidRPr="005A10F5">
        <w:rPr>
          <w:i/>
          <w:iCs/>
        </w:rPr>
        <w:t>Excludes ‘Don’t know</w:t>
      </w:r>
      <w:r w:rsidR="0060791C">
        <w:rPr>
          <w:i/>
          <w:iCs/>
        </w:rPr>
        <w:t>/No opinion</w:t>
      </w:r>
      <w:r w:rsidR="00D75DF1" w:rsidRPr="005A10F5">
        <w:rPr>
          <w:i/>
          <w:iCs/>
        </w:rPr>
        <w:t>’ responses</w:t>
      </w:r>
    </w:p>
    <w:p w14:paraId="7EEA60BD" w14:textId="77777777" w:rsidR="00FE243C" w:rsidRDefault="00FE243C" w:rsidP="00C06A95">
      <w:pPr>
        <w:rPr>
          <w:bCs/>
        </w:rPr>
      </w:pPr>
    </w:p>
    <w:p w14:paraId="01FE2A0E" w14:textId="0EBAB451" w:rsidR="00F32CCD" w:rsidRDefault="00F32CCD" w:rsidP="00C06A95">
      <w:pPr>
        <w:rPr>
          <w:bCs/>
        </w:rPr>
      </w:pPr>
      <w:r>
        <w:rPr>
          <w:bCs/>
        </w:rPr>
        <w:t xml:space="preserve">Results were consistent across the </w:t>
      </w:r>
      <w:r w:rsidR="00105C81">
        <w:rPr>
          <w:bCs/>
        </w:rPr>
        <w:t>different levels of deprivation:</w:t>
      </w:r>
    </w:p>
    <w:p w14:paraId="63ABBA54" w14:textId="16B4EC3E" w:rsidR="00D75DF1" w:rsidRPr="005A10F5" w:rsidRDefault="00FB10C0" w:rsidP="00D75DF1">
      <w:pPr>
        <w:rPr>
          <w:i/>
          <w:iCs/>
        </w:rPr>
      </w:pPr>
      <w:r>
        <w:rPr>
          <w:noProof/>
        </w:rPr>
        <w:drawing>
          <wp:inline distT="0" distB="0" distL="0" distR="0" wp14:anchorId="3154B394" wp14:editId="008469B1">
            <wp:extent cx="5760000" cy="3060000"/>
            <wp:effectExtent l="0" t="0" r="12700" b="7620"/>
            <wp:docPr id="1950329189" name="Chart 1" descr="Chart showing results">
              <a:extLst xmlns:a="http://schemas.openxmlformats.org/drawingml/2006/main">
                <a:ext uri="{FF2B5EF4-FFF2-40B4-BE49-F238E27FC236}">
                  <a16:creationId xmlns:a16="http://schemas.microsoft.com/office/drawing/2014/main" id="{A06FE89D-2241-44F2-85E7-F55BBD97F0A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9"/>
              </a:graphicData>
            </a:graphic>
          </wp:inline>
        </w:drawing>
      </w:r>
      <w:r w:rsidR="00D75DF1" w:rsidRPr="00D75DF1">
        <w:rPr>
          <w:i/>
          <w:iCs/>
        </w:rPr>
        <w:t xml:space="preserve"> </w:t>
      </w:r>
      <w:r w:rsidR="00D75DF1" w:rsidRPr="005A10F5">
        <w:rPr>
          <w:i/>
          <w:iCs/>
        </w:rPr>
        <w:t>Excludes ‘Don’t know</w:t>
      </w:r>
      <w:r w:rsidR="0060791C">
        <w:rPr>
          <w:i/>
          <w:iCs/>
        </w:rPr>
        <w:t>/No opinion</w:t>
      </w:r>
      <w:r w:rsidR="00D75DF1" w:rsidRPr="005A10F5">
        <w:rPr>
          <w:i/>
          <w:iCs/>
        </w:rPr>
        <w:t>’ responses</w:t>
      </w:r>
    </w:p>
    <w:p w14:paraId="266B031D" w14:textId="34616FDC" w:rsidR="001A72AC" w:rsidRDefault="001A72AC" w:rsidP="001A72AC">
      <w:pPr>
        <w:rPr>
          <w:b/>
        </w:rPr>
      </w:pPr>
      <w:r w:rsidRPr="008A0AC8">
        <w:rPr>
          <w:b/>
        </w:rPr>
        <w:lastRenderedPageBreak/>
        <w:t>Why do you disagree?</w:t>
      </w:r>
    </w:p>
    <w:p w14:paraId="72633FB5" w14:textId="41CCD63A" w:rsidR="001A72AC" w:rsidRDefault="001A72AC" w:rsidP="001A72AC">
      <w:pPr>
        <w:rPr>
          <w:bCs/>
        </w:rPr>
      </w:pPr>
      <w:r w:rsidRPr="00A9354C">
        <w:rPr>
          <w:bCs/>
        </w:rPr>
        <w:t>Respon</w:t>
      </w:r>
      <w:r>
        <w:rPr>
          <w:bCs/>
        </w:rPr>
        <w:t xml:space="preserve">dents who disagreed with the proposal were asked to give further details; </w:t>
      </w:r>
      <w:r w:rsidR="00D0755F">
        <w:rPr>
          <w:bCs/>
        </w:rPr>
        <w:t>402</w:t>
      </w:r>
      <w:r>
        <w:rPr>
          <w:bCs/>
        </w:rPr>
        <w:t xml:space="preserve"> comments were received, which have been grouped into themes.  The top three themes are shown below, with a full list available </w:t>
      </w:r>
      <w:bookmarkStart w:id="39" w:name="Page25"/>
      <w:r>
        <w:rPr>
          <w:bCs/>
        </w:rPr>
        <w:t xml:space="preserve">in </w:t>
      </w:r>
      <w:bookmarkEnd w:id="39"/>
      <w:r w:rsidR="009E38EA">
        <w:fldChar w:fldCharType="begin"/>
      </w:r>
      <w:r w:rsidR="009E38EA">
        <w:rPr>
          <w:bCs/>
        </w:rPr>
        <w:instrText>HYPERLINK  \l "_Why_Do_You_3"</w:instrText>
      </w:r>
      <w:r w:rsidR="009E38EA">
        <w:fldChar w:fldCharType="separate"/>
      </w:r>
      <w:r w:rsidRPr="009E38EA">
        <w:rPr>
          <w:rStyle w:val="Hyperlink"/>
          <w:bCs/>
        </w:rPr>
        <w:t>Appendix 6</w:t>
      </w:r>
      <w:r w:rsidR="009E38EA">
        <w:rPr>
          <w:rStyle w:val="Hyperlink"/>
          <w:bCs/>
        </w:rPr>
        <w:fldChar w:fldCharType="end"/>
      </w:r>
      <w:r>
        <w:rPr>
          <w:bCs/>
        </w:rPr>
        <w:t>.</w:t>
      </w:r>
    </w:p>
    <w:tbl>
      <w:tblPr>
        <w:tblStyle w:val="GridTable4-Accent5"/>
        <w:tblW w:w="9209" w:type="dxa"/>
        <w:tblLook w:val="04A0" w:firstRow="1" w:lastRow="0" w:firstColumn="1" w:lastColumn="0" w:noHBand="0" w:noVBand="1"/>
      </w:tblPr>
      <w:tblGrid>
        <w:gridCol w:w="2263"/>
        <w:gridCol w:w="709"/>
        <w:gridCol w:w="709"/>
        <w:gridCol w:w="5528"/>
      </w:tblGrid>
      <w:tr w:rsidR="001A72AC" w:rsidRPr="007454FF" w14:paraId="742E09DC" w14:textId="77777777" w:rsidTr="002D021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63" w:type="dxa"/>
          </w:tcPr>
          <w:p w14:paraId="648FEA3A" w14:textId="77777777" w:rsidR="001A72AC" w:rsidRPr="007454FF" w:rsidRDefault="001A72AC" w:rsidP="0030653F">
            <w:pPr>
              <w:widowControl w:val="0"/>
              <w:autoSpaceDE w:val="0"/>
              <w:autoSpaceDN w:val="0"/>
              <w:adjustRightInd w:val="0"/>
              <w:rPr>
                <w:rFonts w:ascii="Century Gothic" w:hAnsi="Century Gothic" w:cs="Calibri"/>
                <w:color w:val="FFFFFF"/>
                <w:sz w:val="22"/>
                <w:szCs w:val="22"/>
              </w:rPr>
            </w:pPr>
            <w:r w:rsidRPr="007454FF">
              <w:rPr>
                <w:rFonts w:ascii="Century Gothic" w:hAnsi="Century Gothic" w:cs="Calibri"/>
                <w:color w:val="FFFFFF"/>
                <w:sz w:val="22"/>
                <w:szCs w:val="22"/>
              </w:rPr>
              <w:t>Theme</w:t>
            </w:r>
          </w:p>
        </w:tc>
        <w:tc>
          <w:tcPr>
            <w:tcW w:w="709" w:type="dxa"/>
          </w:tcPr>
          <w:p w14:paraId="0019AD6F" w14:textId="77777777" w:rsidR="001A72AC" w:rsidRPr="007454FF" w:rsidRDefault="001A72AC"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No</w:t>
            </w:r>
          </w:p>
        </w:tc>
        <w:tc>
          <w:tcPr>
            <w:tcW w:w="709" w:type="dxa"/>
          </w:tcPr>
          <w:p w14:paraId="741F2030" w14:textId="77777777" w:rsidR="001A72AC" w:rsidRPr="007454FF" w:rsidRDefault="001A72AC"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w:t>
            </w:r>
          </w:p>
        </w:tc>
        <w:tc>
          <w:tcPr>
            <w:tcW w:w="5528" w:type="dxa"/>
          </w:tcPr>
          <w:p w14:paraId="6922B95D" w14:textId="77777777" w:rsidR="001A72AC" w:rsidRPr="007454FF" w:rsidRDefault="001A72AC"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Example Comments</w:t>
            </w:r>
          </w:p>
        </w:tc>
      </w:tr>
      <w:tr w:rsidR="00C17E22" w:rsidRPr="00BC67B8" w14:paraId="4F996318" w14:textId="77777777" w:rsidTr="002D021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63" w:type="dxa"/>
          </w:tcPr>
          <w:p w14:paraId="70B11E9B" w14:textId="77777777" w:rsidR="00C17E22" w:rsidRPr="003B63C5" w:rsidRDefault="00C17E22" w:rsidP="00C17E22">
            <w:pPr>
              <w:widowControl w:val="0"/>
              <w:autoSpaceDE w:val="0"/>
              <w:autoSpaceDN w:val="0"/>
              <w:adjustRightInd w:val="0"/>
              <w:rPr>
                <w:rFonts w:cs="Calibri"/>
                <w:szCs w:val="24"/>
              </w:rPr>
            </w:pPr>
            <w:r w:rsidRPr="003B63C5">
              <w:rPr>
                <w:rFonts w:cs="Calibri"/>
                <w:szCs w:val="24"/>
              </w:rPr>
              <w:t>Digital Literacy and</w:t>
            </w:r>
          </w:p>
          <w:p w14:paraId="55F0156C" w14:textId="77777777" w:rsidR="00C17E22" w:rsidRPr="003B63C5" w:rsidRDefault="00C17E22" w:rsidP="00C17E22">
            <w:pPr>
              <w:widowControl w:val="0"/>
              <w:autoSpaceDE w:val="0"/>
              <w:autoSpaceDN w:val="0"/>
              <w:adjustRightInd w:val="0"/>
              <w:rPr>
                <w:rFonts w:cs="Calibri"/>
                <w:szCs w:val="24"/>
              </w:rPr>
            </w:pPr>
            <w:r w:rsidRPr="003B63C5">
              <w:rPr>
                <w:rFonts w:cs="Calibri"/>
                <w:szCs w:val="24"/>
              </w:rPr>
              <w:t>Accessibility</w:t>
            </w:r>
          </w:p>
          <w:p w14:paraId="253D3E66" w14:textId="7672A679" w:rsidR="00C17E22" w:rsidRPr="00F6554A" w:rsidRDefault="00C17E22" w:rsidP="00C17E22">
            <w:pPr>
              <w:widowControl w:val="0"/>
              <w:autoSpaceDE w:val="0"/>
              <w:autoSpaceDN w:val="0"/>
              <w:adjustRightInd w:val="0"/>
              <w:rPr>
                <w:rFonts w:ascii="Century Gothic" w:hAnsi="Century Gothic" w:cs="Calibri"/>
                <w:color w:val="2F5496" w:themeColor="accent1" w:themeShade="BF"/>
                <w:sz w:val="22"/>
                <w:szCs w:val="22"/>
              </w:rPr>
            </w:pPr>
            <w:r w:rsidRPr="003B63C5">
              <w:rPr>
                <w:rFonts w:cs="Calibri"/>
                <w:szCs w:val="24"/>
              </w:rPr>
              <w:t>Concerns</w:t>
            </w:r>
          </w:p>
        </w:tc>
        <w:tc>
          <w:tcPr>
            <w:tcW w:w="709" w:type="dxa"/>
          </w:tcPr>
          <w:p w14:paraId="398FA419" w14:textId="276972C9" w:rsidR="00C17E22" w:rsidRPr="00BC67B8" w:rsidRDefault="00C17E22" w:rsidP="00C17E2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szCs w:val="22"/>
              </w:rPr>
            </w:pPr>
            <w:r w:rsidRPr="0061788C">
              <w:rPr>
                <w:rFonts w:cs="Calibri"/>
                <w:szCs w:val="24"/>
              </w:rPr>
              <w:t>149</w:t>
            </w:r>
          </w:p>
        </w:tc>
        <w:tc>
          <w:tcPr>
            <w:tcW w:w="709" w:type="dxa"/>
          </w:tcPr>
          <w:p w14:paraId="56973324" w14:textId="13654231" w:rsidR="00C17E22" w:rsidRPr="00BC67B8" w:rsidRDefault="00C17E22" w:rsidP="00C17E2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szCs w:val="22"/>
              </w:rPr>
            </w:pPr>
            <w:r w:rsidRPr="0061788C">
              <w:rPr>
                <w:rFonts w:cs="Calibri"/>
                <w:i/>
                <w:iCs/>
                <w:szCs w:val="24"/>
              </w:rPr>
              <w:t>37.7</w:t>
            </w:r>
          </w:p>
        </w:tc>
        <w:tc>
          <w:tcPr>
            <w:tcW w:w="5528" w:type="dxa"/>
          </w:tcPr>
          <w:p w14:paraId="2EA91BFB" w14:textId="77777777" w:rsidR="00C17E22" w:rsidRDefault="00C17E22" w:rsidP="00C17E22">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3B63C5">
              <w:rPr>
                <w:rFonts w:asciiTheme="minorHAnsi" w:hAnsiTheme="minorHAnsi" w:cstheme="minorHAnsi"/>
                <w:i/>
                <w:iCs/>
                <w:szCs w:val="24"/>
              </w:rPr>
              <w:t xml:space="preserve">Those who can’t use technology will be excluded regardless of your best intentions to maintain face to face and telephone. </w:t>
            </w:r>
          </w:p>
          <w:p w14:paraId="28A33F48" w14:textId="77777777" w:rsidR="00C17E22" w:rsidRDefault="00C17E22" w:rsidP="00C17E22">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3B63C5">
              <w:rPr>
                <w:rFonts w:asciiTheme="minorHAnsi" w:hAnsiTheme="minorHAnsi" w:cstheme="minorHAnsi"/>
                <w:i/>
                <w:iCs/>
                <w:szCs w:val="24"/>
              </w:rPr>
              <w:t xml:space="preserve">I do a lot of volunteer work with older people. In my experience they aren't taken into account. The provisions tend to ignore a large part of the population that can't do digital no matter how much help they get. </w:t>
            </w:r>
          </w:p>
          <w:p w14:paraId="19BF717E" w14:textId="77777777" w:rsidR="00C17E22" w:rsidRDefault="00C17E22" w:rsidP="00C17E22">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3B63C5">
              <w:rPr>
                <w:rFonts w:asciiTheme="minorHAnsi" w:hAnsiTheme="minorHAnsi" w:cstheme="minorHAnsi"/>
                <w:i/>
                <w:iCs/>
                <w:szCs w:val="24"/>
              </w:rPr>
              <w:t xml:space="preserve">There are a lot of pensioners/older people who do not use technology or have access and don’t want to as they don’t understand Apps or online stuff. This increases their vulnerability if forced down the route of using technology as they don’t or would not fully understand potential risks of scams/sharing their personal data etc. </w:t>
            </w:r>
          </w:p>
          <w:p w14:paraId="6071BB6C" w14:textId="77777777" w:rsidR="00C17E22" w:rsidRDefault="00C17E22" w:rsidP="00C17E22">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3B63C5">
              <w:rPr>
                <w:rFonts w:asciiTheme="minorHAnsi" w:hAnsiTheme="minorHAnsi" w:cstheme="minorHAnsi"/>
                <w:i/>
                <w:iCs/>
                <w:szCs w:val="24"/>
              </w:rPr>
              <w:t xml:space="preserve">Lots of resident don’t speak English or have no access to the technology. </w:t>
            </w:r>
          </w:p>
          <w:p w14:paraId="0191C0AD" w14:textId="06301779" w:rsidR="00C17E22" w:rsidRPr="002A193E" w:rsidRDefault="00C17E22" w:rsidP="00C17E22">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3B63C5">
              <w:rPr>
                <w:rFonts w:asciiTheme="minorHAnsi" w:hAnsiTheme="minorHAnsi" w:cstheme="minorHAnsi"/>
                <w:i/>
                <w:iCs/>
                <w:szCs w:val="24"/>
              </w:rPr>
              <w:t>Do not assume that all residents can use technology. They cannot and you are discriminating against them if you proceed with this proposal.</w:t>
            </w:r>
          </w:p>
        </w:tc>
      </w:tr>
      <w:tr w:rsidR="00C17E22" w:rsidRPr="00BC67B8" w14:paraId="2BEA7039" w14:textId="77777777" w:rsidTr="002D021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63" w:type="dxa"/>
          </w:tcPr>
          <w:p w14:paraId="7E012C62" w14:textId="77777777" w:rsidR="00C17E22" w:rsidRPr="00610F5A" w:rsidRDefault="00C17E22" w:rsidP="00C17E22">
            <w:pPr>
              <w:widowControl w:val="0"/>
              <w:autoSpaceDE w:val="0"/>
              <w:autoSpaceDN w:val="0"/>
              <w:adjustRightInd w:val="0"/>
              <w:rPr>
                <w:rFonts w:cs="Calibri"/>
                <w:szCs w:val="24"/>
              </w:rPr>
            </w:pPr>
            <w:r w:rsidRPr="00610F5A">
              <w:rPr>
                <w:rFonts w:cs="Calibri"/>
                <w:szCs w:val="24"/>
              </w:rPr>
              <w:t>Impact on Service</w:t>
            </w:r>
          </w:p>
          <w:p w14:paraId="0E10AAFC" w14:textId="77777777" w:rsidR="00C17E22" w:rsidRPr="00610F5A" w:rsidRDefault="00C17E22" w:rsidP="00C17E22">
            <w:pPr>
              <w:widowControl w:val="0"/>
              <w:autoSpaceDE w:val="0"/>
              <w:autoSpaceDN w:val="0"/>
              <w:adjustRightInd w:val="0"/>
              <w:rPr>
                <w:rFonts w:cs="Calibri"/>
                <w:szCs w:val="24"/>
              </w:rPr>
            </w:pPr>
            <w:r w:rsidRPr="00610F5A">
              <w:rPr>
                <w:rFonts w:cs="Calibri"/>
                <w:szCs w:val="24"/>
              </w:rPr>
              <w:t>Quality / Issues</w:t>
            </w:r>
          </w:p>
          <w:p w14:paraId="307C30EE" w14:textId="77777777" w:rsidR="00C17E22" w:rsidRPr="00610F5A" w:rsidRDefault="00C17E22" w:rsidP="00C17E22">
            <w:pPr>
              <w:widowControl w:val="0"/>
              <w:autoSpaceDE w:val="0"/>
              <w:autoSpaceDN w:val="0"/>
              <w:adjustRightInd w:val="0"/>
              <w:rPr>
                <w:rFonts w:cs="Calibri"/>
                <w:szCs w:val="24"/>
              </w:rPr>
            </w:pPr>
            <w:r w:rsidRPr="00610F5A">
              <w:rPr>
                <w:rFonts w:cs="Calibri"/>
                <w:szCs w:val="24"/>
              </w:rPr>
              <w:t>with Reliability and</w:t>
            </w:r>
          </w:p>
          <w:p w14:paraId="276DFAD2" w14:textId="77777777" w:rsidR="00C17E22" w:rsidRPr="00610F5A" w:rsidRDefault="00C17E22" w:rsidP="00C17E22">
            <w:pPr>
              <w:widowControl w:val="0"/>
              <w:autoSpaceDE w:val="0"/>
              <w:autoSpaceDN w:val="0"/>
              <w:adjustRightInd w:val="0"/>
              <w:rPr>
                <w:rFonts w:cs="Calibri"/>
                <w:szCs w:val="24"/>
              </w:rPr>
            </w:pPr>
            <w:r w:rsidRPr="00610F5A">
              <w:rPr>
                <w:rFonts w:cs="Calibri"/>
                <w:szCs w:val="24"/>
              </w:rPr>
              <w:t>Efficiency of</w:t>
            </w:r>
          </w:p>
          <w:p w14:paraId="413C1465" w14:textId="77777777" w:rsidR="00C17E22" w:rsidRPr="00610F5A" w:rsidRDefault="00C17E22" w:rsidP="00C17E22">
            <w:pPr>
              <w:widowControl w:val="0"/>
              <w:autoSpaceDE w:val="0"/>
              <w:autoSpaceDN w:val="0"/>
              <w:adjustRightInd w:val="0"/>
              <w:rPr>
                <w:rFonts w:cs="Calibri"/>
                <w:szCs w:val="24"/>
              </w:rPr>
            </w:pPr>
            <w:r w:rsidRPr="00610F5A">
              <w:rPr>
                <w:rFonts w:cs="Calibri"/>
                <w:szCs w:val="24"/>
              </w:rPr>
              <w:t>Current</w:t>
            </w:r>
          </w:p>
          <w:p w14:paraId="38E732D2" w14:textId="77777777" w:rsidR="00C17E22" w:rsidRPr="00610F5A" w:rsidRDefault="00C17E22" w:rsidP="00C17E22">
            <w:pPr>
              <w:widowControl w:val="0"/>
              <w:autoSpaceDE w:val="0"/>
              <w:autoSpaceDN w:val="0"/>
              <w:adjustRightInd w:val="0"/>
              <w:rPr>
                <w:rFonts w:cs="Calibri"/>
                <w:szCs w:val="24"/>
              </w:rPr>
            </w:pPr>
            <w:r w:rsidRPr="00610F5A">
              <w:rPr>
                <w:rFonts w:cs="Calibri"/>
                <w:szCs w:val="24"/>
              </w:rPr>
              <w:t>Technology /</w:t>
            </w:r>
          </w:p>
          <w:p w14:paraId="4A7B7D0A" w14:textId="18956ABF" w:rsidR="00C17E22" w:rsidRPr="00BC67B8" w:rsidRDefault="00C17E22" w:rsidP="00C17E22">
            <w:pPr>
              <w:widowControl w:val="0"/>
              <w:autoSpaceDE w:val="0"/>
              <w:autoSpaceDN w:val="0"/>
              <w:adjustRightInd w:val="0"/>
              <w:rPr>
                <w:rFonts w:ascii="Century Gothic" w:hAnsi="Century Gothic" w:cs="Calibri"/>
                <w:color w:val="2F5496" w:themeColor="accent1" w:themeShade="BF"/>
                <w:sz w:val="22"/>
                <w:szCs w:val="22"/>
              </w:rPr>
            </w:pPr>
            <w:r w:rsidRPr="00610F5A">
              <w:rPr>
                <w:rFonts w:cs="Calibri"/>
                <w:szCs w:val="24"/>
              </w:rPr>
              <w:t>Services</w:t>
            </w:r>
          </w:p>
        </w:tc>
        <w:tc>
          <w:tcPr>
            <w:tcW w:w="709" w:type="dxa"/>
          </w:tcPr>
          <w:p w14:paraId="7E78CE75" w14:textId="372CEDAA" w:rsidR="00C17E22" w:rsidRPr="00BC67B8" w:rsidRDefault="00C17E22" w:rsidP="00C17E22">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color w:val="2F5496" w:themeColor="accent1" w:themeShade="BF"/>
                <w:sz w:val="22"/>
                <w:szCs w:val="22"/>
              </w:rPr>
            </w:pPr>
            <w:r w:rsidRPr="00610F5A">
              <w:rPr>
                <w:rFonts w:cs="Calibri"/>
                <w:szCs w:val="24"/>
              </w:rPr>
              <w:t>141</w:t>
            </w:r>
          </w:p>
        </w:tc>
        <w:tc>
          <w:tcPr>
            <w:tcW w:w="709" w:type="dxa"/>
          </w:tcPr>
          <w:p w14:paraId="7B9558EF" w14:textId="51A66926" w:rsidR="00C17E22" w:rsidRPr="00BC67B8" w:rsidRDefault="00C17E22" w:rsidP="00C17E22">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i/>
                <w:iCs/>
                <w:color w:val="2F5496" w:themeColor="accent1" w:themeShade="BF"/>
                <w:sz w:val="22"/>
                <w:szCs w:val="22"/>
              </w:rPr>
            </w:pPr>
            <w:r w:rsidRPr="00610F5A">
              <w:rPr>
                <w:rFonts w:cs="Calibri"/>
                <w:i/>
                <w:iCs/>
                <w:szCs w:val="24"/>
              </w:rPr>
              <w:t>35.1</w:t>
            </w:r>
          </w:p>
        </w:tc>
        <w:tc>
          <w:tcPr>
            <w:tcW w:w="5528" w:type="dxa"/>
          </w:tcPr>
          <w:p w14:paraId="781CC133" w14:textId="77777777" w:rsidR="00C17E22" w:rsidRDefault="00C17E22" w:rsidP="00C17E22">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95401B">
              <w:rPr>
                <w:rFonts w:asciiTheme="minorHAnsi" w:hAnsiTheme="minorHAnsi" w:cstheme="minorHAnsi"/>
                <w:i/>
                <w:iCs/>
                <w:szCs w:val="24"/>
              </w:rPr>
              <w:t xml:space="preserve">The chatbot is useless. </w:t>
            </w:r>
          </w:p>
          <w:p w14:paraId="022CBF09" w14:textId="77777777" w:rsidR="00C17E22" w:rsidRDefault="00C17E22" w:rsidP="00C17E22">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95401B">
              <w:rPr>
                <w:rFonts w:asciiTheme="minorHAnsi" w:hAnsiTheme="minorHAnsi" w:cstheme="minorHAnsi"/>
                <w:i/>
                <w:iCs/>
                <w:szCs w:val="24"/>
              </w:rPr>
              <w:t xml:space="preserve">Chatbots are unsuitable for complex queries and tend to increase customer frustration with the service. </w:t>
            </w:r>
          </w:p>
          <w:p w14:paraId="09A97957" w14:textId="77777777" w:rsidR="00C17E22" w:rsidRDefault="00C17E22" w:rsidP="00C17E22">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95401B">
              <w:rPr>
                <w:rFonts w:asciiTheme="minorHAnsi" w:hAnsiTheme="minorHAnsi" w:cstheme="minorHAnsi"/>
                <w:i/>
                <w:iCs/>
                <w:szCs w:val="24"/>
              </w:rPr>
              <w:t xml:space="preserve">Council staff are bad enough at responding to emails as it is! They don’t put their phone numbers on email signatures any longer making it difficult to contact them. </w:t>
            </w:r>
          </w:p>
          <w:p w14:paraId="45A0B382" w14:textId="77777777" w:rsidR="00C17E22" w:rsidRDefault="00C17E22" w:rsidP="00C17E22">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95401B">
              <w:rPr>
                <w:rFonts w:asciiTheme="minorHAnsi" w:hAnsiTheme="minorHAnsi" w:cstheme="minorHAnsi"/>
                <w:i/>
                <w:iCs/>
                <w:szCs w:val="24"/>
              </w:rPr>
              <w:t xml:space="preserve">I have tried using technology. Either the technology failed or the human receiving the request failed. </w:t>
            </w:r>
          </w:p>
          <w:p w14:paraId="2B81C189" w14:textId="411355D6" w:rsidR="00C17E22" w:rsidRPr="002A193E" w:rsidRDefault="00C17E22" w:rsidP="00C17E22">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95401B">
              <w:rPr>
                <w:rFonts w:asciiTheme="minorHAnsi" w:hAnsiTheme="minorHAnsi" w:cstheme="minorHAnsi"/>
                <w:i/>
                <w:iCs/>
                <w:szCs w:val="24"/>
              </w:rPr>
              <w:t>Some of these so-called new ideas are not working, and the services basic need to be addressed first!</w:t>
            </w:r>
          </w:p>
        </w:tc>
      </w:tr>
      <w:tr w:rsidR="00C17E22" w:rsidRPr="008107A1" w14:paraId="17C38D65" w14:textId="77777777" w:rsidTr="002D021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63" w:type="dxa"/>
          </w:tcPr>
          <w:p w14:paraId="5BE0112C" w14:textId="1DD0D892" w:rsidR="00C17E22" w:rsidRPr="00312BA1" w:rsidRDefault="00C17E22" w:rsidP="00C17E22">
            <w:pPr>
              <w:widowControl w:val="0"/>
              <w:autoSpaceDE w:val="0"/>
              <w:autoSpaceDN w:val="0"/>
              <w:adjustRightInd w:val="0"/>
              <w:rPr>
                <w:rFonts w:ascii="Century Gothic" w:hAnsi="Century Gothic" w:cs="Calibri"/>
                <w:color w:val="2F5496" w:themeColor="accent1" w:themeShade="BF"/>
                <w:sz w:val="22"/>
              </w:rPr>
            </w:pPr>
            <w:r w:rsidRPr="0095401B">
              <w:rPr>
                <w:rFonts w:cs="Calibri"/>
                <w:color w:val="000000"/>
                <w:szCs w:val="24"/>
              </w:rPr>
              <w:t>Preference for Human Interaction</w:t>
            </w:r>
          </w:p>
        </w:tc>
        <w:tc>
          <w:tcPr>
            <w:tcW w:w="709" w:type="dxa"/>
          </w:tcPr>
          <w:p w14:paraId="3DFFB65A" w14:textId="70112D1B" w:rsidR="00C17E22" w:rsidRPr="00312BA1" w:rsidRDefault="00C17E22" w:rsidP="00C17E2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rPr>
            </w:pPr>
            <w:r>
              <w:rPr>
                <w:rFonts w:cs="Calibri"/>
                <w:color w:val="000000"/>
                <w:szCs w:val="24"/>
              </w:rPr>
              <w:t>96</w:t>
            </w:r>
          </w:p>
        </w:tc>
        <w:tc>
          <w:tcPr>
            <w:tcW w:w="709" w:type="dxa"/>
          </w:tcPr>
          <w:p w14:paraId="16036DB8" w14:textId="5DFC5D5E" w:rsidR="00C17E22" w:rsidRPr="00312BA1" w:rsidRDefault="00C17E22" w:rsidP="00C17E2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Pr>
                <w:rFonts w:cs="Calibri"/>
                <w:i/>
                <w:iCs/>
                <w:color w:val="000000"/>
                <w:szCs w:val="24"/>
              </w:rPr>
              <w:t>23.9</w:t>
            </w:r>
          </w:p>
        </w:tc>
        <w:tc>
          <w:tcPr>
            <w:tcW w:w="5528" w:type="dxa"/>
          </w:tcPr>
          <w:p w14:paraId="3596C307" w14:textId="77777777" w:rsidR="00C17E22" w:rsidRDefault="00C17E22" w:rsidP="00C17E22">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085FB1">
              <w:rPr>
                <w:rFonts w:asciiTheme="minorHAnsi" w:hAnsiTheme="minorHAnsi" w:cstheme="minorHAnsi"/>
                <w:i/>
                <w:iCs/>
                <w:szCs w:val="24"/>
              </w:rPr>
              <w:t xml:space="preserve">I think a lot of people prefer face to face rather than telephone or computerised contact. </w:t>
            </w:r>
          </w:p>
          <w:p w14:paraId="73C4C240" w14:textId="77777777" w:rsidR="00C17E22" w:rsidRDefault="00C17E22" w:rsidP="00C17E22">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085FB1">
              <w:rPr>
                <w:rFonts w:asciiTheme="minorHAnsi" w:hAnsiTheme="minorHAnsi" w:cstheme="minorHAnsi"/>
                <w:i/>
                <w:iCs/>
                <w:szCs w:val="24"/>
              </w:rPr>
              <w:t xml:space="preserve">I like to speak to a human. </w:t>
            </w:r>
          </w:p>
          <w:p w14:paraId="1C94E936" w14:textId="5E5D01DE" w:rsidR="00C17E22" w:rsidRPr="002A193E" w:rsidRDefault="00C17E22" w:rsidP="00C17E22">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085FB1">
              <w:rPr>
                <w:rFonts w:asciiTheme="minorHAnsi" w:hAnsiTheme="minorHAnsi" w:cstheme="minorHAnsi"/>
                <w:i/>
                <w:iCs/>
                <w:szCs w:val="24"/>
              </w:rPr>
              <w:t>Because I like face to face services.</w:t>
            </w:r>
          </w:p>
        </w:tc>
      </w:tr>
    </w:tbl>
    <w:p w14:paraId="7A70E023" w14:textId="5A2F559B" w:rsidR="00C06A95" w:rsidRDefault="00CC05E4" w:rsidP="00C06A95">
      <w:r>
        <w:rPr>
          <w:noProof/>
        </w:rPr>
        <w:lastRenderedPageBreak/>
        <mc:AlternateContent>
          <mc:Choice Requires="wps">
            <w:drawing>
              <wp:anchor distT="45720" distB="45720" distL="114300" distR="114300" simplePos="0" relativeHeight="251658246" behindDoc="0" locked="0" layoutInCell="1" allowOverlap="1" wp14:anchorId="6ADB49FE" wp14:editId="5055FFCF">
                <wp:simplePos x="0" y="0"/>
                <wp:positionH relativeFrom="margin">
                  <wp:align>left</wp:align>
                </wp:positionH>
                <wp:positionV relativeFrom="paragraph">
                  <wp:posOffset>434</wp:posOffset>
                </wp:positionV>
                <wp:extent cx="6191885" cy="8694420"/>
                <wp:effectExtent l="0" t="0" r="0" b="0"/>
                <wp:wrapSquare wrapText="bothSides"/>
                <wp:docPr id="142229335" name="Text Box 2" descr="Do you think it is a good idea to use new technology to help deliver services?&#10;There was strong support for the proposal to use new technology to help deliver services, with 87.3%agreeing that this was a good idea, including 33.0% who ‘strongly agreed’.&#10;&#10;Chart showing results&#10;&#10;Why do you disagree?&#10;Those disagreeing with the proposal to increase the use of new technology were asked to give details as to why this was the case; 9 comments were received:&#10;- AI can be reliable in some place but it can be difficult for older people, can create many new problems and its good to keep casual socialisation&#10;- Although it makes things easier, it makes people feel more isolated and disconnected from people.&#10;- Because I understand that you are looking ways to save money but you don't need technology to save money You can look for something else to save money maybe for naturel/enviroment or donating money to charity.&#10;- Chatbot don't answer a question they just give you more questions.  You need to be able to speak to a person and get the response required.  Also, elderly people do not always have access to computers, apps etc so cannot access the Chatbot.   Many people do not want more apps on their phones, which leave them open to spam calls, messages, emails and being hacked. &#10;- I strongly disagree that it’s not a good idea to use technology to help deliver services Because New technology can be expensive to impliment and maintain…..  New technology can introduce security risks, such as data breaches and fraud  Technical issues and downtime can disrupt service delivery.  Employees can become too dependent on technology, which can be problematic if the system crashes.  It will litro leave you will loss of skills, Technology can reduce face-to-face interaction and personal aspect of the business, Technology can be a distraction, which can lead to counter-productivity.  Technology can lead to decreased customer engagement and employee engagement.  Technology can reduce traditional communication methods, which can lead to employees losing interpersonal communication skills.&#10;- It often leads to a lack of safety net for many people. Also websites and online services can often be poorly coded and designed New technology has only hindered services so far. Many people struggle with virtual services and i believe this makes them ineffective.&#10;- Not everyone had technology&#10;- Telephone conversations are better for those whose technological skills are poor&#1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191885" cy="8694821"/>
                        </a:xfrm>
                        <a:prstGeom prst="rect">
                          <a:avLst/>
                        </a:prstGeom>
                        <a:solidFill>
                          <a:schemeClr val="accent6">
                            <a:lumMod val="20000"/>
                            <a:lumOff val="80000"/>
                          </a:schemeClr>
                        </a:solidFill>
                        <a:ln w="9525">
                          <a:noFill/>
                          <a:miter lim="800000"/>
                          <a:headEnd/>
                          <a:tailEnd/>
                        </a:ln>
                      </wps:spPr>
                      <wps:txbx>
                        <w:txbxContent>
                          <w:p w14:paraId="4F8684DB" w14:textId="1EF9F64A" w:rsidR="00B671E9" w:rsidRPr="00493ED7" w:rsidRDefault="00D22780" w:rsidP="00D22780">
                            <w:pPr>
                              <w:rPr>
                                <w:rFonts w:ascii="Century Gothic" w:hAnsi="Century Gothic"/>
                                <w:b/>
                                <w:bCs/>
                                <w:color w:val="2F5496" w:themeColor="accent1" w:themeShade="BF"/>
                                <w:sz w:val="22"/>
                                <w:szCs w:val="20"/>
                              </w:rPr>
                            </w:pPr>
                            <w:r w:rsidRPr="00493ED7">
                              <w:rPr>
                                <w:rFonts w:ascii="Century Gothic" w:hAnsi="Century Gothic"/>
                                <w:b/>
                                <w:bCs/>
                                <w:color w:val="2F5496" w:themeColor="accent1" w:themeShade="BF"/>
                                <w:sz w:val="22"/>
                                <w:szCs w:val="20"/>
                              </w:rPr>
                              <w:t>Do you think it is a good idea to use new technology to help deliver services</w:t>
                            </w:r>
                            <w:r w:rsidR="00B671E9" w:rsidRPr="00493ED7">
                              <w:rPr>
                                <w:rFonts w:ascii="Century Gothic" w:hAnsi="Century Gothic"/>
                                <w:b/>
                                <w:bCs/>
                                <w:color w:val="2F5496" w:themeColor="accent1" w:themeShade="BF"/>
                                <w:sz w:val="22"/>
                                <w:szCs w:val="20"/>
                              </w:rPr>
                              <w:t>?</w:t>
                            </w:r>
                          </w:p>
                          <w:p w14:paraId="76A3A4CA" w14:textId="4C889696" w:rsidR="00B671E9" w:rsidRDefault="000E0692" w:rsidP="00B671E9">
                            <w:pPr>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There was strong support for the proposal to use new technology to help deliver services</w:t>
                            </w:r>
                            <w:r w:rsidR="00D44F8F">
                              <w:rPr>
                                <w:rFonts w:ascii="Century Gothic" w:hAnsi="Century Gothic"/>
                                <w:color w:val="2F5496" w:themeColor="accent1" w:themeShade="BF"/>
                                <w:sz w:val="22"/>
                                <w:szCs w:val="20"/>
                              </w:rPr>
                              <w:t>, with 87.3%</w:t>
                            </w:r>
                            <w:r w:rsidR="007F1CCF">
                              <w:rPr>
                                <w:rFonts w:ascii="Century Gothic" w:hAnsi="Century Gothic"/>
                                <w:color w:val="2F5496" w:themeColor="accent1" w:themeShade="BF"/>
                                <w:sz w:val="22"/>
                                <w:szCs w:val="20"/>
                              </w:rPr>
                              <w:t>agreeing that this was a good idea</w:t>
                            </w:r>
                            <w:r w:rsidR="00900003">
                              <w:rPr>
                                <w:rFonts w:ascii="Century Gothic" w:hAnsi="Century Gothic"/>
                                <w:color w:val="2F5496" w:themeColor="accent1" w:themeShade="BF"/>
                                <w:sz w:val="22"/>
                                <w:szCs w:val="20"/>
                              </w:rPr>
                              <w:t xml:space="preserve">, including 33.0% who </w:t>
                            </w:r>
                            <w:r w:rsidR="00B53547">
                              <w:rPr>
                                <w:rFonts w:ascii="Century Gothic" w:hAnsi="Century Gothic"/>
                                <w:color w:val="2F5496" w:themeColor="accent1" w:themeShade="BF"/>
                                <w:sz w:val="22"/>
                                <w:szCs w:val="20"/>
                              </w:rPr>
                              <w:t>‘</w:t>
                            </w:r>
                            <w:r w:rsidR="00900003">
                              <w:rPr>
                                <w:rFonts w:ascii="Century Gothic" w:hAnsi="Century Gothic"/>
                                <w:color w:val="2F5496" w:themeColor="accent1" w:themeShade="BF"/>
                                <w:sz w:val="22"/>
                                <w:szCs w:val="20"/>
                              </w:rPr>
                              <w:t>strongly</w:t>
                            </w:r>
                            <w:r w:rsidR="00B53547">
                              <w:rPr>
                                <w:rFonts w:ascii="Century Gothic" w:hAnsi="Century Gothic"/>
                                <w:color w:val="2F5496" w:themeColor="accent1" w:themeShade="BF"/>
                                <w:sz w:val="22"/>
                                <w:szCs w:val="20"/>
                              </w:rPr>
                              <w:t xml:space="preserve"> agreed’.</w:t>
                            </w:r>
                          </w:p>
                          <w:p w14:paraId="1270DCEC" w14:textId="53F46644" w:rsidR="00C453A2" w:rsidRPr="007454FF" w:rsidRDefault="00EC095B" w:rsidP="003054B9">
                            <w:pPr>
                              <w:rPr>
                                <w:rFonts w:ascii="Century Gothic" w:hAnsi="Century Gothic"/>
                                <w:i/>
                                <w:iCs/>
                                <w:color w:val="2F5496" w:themeColor="accent1" w:themeShade="BF"/>
                                <w:sz w:val="22"/>
                                <w:szCs w:val="20"/>
                              </w:rPr>
                            </w:pPr>
                            <w:r>
                              <w:rPr>
                                <w:noProof/>
                              </w:rPr>
                              <w:drawing>
                                <wp:inline distT="0" distB="0" distL="0" distR="0" wp14:anchorId="3390F96A" wp14:editId="5C246080">
                                  <wp:extent cx="5911515" cy="1547495"/>
                                  <wp:effectExtent l="0" t="0" r="13335" b="14605"/>
                                  <wp:docPr id="1041627551" name="Chart 1">
                                    <a:extLst xmlns:a="http://schemas.openxmlformats.org/drawingml/2006/main">
                                      <a:ext uri="{FF2B5EF4-FFF2-40B4-BE49-F238E27FC236}">
                                        <a16:creationId xmlns:a16="http://schemas.microsoft.com/office/drawing/2014/main" id="{4D3DBA2E-617E-4AE5-84E8-089E3826E5D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0"/>
                                    </a:graphicData>
                                  </a:graphic>
                                </wp:inline>
                              </w:drawing>
                            </w:r>
                            <w:r w:rsidR="00C453A2" w:rsidRPr="007454FF">
                              <w:rPr>
                                <w:rFonts w:ascii="Century Gothic" w:hAnsi="Century Gothic"/>
                                <w:i/>
                                <w:iCs/>
                                <w:color w:val="2F5496" w:themeColor="accent1" w:themeShade="BF"/>
                                <w:sz w:val="22"/>
                                <w:szCs w:val="20"/>
                              </w:rPr>
                              <w:t xml:space="preserve"> </w:t>
                            </w:r>
                            <w:r w:rsidR="00C453A2">
                              <w:rPr>
                                <w:rFonts w:ascii="Century Gothic" w:hAnsi="Century Gothic"/>
                                <w:i/>
                                <w:iCs/>
                                <w:color w:val="2F5496" w:themeColor="accent1" w:themeShade="BF"/>
                                <w:sz w:val="22"/>
                                <w:szCs w:val="20"/>
                              </w:rPr>
                              <w:t>Excludes ‘Don’t know’ responses</w:t>
                            </w:r>
                          </w:p>
                          <w:p w14:paraId="7EF5D469" w14:textId="77777777" w:rsidR="00B671E9" w:rsidRPr="00493ED7" w:rsidRDefault="00B671E9" w:rsidP="00B671E9">
                            <w:pPr>
                              <w:rPr>
                                <w:rFonts w:ascii="Century Gothic" w:hAnsi="Century Gothic"/>
                                <w:b/>
                                <w:bCs/>
                                <w:color w:val="2F5496" w:themeColor="accent1" w:themeShade="BF"/>
                                <w:sz w:val="22"/>
                                <w:szCs w:val="20"/>
                              </w:rPr>
                            </w:pPr>
                            <w:r w:rsidRPr="00493ED7">
                              <w:rPr>
                                <w:rFonts w:ascii="Century Gothic" w:hAnsi="Century Gothic"/>
                                <w:b/>
                                <w:bCs/>
                                <w:color w:val="2F5496" w:themeColor="accent1" w:themeShade="BF"/>
                                <w:sz w:val="22"/>
                                <w:szCs w:val="20"/>
                              </w:rPr>
                              <w:t>Why do you disagree?</w:t>
                            </w:r>
                          </w:p>
                          <w:p w14:paraId="6EC9FC75" w14:textId="5C7E7C9A" w:rsidR="007454FF" w:rsidRDefault="007B594D" w:rsidP="002B39A5">
                            <w:pPr>
                              <w:spacing w:after="0"/>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 xml:space="preserve">Those disagreeing with the proposal to </w:t>
                            </w:r>
                            <w:r w:rsidR="00B60F3B">
                              <w:rPr>
                                <w:rFonts w:ascii="Century Gothic" w:hAnsi="Century Gothic"/>
                                <w:color w:val="2F5496" w:themeColor="accent1" w:themeShade="BF"/>
                                <w:sz w:val="22"/>
                                <w:szCs w:val="20"/>
                              </w:rPr>
                              <w:t>increase the use of new technology were asked to give details</w:t>
                            </w:r>
                            <w:r w:rsidR="00C600A4">
                              <w:rPr>
                                <w:rFonts w:ascii="Century Gothic" w:hAnsi="Century Gothic"/>
                                <w:color w:val="2F5496" w:themeColor="accent1" w:themeShade="BF"/>
                                <w:sz w:val="22"/>
                                <w:szCs w:val="20"/>
                              </w:rPr>
                              <w:t xml:space="preserve"> as to why this was the case</w:t>
                            </w:r>
                            <w:r w:rsidR="00BE48B1">
                              <w:rPr>
                                <w:rFonts w:ascii="Century Gothic" w:hAnsi="Century Gothic"/>
                                <w:color w:val="2F5496" w:themeColor="accent1" w:themeShade="BF"/>
                                <w:sz w:val="22"/>
                                <w:szCs w:val="20"/>
                              </w:rPr>
                              <w:t>; 9 comments were received:</w:t>
                            </w:r>
                          </w:p>
                          <w:p w14:paraId="46E7DBD4" w14:textId="77777777" w:rsidR="00BD6DA9" w:rsidRPr="009A4397" w:rsidRDefault="00BD6DA9" w:rsidP="004E1CC0">
                            <w:pPr>
                              <w:pStyle w:val="ListParagraph"/>
                              <w:numPr>
                                <w:ilvl w:val="0"/>
                                <w:numId w:val="14"/>
                              </w:numPr>
                              <w:ind w:left="426" w:right="-180"/>
                              <w:rPr>
                                <w:rFonts w:ascii="Century Gothic" w:hAnsi="Century Gothic"/>
                                <w:color w:val="2F5496" w:themeColor="accent1" w:themeShade="BF"/>
                                <w:sz w:val="22"/>
                                <w:szCs w:val="20"/>
                              </w:rPr>
                            </w:pPr>
                            <w:r w:rsidRPr="005C2ED6">
                              <w:rPr>
                                <w:rFonts w:ascii="Century Gothic" w:eastAsia="Times New Roman" w:hAnsi="Century Gothic" w:cs="Calibri"/>
                                <w:i/>
                                <w:iCs/>
                                <w:color w:val="2F5496" w:themeColor="accent1" w:themeShade="BF"/>
                                <w:sz w:val="22"/>
                                <w:lang w:eastAsia="en-GB"/>
                              </w:rPr>
                              <w:t>AI can be reliable in some place but it can be difficult for older people, can create many new problems and its good to keep casual socialisation</w:t>
                            </w:r>
                          </w:p>
                          <w:p w14:paraId="1B521BF4" w14:textId="77777777" w:rsidR="00BD6DA9" w:rsidRPr="00C73DB2" w:rsidRDefault="00BD6DA9" w:rsidP="004E1CC0">
                            <w:pPr>
                              <w:pStyle w:val="ListParagraph"/>
                              <w:numPr>
                                <w:ilvl w:val="0"/>
                                <w:numId w:val="14"/>
                              </w:numPr>
                              <w:ind w:left="426" w:right="-180"/>
                              <w:rPr>
                                <w:rFonts w:ascii="Century Gothic" w:hAnsi="Century Gothic"/>
                                <w:color w:val="2F5496" w:themeColor="accent1" w:themeShade="BF"/>
                                <w:sz w:val="22"/>
                                <w:szCs w:val="20"/>
                              </w:rPr>
                            </w:pPr>
                            <w:r w:rsidRPr="005C2ED6">
                              <w:rPr>
                                <w:rFonts w:ascii="Century Gothic" w:eastAsia="Times New Roman" w:hAnsi="Century Gothic" w:cs="Calibri"/>
                                <w:i/>
                                <w:iCs/>
                                <w:color w:val="2F5496" w:themeColor="accent1" w:themeShade="BF"/>
                                <w:sz w:val="22"/>
                                <w:lang w:eastAsia="en-GB"/>
                              </w:rPr>
                              <w:t>Although it makes things easier, it makes people feel more isolated and disconnected from people.</w:t>
                            </w:r>
                          </w:p>
                          <w:p w14:paraId="46C68F6D" w14:textId="77777777" w:rsidR="004E0958" w:rsidRPr="00C73DB2" w:rsidRDefault="004E0958" w:rsidP="004E1CC0">
                            <w:pPr>
                              <w:pStyle w:val="ListParagraph"/>
                              <w:numPr>
                                <w:ilvl w:val="0"/>
                                <w:numId w:val="14"/>
                              </w:numPr>
                              <w:ind w:left="426" w:right="-180"/>
                              <w:rPr>
                                <w:rFonts w:ascii="Century Gothic" w:hAnsi="Century Gothic"/>
                                <w:color w:val="2F5496" w:themeColor="accent1" w:themeShade="BF"/>
                                <w:sz w:val="22"/>
                                <w:szCs w:val="20"/>
                              </w:rPr>
                            </w:pPr>
                            <w:r w:rsidRPr="005C2ED6">
                              <w:rPr>
                                <w:rFonts w:ascii="Century Gothic" w:eastAsia="Times New Roman" w:hAnsi="Century Gothic" w:cs="Calibri"/>
                                <w:i/>
                                <w:iCs/>
                                <w:color w:val="2F5496" w:themeColor="accent1" w:themeShade="BF"/>
                                <w:sz w:val="22"/>
                                <w:lang w:eastAsia="en-GB"/>
                              </w:rPr>
                              <w:t>Because I understand that you are looking ways to save money but you don't need technology to save money You can look for something else to save money maybe for naturel/enviroment or donating money to charity.</w:t>
                            </w:r>
                          </w:p>
                          <w:p w14:paraId="00109936" w14:textId="77777777" w:rsidR="001D2657" w:rsidRPr="009A4397" w:rsidRDefault="001D2657" w:rsidP="004E1CC0">
                            <w:pPr>
                              <w:pStyle w:val="ListParagraph"/>
                              <w:numPr>
                                <w:ilvl w:val="0"/>
                                <w:numId w:val="14"/>
                              </w:numPr>
                              <w:ind w:left="426" w:right="-180"/>
                              <w:rPr>
                                <w:rFonts w:ascii="Century Gothic" w:hAnsi="Century Gothic"/>
                                <w:color w:val="2F5496" w:themeColor="accent1" w:themeShade="BF"/>
                                <w:sz w:val="22"/>
                                <w:szCs w:val="20"/>
                              </w:rPr>
                            </w:pPr>
                            <w:r w:rsidRPr="005C2ED6">
                              <w:rPr>
                                <w:rFonts w:ascii="Century Gothic" w:eastAsia="Times New Roman" w:hAnsi="Century Gothic" w:cs="Calibri"/>
                                <w:i/>
                                <w:iCs/>
                                <w:color w:val="2F5496" w:themeColor="accent1" w:themeShade="BF"/>
                                <w:sz w:val="22"/>
                                <w:lang w:eastAsia="en-GB"/>
                              </w:rPr>
                              <w:t>Chatbot don't answer a question they just give you more questions.  You need to be able to speak to a person and get the response required.  Also, elderly people do not always have access to computers, apps etc so cannot access the Chatbot.   Many people do not want more apps on their phones, which leave them open to spam calls, messages, emails and being hacked.</w:t>
                            </w:r>
                            <w:r w:rsidRPr="009A4397">
                              <w:rPr>
                                <w:rFonts w:ascii="Century Gothic" w:eastAsia="Times New Roman" w:hAnsi="Century Gothic" w:cs="Calibri"/>
                                <w:i/>
                                <w:iCs/>
                                <w:color w:val="2F5496" w:themeColor="accent1" w:themeShade="BF"/>
                                <w:sz w:val="22"/>
                                <w:lang w:eastAsia="en-GB"/>
                              </w:rPr>
                              <w:t xml:space="preserve"> </w:t>
                            </w:r>
                          </w:p>
                          <w:p w14:paraId="6E7113EE" w14:textId="5525EF09" w:rsidR="0017541D" w:rsidRPr="00CE5A66" w:rsidRDefault="0017541D">
                            <w:pPr>
                              <w:pStyle w:val="ListParagraph"/>
                              <w:numPr>
                                <w:ilvl w:val="0"/>
                                <w:numId w:val="14"/>
                              </w:numPr>
                              <w:ind w:left="426" w:right="-180"/>
                              <w:rPr>
                                <w:rFonts w:ascii="Century Gothic" w:hAnsi="Century Gothic"/>
                                <w:color w:val="2F5496" w:themeColor="accent1" w:themeShade="BF"/>
                                <w:sz w:val="22"/>
                                <w:szCs w:val="20"/>
                              </w:rPr>
                            </w:pPr>
                            <w:r w:rsidRPr="005C2ED6">
                              <w:rPr>
                                <w:rFonts w:ascii="Century Gothic" w:eastAsia="Times New Roman" w:hAnsi="Century Gothic" w:cs="Calibri"/>
                                <w:i/>
                                <w:iCs/>
                                <w:color w:val="2F5496" w:themeColor="accent1" w:themeShade="BF"/>
                                <w:sz w:val="22"/>
                                <w:lang w:eastAsia="en-GB"/>
                              </w:rPr>
                              <w:t xml:space="preserve">I strongly </w:t>
                            </w:r>
                            <w:r w:rsidR="00CE5A66" w:rsidRPr="005C2ED6">
                              <w:rPr>
                                <w:rFonts w:ascii="Century Gothic" w:eastAsia="Times New Roman" w:hAnsi="Century Gothic" w:cs="Calibri"/>
                                <w:i/>
                                <w:iCs/>
                                <w:color w:val="2F5496" w:themeColor="accent1" w:themeShade="BF"/>
                                <w:sz w:val="22"/>
                                <w:lang w:eastAsia="en-GB"/>
                              </w:rPr>
                              <w:t>disagree that</w:t>
                            </w:r>
                            <w:r w:rsidRPr="005C2ED6">
                              <w:rPr>
                                <w:rFonts w:ascii="Century Gothic" w:eastAsia="Times New Roman" w:hAnsi="Century Gothic" w:cs="Calibri"/>
                                <w:i/>
                                <w:iCs/>
                                <w:color w:val="2F5496" w:themeColor="accent1" w:themeShade="BF"/>
                                <w:sz w:val="22"/>
                                <w:lang w:eastAsia="en-GB"/>
                              </w:rPr>
                              <w:t xml:space="preserve"> it’s not a good </w:t>
                            </w:r>
                            <w:r w:rsidR="00704850" w:rsidRPr="005C2ED6">
                              <w:rPr>
                                <w:rFonts w:ascii="Century Gothic" w:eastAsia="Times New Roman" w:hAnsi="Century Gothic" w:cs="Calibri"/>
                                <w:i/>
                                <w:iCs/>
                                <w:color w:val="2F5496" w:themeColor="accent1" w:themeShade="BF"/>
                                <w:sz w:val="22"/>
                                <w:lang w:eastAsia="en-GB"/>
                              </w:rPr>
                              <w:t>idea to</w:t>
                            </w:r>
                            <w:r w:rsidRPr="005C2ED6">
                              <w:rPr>
                                <w:rFonts w:ascii="Century Gothic" w:eastAsia="Times New Roman" w:hAnsi="Century Gothic" w:cs="Calibri"/>
                                <w:i/>
                                <w:iCs/>
                                <w:color w:val="2F5496" w:themeColor="accent1" w:themeShade="BF"/>
                                <w:sz w:val="22"/>
                                <w:lang w:eastAsia="en-GB"/>
                              </w:rPr>
                              <w:t xml:space="preserve"> use technology to help deliver </w:t>
                            </w:r>
                            <w:r w:rsidR="00704850" w:rsidRPr="005C2ED6">
                              <w:rPr>
                                <w:rFonts w:ascii="Century Gothic" w:eastAsia="Times New Roman" w:hAnsi="Century Gothic" w:cs="Calibri"/>
                                <w:i/>
                                <w:iCs/>
                                <w:color w:val="2F5496" w:themeColor="accent1" w:themeShade="BF"/>
                                <w:sz w:val="22"/>
                                <w:lang w:eastAsia="en-GB"/>
                              </w:rPr>
                              <w:t>services Because</w:t>
                            </w:r>
                            <w:r w:rsidRPr="005C2ED6">
                              <w:rPr>
                                <w:rFonts w:ascii="Century Gothic" w:eastAsia="Times New Roman" w:hAnsi="Century Gothic" w:cs="Calibri"/>
                                <w:i/>
                                <w:iCs/>
                                <w:color w:val="2F5496" w:themeColor="accent1" w:themeShade="BF"/>
                                <w:sz w:val="22"/>
                                <w:lang w:eastAsia="en-GB"/>
                              </w:rPr>
                              <w:t xml:space="preserve"> New technology can be expensive to impliment and maintain….. </w:t>
                            </w:r>
                            <w:r w:rsidR="00EB1322" w:rsidRPr="003054B9">
                              <w:rPr>
                                <w:rFonts w:ascii="Wingdings" w:eastAsia="Times New Roman" w:hAnsi="Wingdings" w:cs="Tahoma"/>
                                <w:color w:val="2F5496" w:themeColor="accent1" w:themeShade="BF"/>
                                <w:sz w:val="22"/>
                                <w:lang w:eastAsia="en-GB"/>
                              </w:rPr>
                              <w:t>l</w:t>
                            </w:r>
                            <w:r w:rsidR="00BD6A3D" w:rsidRPr="00CE5A66">
                              <w:rPr>
                                <w:rFonts w:ascii="Century Gothic" w:eastAsia="Times New Roman" w:hAnsi="Century Gothic" w:cs="Calibri"/>
                                <w:i/>
                                <w:iCs/>
                                <w:color w:val="2F5496" w:themeColor="accent1" w:themeShade="BF"/>
                                <w:sz w:val="22"/>
                                <w:lang w:eastAsia="en-GB"/>
                              </w:rPr>
                              <w:t xml:space="preserve"> </w:t>
                            </w:r>
                            <w:r w:rsidRPr="005C2ED6">
                              <w:rPr>
                                <w:rFonts w:ascii="Century Gothic" w:eastAsia="Times New Roman" w:hAnsi="Century Gothic" w:cs="Calibri"/>
                                <w:i/>
                                <w:iCs/>
                                <w:color w:val="2F5496" w:themeColor="accent1" w:themeShade="BF"/>
                                <w:sz w:val="22"/>
                                <w:lang w:eastAsia="en-GB"/>
                              </w:rPr>
                              <w:t xml:space="preserve">New technology can introduce security risks, such as data breaches and fraud </w:t>
                            </w:r>
                            <w:r w:rsidR="00EB1322" w:rsidRPr="003054B9">
                              <w:rPr>
                                <w:rFonts w:ascii="Wingdings" w:eastAsia="Times New Roman" w:hAnsi="Wingdings" w:cs="Tahoma"/>
                                <w:color w:val="2F5496" w:themeColor="accent1" w:themeShade="BF"/>
                                <w:sz w:val="22"/>
                                <w:lang w:eastAsia="en-GB"/>
                              </w:rPr>
                              <w:t>l</w:t>
                            </w:r>
                            <w:r w:rsidR="00BD6A3D" w:rsidRPr="00CE5A66">
                              <w:rPr>
                                <w:rFonts w:ascii="Century Gothic" w:eastAsia="Times New Roman" w:hAnsi="Century Gothic" w:cs="Calibri"/>
                                <w:i/>
                                <w:iCs/>
                                <w:color w:val="2F5496" w:themeColor="accent1" w:themeShade="BF"/>
                                <w:sz w:val="22"/>
                                <w:lang w:eastAsia="en-GB"/>
                              </w:rPr>
                              <w:t xml:space="preserve"> </w:t>
                            </w:r>
                            <w:r w:rsidRPr="005C2ED6">
                              <w:rPr>
                                <w:rFonts w:ascii="Century Gothic" w:eastAsia="Times New Roman" w:hAnsi="Century Gothic" w:cs="Calibri"/>
                                <w:i/>
                                <w:iCs/>
                                <w:color w:val="2F5496" w:themeColor="accent1" w:themeShade="BF"/>
                                <w:sz w:val="22"/>
                                <w:lang w:eastAsia="en-GB"/>
                              </w:rPr>
                              <w:t>Technical issues and downtime can disrupt service delivery.</w:t>
                            </w:r>
                            <w:r w:rsidR="009E4ED1" w:rsidRPr="003054B9">
                              <w:rPr>
                                <w:rFonts w:ascii="Century Gothic" w:eastAsia="Times New Roman" w:hAnsi="Century Gothic" w:cs="Calibri"/>
                                <w:i/>
                                <w:iCs/>
                                <w:color w:val="2F5496" w:themeColor="accent1" w:themeShade="BF"/>
                                <w:sz w:val="22"/>
                                <w:lang w:eastAsia="en-GB"/>
                              </w:rPr>
                              <w:t xml:space="preserve"> </w:t>
                            </w:r>
                            <w:r w:rsidR="009E4ED1" w:rsidRPr="003054B9">
                              <w:rPr>
                                <w:rFonts w:ascii="Wingdings" w:eastAsia="Times New Roman" w:hAnsi="Wingdings" w:cs="Tahoma"/>
                                <w:color w:val="2F5496" w:themeColor="accent1" w:themeShade="BF"/>
                                <w:sz w:val="22"/>
                                <w:lang w:eastAsia="en-GB"/>
                              </w:rPr>
                              <w:t>l</w:t>
                            </w:r>
                            <w:r w:rsidR="00BD6A3D" w:rsidRPr="00CE5A66">
                              <w:rPr>
                                <w:rFonts w:ascii="Century Gothic" w:eastAsia="Times New Roman" w:hAnsi="Century Gothic" w:cs="Calibri"/>
                                <w:i/>
                                <w:iCs/>
                                <w:color w:val="2F5496" w:themeColor="accent1" w:themeShade="BF"/>
                                <w:sz w:val="22"/>
                                <w:lang w:eastAsia="en-GB"/>
                              </w:rPr>
                              <w:t xml:space="preserve"> </w:t>
                            </w:r>
                            <w:r w:rsidRPr="005C2ED6">
                              <w:rPr>
                                <w:rFonts w:ascii="Century Gothic" w:eastAsia="Times New Roman" w:hAnsi="Century Gothic" w:cs="Calibri"/>
                                <w:i/>
                                <w:iCs/>
                                <w:color w:val="2F5496" w:themeColor="accent1" w:themeShade="BF"/>
                                <w:sz w:val="22"/>
                                <w:lang w:eastAsia="en-GB"/>
                              </w:rPr>
                              <w:t>Employees can become too dependent on technology, which can be problematic if the system crashes. </w:t>
                            </w:r>
                            <w:r w:rsidR="009E4ED1" w:rsidRPr="003054B9">
                              <w:rPr>
                                <w:rFonts w:ascii="Wingdings" w:eastAsia="Times New Roman" w:hAnsi="Wingdings" w:cs="Tahoma"/>
                                <w:color w:val="2F5496" w:themeColor="accent1" w:themeShade="BF"/>
                                <w:sz w:val="22"/>
                                <w:lang w:eastAsia="en-GB"/>
                              </w:rPr>
                              <w:t>l</w:t>
                            </w:r>
                            <w:r w:rsidR="00CE5A66" w:rsidRPr="00CE5A66">
                              <w:rPr>
                                <w:rFonts w:ascii="Century Gothic" w:eastAsia="Times New Roman" w:hAnsi="Century Gothic" w:cs="Calibri"/>
                                <w:i/>
                                <w:iCs/>
                                <w:color w:val="2F5496" w:themeColor="accent1" w:themeShade="BF"/>
                                <w:sz w:val="22"/>
                                <w:lang w:eastAsia="en-GB"/>
                              </w:rPr>
                              <w:t xml:space="preserve"> </w:t>
                            </w:r>
                            <w:r w:rsidR="00CE5A66" w:rsidRPr="005C2ED6">
                              <w:rPr>
                                <w:rFonts w:ascii="Century Gothic" w:eastAsia="Times New Roman" w:hAnsi="Century Gothic" w:cs="Calibri"/>
                                <w:i/>
                                <w:iCs/>
                                <w:color w:val="2F5496" w:themeColor="accent1" w:themeShade="BF"/>
                                <w:sz w:val="22"/>
                                <w:lang w:eastAsia="en-GB"/>
                              </w:rPr>
                              <w:t>It will</w:t>
                            </w:r>
                            <w:r w:rsidRPr="005C2ED6">
                              <w:rPr>
                                <w:rFonts w:ascii="Century Gothic" w:eastAsia="Times New Roman" w:hAnsi="Century Gothic" w:cs="Calibri"/>
                                <w:i/>
                                <w:iCs/>
                                <w:color w:val="2F5496" w:themeColor="accent1" w:themeShade="BF"/>
                                <w:sz w:val="22"/>
                                <w:lang w:eastAsia="en-GB"/>
                              </w:rPr>
                              <w:t xml:space="preserve"> litro leave you will loss of </w:t>
                            </w:r>
                            <w:r w:rsidR="00704850" w:rsidRPr="005C2ED6">
                              <w:rPr>
                                <w:rFonts w:ascii="Century Gothic" w:eastAsia="Times New Roman" w:hAnsi="Century Gothic" w:cs="Calibri"/>
                                <w:i/>
                                <w:iCs/>
                                <w:color w:val="2F5496" w:themeColor="accent1" w:themeShade="BF"/>
                                <w:sz w:val="22"/>
                                <w:lang w:eastAsia="en-GB"/>
                              </w:rPr>
                              <w:t>skills,</w:t>
                            </w:r>
                            <w:r w:rsidRPr="005C2ED6">
                              <w:rPr>
                                <w:rFonts w:ascii="Century Gothic" w:eastAsia="Times New Roman" w:hAnsi="Century Gothic" w:cs="Calibri"/>
                                <w:i/>
                                <w:iCs/>
                                <w:color w:val="2F5496" w:themeColor="accent1" w:themeShade="BF"/>
                                <w:sz w:val="22"/>
                                <w:lang w:eastAsia="en-GB"/>
                              </w:rPr>
                              <w:t xml:space="preserve"> Technology can reduce face-to-face interaction and personal aspect of the </w:t>
                            </w:r>
                            <w:r w:rsidR="00296079" w:rsidRPr="005C2ED6">
                              <w:rPr>
                                <w:rFonts w:ascii="Century Gothic" w:eastAsia="Times New Roman" w:hAnsi="Century Gothic" w:cs="Calibri"/>
                                <w:i/>
                                <w:iCs/>
                                <w:color w:val="2F5496" w:themeColor="accent1" w:themeShade="BF"/>
                                <w:sz w:val="22"/>
                                <w:lang w:eastAsia="en-GB"/>
                              </w:rPr>
                              <w:t>business,</w:t>
                            </w:r>
                            <w:r w:rsidR="00296079" w:rsidRPr="00296079">
                              <w:rPr>
                                <w:rFonts w:ascii="Wingdings" w:eastAsia="Times New Roman" w:hAnsi="Wingdings" w:cs="Tahoma"/>
                                <w:i/>
                                <w:iCs/>
                                <w:color w:val="2F5496" w:themeColor="accent1" w:themeShade="BF"/>
                                <w:sz w:val="22"/>
                                <w:lang w:eastAsia="en-GB"/>
                              </w:rPr>
                              <w:t xml:space="preserve"> </w:t>
                            </w:r>
                            <w:r w:rsidR="00296079" w:rsidRPr="003054B9">
                              <w:rPr>
                                <w:rFonts w:ascii="Wingdings" w:eastAsia="Times New Roman" w:hAnsi="Wingdings" w:cs="Tahoma"/>
                                <w:color w:val="2F5496" w:themeColor="accent1" w:themeShade="BF"/>
                                <w:sz w:val="22"/>
                                <w:lang w:eastAsia="en-GB"/>
                              </w:rPr>
                              <w:t>l</w:t>
                            </w:r>
                            <w:r w:rsidR="00296079" w:rsidRPr="00CE5A66">
                              <w:rPr>
                                <w:rFonts w:ascii="Century Gothic" w:eastAsia="Times New Roman" w:hAnsi="Century Gothic" w:cs="Calibri"/>
                                <w:i/>
                                <w:iCs/>
                                <w:color w:val="2F5496" w:themeColor="accent1" w:themeShade="BF"/>
                                <w:sz w:val="22"/>
                                <w:lang w:eastAsia="en-GB"/>
                              </w:rPr>
                              <w:t xml:space="preserve"> </w:t>
                            </w:r>
                            <w:r w:rsidRPr="005C2ED6">
                              <w:rPr>
                                <w:rFonts w:ascii="Century Gothic" w:eastAsia="Times New Roman" w:hAnsi="Century Gothic" w:cs="Calibri"/>
                                <w:i/>
                                <w:iCs/>
                                <w:color w:val="2F5496" w:themeColor="accent1" w:themeShade="BF"/>
                                <w:sz w:val="22"/>
                                <w:lang w:eastAsia="en-GB"/>
                              </w:rPr>
                              <w:t>Technology can be a distraction, which can lead to counter-productivity. </w:t>
                            </w:r>
                            <w:r w:rsidR="00EB1322" w:rsidRPr="003054B9">
                              <w:rPr>
                                <w:rFonts w:ascii="Wingdings" w:eastAsia="Times New Roman" w:hAnsi="Wingdings" w:cs="Tahoma"/>
                                <w:color w:val="2F5496" w:themeColor="accent1" w:themeShade="BF"/>
                                <w:sz w:val="22"/>
                                <w:lang w:eastAsia="en-GB"/>
                              </w:rPr>
                              <w:t>l</w:t>
                            </w:r>
                            <w:r w:rsidR="00CE5A66" w:rsidRPr="00CE5A66">
                              <w:rPr>
                                <w:rFonts w:ascii="Century Gothic" w:eastAsia="Times New Roman" w:hAnsi="Century Gothic" w:cs="Calibri"/>
                                <w:i/>
                                <w:iCs/>
                                <w:color w:val="2F5496" w:themeColor="accent1" w:themeShade="BF"/>
                                <w:sz w:val="22"/>
                                <w:lang w:eastAsia="en-GB"/>
                              </w:rPr>
                              <w:t xml:space="preserve"> </w:t>
                            </w:r>
                            <w:r w:rsidRPr="005C2ED6">
                              <w:rPr>
                                <w:rFonts w:ascii="Century Gothic" w:eastAsia="Times New Roman" w:hAnsi="Century Gothic" w:cs="Calibri"/>
                                <w:i/>
                                <w:iCs/>
                                <w:color w:val="2F5496" w:themeColor="accent1" w:themeShade="BF"/>
                                <w:sz w:val="22"/>
                                <w:lang w:eastAsia="en-GB"/>
                              </w:rPr>
                              <w:t>Technology can lead to decreased customer engagement and employee engagement. </w:t>
                            </w:r>
                            <w:r w:rsidR="00EB1322" w:rsidRPr="003054B9">
                              <w:rPr>
                                <w:rFonts w:ascii="Wingdings" w:eastAsia="Times New Roman" w:hAnsi="Wingdings" w:cs="Tahoma"/>
                                <w:color w:val="2F5496" w:themeColor="accent1" w:themeShade="BF"/>
                                <w:sz w:val="22"/>
                                <w:lang w:eastAsia="en-GB"/>
                              </w:rPr>
                              <w:t>l</w:t>
                            </w:r>
                            <w:r w:rsidR="00CE5A66" w:rsidRPr="00CE5A66">
                              <w:rPr>
                                <w:rFonts w:ascii="Century Gothic" w:eastAsia="Times New Roman" w:hAnsi="Century Gothic" w:cs="Calibri"/>
                                <w:i/>
                                <w:iCs/>
                                <w:color w:val="2F5496" w:themeColor="accent1" w:themeShade="BF"/>
                                <w:sz w:val="22"/>
                                <w:lang w:eastAsia="en-GB"/>
                              </w:rPr>
                              <w:t xml:space="preserve"> </w:t>
                            </w:r>
                            <w:r w:rsidRPr="005C2ED6">
                              <w:rPr>
                                <w:rFonts w:ascii="Century Gothic" w:eastAsia="Times New Roman" w:hAnsi="Century Gothic" w:cs="Calibri"/>
                                <w:i/>
                                <w:iCs/>
                                <w:color w:val="2F5496" w:themeColor="accent1" w:themeShade="BF"/>
                                <w:sz w:val="22"/>
                                <w:lang w:eastAsia="en-GB"/>
                              </w:rPr>
                              <w:t>Technology can reduce traditional communication methods, which can lead to employees losing interpersonal communication skills.</w:t>
                            </w:r>
                          </w:p>
                          <w:p w14:paraId="7850D914" w14:textId="7E47B9E6" w:rsidR="006E7DC5" w:rsidRPr="004E1CC0" w:rsidRDefault="002764E0" w:rsidP="004E1CC0">
                            <w:pPr>
                              <w:pStyle w:val="ListParagraph"/>
                              <w:numPr>
                                <w:ilvl w:val="0"/>
                                <w:numId w:val="14"/>
                              </w:numPr>
                              <w:ind w:left="426" w:right="-180"/>
                              <w:rPr>
                                <w:rFonts w:ascii="Century Gothic" w:eastAsia="Times New Roman" w:hAnsi="Century Gothic" w:cs="Calibri"/>
                                <w:i/>
                                <w:iCs/>
                                <w:color w:val="2F5496" w:themeColor="accent1" w:themeShade="BF"/>
                                <w:sz w:val="22"/>
                                <w:lang w:eastAsia="en-GB"/>
                              </w:rPr>
                            </w:pPr>
                            <w:r w:rsidRPr="005C2ED6">
                              <w:rPr>
                                <w:rFonts w:ascii="Century Gothic" w:eastAsia="Times New Roman" w:hAnsi="Century Gothic" w:cs="Calibri"/>
                                <w:i/>
                                <w:iCs/>
                                <w:color w:val="2F5496" w:themeColor="accent1" w:themeShade="BF"/>
                                <w:sz w:val="22"/>
                                <w:lang w:eastAsia="en-GB"/>
                              </w:rPr>
                              <w:t xml:space="preserve">It often leads to a lack of safety net for many people. Also websites and online services can often be poorly coded and designed </w:t>
                            </w:r>
                            <w:r w:rsidR="006E7DC5" w:rsidRPr="005C2ED6">
                              <w:rPr>
                                <w:rFonts w:ascii="Century Gothic" w:eastAsia="Times New Roman" w:hAnsi="Century Gothic" w:cs="Calibri"/>
                                <w:i/>
                                <w:iCs/>
                                <w:color w:val="2F5496" w:themeColor="accent1" w:themeShade="BF"/>
                                <w:sz w:val="22"/>
                                <w:lang w:eastAsia="en-GB"/>
                              </w:rPr>
                              <w:t>New technology has only hindered services so far. Many people struggle with virtual services and i believe this makes them ineffective.</w:t>
                            </w:r>
                          </w:p>
                          <w:p w14:paraId="04DBC561" w14:textId="19BD6AD5" w:rsidR="001D2657" w:rsidRPr="004E1CC0" w:rsidRDefault="0017541D" w:rsidP="004E1CC0">
                            <w:pPr>
                              <w:pStyle w:val="ListParagraph"/>
                              <w:numPr>
                                <w:ilvl w:val="0"/>
                                <w:numId w:val="14"/>
                              </w:numPr>
                              <w:ind w:left="426" w:right="-180"/>
                              <w:rPr>
                                <w:rFonts w:ascii="Century Gothic" w:eastAsia="Times New Roman" w:hAnsi="Century Gothic" w:cs="Calibri"/>
                                <w:i/>
                                <w:iCs/>
                                <w:color w:val="2F5496" w:themeColor="accent1" w:themeShade="BF"/>
                                <w:sz w:val="22"/>
                                <w:lang w:eastAsia="en-GB"/>
                              </w:rPr>
                            </w:pPr>
                            <w:r w:rsidRPr="005C2ED6">
                              <w:rPr>
                                <w:rFonts w:ascii="Century Gothic" w:eastAsia="Times New Roman" w:hAnsi="Century Gothic" w:cs="Calibri"/>
                                <w:i/>
                                <w:iCs/>
                                <w:color w:val="2F5496" w:themeColor="accent1" w:themeShade="BF"/>
                                <w:sz w:val="22"/>
                                <w:lang w:eastAsia="en-GB"/>
                              </w:rPr>
                              <w:t>Not everyone had technology</w:t>
                            </w:r>
                          </w:p>
                          <w:p w14:paraId="68FE309A" w14:textId="301F425B" w:rsidR="007B3429" w:rsidRPr="00EB47F2" w:rsidRDefault="001D2657" w:rsidP="00EB47F2">
                            <w:pPr>
                              <w:pStyle w:val="ListParagraph"/>
                              <w:numPr>
                                <w:ilvl w:val="0"/>
                                <w:numId w:val="14"/>
                              </w:numPr>
                              <w:ind w:left="426" w:right="-180"/>
                              <w:rPr>
                                <w:rFonts w:ascii="Century Gothic" w:eastAsia="Times New Roman" w:hAnsi="Century Gothic" w:cs="Calibri"/>
                                <w:i/>
                                <w:iCs/>
                                <w:color w:val="2F5496" w:themeColor="accent1" w:themeShade="BF"/>
                                <w:sz w:val="22"/>
                                <w:lang w:eastAsia="en-GB"/>
                              </w:rPr>
                            </w:pPr>
                            <w:r w:rsidRPr="005C2ED6">
                              <w:rPr>
                                <w:rFonts w:ascii="Century Gothic" w:eastAsia="Times New Roman" w:hAnsi="Century Gothic" w:cs="Calibri"/>
                                <w:i/>
                                <w:iCs/>
                                <w:color w:val="2F5496" w:themeColor="accent1" w:themeShade="BF"/>
                                <w:sz w:val="22"/>
                                <w:lang w:eastAsia="en-GB"/>
                              </w:rPr>
                              <w:t>Telephone conversations are better for those whose technological skills are poor</w:t>
                            </w:r>
                          </w:p>
                          <w:p w14:paraId="32F191EB" w14:textId="77777777" w:rsidR="00B671E9" w:rsidRDefault="00B671E9" w:rsidP="00B671E9"/>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6ADB49FE" id="_x0000_s1031" type="#_x0000_t202" alt="Do you think it is a good idea to use new technology to help deliver services?&#10;There was strong support for the proposal to use new technology to help deliver services, with 87.3%agreeing that this was a good idea, including 33.0% who ‘strongly agreed’.&#10;&#10;Chart showing results&#10;&#10;Why do you disagree?&#10;Those disagreeing with the proposal to increase the use of new technology were asked to give details as to why this was the case; 9 comments were received:&#10;- AI can be reliable in some place but it can be difficult for older people, can create many new problems and its good to keep casual socialisation&#10;- Although it makes things easier, it makes people feel more isolated and disconnected from people.&#10;- Because I understand that you are looking ways to save money but you don't need technology to save money You can look for something else to save money maybe for naturel/enviroment or donating money to charity.&#10;- Chatbot don't answer a question they just give you more questions.  You need to be able to speak to a person and get the response required.  Also, elderly people do not always have access to computers, apps etc so cannot access the Chatbot.   Many people do not want more apps on their phones, which leave them open to spam calls, messages, emails and being hacked. &#10;- I strongly disagree that it’s not a good idea to use technology to help deliver services Because New technology can be expensive to impliment and maintain…..  New technology can introduce security risks, such as data breaches and fraud  Technical issues and downtime can disrupt service delivery.  Employees can become too dependent on technology, which can be problematic if the system crashes.  It will litro leave you will loss of skills, Technology can reduce face-to-face interaction and personal aspect of the business, Technology can be a distraction, which can lead to counter-productivity.  Technology can lead to decreased customer engagement and employee engagement.  Technology can reduce traditional communication methods, which can lead to employees losing interpersonal communication skills.&#10;- It often leads to a lack of safety net for many people. Also websites and online services can often be poorly coded and designed New technology has only hindered services so far. Many people struggle with virtual services and i believe this makes them ineffective.&#10;- Not everyone had technology&#10;- Telephone conversations are better for those whose technological skills are poor&#10;" style="position:absolute;margin-left:0;margin-top:.05pt;width:487.55pt;height:684.6pt;z-index:251658246;visibility:visible;mso-wrap-style:square;mso-width-percent:0;mso-height-percent:0;mso-wrap-distance-left:9pt;mso-wrap-distance-top:3.6pt;mso-wrap-distance-right:9pt;mso-wrap-distance-bottom:3.6pt;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1NsQLAIAADwEAAAOAAAAZHJzL2Uyb0RvYy54bWysU8Fu2zAMvQ/YPwi6L46DJHOMOEWXrsOA&#10;rhvQ9QMUWY6FSaImKbGzrx8lO2m23YpdBJGUHsnHx/VNrxU5CuclmIrmkyklwnCopdlX9Pn7/buC&#10;Eh+YqZkCIyp6Ep7ebN6+WXe2FDNoQdXCEQQxvuxsRdsQbJllnrdCMz8BKwwGG3CaBTTdPqsd6xBd&#10;q2w2nS6zDlxtHXDhPXrvhiDdJPymETx8bRovAlEVxdpCOl06d/HMNmtW7h2zreRjGewVVWgmDSa9&#10;QN2xwMjByX+gtOQOPDRhwkFn0DSSi9QDdpNP/+rmqWVWpF6QHG8vNPn/B8sfj0/2myOh/wA9DjA1&#10;4e0D8B+eGNi2zOzFrXPQtYLVmDiPlGWd9eX4NVLtSx9Bdt0XqHHI7BAgAfWN05EV7JMgOg7gdCFd&#10;9IFwdC7zVV4UC0o4xorlal7MhhysPH+3zodPAjSJl4o6nGqCZ8cHH2I5rDw/idk8KFnfS6WSEZUk&#10;tsqRI0MNMM6FCcv0XR001jv4UUvTUQ3oRs0M7uLsxhRJkxEpJfwjiTKkq+hqMVskYAMxe5KWlgH1&#10;raTG3iLWmCOS+dHU6UlgUg13TKLMyG4kdKA29LueyLqii0h9JHsH9QnpdjDIGdcPLy24X5R0KOWK&#10;+p8H5gQl6rPBka3y+TxqPxnzxfsZGu46sruOMMMRqqKBkuG6DWlfIpkGbnG0jUykv1QylowSTdSM&#10;6xR34NpOr16WfvMbAAD//wMAUEsDBBQABgAIAAAAIQB2oRnB3QAAAAYBAAAPAAAAZHJzL2Rvd25y&#10;ZXYueG1sTI8xT8MwEIV3JP6DdUhs1KEtbRPiVAiJiaGQMpTNiY84anyOYrdJ/z3XCbZ7907vvpdv&#10;J9eJMw6h9aTgcZaAQKq9aalR8LV/e9iACFGT0Z0nVHDBANvi9ibXmfEjfeK5jI3gEAqZVmBj7DMp&#10;Q23R6TDzPRJ7P35wOrIcGmkGPXK46+Q8SVbS6Zb4g9U9vlqsj+XJKfieb/bj5dAfl8sPeyjTXbXe&#10;Te9K3d9NL88gIk7x7xiu+IwOBTNV/kQmiE4BF4nXrWAvXT/xULFcrNIFyCKX//GLXwAAAP//AwBQ&#10;SwECLQAUAAYACAAAACEAtoM4kv4AAADhAQAAEwAAAAAAAAAAAAAAAAAAAAAAW0NvbnRlbnRfVHlw&#10;ZXNdLnhtbFBLAQItABQABgAIAAAAIQA4/SH/1gAAAJQBAAALAAAAAAAAAAAAAAAAAC8BAABfcmVs&#10;cy8ucmVsc1BLAQItABQABgAIAAAAIQDD1NsQLAIAADwEAAAOAAAAAAAAAAAAAAAAAC4CAABkcnMv&#10;ZTJvRG9jLnhtbFBLAQItABQABgAIAAAAIQB2oRnB3QAAAAYBAAAPAAAAAAAAAAAAAAAAAIYEAABk&#10;cnMvZG93bnJldi54bWxQSwUGAAAAAAQABADzAAAAkAUAAAAA&#10;" fillcolor="#e2efd9 [665]" stroked="f">
                <v:textbox>
                  <w:txbxContent>
                    <w:p w14:paraId="4F8684DB" w14:textId="1EF9F64A" w:rsidR="00B671E9" w:rsidRPr="00493ED7" w:rsidRDefault="00D22780" w:rsidP="00D22780">
                      <w:pPr>
                        <w:rPr>
                          <w:rFonts w:ascii="Century Gothic" w:hAnsi="Century Gothic"/>
                          <w:b/>
                          <w:bCs/>
                          <w:color w:val="2F5496" w:themeColor="accent1" w:themeShade="BF"/>
                          <w:sz w:val="22"/>
                          <w:szCs w:val="20"/>
                        </w:rPr>
                      </w:pPr>
                      <w:r w:rsidRPr="00493ED7">
                        <w:rPr>
                          <w:rFonts w:ascii="Century Gothic" w:hAnsi="Century Gothic"/>
                          <w:b/>
                          <w:bCs/>
                          <w:color w:val="2F5496" w:themeColor="accent1" w:themeShade="BF"/>
                          <w:sz w:val="22"/>
                          <w:szCs w:val="20"/>
                        </w:rPr>
                        <w:t>Do you think it is a good idea to use new technology to help deliver services</w:t>
                      </w:r>
                      <w:r w:rsidR="00B671E9" w:rsidRPr="00493ED7">
                        <w:rPr>
                          <w:rFonts w:ascii="Century Gothic" w:hAnsi="Century Gothic"/>
                          <w:b/>
                          <w:bCs/>
                          <w:color w:val="2F5496" w:themeColor="accent1" w:themeShade="BF"/>
                          <w:sz w:val="22"/>
                          <w:szCs w:val="20"/>
                        </w:rPr>
                        <w:t>?</w:t>
                      </w:r>
                    </w:p>
                    <w:p w14:paraId="76A3A4CA" w14:textId="4C889696" w:rsidR="00B671E9" w:rsidRDefault="000E0692" w:rsidP="00B671E9">
                      <w:pPr>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There was strong support for the proposal to use new technology to help deliver services</w:t>
                      </w:r>
                      <w:r w:rsidR="00D44F8F">
                        <w:rPr>
                          <w:rFonts w:ascii="Century Gothic" w:hAnsi="Century Gothic"/>
                          <w:color w:val="2F5496" w:themeColor="accent1" w:themeShade="BF"/>
                          <w:sz w:val="22"/>
                          <w:szCs w:val="20"/>
                        </w:rPr>
                        <w:t>, with 87.3%</w:t>
                      </w:r>
                      <w:r w:rsidR="007F1CCF">
                        <w:rPr>
                          <w:rFonts w:ascii="Century Gothic" w:hAnsi="Century Gothic"/>
                          <w:color w:val="2F5496" w:themeColor="accent1" w:themeShade="BF"/>
                          <w:sz w:val="22"/>
                          <w:szCs w:val="20"/>
                        </w:rPr>
                        <w:t>agreeing that this was a good idea</w:t>
                      </w:r>
                      <w:r w:rsidR="00900003">
                        <w:rPr>
                          <w:rFonts w:ascii="Century Gothic" w:hAnsi="Century Gothic"/>
                          <w:color w:val="2F5496" w:themeColor="accent1" w:themeShade="BF"/>
                          <w:sz w:val="22"/>
                          <w:szCs w:val="20"/>
                        </w:rPr>
                        <w:t xml:space="preserve">, including 33.0% who </w:t>
                      </w:r>
                      <w:r w:rsidR="00B53547">
                        <w:rPr>
                          <w:rFonts w:ascii="Century Gothic" w:hAnsi="Century Gothic"/>
                          <w:color w:val="2F5496" w:themeColor="accent1" w:themeShade="BF"/>
                          <w:sz w:val="22"/>
                          <w:szCs w:val="20"/>
                        </w:rPr>
                        <w:t>‘</w:t>
                      </w:r>
                      <w:r w:rsidR="00900003">
                        <w:rPr>
                          <w:rFonts w:ascii="Century Gothic" w:hAnsi="Century Gothic"/>
                          <w:color w:val="2F5496" w:themeColor="accent1" w:themeShade="BF"/>
                          <w:sz w:val="22"/>
                          <w:szCs w:val="20"/>
                        </w:rPr>
                        <w:t>strongly</w:t>
                      </w:r>
                      <w:r w:rsidR="00B53547">
                        <w:rPr>
                          <w:rFonts w:ascii="Century Gothic" w:hAnsi="Century Gothic"/>
                          <w:color w:val="2F5496" w:themeColor="accent1" w:themeShade="BF"/>
                          <w:sz w:val="22"/>
                          <w:szCs w:val="20"/>
                        </w:rPr>
                        <w:t xml:space="preserve"> agreed’.</w:t>
                      </w:r>
                    </w:p>
                    <w:p w14:paraId="1270DCEC" w14:textId="53F46644" w:rsidR="00C453A2" w:rsidRPr="007454FF" w:rsidRDefault="00EC095B" w:rsidP="003054B9">
                      <w:pPr>
                        <w:rPr>
                          <w:rFonts w:ascii="Century Gothic" w:hAnsi="Century Gothic"/>
                          <w:i/>
                          <w:iCs/>
                          <w:color w:val="2F5496" w:themeColor="accent1" w:themeShade="BF"/>
                          <w:sz w:val="22"/>
                          <w:szCs w:val="20"/>
                        </w:rPr>
                      </w:pPr>
                      <w:r>
                        <w:rPr>
                          <w:noProof/>
                        </w:rPr>
                        <w:drawing>
                          <wp:inline distT="0" distB="0" distL="0" distR="0" wp14:anchorId="3390F96A" wp14:editId="5C246080">
                            <wp:extent cx="5911515" cy="1547495"/>
                            <wp:effectExtent l="0" t="0" r="13335" b="14605"/>
                            <wp:docPr id="1041627551" name="Chart 1">
                              <a:extLst xmlns:a="http://schemas.openxmlformats.org/drawingml/2006/main">
                                <a:ext uri="{FF2B5EF4-FFF2-40B4-BE49-F238E27FC236}">
                                  <a16:creationId xmlns:a16="http://schemas.microsoft.com/office/drawing/2014/main" id="{4D3DBA2E-617E-4AE5-84E8-089E3826E5D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0"/>
                              </a:graphicData>
                            </a:graphic>
                          </wp:inline>
                        </w:drawing>
                      </w:r>
                      <w:r w:rsidR="00C453A2" w:rsidRPr="007454FF">
                        <w:rPr>
                          <w:rFonts w:ascii="Century Gothic" w:hAnsi="Century Gothic"/>
                          <w:i/>
                          <w:iCs/>
                          <w:color w:val="2F5496" w:themeColor="accent1" w:themeShade="BF"/>
                          <w:sz w:val="22"/>
                          <w:szCs w:val="20"/>
                        </w:rPr>
                        <w:t xml:space="preserve"> </w:t>
                      </w:r>
                      <w:r w:rsidR="00C453A2">
                        <w:rPr>
                          <w:rFonts w:ascii="Century Gothic" w:hAnsi="Century Gothic"/>
                          <w:i/>
                          <w:iCs/>
                          <w:color w:val="2F5496" w:themeColor="accent1" w:themeShade="BF"/>
                          <w:sz w:val="22"/>
                          <w:szCs w:val="20"/>
                        </w:rPr>
                        <w:t>Excludes ‘Don’t know’ responses</w:t>
                      </w:r>
                    </w:p>
                    <w:p w14:paraId="7EF5D469" w14:textId="77777777" w:rsidR="00B671E9" w:rsidRPr="00493ED7" w:rsidRDefault="00B671E9" w:rsidP="00B671E9">
                      <w:pPr>
                        <w:rPr>
                          <w:rFonts w:ascii="Century Gothic" w:hAnsi="Century Gothic"/>
                          <w:b/>
                          <w:bCs/>
                          <w:color w:val="2F5496" w:themeColor="accent1" w:themeShade="BF"/>
                          <w:sz w:val="22"/>
                          <w:szCs w:val="20"/>
                        </w:rPr>
                      </w:pPr>
                      <w:r w:rsidRPr="00493ED7">
                        <w:rPr>
                          <w:rFonts w:ascii="Century Gothic" w:hAnsi="Century Gothic"/>
                          <w:b/>
                          <w:bCs/>
                          <w:color w:val="2F5496" w:themeColor="accent1" w:themeShade="BF"/>
                          <w:sz w:val="22"/>
                          <w:szCs w:val="20"/>
                        </w:rPr>
                        <w:t>Why do you disagree?</w:t>
                      </w:r>
                    </w:p>
                    <w:p w14:paraId="6EC9FC75" w14:textId="5C7E7C9A" w:rsidR="007454FF" w:rsidRDefault="007B594D" w:rsidP="002B39A5">
                      <w:pPr>
                        <w:spacing w:after="0"/>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 xml:space="preserve">Those disagreeing with the proposal to </w:t>
                      </w:r>
                      <w:r w:rsidR="00B60F3B">
                        <w:rPr>
                          <w:rFonts w:ascii="Century Gothic" w:hAnsi="Century Gothic"/>
                          <w:color w:val="2F5496" w:themeColor="accent1" w:themeShade="BF"/>
                          <w:sz w:val="22"/>
                          <w:szCs w:val="20"/>
                        </w:rPr>
                        <w:t>increase the use of new technology were asked to give details</w:t>
                      </w:r>
                      <w:r w:rsidR="00C600A4">
                        <w:rPr>
                          <w:rFonts w:ascii="Century Gothic" w:hAnsi="Century Gothic"/>
                          <w:color w:val="2F5496" w:themeColor="accent1" w:themeShade="BF"/>
                          <w:sz w:val="22"/>
                          <w:szCs w:val="20"/>
                        </w:rPr>
                        <w:t xml:space="preserve"> as to why this was the case</w:t>
                      </w:r>
                      <w:r w:rsidR="00BE48B1">
                        <w:rPr>
                          <w:rFonts w:ascii="Century Gothic" w:hAnsi="Century Gothic"/>
                          <w:color w:val="2F5496" w:themeColor="accent1" w:themeShade="BF"/>
                          <w:sz w:val="22"/>
                          <w:szCs w:val="20"/>
                        </w:rPr>
                        <w:t>; 9 comments were received:</w:t>
                      </w:r>
                    </w:p>
                    <w:p w14:paraId="46E7DBD4" w14:textId="77777777" w:rsidR="00BD6DA9" w:rsidRPr="009A4397" w:rsidRDefault="00BD6DA9" w:rsidP="004E1CC0">
                      <w:pPr>
                        <w:pStyle w:val="ListParagraph"/>
                        <w:numPr>
                          <w:ilvl w:val="0"/>
                          <w:numId w:val="14"/>
                        </w:numPr>
                        <w:ind w:left="426" w:right="-180"/>
                        <w:rPr>
                          <w:rFonts w:ascii="Century Gothic" w:hAnsi="Century Gothic"/>
                          <w:color w:val="2F5496" w:themeColor="accent1" w:themeShade="BF"/>
                          <w:sz w:val="22"/>
                          <w:szCs w:val="20"/>
                        </w:rPr>
                      </w:pPr>
                      <w:r w:rsidRPr="005C2ED6">
                        <w:rPr>
                          <w:rFonts w:ascii="Century Gothic" w:eastAsia="Times New Roman" w:hAnsi="Century Gothic" w:cs="Calibri"/>
                          <w:i/>
                          <w:iCs/>
                          <w:color w:val="2F5496" w:themeColor="accent1" w:themeShade="BF"/>
                          <w:sz w:val="22"/>
                          <w:lang w:eastAsia="en-GB"/>
                        </w:rPr>
                        <w:t>AI can be reliable in some place but it can be difficult for older people, can create many new problems and its good to keep casual socialisation</w:t>
                      </w:r>
                    </w:p>
                    <w:p w14:paraId="1B521BF4" w14:textId="77777777" w:rsidR="00BD6DA9" w:rsidRPr="00C73DB2" w:rsidRDefault="00BD6DA9" w:rsidP="004E1CC0">
                      <w:pPr>
                        <w:pStyle w:val="ListParagraph"/>
                        <w:numPr>
                          <w:ilvl w:val="0"/>
                          <w:numId w:val="14"/>
                        </w:numPr>
                        <w:ind w:left="426" w:right="-180"/>
                        <w:rPr>
                          <w:rFonts w:ascii="Century Gothic" w:hAnsi="Century Gothic"/>
                          <w:color w:val="2F5496" w:themeColor="accent1" w:themeShade="BF"/>
                          <w:sz w:val="22"/>
                          <w:szCs w:val="20"/>
                        </w:rPr>
                      </w:pPr>
                      <w:r w:rsidRPr="005C2ED6">
                        <w:rPr>
                          <w:rFonts w:ascii="Century Gothic" w:eastAsia="Times New Roman" w:hAnsi="Century Gothic" w:cs="Calibri"/>
                          <w:i/>
                          <w:iCs/>
                          <w:color w:val="2F5496" w:themeColor="accent1" w:themeShade="BF"/>
                          <w:sz w:val="22"/>
                          <w:lang w:eastAsia="en-GB"/>
                        </w:rPr>
                        <w:t>Although it makes things easier, it makes people feel more isolated and disconnected from people.</w:t>
                      </w:r>
                    </w:p>
                    <w:p w14:paraId="46C68F6D" w14:textId="77777777" w:rsidR="004E0958" w:rsidRPr="00C73DB2" w:rsidRDefault="004E0958" w:rsidP="004E1CC0">
                      <w:pPr>
                        <w:pStyle w:val="ListParagraph"/>
                        <w:numPr>
                          <w:ilvl w:val="0"/>
                          <w:numId w:val="14"/>
                        </w:numPr>
                        <w:ind w:left="426" w:right="-180"/>
                        <w:rPr>
                          <w:rFonts w:ascii="Century Gothic" w:hAnsi="Century Gothic"/>
                          <w:color w:val="2F5496" w:themeColor="accent1" w:themeShade="BF"/>
                          <w:sz w:val="22"/>
                          <w:szCs w:val="20"/>
                        </w:rPr>
                      </w:pPr>
                      <w:r w:rsidRPr="005C2ED6">
                        <w:rPr>
                          <w:rFonts w:ascii="Century Gothic" w:eastAsia="Times New Roman" w:hAnsi="Century Gothic" w:cs="Calibri"/>
                          <w:i/>
                          <w:iCs/>
                          <w:color w:val="2F5496" w:themeColor="accent1" w:themeShade="BF"/>
                          <w:sz w:val="22"/>
                          <w:lang w:eastAsia="en-GB"/>
                        </w:rPr>
                        <w:t>Because I understand that you are looking ways to save money but you don't need technology to save money You can look for something else to save money maybe for naturel/enviroment or donating money to charity.</w:t>
                      </w:r>
                    </w:p>
                    <w:p w14:paraId="00109936" w14:textId="77777777" w:rsidR="001D2657" w:rsidRPr="009A4397" w:rsidRDefault="001D2657" w:rsidP="004E1CC0">
                      <w:pPr>
                        <w:pStyle w:val="ListParagraph"/>
                        <w:numPr>
                          <w:ilvl w:val="0"/>
                          <w:numId w:val="14"/>
                        </w:numPr>
                        <w:ind w:left="426" w:right="-180"/>
                        <w:rPr>
                          <w:rFonts w:ascii="Century Gothic" w:hAnsi="Century Gothic"/>
                          <w:color w:val="2F5496" w:themeColor="accent1" w:themeShade="BF"/>
                          <w:sz w:val="22"/>
                          <w:szCs w:val="20"/>
                        </w:rPr>
                      </w:pPr>
                      <w:r w:rsidRPr="005C2ED6">
                        <w:rPr>
                          <w:rFonts w:ascii="Century Gothic" w:eastAsia="Times New Roman" w:hAnsi="Century Gothic" w:cs="Calibri"/>
                          <w:i/>
                          <w:iCs/>
                          <w:color w:val="2F5496" w:themeColor="accent1" w:themeShade="BF"/>
                          <w:sz w:val="22"/>
                          <w:lang w:eastAsia="en-GB"/>
                        </w:rPr>
                        <w:t>Chatbot don't answer a question they just give you more questions.  You need to be able to speak to a person and get the response required.  Also, elderly people do not always have access to computers, apps etc so cannot access the Chatbot.   Many people do not want more apps on their phones, which leave them open to spam calls, messages, emails and being hacked.</w:t>
                      </w:r>
                      <w:r w:rsidRPr="009A4397">
                        <w:rPr>
                          <w:rFonts w:ascii="Century Gothic" w:eastAsia="Times New Roman" w:hAnsi="Century Gothic" w:cs="Calibri"/>
                          <w:i/>
                          <w:iCs/>
                          <w:color w:val="2F5496" w:themeColor="accent1" w:themeShade="BF"/>
                          <w:sz w:val="22"/>
                          <w:lang w:eastAsia="en-GB"/>
                        </w:rPr>
                        <w:t xml:space="preserve"> </w:t>
                      </w:r>
                    </w:p>
                    <w:p w14:paraId="6E7113EE" w14:textId="5525EF09" w:rsidR="0017541D" w:rsidRPr="00CE5A66" w:rsidRDefault="0017541D">
                      <w:pPr>
                        <w:pStyle w:val="ListParagraph"/>
                        <w:numPr>
                          <w:ilvl w:val="0"/>
                          <w:numId w:val="14"/>
                        </w:numPr>
                        <w:ind w:left="426" w:right="-180"/>
                        <w:rPr>
                          <w:rFonts w:ascii="Century Gothic" w:hAnsi="Century Gothic"/>
                          <w:color w:val="2F5496" w:themeColor="accent1" w:themeShade="BF"/>
                          <w:sz w:val="22"/>
                          <w:szCs w:val="20"/>
                        </w:rPr>
                      </w:pPr>
                      <w:r w:rsidRPr="005C2ED6">
                        <w:rPr>
                          <w:rFonts w:ascii="Century Gothic" w:eastAsia="Times New Roman" w:hAnsi="Century Gothic" w:cs="Calibri"/>
                          <w:i/>
                          <w:iCs/>
                          <w:color w:val="2F5496" w:themeColor="accent1" w:themeShade="BF"/>
                          <w:sz w:val="22"/>
                          <w:lang w:eastAsia="en-GB"/>
                        </w:rPr>
                        <w:t xml:space="preserve">I strongly </w:t>
                      </w:r>
                      <w:r w:rsidR="00CE5A66" w:rsidRPr="005C2ED6">
                        <w:rPr>
                          <w:rFonts w:ascii="Century Gothic" w:eastAsia="Times New Roman" w:hAnsi="Century Gothic" w:cs="Calibri"/>
                          <w:i/>
                          <w:iCs/>
                          <w:color w:val="2F5496" w:themeColor="accent1" w:themeShade="BF"/>
                          <w:sz w:val="22"/>
                          <w:lang w:eastAsia="en-GB"/>
                        </w:rPr>
                        <w:t>disagree that</w:t>
                      </w:r>
                      <w:r w:rsidRPr="005C2ED6">
                        <w:rPr>
                          <w:rFonts w:ascii="Century Gothic" w:eastAsia="Times New Roman" w:hAnsi="Century Gothic" w:cs="Calibri"/>
                          <w:i/>
                          <w:iCs/>
                          <w:color w:val="2F5496" w:themeColor="accent1" w:themeShade="BF"/>
                          <w:sz w:val="22"/>
                          <w:lang w:eastAsia="en-GB"/>
                        </w:rPr>
                        <w:t xml:space="preserve"> it’s not a good </w:t>
                      </w:r>
                      <w:r w:rsidR="00704850" w:rsidRPr="005C2ED6">
                        <w:rPr>
                          <w:rFonts w:ascii="Century Gothic" w:eastAsia="Times New Roman" w:hAnsi="Century Gothic" w:cs="Calibri"/>
                          <w:i/>
                          <w:iCs/>
                          <w:color w:val="2F5496" w:themeColor="accent1" w:themeShade="BF"/>
                          <w:sz w:val="22"/>
                          <w:lang w:eastAsia="en-GB"/>
                        </w:rPr>
                        <w:t>idea to</w:t>
                      </w:r>
                      <w:r w:rsidRPr="005C2ED6">
                        <w:rPr>
                          <w:rFonts w:ascii="Century Gothic" w:eastAsia="Times New Roman" w:hAnsi="Century Gothic" w:cs="Calibri"/>
                          <w:i/>
                          <w:iCs/>
                          <w:color w:val="2F5496" w:themeColor="accent1" w:themeShade="BF"/>
                          <w:sz w:val="22"/>
                          <w:lang w:eastAsia="en-GB"/>
                        </w:rPr>
                        <w:t xml:space="preserve"> use technology to help deliver </w:t>
                      </w:r>
                      <w:r w:rsidR="00704850" w:rsidRPr="005C2ED6">
                        <w:rPr>
                          <w:rFonts w:ascii="Century Gothic" w:eastAsia="Times New Roman" w:hAnsi="Century Gothic" w:cs="Calibri"/>
                          <w:i/>
                          <w:iCs/>
                          <w:color w:val="2F5496" w:themeColor="accent1" w:themeShade="BF"/>
                          <w:sz w:val="22"/>
                          <w:lang w:eastAsia="en-GB"/>
                        </w:rPr>
                        <w:t>services Because</w:t>
                      </w:r>
                      <w:r w:rsidRPr="005C2ED6">
                        <w:rPr>
                          <w:rFonts w:ascii="Century Gothic" w:eastAsia="Times New Roman" w:hAnsi="Century Gothic" w:cs="Calibri"/>
                          <w:i/>
                          <w:iCs/>
                          <w:color w:val="2F5496" w:themeColor="accent1" w:themeShade="BF"/>
                          <w:sz w:val="22"/>
                          <w:lang w:eastAsia="en-GB"/>
                        </w:rPr>
                        <w:t xml:space="preserve"> New technology can be expensive to impliment and maintain….. </w:t>
                      </w:r>
                      <w:r w:rsidR="00EB1322" w:rsidRPr="003054B9">
                        <w:rPr>
                          <w:rFonts w:ascii="Wingdings" w:eastAsia="Times New Roman" w:hAnsi="Wingdings" w:cs="Tahoma"/>
                          <w:color w:val="2F5496" w:themeColor="accent1" w:themeShade="BF"/>
                          <w:sz w:val="22"/>
                          <w:lang w:eastAsia="en-GB"/>
                        </w:rPr>
                        <w:t>l</w:t>
                      </w:r>
                      <w:r w:rsidR="00BD6A3D" w:rsidRPr="00CE5A66">
                        <w:rPr>
                          <w:rFonts w:ascii="Century Gothic" w:eastAsia="Times New Roman" w:hAnsi="Century Gothic" w:cs="Calibri"/>
                          <w:i/>
                          <w:iCs/>
                          <w:color w:val="2F5496" w:themeColor="accent1" w:themeShade="BF"/>
                          <w:sz w:val="22"/>
                          <w:lang w:eastAsia="en-GB"/>
                        </w:rPr>
                        <w:t xml:space="preserve"> </w:t>
                      </w:r>
                      <w:r w:rsidRPr="005C2ED6">
                        <w:rPr>
                          <w:rFonts w:ascii="Century Gothic" w:eastAsia="Times New Roman" w:hAnsi="Century Gothic" w:cs="Calibri"/>
                          <w:i/>
                          <w:iCs/>
                          <w:color w:val="2F5496" w:themeColor="accent1" w:themeShade="BF"/>
                          <w:sz w:val="22"/>
                          <w:lang w:eastAsia="en-GB"/>
                        </w:rPr>
                        <w:t xml:space="preserve">New technology can introduce security risks, such as data breaches and fraud </w:t>
                      </w:r>
                      <w:r w:rsidR="00EB1322" w:rsidRPr="003054B9">
                        <w:rPr>
                          <w:rFonts w:ascii="Wingdings" w:eastAsia="Times New Roman" w:hAnsi="Wingdings" w:cs="Tahoma"/>
                          <w:color w:val="2F5496" w:themeColor="accent1" w:themeShade="BF"/>
                          <w:sz w:val="22"/>
                          <w:lang w:eastAsia="en-GB"/>
                        </w:rPr>
                        <w:t>l</w:t>
                      </w:r>
                      <w:r w:rsidR="00BD6A3D" w:rsidRPr="00CE5A66">
                        <w:rPr>
                          <w:rFonts w:ascii="Century Gothic" w:eastAsia="Times New Roman" w:hAnsi="Century Gothic" w:cs="Calibri"/>
                          <w:i/>
                          <w:iCs/>
                          <w:color w:val="2F5496" w:themeColor="accent1" w:themeShade="BF"/>
                          <w:sz w:val="22"/>
                          <w:lang w:eastAsia="en-GB"/>
                        </w:rPr>
                        <w:t xml:space="preserve"> </w:t>
                      </w:r>
                      <w:r w:rsidRPr="005C2ED6">
                        <w:rPr>
                          <w:rFonts w:ascii="Century Gothic" w:eastAsia="Times New Roman" w:hAnsi="Century Gothic" w:cs="Calibri"/>
                          <w:i/>
                          <w:iCs/>
                          <w:color w:val="2F5496" w:themeColor="accent1" w:themeShade="BF"/>
                          <w:sz w:val="22"/>
                          <w:lang w:eastAsia="en-GB"/>
                        </w:rPr>
                        <w:t>Technical issues and downtime can disrupt service delivery.</w:t>
                      </w:r>
                      <w:r w:rsidR="009E4ED1" w:rsidRPr="003054B9">
                        <w:rPr>
                          <w:rFonts w:ascii="Century Gothic" w:eastAsia="Times New Roman" w:hAnsi="Century Gothic" w:cs="Calibri"/>
                          <w:i/>
                          <w:iCs/>
                          <w:color w:val="2F5496" w:themeColor="accent1" w:themeShade="BF"/>
                          <w:sz w:val="22"/>
                          <w:lang w:eastAsia="en-GB"/>
                        </w:rPr>
                        <w:t xml:space="preserve"> </w:t>
                      </w:r>
                      <w:r w:rsidR="009E4ED1" w:rsidRPr="003054B9">
                        <w:rPr>
                          <w:rFonts w:ascii="Wingdings" w:eastAsia="Times New Roman" w:hAnsi="Wingdings" w:cs="Tahoma"/>
                          <w:color w:val="2F5496" w:themeColor="accent1" w:themeShade="BF"/>
                          <w:sz w:val="22"/>
                          <w:lang w:eastAsia="en-GB"/>
                        </w:rPr>
                        <w:t>l</w:t>
                      </w:r>
                      <w:r w:rsidR="00BD6A3D" w:rsidRPr="00CE5A66">
                        <w:rPr>
                          <w:rFonts w:ascii="Century Gothic" w:eastAsia="Times New Roman" w:hAnsi="Century Gothic" w:cs="Calibri"/>
                          <w:i/>
                          <w:iCs/>
                          <w:color w:val="2F5496" w:themeColor="accent1" w:themeShade="BF"/>
                          <w:sz w:val="22"/>
                          <w:lang w:eastAsia="en-GB"/>
                        </w:rPr>
                        <w:t xml:space="preserve"> </w:t>
                      </w:r>
                      <w:r w:rsidRPr="005C2ED6">
                        <w:rPr>
                          <w:rFonts w:ascii="Century Gothic" w:eastAsia="Times New Roman" w:hAnsi="Century Gothic" w:cs="Calibri"/>
                          <w:i/>
                          <w:iCs/>
                          <w:color w:val="2F5496" w:themeColor="accent1" w:themeShade="BF"/>
                          <w:sz w:val="22"/>
                          <w:lang w:eastAsia="en-GB"/>
                        </w:rPr>
                        <w:t>Employees can become too dependent on technology, which can be problematic if the system crashes. </w:t>
                      </w:r>
                      <w:r w:rsidR="009E4ED1" w:rsidRPr="003054B9">
                        <w:rPr>
                          <w:rFonts w:ascii="Wingdings" w:eastAsia="Times New Roman" w:hAnsi="Wingdings" w:cs="Tahoma"/>
                          <w:color w:val="2F5496" w:themeColor="accent1" w:themeShade="BF"/>
                          <w:sz w:val="22"/>
                          <w:lang w:eastAsia="en-GB"/>
                        </w:rPr>
                        <w:t>l</w:t>
                      </w:r>
                      <w:r w:rsidR="00CE5A66" w:rsidRPr="00CE5A66">
                        <w:rPr>
                          <w:rFonts w:ascii="Century Gothic" w:eastAsia="Times New Roman" w:hAnsi="Century Gothic" w:cs="Calibri"/>
                          <w:i/>
                          <w:iCs/>
                          <w:color w:val="2F5496" w:themeColor="accent1" w:themeShade="BF"/>
                          <w:sz w:val="22"/>
                          <w:lang w:eastAsia="en-GB"/>
                        </w:rPr>
                        <w:t xml:space="preserve"> </w:t>
                      </w:r>
                      <w:r w:rsidR="00CE5A66" w:rsidRPr="005C2ED6">
                        <w:rPr>
                          <w:rFonts w:ascii="Century Gothic" w:eastAsia="Times New Roman" w:hAnsi="Century Gothic" w:cs="Calibri"/>
                          <w:i/>
                          <w:iCs/>
                          <w:color w:val="2F5496" w:themeColor="accent1" w:themeShade="BF"/>
                          <w:sz w:val="22"/>
                          <w:lang w:eastAsia="en-GB"/>
                        </w:rPr>
                        <w:t>It will</w:t>
                      </w:r>
                      <w:r w:rsidRPr="005C2ED6">
                        <w:rPr>
                          <w:rFonts w:ascii="Century Gothic" w:eastAsia="Times New Roman" w:hAnsi="Century Gothic" w:cs="Calibri"/>
                          <w:i/>
                          <w:iCs/>
                          <w:color w:val="2F5496" w:themeColor="accent1" w:themeShade="BF"/>
                          <w:sz w:val="22"/>
                          <w:lang w:eastAsia="en-GB"/>
                        </w:rPr>
                        <w:t xml:space="preserve"> litro leave you will loss of </w:t>
                      </w:r>
                      <w:r w:rsidR="00704850" w:rsidRPr="005C2ED6">
                        <w:rPr>
                          <w:rFonts w:ascii="Century Gothic" w:eastAsia="Times New Roman" w:hAnsi="Century Gothic" w:cs="Calibri"/>
                          <w:i/>
                          <w:iCs/>
                          <w:color w:val="2F5496" w:themeColor="accent1" w:themeShade="BF"/>
                          <w:sz w:val="22"/>
                          <w:lang w:eastAsia="en-GB"/>
                        </w:rPr>
                        <w:t>skills,</w:t>
                      </w:r>
                      <w:r w:rsidRPr="005C2ED6">
                        <w:rPr>
                          <w:rFonts w:ascii="Century Gothic" w:eastAsia="Times New Roman" w:hAnsi="Century Gothic" w:cs="Calibri"/>
                          <w:i/>
                          <w:iCs/>
                          <w:color w:val="2F5496" w:themeColor="accent1" w:themeShade="BF"/>
                          <w:sz w:val="22"/>
                          <w:lang w:eastAsia="en-GB"/>
                        </w:rPr>
                        <w:t xml:space="preserve"> Technology can reduce face-to-face interaction and personal aspect of the </w:t>
                      </w:r>
                      <w:r w:rsidR="00296079" w:rsidRPr="005C2ED6">
                        <w:rPr>
                          <w:rFonts w:ascii="Century Gothic" w:eastAsia="Times New Roman" w:hAnsi="Century Gothic" w:cs="Calibri"/>
                          <w:i/>
                          <w:iCs/>
                          <w:color w:val="2F5496" w:themeColor="accent1" w:themeShade="BF"/>
                          <w:sz w:val="22"/>
                          <w:lang w:eastAsia="en-GB"/>
                        </w:rPr>
                        <w:t>business,</w:t>
                      </w:r>
                      <w:r w:rsidR="00296079" w:rsidRPr="00296079">
                        <w:rPr>
                          <w:rFonts w:ascii="Wingdings" w:eastAsia="Times New Roman" w:hAnsi="Wingdings" w:cs="Tahoma"/>
                          <w:i/>
                          <w:iCs/>
                          <w:color w:val="2F5496" w:themeColor="accent1" w:themeShade="BF"/>
                          <w:sz w:val="22"/>
                          <w:lang w:eastAsia="en-GB"/>
                        </w:rPr>
                        <w:t xml:space="preserve"> </w:t>
                      </w:r>
                      <w:r w:rsidR="00296079" w:rsidRPr="003054B9">
                        <w:rPr>
                          <w:rFonts w:ascii="Wingdings" w:eastAsia="Times New Roman" w:hAnsi="Wingdings" w:cs="Tahoma"/>
                          <w:color w:val="2F5496" w:themeColor="accent1" w:themeShade="BF"/>
                          <w:sz w:val="22"/>
                          <w:lang w:eastAsia="en-GB"/>
                        </w:rPr>
                        <w:t>l</w:t>
                      </w:r>
                      <w:r w:rsidR="00296079" w:rsidRPr="00CE5A66">
                        <w:rPr>
                          <w:rFonts w:ascii="Century Gothic" w:eastAsia="Times New Roman" w:hAnsi="Century Gothic" w:cs="Calibri"/>
                          <w:i/>
                          <w:iCs/>
                          <w:color w:val="2F5496" w:themeColor="accent1" w:themeShade="BF"/>
                          <w:sz w:val="22"/>
                          <w:lang w:eastAsia="en-GB"/>
                        </w:rPr>
                        <w:t xml:space="preserve"> </w:t>
                      </w:r>
                      <w:r w:rsidRPr="005C2ED6">
                        <w:rPr>
                          <w:rFonts w:ascii="Century Gothic" w:eastAsia="Times New Roman" w:hAnsi="Century Gothic" w:cs="Calibri"/>
                          <w:i/>
                          <w:iCs/>
                          <w:color w:val="2F5496" w:themeColor="accent1" w:themeShade="BF"/>
                          <w:sz w:val="22"/>
                          <w:lang w:eastAsia="en-GB"/>
                        </w:rPr>
                        <w:t>Technology can be a distraction, which can lead to counter-productivity. </w:t>
                      </w:r>
                      <w:r w:rsidR="00EB1322" w:rsidRPr="003054B9">
                        <w:rPr>
                          <w:rFonts w:ascii="Wingdings" w:eastAsia="Times New Roman" w:hAnsi="Wingdings" w:cs="Tahoma"/>
                          <w:color w:val="2F5496" w:themeColor="accent1" w:themeShade="BF"/>
                          <w:sz w:val="22"/>
                          <w:lang w:eastAsia="en-GB"/>
                        </w:rPr>
                        <w:t>l</w:t>
                      </w:r>
                      <w:r w:rsidR="00CE5A66" w:rsidRPr="00CE5A66">
                        <w:rPr>
                          <w:rFonts w:ascii="Century Gothic" w:eastAsia="Times New Roman" w:hAnsi="Century Gothic" w:cs="Calibri"/>
                          <w:i/>
                          <w:iCs/>
                          <w:color w:val="2F5496" w:themeColor="accent1" w:themeShade="BF"/>
                          <w:sz w:val="22"/>
                          <w:lang w:eastAsia="en-GB"/>
                        </w:rPr>
                        <w:t xml:space="preserve"> </w:t>
                      </w:r>
                      <w:r w:rsidRPr="005C2ED6">
                        <w:rPr>
                          <w:rFonts w:ascii="Century Gothic" w:eastAsia="Times New Roman" w:hAnsi="Century Gothic" w:cs="Calibri"/>
                          <w:i/>
                          <w:iCs/>
                          <w:color w:val="2F5496" w:themeColor="accent1" w:themeShade="BF"/>
                          <w:sz w:val="22"/>
                          <w:lang w:eastAsia="en-GB"/>
                        </w:rPr>
                        <w:t>Technology can lead to decreased customer engagement and employee engagement. </w:t>
                      </w:r>
                      <w:r w:rsidR="00EB1322" w:rsidRPr="003054B9">
                        <w:rPr>
                          <w:rFonts w:ascii="Wingdings" w:eastAsia="Times New Roman" w:hAnsi="Wingdings" w:cs="Tahoma"/>
                          <w:color w:val="2F5496" w:themeColor="accent1" w:themeShade="BF"/>
                          <w:sz w:val="22"/>
                          <w:lang w:eastAsia="en-GB"/>
                        </w:rPr>
                        <w:t>l</w:t>
                      </w:r>
                      <w:r w:rsidR="00CE5A66" w:rsidRPr="00CE5A66">
                        <w:rPr>
                          <w:rFonts w:ascii="Century Gothic" w:eastAsia="Times New Roman" w:hAnsi="Century Gothic" w:cs="Calibri"/>
                          <w:i/>
                          <w:iCs/>
                          <w:color w:val="2F5496" w:themeColor="accent1" w:themeShade="BF"/>
                          <w:sz w:val="22"/>
                          <w:lang w:eastAsia="en-GB"/>
                        </w:rPr>
                        <w:t xml:space="preserve"> </w:t>
                      </w:r>
                      <w:r w:rsidRPr="005C2ED6">
                        <w:rPr>
                          <w:rFonts w:ascii="Century Gothic" w:eastAsia="Times New Roman" w:hAnsi="Century Gothic" w:cs="Calibri"/>
                          <w:i/>
                          <w:iCs/>
                          <w:color w:val="2F5496" w:themeColor="accent1" w:themeShade="BF"/>
                          <w:sz w:val="22"/>
                          <w:lang w:eastAsia="en-GB"/>
                        </w:rPr>
                        <w:t>Technology can reduce traditional communication methods, which can lead to employees losing interpersonal communication skills.</w:t>
                      </w:r>
                    </w:p>
                    <w:p w14:paraId="7850D914" w14:textId="7E47B9E6" w:rsidR="006E7DC5" w:rsidRPr="004E1CC0" w:rsidRDefault="002764E0" w:rsidP="004E1CC0">
                      <w:pPr>
                        <w:pStyle w:val="ListParagraph"/>
                        <w:numPr>
                          <w:ilvl w:val="0"/>
                          <w:numId w:val="14"/>
                        </w:numPr>
                        <w:ind w:left="426" w:right="-180"/>
                        <w:rPr>
                          <w:rFonts w:ascii="Century Gothic" w:eastAsia="Times New Roman" w:hAnsi="Century Gothic" w:cs="Calibri"/>
                          <w:i/>
                          <w:iCs/>
                          <w:color w:val="2F5496" w:themeColor="accent1" w:themeShade="BF"/>
                          <w:sz w:val="22"/>
                          <w:lang w:eastAsia="en-GB"/>
                        </w:rPr>
                      </w:pPr>
                      <w:r w:rsidRPr="005C2ED6">
                        <w:rPr>
                          <w:rFonts w:ascii="Century Gothic" w:eastAsia="Times New Roman" w:hAnsi="Century Gothic" w:cs="Calibri"/>
                          <w:i/>
                          <w:iCs/>
                          <w:color w:val="2F5496" w:themeColor="accent1" w:themeShade="BF"/>
                          <w:sz w:val="22"/>
                          <w:lang w:eastAsia="en-GB"/>
                        </w:rPr>
                        <w:t xml:space="preserve">It often leads to a lack of safety net for many people. Also websites and online services can often be poorly coded and designed </w:t>
                      </w:r>
                      <w:r w:rsidR="006E7DC5" w:rsidRPr="005C2ED6">
                        <w:rPr>
                          <w:rFonts w:ascii="Century Gothic" w:eastAsia="Times New Roman" w:hAnsi="Century Gothic" w:cs="Calibri"/>
                          <w:i/>
                          <w:iCs/>
                          <w:color w:val="2F5496" w:themeColor="accent1" w:themeShade="BF"/>
                          <w:sz w:val="22"/>
                          <w:lang w:eastAsia="en-GB"/>
                        </w:rPr>
                        <w:t>New technology has only hindered services so far. Many people struggle with virtual services and i believe this makes them ineffective.</w:t>
                      </w:r>
                    </w:p>
                    <w:p w14:paraId="04DBC561" w14:textId="19BD6AD5" w:rsidR="001D2657" w:rsidRPr="004E1CC0" w:rsidRDefault="0017541D" w:rsidP="004E1CC0">
                      <w:pPr>
                        <w:pStyle w:val="ListParagraph"/>
                        <w:numPr>
                          <w:ilvl w:val="0"/>
                          <w:numId w:val="14"/>
                        </w:numPr>
                        <w:ind w:left="426" w:right="-180"/>
                        <w:rPr>
                          <w:rFonts w:ascii="Century Gothic" w:eastAsia="Times New Roman" w:hAnsi="Century Gothic" w:cs="Calibri"/>
                          <w:i/>
                          <w:iCs/>
                          <w:color w:val="2F5496" w:themeColor="accent1" w:themeShade="BF"/>
                          <w:sz w:val="22"/>
                          <w:lang w:eastAsia="en-GB"/>
                        </w:rPr>
                      </w:pPr>
                      <w:r w:rsidRPr="005C2ED6">
                        <w:rPr>
                          <w:rFonts w:ascii="Century Gothic" w:eastAsia="Times New Roman" w:hAnsi="Century Gothic" w:cs="Calibri"/>
                          <w:i/>
                          <w:iCs/>
                          <w:color w:val="2F5496" w:themeColor="accent1" w:themeShade="BF"/>
                          <w:sz w:val="22"/>
                          <w:lang w:eastAsia="en-GB"/>
                        </w:rPr>
                        <w:t>Not everyone had technology</w:t>
                      </w:r>
                    </w:p>
                    <w:p w14:paraId="68FE309A" w14:textId="301F425B" w:rsidR="007B3429" w:rsidRPr="00EB47F2" w:rsidRDefault="001D2657" w:rsidP="00EB47F2">
                      <w:pPr>
                        <w:pStyle w:val="ListParagraph"/>
                        <w:numPr>
                          <w:ilvl w:val="0"/>
                          <w:numId w:val="14"/>
                        </w:numPr>
                        <w:ind w:left="426" w:right="-180"/>
                        <w:rPr>
                          <w:rFonts w:ascii="Century Gothic" w:eastAsia="Times New Roman" w:hAnsi="Century Gothic" w:cs="Calibri"/>
                          <w:i/>
                          <w:iCs/>
                          <w:color w:val="2F5496" w:themeColor="accent1" w:themeShade="BF"/>
                          <w:sz w:val="22"/>
                          <w:lang w:eastAsia="en-GB"/>
                        </w:rPr>
                      </w:pPr>
                      <w:r w:rsidRPr="005C2ED6">
                        <w:rPr>
                          <w:rFonts w:ascii="Century Gothic" w:eastAsia="Times New Roman" w:hAnsi="Century Gothic" w:cs="Calibri"/>
                          <w:i/>
                          <w:iCs/>
                          <w:color w:val="2F5496" w:themeColor="accent1" w:themeShade="BF"/>
                          <w:sz w:val="22"/>
                          <w:lang w:eastAsia="en-GB"/>
                        </w:rPr>
                        <w:t>Telephone conversations are better for those whose technological skills are poor</w:t>
                      </w:r>
                    </w:p>
                    <w:p w14:paraId="32F191EB" w14:textId="77777777" w:rsidR="00B671E9" w:rsidRDefault="00B671E9" w:rsidP="00B671E9"/>
                  </w:txbxContent>
                </v:textbox>
                <w10:wrap type="square" anchorx="margin"/>
              </v:shape>
            </w:pict>
          </mc:Fallback>
        </mc:AlternateContent>
      </w:r>
    </w:p>
    <w:p w14:paraId="40A2EDF2" w14:textId="6C351856" w:rsidR="000838A0" w:rsidRDefault="00E22CCB" w:rsidP="00BD4E9A">
      <w:pPr>
        <w:pStyle w:val="Heading2"/>
      </w:pPr>
      <w:bookmarkStart w:id="40" w:name="_Toc190194134"/>
      <w:r w:rsidRPr="00E22CCB">
        <w:lastRenderedPageBreak/>
        <w:t>Fees and Charges</w:t>
      </w:r>
      <w:bookmarkEnd w:id="40"/>
    </w:p>
    <w:p w14:paraId="3E99E865" w14:textId="2072FBF4" w:rsidR="00C06A95" w:rsidRDefault="00E35311" w:rsidP="00E35311">
      <w:r w:rsidRPr="00E35311">
        <w:t>Did you know that Cardiff Council's 'Learning for Life' offers more than 140 courses teaching adults a range of subjects, including arts, crafts, languages, music and digital skills?</w:t>
      </w:r>
    </w:p>
    <w:p w14:paraId="5A17232A" w14:textId="6613CA30" w:rsidR="00E35311" w:rsidRPr="008A0AC8" w:rsidRDefault="00E35311" w:rsidP="00E35311">
      <w:pPr>
        <w:rPr>
          <w:b/>
        </w:rPr>
      </w:pPr>
      <w:r w:rsidRPr="008A0AC8">
        <w:rPr>
          <w:b/>
        </w:rPr>
        <w:t>Would you be interested in accessing these services?</w:t>
      </w:r>
    </w:p>
    <w:p w14:paraId="57267B0A" w14:textId="66301C55" w:rsidR="005746F8" w:rsidRDefault="005746F8" w:rsidP="00E35311">
      <w:pPr>
        <w:rPr>
          <w:bCs/>
        </w:rPr>
      </w:pPr>
      <w:r>
        <w:rPr>
          <w:bCs/>
        </w:rPr>
        <w:t>Overall, just under half of respondents (</w:t>
      </w:r>
      <w:r w:rsidR="00BD5AF7">
        <w:rPr>
          <w:bCs/>
        </w:rPr>
        <w:t>48.4%) expressed an interest in accessing</w:t>
      </w:r>
      <w:r w:rsidR="00BD5AF7" w:rsidRPr="00BD5AF7">
        <w:rPr>
          <w:bCs/>
        </w:rPr>
        <w:t xml:space="preserve"> </w:t>
      </w:r>
      <w:r w:rsidR="00BD5AF7">
        <w:rPr>
          <w:bCs/>
        </w:rPr>
        <w:t>the Council’s ‘Learning for Life’ courses</w:t>
      </w:r>
      <w:r w:rsidR="002D6866">
        <w:rPr>
          <w:bCs/>
        </w:rPr>
        <w:t>.</w:t>
      </w:r>
    </w:p>
    <w:p w14:paraId="10AD3A7B" w14:textId="67ADBBF3" w:rsidR="00851450" w:rsidRPr="00851450" w:rsidRDefault="00385C2F" w:rsidP="00E35311">
      <w:pPr>
        <w:rPr>
          <w:bCs/>
        </w:rPr>
      </w:pPr>
      <w:r>
        <w:rPr>
          <w:bCs/>
        </w:rPr>
        <w:t>Levels of inter</w:t>
      </w:r>
      <w:r w:rsidR="00EF6EB3">
        <w:rPr>
          <w:bCs/>
        </w:rPr>
        <w:t>est in accessing</w:t>
      </w:r>
      <w:r w:rsidR="002D6866">
        <w:rPr>
          <w:bCs/>
        </w:rPr>
        <w:t xml:space="preserve"> the courses</w:t>
      </w:r>
      <w:r w:rsidR="00EF6EB3">
        <w:rPr>
          <w:bCs/>
        </w:rPr>
        <w:t xml:space="preserve"> </w:t>
      </w:r>
      <w:r w:rsidR="00EB3EA6">
        <w:rPr>
          <w:bCs/>
        </w:rPr>
        <w:t>varied, from 63.2% of res</w:t>
      </w:r>
      <w:r w:rsidR="004D5C6D">
        <w:rPr>
          <w:bCs/>
        </w:rPr>
        <w:t>pondents from ethnically diverse backgrounds to 41.1% of males</w:t>
      </w:r>
      <w:r w:rsidR="005746F8">
        <w:rPr>
          <w:bCs/>
        </w:rPr>
        <w:t>.</w:t>
      </w:r>
    </w:p>
    <w:p w14:paraId="7518B94F" w14:textId="5BBDC5AA" w:rsidR="00D75DF1" w:rsidRPr="005A10F5" w:rsidRDefault="00557A17" w:rsidP="00D75DF1">
      <w:pPr>
        <w:rPr>
          <w:i/>
          <w:iCs/>
        </w:rPr>
      </w:pPr>
      <w:r>
        <w:rPr>
          <w:noProof/>
        </w:rPr>
        <w:drawing>
          <wp:inline distT="0" distB="0" distL="0" distR="0" wp14:anchorId="57B043E0" wp14:editId="6BECEF87">
            <wp:extent cx="5760000" cy="3024000"/>
            <wp:effectExtent l="0" t="0" r="12700" b="5080"/>
            <wp:docPr id="2003750068" name="Chart 1" descr="Chart showing results">
              <a:extLst xmlns:a="http://schemas.openxmlformats.org/drawingml/2006/main">
                <a:ext uri="{FF2B5EF4-FFF2-40B4-BE49-F238E27FC236}">
                  <a16:creationId xmlns:a16="http://schemas.microsoft.com/office/drawing/2014/main" id="{9357AA98-4EC6-47CC-AE4D-D86B7DAF38F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1"/>
              </a:graphicData>
            </a:graphic>
          </wp:inline>
        </w:drawing>
      </w:r>
      <w:r w:rsidR="00D75DF1" w:rsidRPr="00D75DF1">
        <w:rPr>
          <w:i/>
          <w:iCs/>
        </w:rPr>
        <w:t xml:space="preserve"> </w:t>
      </w:r>
      <w:r w:rsidR="00D75DF1" w:rsidRPr="005A10F5">
        <w:rPr>
          <w:i/>
          <w:iCs/>
        </w:rPr>
        <w:t>Excludes ‘Don’t know’ responses</w:t>
      </w:r>
    </w:p>
    <w:p w14:paraId="28275C5F" w14:textId="508A1112" w:rsidR="00645DF3" w:rsidRDefault="00645DF3" w:rsidP="00402871">
      <w:pPr>
        <w:spacing w:after="0"/>
      </w:pPr>
    </w:p>
    <w:p w14:paraId="3D17FE93" w14:textId="147DE25B" w:rsidR="004E496A" w:rsidRDefault="004E496A" w:rsidP="00DF2889">
      <w:pPr>
        <w:ind w:right="-188"/>
      </w:pPr>
      <w:r>
        <w:t>Whilst there was no</w:t>
      </w:r>
      <w:r w:rsidR="00626AA6">
        <w:t xml:space="preserve"> correlation </w:t>
      </w:r>
      <w:r w:rsidR="00746661">
        <w:t>between</w:t>
      </w:r>
      <w:r w:rsidR="00626AA6">
        <w:t xml:space="preserve"> interest </w:t>
      </w:r>
      <w:r w:rsidR="00746661">
        <w:t>in accessing ‘Learning for Life’ courses and level of deprivation</w:t>
      </w:r>
      <w:r w:rsidR="00B41185">
        <w:t xml:space="preserve">, </w:t>
      </w:r>
      <w:r w:rsidR="00BE41DC">
        <w:t xml:space="preserve">more than half of respondents living in </w:t>
      </w:r>
      <w:r w:rsidR="000A78C1">
        <w:t xml:space="preserve">each of </w:t>
      </w:r>
      <w:r w:rsidR="00BE41DC">
        <w:t>the two most deprived</w:t>
      </w:r>
      <w:r w:rsidR="000A78C1">
        <w:t xml:space="preserve"> quintiles indicated an interest in accessing</w:t>
      </w:r>
      <w:r w:rsidR="00DF2889">
        <w:t xml:space="preserve"> the courses, higher than for the less deprived areas.</w:t>
      </w:r>
    </w:p>
    <w:p w14:paraId="49228D1A" w14:textId="0F78A668" w:rsidR="00D75DF1" w:rsidRPr="005A10F5" w:rsidRDefault="004E496A" w:rsidP="00D75DF1">
      <w:pPr>
        <w:rPr>
          <w:i/>
          <w:iCs/>
        </w:rPr>
      </w:pPr>
      <w:r>
        <w:rPr>
          <w:noProof/>
        </w:rPr>
        <w:drawing>
          <wp:inline distT="0" distB="0" distL="0" distR="0" wp14:anchorId="6367534F" wp14:editId="08D874B9">
            <wp:extent cx="5760000" cy="2376000"/>
            <wp:effectExtent l="0" t="0" r="12700" b="5715"/>
            <wp:docPr id="191014011" name="Chart 1" descr="Chart showing results">
              <a:extLst xmlns:a="http://schemas.openxmlformats.org/drawingml/2006/main">
                <a:ext uri="{FF2B5EF4-FFF2-40B4-BE49-F238E27FC236}">
                  <a16:creationId xmlns:a16="http://schemas.microsoft.com/office/drawing/2014/main" id="{18B16C9F-DC6E-463C-9066-21FCA997108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2"/>
              </a:graphicData>
            </a:graphic>
          </wp:inline>
        </w:drawing>
      </w:r>
      <w:r w:rsidR="00D75DF1" w:rsidRPr="00D75DF1">
        <w:rPr>
          <w:i/>
          <w:iCs/>
        </w:rPr>
        <w:t xml:space="preserve"> </w:t>
      </w:r>
      <w:r w:rsidR="00D75DF1" w:rsidRPr="005A10F5">
        <w:rPr>
          <w:i/>
          <w:iCs/>
        </w:rPr>
        <w:t>Excludes ‘Don’t know’ responses</w:t>
      </w:r>
    </w:p>
    <w:p w14:paraId="43741980" w14:textId="60A9373B" w:rsidR="006F2905" w:rsidRPr="006F2905" w:rsidRDefault="006F2905" w:rsidP="006F2905">
      <w:r w:rsidRPr="006F2905">
        <w:lastRenderedPageBreak/>
        <w:t>Before the pandemic, the costs were covered by the fees paid to join the course.  However, fewer people are now attending these courses, and so the Council spends £220,000 per year in subsidies to keep the courses running.</w:t>
      </w:r>
    </w:p>
    <w:p w14:paraId="5AFB7BF0" w14:textId="08759C35" w:rsidR="00E35311" w:rsidRDefault="006F2905" w:rsidP="006F2905">
      <w:r w:rsidRPr="006F2905">
        <w:t xml:space="preserve">The Council is proposing increasing fees for these courses from </w:t>
      </w:r>
      <w:r w:rsidRPr="006F2905">
        <w:rPr>
          <w:b/>
          <w:bCs/>
        </w:rPr>
        <w:t>£7.10</w:t>
      </w:r>
      <w:r w:rsidRPr="006F2905">
        <w:t xml:space="preserve"> per hour to </w:t>
      </w:r>
      <w:r w:rsidRPr="006F2905">
        <w:rPr>
          <w:b/>
          <w:bCs/>
        </w:rPr>
        <w:t>£7.85</w:t>
      </w:r>
      <w:r w:rsidRPr="006F2905">
        <w:t xml:space="preserve"> per hour, so that the cost of running the courses needs a smaller subsidy.  There is also a concessionary rate available for people claiming certain benefits or for full-time students, which is proposed to increase from </w:t>
      </w:r>
      <w:r w:rsidRPr="006F2905">
        <w:rPr>
          <w:b/>
          <w:bCs/>
        </w:rPr>
        <w:t>£5.35</w:t>
      </w:r>
      <w:r w:rsidRPr="006F2905">
        <w:t xml:space="preserve"> per hour to </w:t>
      </w:r>
      <w:r w:rsidRPr="006F2905">
        <w:rPr>
          <w:b/>
          <w:bCs/>
        </w:rPr>
        <w:t>£5.90</w:t>
      </w:r>
      <w:r w:rsidRPr="006F2905">
        <w:t xml:space="preserve"> per hour.</w:t>
      </w:r>
    </w:p>
    <w:p w14:paraId="1EC9E3DD" w14:textId="6EF377BA" w:rsidR="00E35311" w:rsidRPr="008A0AC8" w:rsidRDefault="006F2905" w:rsidP="006F2905">
      <w:pPr>
        <w:rPr>
          <w:b/>
        </w:rPr>
      </w:pPr>
      <w:r w:rsidRPr="008A0AC8">
        <w:rPr>
          <w:b/>
        </w:rPr>
        <w:t>Do you agree with this proposal?</w:t>
      </w:r>
    </w:p>
    <w:p w14:paraId="50393099" w14:textId="4EAE7A5F" w:rsidR="006F2905" w:rsidRDefault="003C4D90" w:rsidP="006F2905">
      <w:r>
        <w:t>Six out of seven respondents (86.3%)</w:t>
      </w:r>
      <w:r w:rsidR="00055DED">
        <w:t xml:space="preserve"> agreed with the proposal to </w:t>
      </w:r>
      <w:r w:rsidR="00275491">
        <w:t>increase the fees for ‘Learning for Life’ courses in order to reduce the subsidy needed to run them.</w:t>
      </w:r>
    </w:p>
    <w:p w14:paraId="3CA90C0D" w14:textId="35D7D713" w:rsidR="00D75DF1" w:rsidRPr="005A10F5" w:rsidRDefault="005B2CDC" w:rsidP="00D75DF1">
      <w:pPr>
        <w:rPr>
          <w:i/>
          <w:iCs/>
        </w:rPr>
      </w:pPr>
      <w:r>
        <w:rPr>
          <w:noProof/>
        </w:rPr>
        <w:drawing>
          <wp:inline distT="0" distB="0" distL="0" distR="0" wp14:anchorId="665874E3" wp14:editId="3A4EF196">
            <wp:extent cx="5760000" cy="2016000"/>
            <wp:effectExtent l="0" t="0" r="12700" b="3810"/>
            <wp:docPr id="1168685000" name="Chart 1" descr="Chart showing results">
              <a:extLst xmlns:a="http://schemas.openxmlformats.org/drawingml/2006/main">
                <a:ext uri="{FF2B5EF4-FFF2-40B4-BE49-F238E27FC236}">
                  <a16:creationId xmlns:a16="http://schemas.microsoft.com/office/drawing/2014/main" id="{29D3C4FF-5DB5-485B-A80F-9AA169EE4DD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3"/>
              </a:graphicData>
            </a:graphic>
          </wp:inline>
        </w:drawing>
      </w:r>
      <w:r w:rsidR="00D75DF1" w:rsidRPr="00D75DF1">
        <w:rPr>
          <w:i/>
          <w:iCs/>
        </w:rPr>
        <w:t xml:space="preserve"> </w:t>
      </w:r>
      <w:r w:rsidR="00D75DF1" w:rsidRPr="005A10F5">
        <w:rPr>
          <w:i/>
          <w:iCs/>
        </w:rPr>
        <w:t>Excludes ‘Don’t know</w:t>
      </w:r>
      <w:r w:rsidR="0060791C">
        <w:rPr>
          <w:i/>
          <w:iCs/>
        </w:rPr>
        <w:t>/No opinion</w:t>
      </w:r>
      <w:r w:rsidR="00D75DF1" w:rsidRPr="005A10F5">
        <w:rPr>
          <w:i/>
          <w:iCs/>
        </w:rPr>
        <w:t>’ responses</w:t>
      </w:r>
    </w:p>
    <w:p w14:paraId="282EA959" w14:textId="40D980CD" w:rsidR="00A02CC5" w:rsidRDefault="00A02CC5" w:rsidP="00402871">
      <w:pPr>
        <w:spacing w:after="0"/>
      </w:pPr>
    </w:p>
    <w:p w14:paraId="26737E96" w14:textId="177CC217" w:rsidR="004404F1" w:rsidRDefault="004404F1" w:rsidP="006F2905">
      <w:r>
        <w:t xml:space="preserve">There was some variation in the levels of agreement, ranging from </w:t>
      </w:r>
      <w:r w:rsidR="00E447DA">
        <w:t xml:space="preserve">78.8% </w:t>
      </w:r>
      <w:r w:rsidR="005A6D91">
        <w:t>of respondents from ethnically diverse backgrounds</w:t>
      </w:r>
      <w:r w:rsidR="00A02CC5">
        <w:t xml:space="preserve"> up to 91.6% of Welsh speaking respondents.</w:t>
      </w:r>
    </w:p>
    <w:p w14:paraId="19E86BA2" w14:textId="3462B17F" w:rsidR="00D75DF1" w:rsidRPr="005A10F5" w:rsidRDefault="007F7263" w:rsidP="00D75DF1">
      <w:pPr>
        <w:rPr>
          <w:i/>
          <w:iCs/>
        </w:rPr>
      </w:pPr>
      <w:r>
        <w:rPr>
          <w:noProof/>
        </w:rPr>
        <w:drawing>
          <wp:inline distT="0" distB="0" distL="0" distR="0" wp14:anchorId="5A1B2633" wp14:editId="352FE2A3">
            <wp:extent cx="5760000" cy="3168000"/>
            <wp:effectExtent l="0" t="0" r="12700" b="13970"/>
            <wp:docPr id="507700146" name="Chart 1" descr="Chart showing results">
              <a:extLst xmlns:a="http://schemas.openxmlformats.org/drawingml/2006/main">
                <a:ext uri="{FF2B5EF4-FFF2-40B4-BE49-F238E27FC236}">
                  <a16:creationId xmlns:a16="http://schemas.microsoft.com/office/drawing/2014/main" id="{884A57EB-AE17-4164-A75C-922DE6F0496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4"/>
              </a:graphicData>
            </a:graphic>
          </wp:inline>
        </w:drawing>
      </w:r>
      <w:r w:rsidR="00D75DF1" w:rsidRPr="00D75DF1">
        <w:rPr>
          <w:i/>
          <w:iCs/>
        </w:rPr>
        <w:t xml:space="preserve"> </w:t>
      </w:r>
      <w:r w:rsidR="00D75DF1" w:rsidRPr="005A10F5">
        <w:rPr>
          <w:i/>
          <w:iCs/>
        </w:rPr>
        <w:t>Excludes ‘Don’t know</w:t>
      </w:r>
      <w:r w:rsidR="0060791C">
        <w:rPr>
          <w:i/>
          <w:iCs/>
        </w:rPr>
        <w:t>/No opinion</w:t>
      </w:r>
      <w:r w:rsidR="00D75DF1" w:rsidRPr="005A10F5">
        <w:rPr>
          <w:i/>
          <w:iCs/>
        </w:rPr>
        <w:t>’ responses</w:t>
      </w:r>
    </w:p>
    <w:p w14:paraId="35C98BC9" w14:textId="16493746" w:rsidR="007F7263" w:rsidRDefault="00A973DF" w:rsidP="006F2905">
      <w:r>
        <w:lastRenderedPageBreak/>
        <w:t>Results were consistent across the different levels of deprivation.</w:t>
      </w:r>
    </w:p>
    <w:p w14:paraId="065098B2" w14:textId="49401473" w:rsidR="00D75DF1" w:rsidRPr="005A10F5" w:rsidRDefault="004E01D3" w:rsidP="00D75DF1">
      <w:pPr>
        <w:rPr>
          <w:i/>
          <w:iCs/>
        </w:rPr>
      </w:pPr>
      <w:r>
        <w:rPr>
          <w:noProof/>
        </w:rPr>
        <w:drawing>
          <wp:inline distT="0" distB="0" distL="0" distR="0" wp14:anchorId="737330FA" wp14:editId="2C2CB46B">
            <wp:extent cx="5760000" cy="2664000"/>
            <wp:effectExtent l="0" t="0" r="12700" b="3175"/>
            <wp:docPr id="346134456" name="Chart 1" descr="Chart showing results">
              <a:extLst xmlns:a="http://schemas.openxmlformats.org/drawingml/2006/main">
                <a:ext uri="{FF2B5EF4-FFF2-40B4-BE49-F238E27FC236}">
                  <a16:creationId xmlns:a16="http://schemas.microsoft.com/office/drawing/2014/main" id="{2C30CBA1-B4E9-48B3-B7D3-53E0A82C394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5"/>
              </a:graphicData>
            </a:graphic>
          </wp:inline>
        </w:drawing>
      </w:r>
      <w:r w:rsidR="00D75DF1" w:rsidRPr="00D75DF1">
        <w:rPr>
          <w:i/>
          <w:iCs/>
        </w:rPr>
        <w:t xml:space="preserve"> </w:t>
      </w:r>
      <w:r w:rsidR="00D75DF1" w:rsidRPr="005A10F5">
        <w:rPr>
          <w:i/>
          <w:iCs/>
        </w:rPr>
        <w:t>Excludes ‘Don’t know</w:t>
      </w:r>
      <w:r w:rsidR="0060791C">
        <w:rPr>
          <w:i/>
          <w:iCs/>
        </w:rPr>
        <w:t>/No opinion</w:t>
      </w:r>
      <w:r w:rsidR="00D75DF1" w:rsidRPr="005A10F5">
        <w:rPr>
          <w:i/>
          <w:iCs/>
        </w:rPr>
        <w:t>’ responses</w:t>
      </w:r>
    </w:p>
    <w:p w14:paraId="15910EF1" w14:textId="77777777" w:rsidR="007F7263" w:rsidRDefault="007F7263" w:rsidP="006F2905"/>
    <w:p w14:paraId="4A64CE45" w14:textId="44144BC8" w:rsidR="006F2905" w:rsidRPr="008A0AC8" w:rsidRDefault="00E830C3" w:rsidP="00E830C3">
      <w:pPr>
        <w:rPr>
          <w:b/>
        </w:rPr>
      </w:pPr>
      <w:r w:rsidRPr="008A0AC8">
        <w:rPr>
          <w:b/>
        </w:rPr>
        <w:t>Why do you disagree?</w:t>
      </w:r>
    </w:p>
    <w:p w14:paraId="7B8C6748" w14:textId="2B801C84" w:rsidR="00F806B7" w:rsidRDefault="00F806B7" w:rsidP="00F806B7">
      <w:pPr>
        <w:rPr>
          <w:bCs/>
        </w:rPr>
      </w:pPr>
      <w:r w:rsidRPr="00A9354C">
        <w:rPr>
          <w:bCs/>
        </w:rPr>
        <w:t>Respon</w:t>
      </w:r>
      <w:r>
        <w:rPr>
          <w:bCs/>
        </w:rPr>
        <w:t xml:space="preserve">dents who disagreed with the proposal were asked to give further details; </w:t>
      </w:r>
      <w:r w:rsidR="00EA22A3">
        <w:rPr>
          <w:bCs/>
        </w:rPr>
        <w:t>2</w:t>
      </w:r>
      <w:r w:rsidR="004B59E0">
        <w:rPr>
          <w:bCs/>
        </w:rPr>
        <w:t>22</w:t>
      </w:r>
      <w:r>
        <w:rPr>
          <w:bCs/>
        </w:rPr>
        <w:t xml:space="preserve"> comments were received, which have been grouped into themes.  The top three themes are shown below, with a full list available </w:t>
      </w:r>
      <w:bookmarkStart w:id="41" w:name="Page29"/>
      <w:r>
        <w:rPr>
          <w:bCs/>
        </w:rPr>
        <w:t xml:space="preserve">in </w:t>
      </w:r>
      <w:bookmarkEnd w:id="41"/>
      <w:r w:rsidR="004A5A18">
        <w:fldChar w:fldCharType="begin"/>
      </w:r>
      <w:r w:rsidR="004A5A18">
        <w:rPr>
          <w:bCs/>
        </w:rPr>
        <w:instrText>HYPERLINK  \l "_Why_Do_You_4"</w:instrText>
      </w:r>
      <w:r w:rsidR="004A5A18">
        <w:fldChar w:fldCharType="separate"/>
      </w:r>
      <w:r w:rsidRPr="004A5A18">
        <w:rPr>
          <w:rStyle w:val="Hyperlink"/>
          <w:bCs/>
        </w:rPr>
        <w:t xml:space="preserve">Appendix </w:t>
      </w:r>
      <w:r w:rsidR="001A72AC" w:rsidRPr="004A5A18">
        <w:rPr>
          <w:rStyle w:val="Hyperlink"/>
          <w:bCs/>
        </w:rPr>
        <w:t>7</w:t>
      </w:r>
      <w:r w:rsidR="004A5A18">
        <w:rPr>
          <w:rStyle w:val="Hyperlink"/>
          <w:bCs/>
        </w:rPr>
        <w:fldChar w:fldCharType="end"/>
      </w:r>
      <w:r>
        <w:rPr>
          <w:bCs/>
        </w:rPr>
        <w:t>.</w:t>
      </w:r>
    </w:p>
    <w:tbl>
      <w:tblPr>
        <w:tblStyle w:val="GridTable4-Accent5"/>
        <w:tblW w:w="9351" w:type="dxa"/>
        <w:tblLook w:val="04A0" w:firstRow="1" w:lastRow="0" w:firstColumn="1" w:lastColumn="0" w:noHBand="0" w:noVBand="1"/>
      </w:tblPr>
      <w:tblGrid>
        <w:gridCol w:w="1838"/>
        <w:gridCol w:w="624"/>
        <w:gridCol w:w="709"/>
        <w:gridCol w:w="6180"/>
      </w:tblGrid>
      <w:tr w:rsidR="00F806B7" w:rsidRPr="007454FF" w14:paraId="130F9CC3" w14:textId="77777777" w:rsidTr="002D021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tcPr>
          <w:p w14:paraId="546328C5" w14:textId="77777777" w:rsidR="00F806B7" w:rsidRPr="007454FF" w:rsidRDefault="00F806B7" w:rsidP="0030653F">
            <w:pPr>
              <w:widowControl w:val="0"/>
              <w:autoSpaceDE w:val="0"/>
              <w:autoSpaceDN w:val="0"/>
              <w:adjustRightInd w:val="0"/>
              <w:rPr>
                <w:rFonts w:ascii="Century Gothic" w:hAnsi="Century Gothic" w:cs="Calibri"/>
                <w:color w:val="FFFFFF"/>
                <w:sz w:val="22"/>
                <w:szCs w:val="22"/>
              </w:rPr>
            </w:pPr>
            <w:r w:rsidRPr="007454FF">
              <w:rPr>
                <w:rFonts w:ascii="Century Gothic" w:hAnsi="Century Gothic" w:cs="Calibri"/>
                <w:color w:val="FFFFFF"/>
                <w:sz w:val="22"/>
                <w:szCs w:val="22"/>
              </w:rPr>
              <w:t>Theme</w:t>
            </w:r>
          </w:p>
        </w:tc>
        <w:tc>
          <w:tcPr>
            <w:tcW w:w="624" w:type="dxa"/>
          </w:tcPr>
          <w:p w14:paraId="7B1FF1E4" w14:textId="77777777" w:rsidR="00F806B7" w:rsidRPr="007454FF" w:rsidRDefault="00F806B7"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No</w:t>
            </w:r>
          </w:p>
        </w:tc>
        <w:tc>
          <w:tcPr>
            <w:tcW w:w="709" w:type="dxa"/>
          </w:tcPr>
          <w:p w14:paraId="138FC05A" w14:textId="77777777" w:rsidR="00F806B7" w:rsidRPr="007454FF" w:rsidRDefault="00F806B7"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w:t>
            </w:r>
          </w:p>
        </w:tc>
        <w:tc>
          <w:tcPr>
            <w:tcW w:w="6180" w:type="dxa"/>
          </w:tcPr>
          <w:p w14:paraId="0CD2EE60" w14:textId="77777777" w:rsidR="00F806B7" w:rsidRPr="007454FF" w:rsidRDefault="00F806B7"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Example Comments</w:t>
            </w:r>
          </w:p>
        </w:tc>
      </w:tr>
      <w:tr w:rsidR="00F806B7" w:rsidRPr="00BC67B8" w14:paraId="1C7A38D7" w14:textId="77777777" w:rsidTr="002D021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tcPr>
          <w:p w14:paraId="58FDAE0B" w14:textId="5B7EE446" w:rsidR="00F806B7" w:rsidRPr="00F6554A" w:rsidRDefault="00772346" w:rsidP="0030653F">
            <w:pPr>
              <w:widowControl w:val="0"/>
              <w:autoSpaceDE w:val="0"/>
              <w:autoSpaceDN w:val="0"/>
              <w:adjustRightInd w:val="0"/>
              <w:rPr>
                <w:rFonts w:ascii="Century Gothic" w:hAnsi="Century Gothic" w:cs="Calibri"/>
                <w:color w:val="2F5496" w:themeColor="accent1" w:themeShade="BF"/>
                <w:sz w:val="22"/>
                <w:szCs w:val="22"/>
              </w:rPr>
            </w:pPr>
            <w:r w:rsidRPr="00772346">
              <w:rPr>
                <w:rFonts w:asciiTheme="minorHAnsi" w:hAnsiTheme="minorHAnsi" w:cstheme="minorHAnsi"/>
                <w:color w:val="000000"/>
                <w:szCs w:val="24"/>
              </w:rPr>
              <w:t>Will decrease take-up / make unaffordable</w:t>
            </w:r>
          </w:p>
        </w:tc>
        <w:tc>
          <w:tcPr>
            <w:tcW w:w="624" w:type="dxa"/>
          </w:tcPr>
          <w:p w14:paraId="170AC799" w14:textId="12B46FB2" w:rsidR="00F806B7" w:rsidRPr="00BC67B8" w:rsidRDefault="00772346" w:rsidP="0030653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szCs w:val="22"/>
              </w:rPr>
            </w:pPr>
            <w:r w:rsidRPr="00772346">
              <w:rPr>
                <w:rFonts w:asciiTheme="minorHAnsi" w:hAnsiTheme="minorHAnsi" w:cstheme="minorHAnsi"/>
                <w:color w:val="000000"/>
                <w:szCs w:val="24"/>
              </w:rPr>
              <w:t>75</w:t>
            </w:r>
          </w:p>
        </w:tc>
        <w:tc>
          <w:tcPr>
            <w:tcW w:w="709" w:type="dxa"/>
          </w:tcPr>
          <w:p w14:paraId="1397E5C4" w14:textId="56912FED" w:rsidR="00F806B7" w:rsidRPr="00830607" w:rsidRDefault="00704BE1" w:rsidP="0030653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szCs w:val="22"/>
              </w:rPr>
            </w:pPr>
            <w:r>
              <w:rPr>
                <w:rFonts w:asciiTheme="minorHAnsi" w:hAnsiTheme="minorHAnsi" w:cstheme="minorHAnsi"/>
                <w:i/>
                <w:iCs/>
                <w:color w:val="000000"/>
                <w:szCs w:val="24"/>
              </w:rPr>
              <w:t>33.8</w:t>
            </w:r>
          </w:p>
        </w:tc>
        <w:tc>
          <w:tcPr>
            <w:tcW w:w="6180" w:type="dxa"/>
          </w:tcPr>
          <w:p w14:paraId="5AD14179" w14:textId="299544B8" w:rsidR="00F806B7" w:rsidRPr="00D9133A" w:rsidRDefault="001472F8" w:rsidP="0045232B">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D9133A">
              <w:rPr>
                <w:rFonts w:asciiTheme="minorHAnsi" w:hAnsiTheme="minorHAnsi" w:cstheme="minorHAnsi"/>
                <w:i/>
                <w:iCs/>
                <w:szCs w:val="24"/>
              </w:rPr>
              <w:t>Some people who would like to use these services cant afford th</w:t>
            </w:r>
            <w:r w:rsidR="00D9133A">
              <w:rPr>
                <w:rFonts w:asciiTheme="minorHAnsi" w:hAnsiTheme="minorHAnsi" w:cstheme="minorHAnsi"/>
                <w:i/>
                <w:iCs/>
                <w:szCs w:val="24"/>
              </w:rPr>
              <w:t>e</w:t>
            </w:r>
            <w:r w:rsidRPr="00D9133A">
              <w:rPr>
                <w:rFonts w:asciiTheme="minorHAnsi" w:hAnsiTheme="minorHAnsi" w:cstheme="minorHAnsi"/>
                <w:i/>
                <w:iCs/>
                <w:szCs w:val="24"/>
              </w:rPr>
              <w:t>m</w:t>
            </w:r>
          </w:p>
          <w:p w14:paraId="689790BB" w14:textId="77777777" w:rsidR="001472F8" w:rsidRDefault="000109DC" w:rsidP="0045232B">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0109DC">
              <w:rPr>
                <w:rFonts w:asciiTheme="minorHAnsi" w:hAnsiTheme="minorHAnsi" w:cstheme="minorHAnsi"/>
                <w:i/>
                <w:iCs/>
                <w:szCs w:val="24"/>
              </w:rPr>
              <w:t>The courses are too expensive already...make them more expensive &amp; less people will go on then.</w:t>
            </w:r>
          </w:p>
          <w:p w14:paraId="3355D22C" w14:textId="77777777" w:rsidR="000109DC" w:rsidRDefault="0045232B" w:rsidP="0045232B">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45232B">
              <w:rPr>
                <w:rFonts w:asciiTheme="minorHAnsi" w:hAnsiTheme="minorHAnsi" w:cstheme="minorHAnsi"/>
                <w:i/>
                <w:iCs/>
                <w:szCs w:val="24"/>
              </w:rPr>
              <w:t>Cost of living is already hurting people</w:t>
            </w:r>
          </w:p>
          <w:p w14:paraId="455657FC" w14:textId="0DAB5272" w:rsidR="0045232B" w:rsidRPr="00D9133A" w:rsidRDefault="0045232B" w:rsidP="0030653F">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45232B">
              <w:rPr>
                <w:rFonts w:asciiTheme="minorHAnsi" w:hAnsiTheme="minorHAnsi" w:cstheme="minorHAnsi"/>
                <w:i/>
                <w:iCs/>
                <w:szCs w:val="24"/>
              </w:rPr>
              <w:t>If you are retired or just over the benefit threshold and can’t claim anything you have to pay full fees which are sometimes impossible to find</w:t>
            </w:r>
          </w:p>
        </w:tc>
      </w:tr>
      <w:tr w:rsidR="00F806B7" w:rsidRPr="00BC67B8" w14:paraId="249A6E19" w14:textId="77777777" w:rsidTr="002D021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tcPr>
          <w:p w14:paraId="17E33EDD" w14:textId="6FE1E390" w:rsidR="00F806B7" w:rsidRPr="00BC67B8" w:rsidRDefault="00830607" w:rsidP="0030653F">
            <w:pPr>
              <w:widowControl w:val="0"/>
              <w:autoSpaceDE w:val="0"/>
              <w:autoSpaceDN w:val="0"/>
              <w:adjustRightInd w:val="0"/>
              <w:rPr>
                <w:rFonts w:ascii="Century Gothic" w:hAnsi="Century Gothic" w:cs="Calibri"/>
                <w:color w:val="2F5496" w:themeColor="accent1" w:themeShade="BF"/>
                <w:sz w:val="22"/>
                <w:szCs w:val="22"/>
              </w:rPr>
            </w:pPr>
            <w:r w:rsidRPr="00772346">
              <w:rPr>
                <w:rFonts w:asciiTheme="minorHAnsi" w:hAnsiTheme="minorHAnsi" w:cstheme="minorHAnsi"/>
                <w:color w:val="000000"/>
                <w:szCs w:val="24"/>
              </w:rPr>
              <w:t>Increase the price more / there should be no subsidy</w:t>
            </w:r>
          </w:p>
        </w:tc>
        <w:tc>
          <w:tcPr>
            <w:tcW w:w="624" w:type="dxa"/>
          </w:tcPr>
          <w:p w14:paraId="03EF64F4" w14:textId="148C8CD5" w:rsidR="00F806B7" w:rsidRPr="00BC67B8" w:rsidRDefault="00830607" w:rsidP="0030653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color w:val="2F5496" w:themeColor="accent1" w:themeShade="BF"/>
                <w:sz w:val="22"/>
                <w:szCs w:val="22"/>
              </w:rPr>
            </w:pPr>
            <w:r w:rsidRPr="00772346">
              <w:rPr>
                <w:rFonts w:asciiTheme="minorHAnsi" w:hAnsiTheme="minorHAnsi" w:cstheme="minorHAnsi"/>
                <w:color w:val="000000"/>
                <w:szCs w:val="24"/>
              </w:rPr>
              <w:t>44</w:t>
            </w:r>
          </w:p>
        </w:tc>
        <w:tc>
          <w:tcPr>
            <w:tcW w:w="709" w:type="dxa"/>
          </w:tcPr>
          <w:p w14:paraId="12008EC1" w14:textId="4C206124" w:rsidR="00F806B7" w:rsidRPr="00BC67B8" w:rsidRDefault="00704BE1" w:rsidP="0030653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i/>
                <w:iCs/>
                <w:color w:val="2F5496" w:themeColor="accent1" w:themeShade="BF"/>
                <w:sz w:val="22"/>
                <w:szCs w:val="22"/>
              </w:rPr>
            </w:pPr>
            <w:r>
              <w:rPr>
                <w:rFonts w:asciiTheme="minorHAnsi" w:hAnsiTheme="minorHAnsi" w:cstheme="minorHAnsi"/>
                <w:i/>
                <w:iCs/>
                <w:color w:val="000000"/>
                <w:szCs w:val="24"/>
              </w:rPr>
              <w:t>19.8</w:t>
            </w:r>
          </w:p>
        </w:tc>
        <w:tc>
          <w:tcPr>
            <w:tcW w:w="6180" w:type="dxa"/>
          </w:tcPr>
          <w:p w14:paraId="472FA8F4" w14:textId="77777777" w:rsidR="00F806B7" w:rsidRDefault="004D50CC" w:rsidP="0030653F">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4D50CC">
              <w:rPr>
                <w:rFonts w:asciiTheme="minorHAnsi" w:hAnsiTheme="minorHAnsi" w:cstheme="minorHAnsi"/>
                <w:i/>
                <w:iCs/>
                <w:szCs w:val="24"/>
              </w:rPr>
              <w:t>If the council has to provide a balanced budget, surely the cost of this service should be increased to be self sufficient</w:t>
            </w:r>
          </w:p>
          <w:p w14:paraId="3C6198AC" w14:textId="77777777" w:rsidR="00152B40" w:rsidRDefault="00D70FB9" w:rsidP="0030653F">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D70FB9">
              <w:rPr>
                <w:rFonts w:asciiTheme="minorHAnsi" w:hAnsiTheme="minorHAnsi" w:cstheme="minorHAnsi"/>
                <w:i/>
                <w:iCs/>
                <w:szCs w:val="24"/>
              </w:rPr>
              <w:t>Don't subsidise these courses. If demand is dropping then the provision of these courses should be questioned and an alternative found.</w:t>
            </w:r>
          </w:p>
          <w:p w14:paraId="3A7138BD" w14:textId="65CB1425" w:rsidR="00D70FB9" w:rsidRPr="004D50CC" w:rsidRDefault="000F23DF" w:rsidP="0030653F">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0F23DF">
              <w:rPr>
                <w:rFonts w:asciiTheme="minorHAnsi" w:hAnsiTheme="minorHAnsi" w:cstheme="minorHAnsi"/>
                <w:i/>
                <w:iCs/>
                <w:szCs w:val="24"/>
              </w:rPr>
              <w:t>Courses are too cheap. Increase to £10. Scrap subsidies for those on benefits.</w:t>
            </w:r>
          </w:p>
        </w:tc>
      </w:tr>
      <w:tr w:rsidR="00F806B7" w:rsidRPr="008107A1" w14:paraId="39467A7B" w14:textId="77777777" w:rsidTr="002D021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tcPr>
          <w:p w14:paraId="537E7AD7" w14:textId="3A5376B0" w:rsidR="00F806B7" w:rsidRPr="00312BA1" w:rsidRDefault="003942D6" w:rsidP="0030653F">
            <w:pPr>
              <w:widowControl w:val="0"/>
              <w:autoSpaceDE w:val="0"/>
              <w:autoSpaceDN w:val="0"/>
              <w:adjustRightInd w:val="0"/>
              <w:rPr>
                <w:rFonts w:ascii="Century Gothic" w:hAnsi="Century Gothic" w:cs="Calibri"/>
                <w:color w:val="2F5496" w:themeColor="accent1" w:themeShade="BF"/>
                <w:sz w:val="22"/>
              </w:rPr>
            </w:pPr>
            <w:r w:rsidRPr="00772346">
              <w:rPr>
                <w:rFonts w:asciiTheme="minorHAnsi" w:hAnsiTheme="minorHAnsi" w:cstheme="minorHAnsi"/>
                <w:color w:val="000000"/>
                <w:szCs w:val="24"/>
              </w:rPr>
              <w:t>Reduce the offer</w:t>
            </w:r>
          </w:p>
        </w:tc>
        <w:tc>
          <w:tcPr>
            <w:tcW w:w="624" w:type="dxa"/>
          </w:tcPr>
          <w:p w14:paraId="363B6811" w14:textId="254E02A9" w:rsidR="00F806B7" w:rsidRPr="00312BA1" w:rsidRDefault="00830607" w:rsidP="0030653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rPr>
            </w:pPr>
            <w:r w:rsidRPr="00772346">
              <w:rPr>
                <w:rFonts w:asciiTheme="minorHAnsi" w:hAnsiTheme="minorHAnsi" w:cstheme="minorHAnsi"/>
                <w:color w:val="000000"/>
                <w:szCs w:val="24"/>
              </w:rPr>
              <w:t>26</w:t>
            </w:r>
          </w:p>
        </w:tc>
        <w:tc>
          <w:tcPr>
            <w:tcW w:w="709" w:type="dxa"/>
          </w:tcPr>
          <w:p w14:paraId="2014257A" w14:textId="540927B3" w:rsidR="00F806B7" w:rsidRPr="00312BA1" w:rsidRDefault="00704BE1" w:rsidP="0030653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Pr>
                <w:rFonts w:asciiTheme="minorHAnsi" w:hAnsiTheme="minorHAnsi" w:cstheme="minorHAnsi"/>
                <w:i/>
                <w:iCs/>
                <w:color w:val="000000"/>
                <w:szCs w:val="24"/>
              </w:rPr>
              <w:t>11.7</w:t>
            </w:r>
          </w:p>
        </w:tc>
        <w:tc>
          <w:tcPr>
            <w:tcW w:w="6180" w:type="dxa"/>
          </w:tcPr>
          <w:p w14:paraId="1DB41F49" w14:textId="77777777" w:rsidR="00F806B7" w:rsidRDefault="000F23DF" w:rsidP="0030653F">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0F23DF">
              <w:rPr>
                <w:rFonts w:asciiTheme="minorHAnsi" w:hAnsiTheme="minorHAnsi" w:cstheme="minorHAnsi"/>
                <w:i/>
                <w:iCs/>
                <w:szCs w:val="24"/>
              </w:rPr>
              <w:t>Do not run courses that are not attended in full capacity— obviously a waste of resources, streamline courses</w:t>
            </w:r>
          </w:p>
          <w:p w14:paraId="27B5CAD2" w14:textId="6157E0DF" w:rsidR="000F23DF" w:rsidRDefault="00B81B98" w:rsidP="0030653F">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B81B98">
              <w:rPr>
                <w:rFonts w:asciiTheme="minorHAnsi" w:hAnsiTheme="minorHAnsi" w:cstheme="minorHAnsi"/>
                <w:i/>
                <w:iCs/>
                <w:szCs w:val="24"/>
              </w:rPr>
              <w:t>Could the least popular courses be cut or reduce in number and the concessionary rate remain as it currently is?</w:t>
            </w:r>
          </w:p>
          <w:p w14:paraId="3FEE6FDE" w14:textId="792F840E" w:rsidR="00B81B98" w:rsidRPr="004D50CC" w:rsidRDefault="00B81B98" w:rsidP="0030653F">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B81B98">
              <w:rPr>
                <w:rFonts w:asciiTheme="minorHAnsi" w:hAnsiTheme="minorHAnsi" w:cstheme="minorHAnsi"/>
                <w:i/>
                <w:iCs/>
                <w:szCs w:val="24"/>
              </w:rPr>
              <w:t>140 courses are too much , less the number of courses</w:t>
            </w:r>
          </w:p>
        </w:tc>
      </w:tr>
    </w:tbl>
    <w:p w14:paraId="370AE504" w14:textId="77DB0209" w:rsidR="000A7535" w:rsidRDefault="00B671E9" w:rsidP="00E830C3">
      <w:r>
        <w:rPr>
          <w:noProof/>
        </w:rPr>
        <w:lastRenderedPageBreak/>
        <mc:AlternateContent>
          <mc:Choice Requires="wps">
            <w:drawing>
              <wp:anchor distT="45720" distB="45720" distL="114300" distR="114300" simplePos="0" relativeHeight="251658247" behindDoc="0" locked="0" layoutInCell="1" allowOverlap="1" wp14:anchorId="27EA168C" wp14:editId="1F80DE9E">
                <wp:simplePos x="0" y="0"/>
                <wp:positionH relativeFrom="margin">
                  <wp:align>left</wp:align>
                </wp:positionH>
                <wp:positionV relativeFrom="paragraph">
                  <wp:posOffset>0</wp:posOffset>
                </wp:positionV>
                <wp:extent cx="6191885" cy="8357870"/>
                <wp:effectExtent l="0" t="0" r="0" b="5080"/>
                <wp:wrapSquare wrapText="bothSides"/>
                <wp:docPr id="1134147998" name="Text Box 2" descr="Do you agree with this proposal?&#10;Just over half of those answering this question (54.5%) agreed with the proposal to increase the fees for Learning for Life courses.&#10;&#10;Chart showing results&#10;&#10;Why do you disagree?&#10;Those disagreeing with the proposal were invited to explain why; 30 comments were received, and grouped into themes.  The top three themes are shown below, with a full list in Appendix 8.&#10;Theme No % Example Comments&#10;Cost of living crisis 8 26.7 - Because there are a lot of people struggling financially&#10;- People cannot afford to live nevermind pay more to try better theirselves&#10;- Most young people can't afford more expenses&#10;Invest in education 7 23.3 - Not everyone can afford it and learning new skills shouldn’t be a luxury.&#10;- Shouldn’t have to pay for learning&#10;- Adult education enables people to learn, socialise and improve health and wellbeing.  This reduces early onset dementia, isolation, depression and anxiety - it saves money for health services and social care, so you should spend more on adult education not less.&#10;Will put people off 5 16.7 - That will just mean less people can attend the courses&#10;- If you put the fees up less people will still attend.  They need to be more accessible, maybe they could be held at more sites to make access easier&#10;Total 30 - &#10;Note: Respondents could leave multiple comments, therefore total may exceed 10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191885" cy="8357937"/>
                        </a:xfrm>
                        <a:prstGeom prst="rect">
                          <a:avLst/>
                        </a:prstGeom>
                        <a:solidFill>
                          <a:schemeClr val="accent6">
                            <a:lumMod val="20000"/>
                            <a:lumOff val="80000"/>
                          </a:schemeClr>
                        </a:solidFill>
                        <a:ln w="9525">
                          <a:noFill/>
                          <a:miter lim="800000"/>
                          <a:headEnd/>
                          <a:tailEnd/>
                        </a:ln>
                      </wps:spPr>
                      <wps:txbx>
                        <w:txbxContent>
                          <w:p w14:paraId="2708DC76" w14:textId="6940F3A1" w:rsidR="00B671E9" w:rsidRPr="00493ED7" w:rsidRDefault="00B671E9" w:rsidP="00B671E9">
                            <w:pPr>
                              <w:rPr>
                                <w:rFonts w:ascii="Century Gothic" w:hAnsi="Century Gothic"/>
                                <w:b/>
                                <w:bCs/>
                                <w:color w:val="2F5496" w:themeColor="accent1" w:themeShade="BF"/>
                                <w:sz w:val="22"/>
                                <w:szCs w:val="20"/>
                              </w:rPr>
                            </w:pPr>
                            <w:r w:rsidRPr="00493ED7">
                              <w:rPr>
                                <w:rFonts w:ascii="Century Gothic" w:hAnsi="Century Gothic"/>
                                <w:b/>
                                <w:bCs/>
                                <w:color w:val="2F5496" w:themeColor="accent1" w:themeShade="BF"/>
                                <w:sz w:val="22"/>
                                <w:szCs w:val="20"/>
                              </w:rPr>
                              <w:t>Do you </w:t>
                            </w:r>
                            <w:r w:rsidR="00D22780" w:rsidRPr="00493ED7">
                              <w:rPr>
                                <w:rFonts w:ascii="Century Gothic" w:hAnsi="Century Gothic"/>
                                <w:b/>
                                <w:bCs/>
                                <w:color w:val="2F5496" w:themeColor="accent1" w:themeShade="BF"/>
                                <w:sz w:val="22"/>
                                <w:szCs w:val="20"/>
                              </w:rPr>
                              <w:t>agree with this proposal</w:t>
                            </w:r>
                            <w:r w:rsidRPr="00493ED7">
                              <w:rPr>
                                <w:rFonts w:ascii="Century Gothic" w:hAnsi="Century Gothic"/>
                                <w:b/>
                                <w:bCs/>
                                <w:color w:val="2F5496" w:themeColor="accent1" w:themeShade="BF"/>
                                <w:sz w:val="22"/>
                                <w:szCs w:val="20"/>
                              </w:rPr>
                              <w:t>?</w:t>
                            </w:r>
                          </w:p>
                          <w:p w14:paraId="19FE517E" w14:textId="29B84606" w:rsidR="00B671E9" w:rsidRDefault="00003DC0" w:rsidP="00B671E9">
                            <w:pPr>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Just over half of those answering this question</w:t>
                            </w:r>
                            <w:r w:rsidR="002E0222">
                              <w:rPr>
                                <w:rFonts w:ascii="Century Gothic" w:hAnsi="Century Gothic"/>
                                <w:color w:val="2F5496" w:themeColor="accent1" w:themeShade="BF"/>
                                <w:sz w:val="22"/>
                                <w:szCs w:val="20"/>
                              </w:rPr>
                              <w:t xml:space="preserve"> (54.5%) agreed with the proposal to increase the fees for Learning for Life courses</w:t>
                            </w:r>
                            <w:r w:rsidR="00823CEA">
                              <w:rPr>
                                <w:rFonts w:ascii="Century Gothic" w:hAnsi="Century Gothic"/>
                                <w:color w:val="2F5496" w:themeColor="accent1" w:themeShade="BF"/>
                                <w:sz w:val="22"/>
                                <w:szCs w:val="20"/>
                              </w:rPr>
                              <w:t>.</w:t>
                            </w:r>
                          </w:p>
                          <w:p w14:paraId="32742AFB" w14:textId="54F73E18" w:rsidR="00C453A2" w:rsidRPr="007454FF" w:rsidRDefault="00024D52" w:rsidP="00C453A2">
                            <w:pPr>
                              <w:spacing w:after="0"/>
                              <w:rPr>
                                <w:rFonts w:ascii="Century Gothic" w:hAnsi="Century Gothic"/>
                                <w:i/>
                                <w:iCs/>
                                <w:color w:val="2F5496" w:themeColor="accent1" w:themeShade="BF"/>
                                <w:sz w:val="22"/>
                                <w:szCs w:val="20"/>
                              </w:rPr>
                            </w:pPr>
                            <w:r>
                              <w:rPr>
                                <w:noProof/>
                              </w:rPr>
                              <w:drawing>
                                <wp:inline distT="0" distB="0" distL="0" distR="0" wp14:anchorId="6ACBA9EF" wp14:editId="3B7D9B21">
                                  <wp:extent cx="5927558" cy="2181225"/>
                                  <wp:effectExtent l="0" t="0" r="16510" b="9525"/>
                                  <wp:docPr id="1075298744" name="Chart 1" descr="Chart showing results">
                                    <a:extLst xmlns:a="http://schemas.openxmlformats.org/drawingml/2006/main">
                                      <a:ext uri="{FF2B5EF4-FFF2-40B4-BE49-F238E27FC236}">
                                        <a16:creationId xmlns:a16="http://schemas.microsoft.com/office/drawing/2014/main" id="{29D3C4FF-5DB5-485B-A80F-9AA169EE4DD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6"/>
                                    </a:graphicData>
                                  </a:graphic>
                                </wp:inline>
                              </w:drawing>
                            </w:r>
                            <w:r w:rsidR="00C453A2" w:rsidRPr="007454FF">
                              <w:rPr>
                                <w:rFonts w:ascii="Century Gothic" w:hAnsi="Century Gothic"/>
                                <w:i/>
                                <w:iCs/>
                                <w:color w:val="2F5496" w:themeColor="accent1" w:themeShade="BF"/>
                                <w:sz w:val="22"/>
                                <w:szCs w:val="20"/>
                              </w:rPr>
                              <w:t xml:space="preserve"> </w:t>
                            </w:r>
                            <w:r w:rsidR="00C453A2">
                              <w:rPr>
                                <w:rFonts w:ascii="Century Gothic" w:hAnsi="Century Gothic"/>
                                <w:i/>
                                <w:iCs/>
                                <w:color w:val="2F5496" w:themeColor="accent1" w:themeShade="BF"/>
                                <w:sz w:val="22"/>
                                <w:szCs w:val="20"/>
                              </w:rPr>
                              <w:t>Excludes ‘Don’t know’ responses</w:t>
                            </w:r>
                          </w:p>
                          <w:p w14:paraId="4F922808" w14:textId="2DA1A8D7" w:rsidR="00393C28" w:rsidRDefault="00393C28" w:rsidP="00B671E9">
                            <w:pPr>
                              <w:rPr>
                                <w:rFonts w:ascii="Century Gothic" w:hAnsi="Century Gothic"/>
                                <w:color w:val="2F5496" w:themeColor="accent1" w:themeShade="BF"/>
                                <w:sz w:val="22"/>
                                <w:szCs w:val="20"/>
                              </w:rPr>
                            </w:pPr>
                          </w:p>
                          <w:p w14:paraId="4C891235" w14:textId="77777777" w:rsidR="00B671E9" w:rsidRPr="00493ED7" w:rsidRDefault="00B671E9" w:rsidP="00B671E9">
                            <w:pPr>
                              <w:rPr>
                                <w:rFonts w:ascii="Century Gothic" w:hAnsi="Century Gothic"/>
                                <w:b/>
                                <w:bCs/>
                                <w:color w:val="2F5496" w:themeColor="accent1" w:themeShade="BF"/>
                                <w:sz w:val="22"/>
                                <w:szCs w:val="20"/>
                              </w:rPr>
                            </w:pPr>
                            <w:r w:rsidRPr="00493ED7">
                              <w:rPr>
                                <w:rFonts w:ascii="Century Gothic" w:hAnsi="Century Gothic"/>
                                <w:b/>
                                <w:bCs/>
                                <w:color w:val="2F5496" w:themeColor="accent1" w:themeShade="BF"/>
                                <w:sz w:val="22"/>
                                <w:szCs w:val="20"/>
                              </w:rPr>
                              <w:t>Why do you disagree?</w:t>
                            </w:r>
                          </w:p>
                          <w:p w14:paraId="699C85A4" w14:textId="5FDDF056" w:rsidR="007454FF" w:rsidRDefault="00823CEA" w:rsidP="007454FF">
                            <w:pPr>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Those disagreeing with the proposal wer</w:t>
                            </w:r>
                            <w:r w:rsidR="00917321">
                              <w:rPr>
                                <w:rFonts w:ascii="Century Gothic" w:hAnsi="Century Gothic"/>
                                <w:color w:val="2F5496" w:themeColor="accent1" w:themeShade="BF"/>
                                <w:sz w:val="22"/>
                                <w:szCs w:val="20"/>
                              </w:rPr>
                              <w:t>e</w:t>
                            </w:r>
                            <w:r>
                              <w:rPr>
                                <w:rFonts w:ascii="Century Gothic" w:hAnsi="Century Gothic"/>
                                <w:color w:val="2F5496" w:themeColor="accent1" w:themeShade="BF"/>
                                <w:sz w:val="22"/>
                                <w:szCs w:val="20"/>
                              </w:rPr>
                              <w:t xml:space="preserve"> invited to explain wh</w:t>
                            </w:r>
                            <w:r w:rsidR="00917321">
                              <w:rPr>
                                <w:rFonts w:ascii="Century Gothic" w:hAnsi="Century Gothic"/>
                                <w:color w:val="2F5496" w:themeColor="accent1" w:themeShade="BF"/>
                                <w:sz w:val="22"/>
                                <w:szCs w:val="20"/>
                              </w:rPr>
                              <w:t>y; 30 comments were received, and grouped into themes</w:t>
                            </w:r>
                            <w:r w:rsidR="000713E4">
                              <w:rPr>
                                <w:rFonts w:ascii="Century Gothic" w:hAnsi="Century Gothic"/>
                                <w:color w:val="2F5496" w:themeColor="accent1" w:themeShade="BF"/>
                                <w:sz w:val="22"/>
                                <w:szCs w:val="20"/>
                              </w:rPr>
                              <w:t xml:space="preserve">.  The top three themes are shown below, with a full list </w:t>
                            </w:r>
                            <w:bookmarkStart w:id="42" w:name="Page30"/>
                            <w:r w:rsidR="000713E4">
                              <w:rPr>
                                <w:rFonts w:ascii="Century Gothic" w:hAnsi="Century Gothic"/>
                                <w:color w:val="2F5496" w:themeColor="accent1" w:themeShade="BF"/>
                                <w:sz w:val="22"/>
                                <w:szCs w:val="20"/>
                              </w:rPr>
                              <w:t xml:space="preserve">in </w:t>
                            </w:r>
                            <w:bookmarkEnd w:id="42"/>
                            <w:r w:rsidR="004A5A18">
                              <w:rPr>
                                <w:rFonts w:ascii="Century Gothic" w:hAnsi="Century Gothic"/>
                                <w:color w:val="2F5496" w:themeColor="accent1" w:themeShade="BF"/>
                                <w:sz w:val="22"/>
                                <w:szCs w:val="20"/>
                              </w:rPr>
                              <w:fldChar w:fldCharType="begin"/>
                            </w:r>
                            <w:r w:rsidR="004A5A18">
                              <w:rPr>
                                <w:rFonts w:ascii="Century Gothic" w:hAnsi="Century Gothic"/>
                                <w:color w:val="2F5496" w:themeColor="accent1" w:themeShade="BF"/>
                                <w:sz w:val="22"/>
                                <w:szCs w:val="20"/>
                              </w:rPr>
                              <w:instrText>HYPERLINK  \l "_Young_People’s_Survey:_1"</w:instrText>
                            </w:r>
                            <w:r w:rsidR="004A5A18">
                              <w:rPr>
                                <w:rFonts w:ascii="Century Gothic" w:hAnsi="Century Gothic"/>
                                <w:color w:val="2F5496" w:themeColor="accent1" w:themeShade="BF"/>
                                <w:sz w:val="22"/>
                                <w:szCs w:val="20"/>
                              </w:rPr>
                            </w:r>
                            <w:r w:rsidR="004A5A18">
                              <w:rPr>
                                <w:rFonts w:ascii="Century Gothic" w:hAnsi="Century Gothic"/>
                                <w:color w:val="2F5496" w:themeColor="accent1" w:themeShade="BF"/>
                                <w:sz w:val="22"/>
                                <w:szCs w:val="20"/>
                              </w:rPr>
                              <w:fldChar w:fldCharType="separate"/>
                            </w:r>
                            <w:r w:rsidR="000713E4" w:rsidRPr="004A5A18">
                              <w:rPr>
                                <w:rStyle w:val="Hyperlink"/>
                                <w:rFonts w:ascii="Century Gothic" w:hAnsi="Century Gothic"/>
                                <w:sz w:val="22"/>
                                <w:szCs w:val="20"/>
                              </w:rPr>
                              <w:t xml:space="preserve">Appendix </w:t>
                            </w:r>
                            <w:r w:rsidR="001A72AC" w:rsidRPr="004A5A18">
                              <w:rPr>
                                <w:rStyle w:val="Hyperlink"/>
                                <w:rFonts w:ascii="Century Gothic" w:hAnsi="Century Gothic"/>
                                <w:sz w:val="22"/>
                                <w:szCs w:val="20"/>
                              </w:rPr>
                              <w:t>8</w:t>
                            </w:r>
                            <w:r w:rsidR="004A5A18">
                              <w:rPr>
                                <w:rFonts w:ascii="Century Gothic" w:hAnsi="Century Gothic"/>
                                <w:color w:val="2F5496" w:themeColor="accent1" w:themeShade="BF"/>
                                <w:sz w:val="22"/>
                                <w:szCs w:val="20"/>
                              </w:rPr>
                              <w:fldChar w:fldCharType="end"/>
                            </w:r>
                            <w:r w:rsidR="000713E4">
                              <w:rPr>
                                <w:rFonts w:ascii="Century Gothic" w:hAnsi="Century Gothic"/>
                                <w:color w:val="2F5496" w:themeColor="accent1" w:themeShade="BF"/>
                                <w:sz w:val="22"/>
                                <w:szCs w:val="20"/>
                              </w:rPr>
                              <w:t>.</w:t>
                            </w:r>
                          </w:p>
                          <w:tbl>
                            <w:tblPr>
                              <w:tblStyle w:val="GridTable4-Accent5"/>
                              <w:tblW w:w="9493" w:type="dxa"/>
                              <w:tblLook w:val="04A0" w:firstRow="1" w:lastRow="0" w:firstColumn="1" w:lastColumn="0" w:noHBand="0" w:noVBand="1"/>
                            </w:tblPr>
                            <w:tblGrid>
                              <w:gridCol w:w="2304"/>
                              <w:gridCol w:w="722"/>
                              <w:gridCol w:w="697"/>
                              <w:gridCol w:w="5770"/>
                            </w:tblGrid>
                            <w:tr w:rsidR="007454FF" w:rsidRPr="007454FF" w14:paraId="386857A8" w14:textId="77777777" w:rsidTr="002D021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04" w:type="dxa"/>
                                </w:tcPr>
                                <w:p w14:paraId="34BFC815" w14:textId="77777777" w:rsidR="007454FF" w:rsidRPr="007454FF" w:rsidRDefault="007454FF" w:rsidP="007454FF">
                                  <w:pPr>
                                    <w:widowControl w:val="0"/>
                                    <w:autoSpaceDE w:val="0"/>
                                    <w:autoSpaceDN w:val="0"/>
                                    <w:adjustRightInd w:val="0"/>
                                    <w:ind w:left="-120"/>
                                    <w:rPr>
                                      <w:rFonts w:ascii="Century Gothic" w:hAnsi="Century Gothic" w:cs="Calibri"/>
                                      <w:color w:val="FFFFFF"/>
                                      <w:sz w:val="22"/>
                                      <w:szCs w:val="22"/>
                                    </w:rPr>
                                  </w:pPr>
                                  <w:r w:rsidRPr="007454FF">
                                    <w:rPr>
                                      <w:rFonts w:ascii="Century Gothic" w:hAnsi="Century Gothic" w:cs="Calibri"/>
                                      <w:color w:val="FFFFFF"/>
                                      <w:sz w:val="22"/>
                                      <w:szCs w:val="22"/>
                                    </w:rPr>
                                    <w:t>Theme</w:t>
                                  </w:r>
                                </w:p>
                              </w:tc>
                              <w:tc>
                                <w:tcPr>
                                  <w:tcW w:w="722" w:type="dxa"/>
                                </w:tcPr>
                                <w:p w14:paraId="3C6BAFDC" w14:textId="77777777" w:rsidR="007454FF" w:rsidRPr="007454FF" w:rsidRDefault="007454FF" w:rsidP="007454F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No</w:t>
                                  </w:r>
                                </w:p>
                              </w:tc>
                              <w:tc>
                                <w:tcPr>
                                  <w:tcW w:w="697" w:type="dxa"/>
                                </w:tcPr>
                                <w:p w14:paraId="0A4669C9" w14:textId="77777777" w:rsidR="007454FF" w:rsidRPr="007454FF" w:rsidRDefault="007454FF" w:rsidP="007454F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w:t>
                                  </w:r>
                                </w:p>
                              </w:tc>
                              <w:tc>
                                <w:tcPr>
                                  <w:tcW w:w="5770" w:type="dxa"/>
                                </w:tcPr>
                                <w:p w14:paraId="4A54F5D9" w14:textId="77777777" w:rsidR="007454FF" w:rsidRPr="007454FF" w:rsidRDefault="007454FF" w:rsidP="007454F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Example Comments</w:t>
                                  </w:r>
                                </w:p>
                              </w:tc>
                            </w:tr>
                            <w:tr w:rsidR="00BC67B8" w:rsidRPr="00BC67B8" w14:paraId="2C68E040" w14:textId="77777777" w:rsidTr="002D021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04" w:type="dxa"/>
                                </w:tcPr>
                                <w:p w14:paraId="15F788FF" w14:textId="42C0254D" w:rsidR="007454FF" w:rsidRPr="00BC67B8" w:rsidRDefault="00E1124E" w:rsidP="007454FF">
                                  <w:pPr>
                                    <w:widowControl w:val="0"/>
                                    <w:autoSpaceDE w:val="0"/>
                                    <w:autoSpaceDN w:val="0"/>
                                    <w:adjustRightInd w:val="0"/>
                                    <w:rPr>
                                      <w:rFonts w:ascii="Century Gothic" w:hAnsi="Century Gothic" w:cs="Calibri"/>
                                      <w:color w:val="2F5496" w:themeColor="accent1" w:themeShade="BF"/>
                                      <w:sz w:val="22"/>
                                      <w:szCs w:val="22"/>
                                    </w:rPr>
                                  </w:pPr>
                                  <w:r w:rsidRPr="003568E9">
                                    <w:rPr>
                                      <w:rFonts w:ascii="Century Gothic" w:hAnsi="Century Gothic" w:cs="Calibri"/>
                                      <w:color w:val="2F5496" w:themeColor="accent1" w:themeShade="BF"/>
                                      <w:sz w:val="22"/>
                                    </w:rPr>
                                    <w:t>Cost of living crisis</w:t>
                                  </w:r>
                                </w:p>
                              </w:tc>
                              <w:tc>
                                <w:tcPr>
                                  <w:tcW w:w="722" w:type="dxa"/>
                                </w:tcPr>
                                <w:p w14:paraId="544F649E" w14:textId="6D54D25D" w:rsidR="007454FF" w:rsidRPr="00BC67B8" w:rsidRDefault="00917321" w:rsidP="00917321">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szCs w:val="22"/>
                                    </w:rPr>
                                  </w:pPr>
                                  <w:r w:rsidRPr="003568E9">
                                    <w:rPr>
                                      <w:rFonts w:ascii="Century Gothic" w:hAnsi="Century Gothic" w:cs="Calibri"/>
                                      <w:color w:val="2F5496" w:themeColor="accent1" w:themeShade="BF"/>
                                      <w:sz w:val="22"/>
                                    </w:rPr>
                                    <w:t>8</w:t>
                                  </w:r>
                                </w:p>
                              </w:tc>
                              <w:tc>
                                <w:tcPr>
                                  <w:tcW w:w="697" w:type="dxa"/>
                                </w:tcPr>
                                <w:p w14:paraId="04D3F444" w14:textId="44A9C0CF" w:rsidR="007454FF" w:rsidRPr="00BC67B8" w:rsidRDefault="00917321" w:rsidP="00917321">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szCs w:val="22"/>
                                    </w:rPr>
                                  </w:pPr>
                                  <w:r w:rsidRPr="003568E9">
                                    <w:rPr>
                                      <w:rFonts w:ascii="Century Gothic" w:hAnsi="Century Gothic" w:cs="Calibri"/>
                                      <w:i/>
                                      <w:iCs/>
                                      <w:color w:val="2F5496" w:themeColor="accent1" w:themeShade="BF"/>
                                      <w:sz w:val="22"/>
                                    </w:rPr>
                                    <w:t>26.7</w:t>
                                  </w:r>
                                </w:p>
                              </w:tc>
                              <w:tc>
                                <w:tcPr>
                                  <w:tcW w:w="5770" w:type="dxa"/>
                                </w:tcPr>
                                <w:p w14:paraId="7DDF394A" w14:textId="77777777" w:rsidR="007454FF" w:rsidRDefault="003E750E" w:rsidP="00123697">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3E750E">
                                    <w:rPr>
                                      <w:rFonts w:ascii="Century Gothic" w:hAnsi="Century Gothic" w:cs="Calibri"/>
                                      <w:i/>
                                      <w:iCs/>
                                      <w:color w:val="2F5496" w:themeColor="accent1" w:themeShade="BF"/>
                                      <w:sz w:val="22"/>
                                      <w:szCs w:val="22"/>
                                    </w:rPr>
                                    <w:t>Because there are a lot of people struggling financially</w:t>
                                  </w:r>
                                </w:p>
                                <w:p w14:paraId="22893DAF" w14:textId="77777777" w:rsidR="003E750E" w:rsidRDefault="00123697" w:rsidP="00123697">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123697">
                                    <w:rPr>
                                      <w:rFonts w:ascii="Century Gothic" w:hAnsi="Century Gothic" w:cs="Calibri"/>
                                      <w:i/>
                                      <w:iCs/>
                                      <w:color w:val="2F5496" w:themeColor="accent1" w:themeShade="BF"/>
                                      <w:sz w:val="22"/>
                                      <w:szCs w:val="22"/>
                                    </w:rPr>
                                    <w:t>People cannot afford to live nevermind pay more to try better theirselves</w:t>
                                  </w:r>
                                </w:p>
                                <w:p w14:paraId="524E99A3" w14:textId="0DEA2F1A" w:rsidR="00123697" w:rsidRPr="00BC67B8" w:rsidRDefault="00123697" w:rsidP="00BE0707">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123697">
                                    <w:rPr>
                                      <w:rFonts w:ascii="Century Gothic" w:hAnsi="Century Gothic" w:cs="Calibri"/>
                                      <w:i/>
                                      <w:iCs/>
                                      <w:color w:val="2F5496" w:themeColor="accent1" w:themeShade="BF"/>
                                      <w:sz w:val="22"/>
                                      <w:szCs w:val="22"/>
                                    </w:rPr>
                                    <w:t>Most young people can't afford more expenses</w:t>
                                  </w:r>
                                </w:p>
                              </w:tc>
                            </w:tr>
                            <w:tr w:rsidR="00E1124E" w:rsidRPr="00BC67B8" w14:paraId="66C16D14" w14:textId="77777777" w:rsidTr="002D021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04" w:type="dxa"/>
                                </w:tcPr>
                                <w:p w14:paraId="41A06594" w14:textId="32876EA8" w:rsidR="00E1124E" w:rsidRPr="00BC67B8" w:rsidRDefault="00E1124E" w:rsidP="00E1124E">
                                  <w:pPr>
                                    <w:widowControl w:val="0"/>
                                    <w:autoSpaceDE w:val="0"/>
                                    <w:autoSpaceDN w:val="0"/>
                                    <w:adjustRightInd w:val="0"/>
                                    <w:rPr>
                                      <w:rFonts w:ascii="Century Gothic" w:hAnsi="Century Gothic" w:cs="Calibri"/>
                                      <w:color w:val="2F5496" w:themeColor="accent1" w:themeShade="BF"/>
                                      <w:sz w:val="22"/>
                                    </w:rPr>
                                  </w:pPr>
                                  <w:r w:rsidRPr="003568E9">
                                    <w:rPr>
                                      <w:rFonts w:ascii="Century Gothic" w:hAnsi="Century Gothic" w:cs="Calibri"/>
                                      <w:color w:val="2F5496" w:themeColor="accent1" w:themeShade="BF"/>
                                      <w:sz w:val="22"/>
                                    </w:rPr>
                                    <w:t>Invest in education</w:t>
                                  </w:r>
                                </w:p>
                              </w:tc>
                              <w:tc>
                                <w:tcPr>
                                  <w:tcW w:w="722" w:type="dxa"/>
                                </w:tcPr>
                                <w:p w14:paraId="4165B801" w14:textId="2F7D918D" w:rsidR="00E1124E" w:rsidRPr="00123697" w:rsidRDefault="007D3B7F" w:rsidP="00E1124E">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rPr>
                                  </w:pPr>
                                  <w:r w:rsidRPr="00123697">
                                    <w:rPr>
                                      <w:rFonts w:ascii="Century Gothic" w:hAnsi="Century Gothic" w:cs="Calibri"/>
                                      <w:color w:val="2F5496" w:themeColor="accent1" w:themeShade="BF"/>
                                      <w:sz w:val="22"/>
                                    </w:rPr>
                                    <w:t>7</w:t>
                                  </w:r>
                                </w:p>
                              </w:tc>
                              <w:tc>
                                <w:tcPr>
                                  <w:tcW w:w="697" w:type="dxa"/>
                                </w:tcPr>
                                <w:p w14:paraId="7650E503" w14:textId="02EFC456" w:rsidR="00E1124E" w:rsidRPr="00BC67B8" w:rsidRDefault="00E1124E" w:rsidP="00E1124E">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i/>
                                      <w:iCs/>
                                      <w:color w:val="2F5496" w:themeColor="accent1" w:themeShade="BF"/>
                                      <w:sz w:val="22"/>
                                    </w:rPr>
                                  </w:pPr>
                                  <w:r w:rsidRPr="003568E9">
                                    <w:rPr>
                                      <w:rFonts w:ascii="Century Gothic" w:hAnsi="Century Gothic" w:cs="Calibri"/>
                                      <w:i/>
                                      <w:iCs/>
                                      <w:color w:val="2F5496" w:themeColor="accent1" w:themeShade="BF"/>
                                      <w:sz w:val="22"/>
                                    </w:rPr>
                                    <w:t>23.3</w:t>
                                  </w:r>
                                </w:p>
                              </w:tc>
                              <w:tc>
                                <w:tcPr>
                                  <w:tcW w:w="5770" w:type="dxa"/>
                                </w:tcPr>
                                <w:p w14:paraId="6F29D495" w14:textId="77777777" w:rsidR="00E1124E" w:rsidRDefault="00883DBE" w:rsidP="00FD6FF0">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sidRPr="00883DBE">
                                    <w:rPr>
                                      <w:rFonts w:ascii="Century Gothic" w:hAnsi="Century Gothic" w:cs="Calibri"/>
                                      <w:i/>
                                      <w:iCs/>
                                      <w:color w:val="2F5496" w:themeColor="accent1" w:themeShade="BF"/>
                                      <w:sz w:val="22"/>
                                    </w:rPr>
                                    <w:t>Not everyone can afford it and learning new skills shouldn’t be a luxury.</w:t>
                                  </w:r>
                                </w:p>
                                <w:p w14:paraId="78E92DD0" w14:textId="77777777" w:rsidR="00883DBE" w:rsidRDefault="00883DBE" w:rsidP="00FD6FF0">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sidRPr="00883DBE">
                                    <w:rPr>
                                      <w:rFonts w:ascii="Century Gothic" w:hAnsi="Century Gothic" w:cs="Calibri"/>
                                      <w:i/>
                                      <w:iCs/>
                                      <w:color w:val="2F5496" w:themeColor="accent1" w:themeShade="BF"/>
                                      <w:sz w:val="22"/>
                                    </w:rPr>
                                    <w:t>Shouldn’t have to pay for learning</w:t>
                                  </w:r>
                                </w:p>
                                <w:p w14:paraId="186E9E73" w14:textId="0F27AC7D" w:rsidR="00883DBE" w:rsidRPr="00BC67B8" w:rsidRDefault="00FD6FF0" w:rsidP="00E1124E">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sidRPr="00FD6FF0">
                                    <w:rPr>
                                      <w:rFonts w:ascii="Century Gothic" w:hAnsi="Century Gothic" w:cs="Calibri"/>
                                      <w:i/>
                                      <w:iCs/>
                                      <w:color w:val="2F5496" w:themeColor="accent1" w:themeShade="BF"/>
                                      <w:sz w:val="22"/>
                                    </w:rPr>
                                    <w:t>Adult education enables people to learn, socialise and improve health and wellbeing.  This reduces early onset dementia, isolation, depression and anxiety - it saves money for health services and social care, so you should spend more on adult education not less.</w:t>
                                  </w:r>
                                </w:p>
                              </w:tc>
                            </w:tr>
                            <w:tr w:rsidR="00E1124E" w:rsidRPr="00BC67B8" w14:paraId="15E66F51" w14:textId="77777777" w:rsidTr="002D021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04" w:type="dxa"/>
                                </w:tcPr>
                                <w:p w14:paraId="0EC5046F" w14:textId="662A58D5" w:rsidR="00E1124E" w:rsidRPr="00BC67B8" w:rsidRDefault="00E1124E" w:rsidP="00E1124E">
                                  <w:pPr>
                                    <w:widowControl w:val="0"/>
                                    <w:autoSpaceDE w:val="0"/>
                                    <w:autoSpaceDN w:val="0"/>
                                    <w:adjustRightInd w:val="0"/>
                                    <w:rPr>
                                      <w:rFonts w:ascii="Century Gothic" w:hAnsi="Century Gothic" w:cs="Calibri"/>
                                      <w:color w:val="2F5496" w:themeColor="accent1" w:themeShade="BF"/>
                                      <w:sz w:val="22"/>
                                    </w:rPr>
                                  </w:pPr>
                                  <w:r w:rsidRPr="003568E9">
                                    <w:rPr>
                                      <w:rFonts w:ascii="Century Gothic" w:hAnsi="Century Gothic" w:cs="Calibri"/>
                                      <w:color w:val="2F5496" w:themeColor="accent1" w:themeShade="BF"/>
                                      <w:sz w:val="22"/>
                                    </w:rPr>
                                    <w:t>Will put people off</w:t>
                                  </w:r>
                                </w:p>
                              </w:tc>
                              <w:tc>
                                <w:tcPr>
                                  <w:tcW w:w="722" w:type="dxa"/>
                                </w:tcPr>
                                <w:p w14:paraId="3747C1EF" w14:textId="3B57135C" w:rsidR="00E1124E" w:rsidRPr="00BC67B8" w:rsidRDefault="00E1124E" w:rsidP="00E1124E">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rPr>
                                  </w:pPr>
                                  <w:r w:rsidRPr="003568E9">
                                    <w:rPr>
                                      <w:rFonts w:ascii="Century Gothic" w:hAnsi="Century Gothic" w:cs="Calibri"/>
                                      <w:color w:val="2F5496" w:themeColor="accent1" w:themeShade="BF"/>
                                      <w:sz w:val="22"/>
                                    </w:rPr>
                                    <w:t>5</w:t>
                                  </w:r>
                                </w:p>
                              </w:tc>
                              <w:tc>
                                <w:tcPr>
                                  <w:tcW w:w="697" w:type="dxa"/>
                                </w:tcPr>
                                <w:p w14:paraId="56E7BCB9" w14:textId="00D3FE66" w:rsidR="00E1124E" w:rsidRPr="00BC67B8" w:rsidRDefault="00E1124E" w:rsidP="00E1124E">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rPr>
                                  </w:pPr>
                                  <w:r w:rsidRPr="003568E9">
                                    <w:rPr>
                                      <w:rFonts w:ascii="Century Gothic" w:hAnsi="Century Gothic" w:cs="Calibri"/>
                                      <w:i/>
                                      <w:iCs/>
                                      <w:color w:val="2F5496" w:themeColor="accent1" w:themeShade="BF"/>
                                      <w:sz w:val="22"/>
                                    </w:rPr>
                                    <w:t>16.7</w:t>
                                  </w:r>
                                </w:p>
                              </w:tc>
                              <w:tc>
                                <w:tcPr>
                                  <w:tcW w:w="5770" w:type="dxa"/>
                                </w:tcPr>
                                <w:p w14:paraId="120C2760" w14:textId="77777777" w:rsidR="00E1124E" w:rsidRDefault="007D3B7F" w:rsidP="00714EEA">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sidRPr="007D3B7F">
                                    <w:rPr>
                                      <w:rFonts w:ascii="Century Gothic" w:hAnsi="Century Gothic" w:cs="Calibri"/>
                                      <w:i/>
                                      <w:iCs/>
                                      <w:color w:val="2F5496" w:themeColor="accent1" w:themeShade="BF"/>
                                      <w:sz w:val="22"/>
                                    </w:rPr>
                                    <w:t>That will just mean less people can attend the courses</w:t>
                                  </w:r>
                                </w:p>
                                <w:p w14:paraId="133FE950" w14:textId="76993DD2" w:rsidR="007D3B7F" w:rsidRPr="00BC67B8" w:rsidRDefault="00714EEA" w:rsidP="00E1124E">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Pr>
                                      <w:rFonts w:ascii="Century Gothic" w:hAnsi="Century Gothic" w:cs="Calibri"/>
                                      <w:i/>
                                      <w:iCs/>
                                      <w:color w:val="2F5496" w:themeColor="accent1" w:themeShade="BF"/>
                                      <w:sz w:val="22"/>
                                    </w:rPr>
                                    <w:t>I</w:t>
                                  </w:r>
                                  <w:r w:rsidRPr="00714EEA">
                                    <w:rPr>
                                      <w:rFonts w:ascii="Century Gothic" w:hAnsi="Century Gothic" w:cs="Calibri"/>
                                      <w:i/>
                                      <w:iCs/>
                                      <w:color w:val="2F5496" w:themeColor="accent1" w:themeShade="BF"/>
                                      <w:sz w:val="22"/>
                                    </w:rPr>
                                    <w:t>f you put the fees up less people will still attend.  They need to be more accessible, maybe they could be held at more sites to make access easier</w:t>
                                  </w:r>
                                </w:p>
                              </w:tc>
                            </w:tr>
                          </w:tbl>
                          <w:p w14:paraId="418C6760" w14:textId="3E33B799" w:rsidR="00B671E9" w:rsidRPr="00861B24" w:rsidRDefault="00B671E9" w:rsidP="00861B24">
                            <w:pPr>
                              <w:spacing w:after="0"/>
                              <w:rPr>
                                <w:rFonts w:ascii="Century Gothic" w:hAnsi="Century Gothic"/>
                                <w:i/>
                                <w:iCs/>
                                <w:color w:val="2F5496" w:themeColor="accent1" w:themeShade="BF"/>
                                <w:sz w:val="22"/>
                                <w:szCs w:val="20"/>
                              </w:rP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27EA168C" id="_x0000_s1032" type="#_x0000_t202" alt="Do you agree with this proposal?&#10;Just over half of those answering this question (54.5%) agreed with the proposal to increase the fees for Learning for Life courses.&#10;&#10;Chart showing results&#10;&#10;Why do you disagree?&#10;Those disagreeing with the proposal were invited to explain why; 30 comments were received, and grouped into themes.  The top three themes are shown below, with a full list in Appendix 8.&#10;Theme No % Example Comments&#10;Cost of living crisis 8 26.7 - Because there are a lot of people struggling financially&#10;- People cannot afford to live nevermind pay more to try better theirselves&#10;- Most young people can't afford more expenses&#10;Invest in education 7 23.3 - Not everyone can afford it and learning new skills shouldn’t be a luxury.&#10;- Shouldn’t have to pay for learning&#10;- Adult education enables people to learn, socialise and improve health and wellbeing.  This reduces early onset dementia, isolation, depression and anxiety - it saves money for health services and social care, so you should spend more on adult education not less.&#10;Will put people off 5 16.7 - That will just mean less people can attend the courses&#10;- If you put the fees up less people will still attend.  They need to be more accessible, maybe they could be held at more sites to make access easier&#10;Total 30 - &#10;Note: Respondents could leave multiple comments, therefore total may exceed 100%" style="position:absolute;margin-left:0;margin-top:0;width:487.55pt;height:658.1pt;z-index:251658247;visibility:visible;mso-wrap-style:square;mso-width-percent:0;mso-height-percent:0;mso-wrap-distance-left:9pt;mso-wrap-distance-top:3.6pt;mso-wrap-distance-right:9pt;mso-wrap-distance-bottom:3.6pt;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8jhLQIAADwEAAAOAAAAZHJzL2Uyb0RvYy54bWysU9tu2zAMfR+wfxD0vjhOczXiFF26DgO6&#10;C9DuAxRZjoVJoiYpsbOvHyU7aba+DXsRRFI6JA8P17edVuQonJdgSpqPxpQIw6GSZl/S788P75aU&#10;+MBMxRQYUdKT8PR28/bNurWFmEADqhKOIIjxRWtL2oRgiyzzvBGa+RFYYTBYg9MsoOn2WeVYi+ha&#10;ZZPxeJ614CrrgAvv0XvfB+km4de14OFrXXsRiCop1hbS6dK5i2e2WbNi75htJB/KYP9QhWbSYNIL&#10;1D0LjBycfAWlJXfgoQ4jDjqDupZcpB6wm3z8VzdPDbMi9YLkeHuhyf8/WP7l+GS/ORK699DhAFMT&#10;3j4C/+GJgW3DzF7cOQdtI1iFifNIWdZaXwxfI9W+8BFk136GCofMDgESUFc7HVnBPgmi4wBOF9JF&#10;FwhH5zxf5cvljBKOseXNbLG6WaQcrDh/t86HjwI0iZeSOpxqgmfHRx9iOaw4P4nZPChZPUilkhGV&#10;JLbKkSNDDTDOhQnz9F0dNNbb+1FL40EN6EbN9O7l2Y0pkiYjUkr4RxJlSFvS1WwyS8AGYvYkLS0D&#10;6ltJjb1FrCFHJPODqdKTwKTq75hEmYHdSGhPbeh2HZEVMhVpiWTvoDoh3Q56OeP64aUB94uSFqVc&#10;Uv/zwJygRH0yOLJVPp1G7SdjOltM0HDXkd11hBmOUCUNlPTXbUj7Esk0cIejrWUi/aWSoWSUaKJm&#10;WKe4A9d2evWy9JvfAAAA//8DAFBLAwQUAAYACAAAACEAtSoLjt4AAAAGAQAADwAAAGRycy9kb3du&#10;cmV2LnhtbEyPzU7DMBCE70i8g7VI3KiTUPqTxqkQEicOhZRDuTnJNo4ar6PYbdK3Z+ECl5FWM5r5&#10;NttOthMXHHzrSEE8i0AgVa5uqVHwuX99WIHwQVOtO0eo4IoetvntTabT2o30gZciNIJLyKdagQmh&#10;T6X0lUGr/cz1SOwd3WB14HNoZD3okcttJ5MoWkirW+IFo3t8MVidirNV8JWs9uP10J/m83dzKNa7&#10;crmb3pS6v5ueNyACTuEvDD/4jA45M5XuTLUXnQJ+JPwqe+vlUwyi5NBjvEhA5pn8j59/AwAA//8D&#10;AFBLAQItABQABgAIAAAAIQC2gziS/gAAAOEBAAATAAAAAAAAAAAAAAAAAAAAAABbQ29udGVudF9U&#10;eXBlc10ueG1sUEsBAi0AFAAGAAgAAAAhADj9If/WAAAAlAEAAAsAAAAAAAAAAAAAAAAALwEAAF9y&#10;ZWxzLy5yZWxzUEsBAi0AFAAGAAgAAAAhALf7yOEtAgAAPAQAAA4AAAAAAAAAAAAAAAAALgIAAGRy&#10;cy9lMm9Eb2MueG1sUEsBAi0AFAAGAAgAAAAhALUqC47eAAAABgEAAA8AAAAAAAAAAAAAAAAAhwQA&#10;AGRycy9kb3ducmV2LnhtbFBLBQYAAAAABAAEAPMAAACSBQAAAAA=&#10;" fillcolor="#e2efd9 [665]" stroked="f">
                <v:textbox>
                  <w:txbxContent>
                    <w:p w14:paraId="2708DC76" w14:textId="6940F3A1" w:rsidR="00B671E9" w:rsidRPr="00493ED7" w:rsidRDefault="00B671E9" w:rsidP="00B671E9">
                      <w:pPr>
                        <w:rPr>
                          <w:rFonts w:ascii="Century Gothic" w:hAnsi="Century Gothic"/>
                          <w:b/>
                          <w:bCs/>
                          <w:color w:val="2F5496" w:themeColor="accent1" w:themeShade="BF"/>
                          <w:sz w:val="22"/>
                          <w:szCs w:val="20"/>
                        </w:rPr>
                      </w:pPr>
                      <w:r w:rsidRPr="00493ED7">
                        <w:rPr>
                          <w:rFonts w:ascii="Century Gothic" w:hAnsi="Century Gothic"/>
                          <w:b/>
                          <w:bCs/>
                          <w:color w:val="2F5496" w:themeColor="accent1" w:themeShade="BF"/>
                          <w:sz w:val="22"/>
                          <w:szCs w:val="20"/>
                        </w:rPr>
                        <w:t>Do you </w:t>
                      </w:r>
                      <w:r w:rsidR="00D22780" w:rsidRPr="00493ED7">
                        <w:rPr>
                          <w:rFonts w:ascii="Century Gothic" w:hAnsi="Century Gothic"/>
                          <w:b/>
                          <w:bCs/>
                          <w:color w:val="2F5496" w:themeColor="accent1" w:themeShade="BF"/>
                          <w:sz w:val="22"/>
                          <w:szCs w:val="20"/>
                        </w:rPr>
                        <w:t>agree with this proposal</w:t>
                      </w:r>
                      <w:r w:rsidRPr="00493ED7">
                        <w:rPr>
                          <w:rFonts w:ascii="Century Gothic" w:hAnsi="Century Gothic"/>
                          <w:b/>
                          <w:bCs/>
                          <w:color w:val="2F5496" w:themeColor="accent1" w:themeShade="BF"/>
                          <w:sz w:val="22"/>
                          <w:szCs w:val="20"/>
                        </w:rPr>
                        <w:t>?</w:t>
                      </w:r>
                    </w:p>
                    <w:p w14:paraId="19FE517E" w14:textId="29B84606" w:rsidR="00B671E9" w:rsidRDefault="00003DC0" w:rsidP="00B671E9">
                      <w:pPr>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Just over half of those answering this question</w:t>
                      </w:r>
                      <w:r w:rsidR="002E0222">
                        <w:rPr>
                          <w:rFonts w:ascii="Century Gothic" w:hAnsi="Century Gothic"/>
                          <w:color w:val="2F5496" w:themeColor="accent1" w:themeShade="BF"/>
                          <w:sz w:val="22"/>
                          <w:szCs w:val="20"/>
                        </w:rPr>
                        <w:t xml:space="preserve"> (54.5%) agreed with the proposal to increase the fees for Learning for Life courses</w:t>
                      </w:r>
                      <w:r w:rsidR="00823CEA">
                        <w:rPr>
                          <w:rFonts w:ascii="Century Gothic" w:hAnsi="Century Gothic"/>
                          <w:color w:val="2F5496" w:themeColor="accent1" w:themeShade="BF"/>
                          <w:sz w:val="22"/>
                          <w:szCs w:val="20"/>
                        </w:rPr>
                        <w:t>.</w:t>
                      </w:r>
                    </w:p>
                    <w:p w14:paraId="32742AFB" w14:textId="54F73E18" w:rsidR="00C453A2" w:rsidRPr="007454FF" w:rsidRDefault="00024D52" w:rsidP="00C453A2">
                      <w:pPr>
                        <w:spacing w:after="0"/>
                        <w:rPr>
                          <w:rFonts w:ascii="Century Gothic" w:hAnsi="Century Gothic"/>
                          <w:i/>
                          <w:iCs/>
                          <w:color w:val="2F5496" w:themeColor="accent1" w:themeShade="BF"/>
                          <w:sz w:val="22"/>
                          <w:szCs w:val="20"/>
                        </w:rPr>
                      </w:pPr>
                      <w:r>
                        <w:rPr>
                          <w:noProof/>
                        </w:rPr>
                        <w:drawing>
                          <wp:inline distT="0" distB="0" distL="0" distR="0" wp14:anchorId="6ACBA9EF" wp14:editId="3B7D9B21">
                            <wp:extent cx="5927558" cy="2181225"/>
                            <wp:effectExtent l="0" t="0" r="16510" b="9525"/>
                            <wp:docPr id="1075298744" name="Chart 1" descr="Chart showing results">
                              <a:extLst xmlns:a="http://schemas.openxmlformats.org/drawingml/2006/main">
                                <a:ext uri="{FF2B5EF4-FFF2-40B4-BE49-F238E27FC236}">
                                  <a16:creationId xmlns:a16="http://schemas.microsoft.com/office/drawing/2014/main" id="{29D3C4FF-5DB5-485B-A80F-9AA169EE4DD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6"/>
                              </a:graphicData>
                            </a:graphic>
                          </wp:inline>
                        </w:drawing>
                      </w:r>
                      <w:r w:rsidR="00C453A2" w:rsidRPr="007454FF">
                        <w:rPr>
                          <w:rFonts w:ascii="Century Gothic" w:hAnsi="Century Gothic"/>
                          <w:i/>
                          <w:iCs/>
                          <w:color w:val="2F5496" w:themeColor="accent1" w:themeShade="BF"/>
                          <w:sz w:val="22"/>
                          <w:szCs w:val="20"/>
                        </w:rPr>
                        <w:t xml:space="preserve"> </w:t>
                      </w:r>
                      <w:r w:rsidR="00C453A2">
                        <w:rPr>
                          <w:rFonts w:ascii="Century Gothic" w:hAnsi="Century Gothic"/>
                          <w:i/>
                          <w:iCs/>
                          <w:color w:val="2F5496" w:themeColor="accent1" w:themeShade="BF"/>
                          <w:sz w:val="22"/>
                          <w:szCs w:val="20"/>
                        </w:rPr>
                        <w:t>Excludes ‘Don’t know’ responses</w:t>
                      </w:r>
                    </w:p>
                    <w:p w14:paraId="4F922808" w14:textId="2DA1A8D7" w:rsidR="00393C28" w:rsidRDefault="00393C28" w:rsidP="00B671E9">
                      <w:pPr>
                        <w:rPr>
                          <w:rFonts w:ascii="Century Gothic" w:hAnsi="Century Gothic"/>
                          <w:color w:val="2F5496" w:themeColor="accent1" w:themeShade="BF"/>
                          <w:sz w:val="22"/>
                          <w:szCs w:val="20"/>
                        </w:rPr>
                      </w:pPr>
                    </w:p>
                    <w:p w14:paraId="4C891235" w14:textId="77777777" w:rsidR="00B671E9" w:rsidRPr="00493ED7" w:rsidRDefault="00B671E9" w:rsidP="00B671E9">
                      <w:pPr>
                        <w:rPr>
                          <w:rFonts w:ascii="Century Gothic" w:hAnsi="Century Gothic"/>
                          <w:b/>
                          <w:bCs/>
                          <w:color w:val="2F5496" w:themeColor="accent1" w:themeShade="BF"/>
                          <w:sz w:val="22"/>
                          <w:szCs w:val="20"/>
                        </w:rPr>
                      </w:pPr>
                      <w:r w:rsidRPr="00493ED7">
                        <w:rPr>
                          <w:rFonts w:ascii="Century Gothic" w:hAnsi="Century Gothic"/>
                          <w:b/>
                          <w:bCs/>
                          <w:color w:val="2F5496" w:themeColor="accent1" w:themeShade="BF"/>
                          <w:sz w:val="22"/>
                          <w:szCs w:val="20"/>
                        </w:rPr>
                        <w:t>Why do you disagree?</w:t>
                      </w:r>
                    </w:p>
                    <w:p w14:paraId="699C85A4" w14:textId="5FDDF056" w:rsidR="007454FF" w:rsidRDefault="00823CEA" w:rsidP="007454FF">
                      <w:pPr>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Those disagreeing with the proposal wer</w:t>
                      </w:r>
                      <w:r w:rsidR="00917321">
                        <w:rPr>
                          <w:rFonts w:ascii="Century Gothic" w:hAnsi="Century Gothic"/>
                          <w:color w:val="2F5496" w:themeColor="accent1" w:themeShade="BF"/>
                          <w:sz w:val="22"/>
                          <w:szCs w:val="20"/>
                        </w:rPr>
                        <w:t>e</w:t>
                      </w:r>
                      <w:r>
                        <w:rPr>
                          <w:rFonts w:ascii="Century Gothic" w:hAnsi="Century Gothic"/>
                          <w:color w:val="2F5496" w:themeColor="accent1" w:themeShade="BF"/>
                          <w:sz w:val="22"/>
                          <w:szCs w:val="20"/>
                        </w:rPr>
                        <w:t xml:space="preserve"> invited to explain wh</w:t>
                      </w:r>
                      <w:r w:rsidR="00917321">
                        <w:rPr>
                          <w:rFonts w:ascii="Century Gothic" w:hAnsi="Century Gothic"/>
                          <w:color w:val="2F5496" w:themeColor="accent1" w:themeShade="BF"/>
                          <w:sz w:val="22"/>
                          <w:szCs w:val="20"/>
                        </w:rPr>
                        <w:t>y; 30 comments were received, and grouped into themes</w:t>
                      </w:r>
                      <w:r w:rsidR="000713E4">
                        <w:rPr>
                          <w:rFonts w:ascii="Century Gothic" w:hAnsi="Century Gothic"/>
                          <w:color w:val="2F5496" w:themeColor="accent1" w:themeShade="BF"/>
                          <w:sz w:val="22"/>
                          <w:szCs w:val="20"/>
                        </w:rPr>
                        <w:t xml:space="preserve">.  The top three themes are shown below, with a full list </w:t>
                      </w:r>
                      <w:bookmarkStart w:id="43" w:name="Page30"/>
                      <w:r w:rsidR="000713E4">
                        <w:rPr>
                          <w:rFonts w:ascii="Century Gothic" w:hAnsi="Century Gothic"/>
                          <w:color w:val="2F5496" w:themeColor="accent1" w:themeShade="BF"/>
                          <w:sz w:val="22"/>
                          <w:szCs w:val="20"/>
                        </w:rPr>
                        <w:t xml:space="preserve">in </w:t>
                      </w:r>
                      <w:bookmarkEnd w:id="43"/>
                      <w:r w:rsidR="004A5A18">
                        <w:rPr>
                          <w:rFonts w:ascii="Century Gothic" w:hAnsi="Century Gothic"/>
                          <w:color w:val="2F5496" w:themeColor="accent1" w:themeShade="BF"/>
                          <w:sz w:val="22"/>
                          <w:szCs w:val="20"/>
                        </w:rPr>
                        <w:fldChar w:fldCharType="begin"/>
                      </w:r>
                      <w:r w:rsidR="004A5A18">
                        <w:rPr>
                          <w:rFonts w:ascii="Century Gothic" w:hAnsi="Century Gothic"/>
                          <w:color w:val="2F5496" w:themeColor="accent1" w:themeShade="BF"/>
                          <w:sz w:val="22"/>
                          <w:szCs w:val="20"/>
                        </w:rPr>
                        <w:instrText>HYPERLINK  \l "_Young_People’s_Survey:_1"</w:instrText>
                      </w:r>
                      <w:r w:rsidR="004A5A18">
                        <w:rPr>
                          <w:rFonts w:ascii="Century Gothic" w:hAnsi="Century Gothic"/>
                          <w:color w:val="2F5496" w:themeColor="accent1" w:themeShade="BF"/>
                          <w:sz w:val="22"/>
                          <w:szCs w:val="20"/>
                        </w:rPr>
                      </w:r>
                      <w:r w:rsidR="004A5A18">
                        <w:rPr>
                          <w:rFonts w:ascii="Century Gothic" w:hAnsi="Century Gothic"/>
                          <w:color w:val="2F5496" w:themeColor="accent1" w:themeShade="BF"/>
                          <w:sz w:val="22"/>
                          <w:szCs w:val="20"/>
                        </w:rPr>
                        <w:fldChar w:fldCharType="separate"/>
                      </w:r>
                      <w:r w:rsidR="000713E4" w:rsidRPr="004A5A18">
                        <w:rPr>
                          <w:rStyle w:val="Hyperlink"/>
                          <w:rFonts w:ascii="Century Gothic" w:hAnsi="Century Gothic"/>
                          <w:sz w:val="22"/>
                          <w:szCs w:val="20"/>
                        </w:rPr>
                        <w:t xml:space="preserve">Appendix </w:t>
                      </w:r>
                      <w:r w:rsidR="001A72AC" w:rsidRPr="004A5A18">
                        <w:rPr>
                          <w:rStyle w:val="Hyperlink"/>
                          <w:rFonts w:ascii="Century Gothic" w:hAnsi="Century Gothic"/>
                          <w:sz w:val="22"/>
                          <w:szCs w:val="20"/>
                        </w:rPr>
                        <w:t>8</w:t>
                      </w:r>
                      <w:r w:rsidR="004A5A18">
                        <w:rPr>
                          <w:rFonts w:ascii="Century Gothic" w:hAnsi="Century Gothic"/>
                          <w:color w:val="2F5496" w:themeColor="accent1" w:themeShade="BF"/>
                          <w:sz w:val="22"/>
                          <w:szCs w:val="20"/>
                        </w:rPr>
                        <w:fldChar w:fldCharType="end"/>
                      </w:r>
                      <w:r w:rsidR="000713E4">
                        <w:rPr>
                          <w:rFonts w:ascii="Century Gothic" w:hAnsi="Century Gothic"/>
                          <w:color w:val="2F5496" w:themeColor="accent1" w:themeShade="BF"/>
                          <w:sz w:val="22"/>
                          <w:szCs w:val="20"/>
                        </w:rPr>
                        <w:t>.</w:t>
                      </w:r>
                    </w:p>
                    <w:tbl>
                      <w:tblPr>
                        <w:tblStyle w:val="GridTable4-Accent5"/>
                        <w:tblW w:w="9493" w:type="dxa"/>
                        <w:tblLook w:val="04A0" w:firstRow="1" w:lastRow="0" w:firstColumn="1" w:lastColumn="0" w:noHBand="0" w:noVBand="1"/>
                      </w:tblPr>
                      <w:tblGrid>
                        <w:gridCol w:w="2304"/>
                        <w:gridCol w:w="722"/>
                        <w:gridCol w:w="697"/>
                        <w:gridCol w:w="5770"/>
                      </w:tblGrid>
                      <w:tr w:rsidR="007454FF" w:rsidRPr="007454FF" w14:paraId="386857A8" w14:textId="77777777" w:rsidTr="002D021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04" w:type="dxa"/>
                          </w:tcPr>
                          <w:p w14:paraId="34BFC815" w14:textId="77777777" w:rsidR="007454FF" w:rsidRPr="007454FF" w:rsidRDefault="007454FF" w:rsidP="007454FF">
                            <w:pPr>
                              <w:widowControl w:val="0"/>
                              <w:autoSpaceDE w:val="0"/>
                              <w:autoSpaceDN w:val="0"/>
                              <w:adjustRightInd w:val="0"/>
                              <w:ind w:left="-120"/>
                              <w:rPr>
                                <w:rFonts w:ascii="Century Gothic" w:hAnsi="Century Gothic" w:cs="Calibri"/>
                                <w:color w:val="FFFFFF"/>
                                <w:sz w:val="22"/>
                                <w:szCs w:val="22"/>
                              </w:rPr>
                            </w:pPr>
                            <w:r w:rsidRPr="007454FF">
                              <w:rPr>
                                <w:rFonts w:ascii="Century Gothic" w:hAnsi="Century Gothic" w:cs="Calibri"/>
                                <w:color w:val="FFFFFF"/>
                                <w:sz w:val="22"/>
                                <w:szCs w:val="22"/>
                              </w:rPr>
                              <w:t>Theme</w:t>
                            </w:r>
                          </w:p>
                        </w:tc>
                        <w:tc>
                          <w:tcPr>
                            <w:tcW w:w="722" w:type="dxa"/>
                          </w:tcPr>
                          <w:p w14:paraId="3C6BAFDC" w14:textId="77777777" w:rsidR="007454FF" w:rsidRPr="007454FF" w:rsidRDefault="007454FF" w:rsidP="007454F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No</w:t>
                            </w:r>
                          </w:p>
                        </w:tc>
                        <w:tc>
                          <w:tcPr>
                            <w:tcW w:w="697" w:type="dxa"/>
                          </w:tcPr>
                          <w:p w14:paraId="0A4669C9" w14:textId="77777777" w:rsidR="007454FF" w:rsidRPr="007454FF" w:rsidRDefault="007454FF" w:rsidP="007454F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w:t>
                            </w:r>
                          </w:p>
                        </w:tc>
                        <w:tc>
                          <w:tcPr>
                            <w:tcW w:w="5770" w:type="dxa"/>
                          </w:tcPr>
                          <w:p w14:paraId="4A54F5D9" w14:textId="77777777" w:rsidR="007454FF" w:rsidRPr="007454FF" w:rsidRDefault="007454FF" w:rsidP="007454F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Example Comments</w:t>
                            </w:r>
                          </w:p>
                        </w:tc>
                      </w:tr>
                      <w:tr w:rsidR="00BC67B8" w:rsidRPr="00BC67B8" w14:paraId="2C68E040" w14:textId="77777777" w:rsidTr="002D021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04" w:type="dxa"/>
                          </w:tcPr>
                          <w:p w14:paraId="15F788FF" w14:textId="42C0254D" w:rsidR="007454FF" w:rsidRPr="00BC67B8" w:rsidRDefault="00E1124E" w:rsidP="007454FF">
                            <w:pPr>
                              <w:widowControl w:val="0"/>
                              <w:autoSpaceDE w:val="0"/>
                              <w:autoSpaceDN w:val="0"/>
                              <w:adjustRightInd w:val="0"/>
                              <w:rPr>
                                <w:rFonts w:ascii="Century Gothic" w:hAnsi="Century Gothic" w:cs="Calibri"/>
                                <w:color w:val="2F5496" w:themeColor="accent1" w:themeShade="BF"/>
                                <w:sz w:val="22"/>
                                <w:szCs w:val="22"/>
                              </w:rPr>
                            </w:pPr>
                            <w:r w:rsidRPr="003568E9">
                              <w:rPr>
                                <w:rFonts w:ascii="Century Gothic" w:hAnsi="Century Gothic" w:cs="Calibri"/>
                                <w:color w:val="2F5496" w:themeColor="accent1" w:themeShade="BF"/>
                                <w:sz w:val="22"/>
                              </w:rPr>
                              <w:t>Cost of living crisis</w:t>
                            </w:r>
                          </w:p>
                        </w:tc>
                        <w:tc>
                          <w:tcPr>
                            <w:tcW w:w="722" w:type="dxa"/>
                          </w:tcPr>
                          <w:p w14:paraId="544F649E" w14:textId="6D54D25D" w:rsidR="007454FF" w:rsidRPr="00BC67B8" w:rsidRDefault="00917321" w:rsidP="00917321">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szCs w:val="22"/>
                              </w:rPr>
                            </w:pPr>
                            <w:r w:rsidRPr="003568E9">
                              <w:rPr>
                                <w:rFonts w:ascii="Century Gothic" w:hAnsi="Century Gothic" w:cs="Calibri"/>
                                <w:color w:val="2F5496" w:themeColor="accent1" w:themeShade="BF"/>
                                <w:sz w:val="22"/>
                              </w:rPr>
                              <w:t>8</w:t>
                            </w:r>
                          </w:p>
                        </w:tc>
                        <w:tc>
                          <w:tcPr>
                            <w:tcW w:w="697" w:type="dxa"/>
                          </w:tcPr>
                          <w:p w14:paraId="04D3F444" w14:textId="44A9C0CF" w:rsidR="007454FF" w:rsidRPr="00BC67B8" w:rsidRDefault="00917321" w:rsidP="00917321">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szCs w:val="22"/>
                              </w:rPr>
                            </w:pPr>
                            <w:r w:rsidRPr="003568E9">
                              <w:rPr>
                                <w:rFonts w:ascii="Century Gothic" w:hAnsi="Century Gothic" w:cs="Calibri"/>
                                <w:i/>
                                <w:iCs/>
                                <w:color w:val="2F5496" w:themeColor="accent1" w:themeShade="BF"/>
                                <w:sz w:val="22"/>
                              </w:rPr>
                              <w:t>26.7</w:t>
                            </w:r>
                          </w:p>
                        </w:tc>
                        <w:tc>
                          <w:tcPr>
                            <w:tcW w:w="5770" w:type="dxa"/>
                          </w:tcPr>
                          <w:p w14:paraId="7DDF394A" w14:textId="77777777" w:rsidR="007454FF" w:rsidRDefault="003E750E" w:rsidP="00123697">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3E750E">
                              <w:rPr>
                                <w:rFonts w:ascii="Century Gothic" w:hAnsi="Century Gothic" w:cs="Calibri"/>
                                <w:i/>
                                <w:iCs/>
                                <w:color w:val="2F5496" w:themeColor="accent1" w:themeShade="BF"/>
                                <w:sz w:val="22"/>
                                <w:szCs w:val="22"/>
                              </w:rPr>
                              <w:t>Because there are a lot of people struggling financially</w:t>
                            </w:r>
                          </w:p>
                          <w:p w14:paraId="22893DAF" w14:textId="77777777" w:rsidR="003E750E" w:rsidRDefault="00123697" w:rsidP="00123697">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123697">
                              <w:rPr>
                                <w:rFonts w:ascii="Century Gothic" w:hAnsi="Century Gothic" w:cs="Calibri"/>
                                <w:i/>
                                <w:iCs/>
                                <w:color w:val="2F5496" w:themeColor="accent1" w:themeShade="BF"/>
                                <w:sz w:val="22"/>
                                <w:szCs w:val="22"/>
                              </w:rPr>
                              <w:t>People cannot afford to live nevermind pay more to try better theirselves</w:t>
                            </w:r>
                          </w:p>
                          <w:p w14:paraId="524E99A3" w14:textId="0DEA2F1A" w:rsidR="00123697" w:rsidRPr="00BC67B8" w:rsidRDefault="00123697" w:rsidP="00BE0707">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123697">
                              <w:rPr>
                                <w:rFonts w:ascii="Century Gothic" w:hAnsi="Century Gothic" w:cs="Calibri"/>
                                <w:i/>
                                <w:iCs/>
                                <w:color w:val="2F5496" w:themeColor="accent1" w:themeShade="BF"/>
                                <w:sz w:val="22"/>
                                <w:szCs w:val="22"/>
                              </w:rPr>
                              <w:t>Most young people can't afford more expenses</w:t>
                            </w:r>
                          </w:p>
                        </w:tc>
                      </w:tr>
                      <w:tr w:rsidR="00E1124E" w:rsidRPr="00BC67B8" w14:paraId="66C16D14" w14:textId="77777777" w:rsidTr="002D021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04" w:type="dxa"/>
                          </w:tcPr>
                          <w:p w14:paraId="41A06594" w14:textId="32876EA8" w:rsidR="00E1124E" w:rsidRPr="00BC67B8" w:rsidRDefault="00E1124E" w:rsidP="00E1124E">
                            <w:pPr>
                              <w:widowControl w:val="0"/>
                              <w:autoSpaceDE w:val="0"/>
                              <w:autoSpaceDN w:val="0"/>
                              <w:adjustRightInd w:val="0"/>
                              <w:rPr>
                                <w:rFonts w:ascii="Century Gothic" w:hAnsi="Century Gothic" w:cs="Calibri"/>
                                <w:color w:val="2F5496" w:themeColor="accent1" w:themeShade="BF"/>
                                <w:sz w:val="22"/>
                              </w:rPr>
                            </w:pPr>
                            <w:r w:rsidRPr="003568E9">
                              <w:rPr>
                                <w:rFonts w:ascii="Century Gothic" w:hAnsi="Century Gothic" w:cs="Calibri"/>
                                <w:color w:val="2F5496" w:themeColor="accent1" w:themeShade="BF"/>
                                <w:sz w:val="22"/>
                              </w:rPr>
                              <w:t>Invest in education</w:t>
                            </w:r>
                          </w:p>
                        </w:tc>
                        <w:tc>
                          <w:tcPr>
                            <w:tcW w:w="722" w:type="dxa"/>
                          </w:tcPr>
                          <w:p w14:paraId="4165B801" w14:textId="2F7D918D" w:rsidR="00E1124E" w:rsidRPr="00123697" w:rsidRDefault="007D3B7F" w:rsidP="00E1124E">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rPr>
                            </w:pPr>
                            <w:r w:rsidRPr="00123697">
                              <w:rPr>
                                <w:rFonts w:ascii="Century Gothic" w:hAnsi="Century Gothic" w:cs="Calibri"/>
                                <w:color w:val="2F5496" w:themeColor="accent1" w:themeShade="BF"/>
                                <w:sz w:val="22"/>
                              </w:rPr>
                              <w:t>7</w:t>
                            </w:r>
                          </w:p>
                        </w:tc>
                        <w:tc>
                          <w:tcPr>
                            <w:tcW w:w="697" w:type="dxa"/>
                          </w:tcPr>
                          <w:p w14:paraId="7650E503" w14:textId="02EFC456" w:rsidR="00E1124E" w:rsidRPr="00BC67B8" w:rsidRDefault="00E1124E" w:rsidP="00E1124E">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i/>
                                <w:iCs/>
                                <w:color w:val="2F5496" w:themeColor="accent1" w:themeShade="BF"/>
                                <w:sz w:val="22"/>
                              </w:rPr>
                            </w:pPr>
                            <w:r w:rsidRPr="003568E9">
                              <w:rPr>
                                <w:rFonts w:ascii="Century Gothic" w:hAnsi="Century Gothic" w:cs="Calibri"/>
                                <w:i/>
                                <w:iCs/>
                                <w:color w:val="2F5496" w:themeColor="accent1" w:themeShade="BF"/>
                                <w:sz w:val="22"/>
                              </w:rPr>
                              <w:t>23.3</w:t>
                            </w:r>
                          </w:p>
                        </w:tc>
                        <w:tc>
                          <w:tcPr>
                            <w:tcW w:w="5770" w:type="dxa"/>
                          </w:tcPr>
                          <w:p w14:paraId="6F29D495" w14:textId="77777777" w:rsidR="00E1124E" w:rsidRDefault="00883DBE" w:rsidP="00FD6FF0">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sidRPr="00883DBE">
                              <w:rPr>
                                <w:rFonts w:ascii="Century Gothic" w:hAnsi="Century Gothic" w:cs="Calibri"/>
                                <w:i/>
                                <w:iCs/>
                                <w:color w:val="2F5496" w:themeColor="accent1" w:themeShade="BF"/>
                                <w:sz w:val="22"/>
                              </w:rPr>
                              <w:t>Not everyone can afford it and learning new skills shouldn’t be a luxury.</w:t>
                            </w:r>
                          </w:p>
                          <w:p w14:paraId="78E92DD0" w14:textId="77777777" w:rsidR="00883DBE" w:rsidRDefault="00883DBE" w:rsidP="00FD6FF0">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sidRPr="00883DBE">
                              <w:rPr>
                                <w:rFonts w:ascii="Century Gothic" w:hAnsi="Century Gothic" w:cs="Calibri"/>
                                <w:i/>
                                <w:iCs/>
                                <w:color w:val="2F5496" w:themeColor="accent1" w:themeShade="BF"/>
                                <w:sz w:val="22"/>
                              </w:rPr>
                              <w:t>Shouldn’t have to pay for learning</w:t>
                            </w:r>
                          </w:p>
                          <w:p w14:paraId="186E9E73" w14:textId="0F27AC7D" w:rsidR="00883DBE" w:rsidRPr="00BC67B8" w:rsidRDefault="00FD6FF0" w:rsidP="00E1124E">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sidRPr="00FD6FF0">
                              <w:rPr>
                                <w:rFonts w:ascii="Century Gothic" w:hAnsi="Century Gothic" w:cs="Calibri"/>
                                <w:i/>
                                <w:iCs/>
                                <w:color w:val="2F5496" w:themeColor="accent1" w:themeShade="BF"/>
                                <w:sz w:val="22"/>
                              </w:rPr>
                              <w:t>Adult education enables people to learn, socialise and improve health and wellbeing.  This reduces early onset dementia, isolation, depression and anxiety - it saves money for health services and social care, so you should spend more on adult education not less.</w:t>
                            </w:r>
                          </w:p>
                        </w:tc>
                      </w:tr>
                      <w:tr w:rsidR="00E1124E" w:rsidRPr="00BC67B8" w14:paraId="15E66F51" w14:textId="77777777" w:rsidTr="002D021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04" w:type="dxa"/>
                          </w:tcPr>
                          <w:p w14:paraId="0EC5046F" w14:textId="662A58D5" w:rsidR="00E1124E" w:rsidRPr="00BC67B8" w:rsidRDefault="00E1124E" w:rsidP="00E1124E">
                            <w:pPr>
                              <w:widowControl w:val="0"/>
                              <w:autoSpaceDE w:val="0"/>
                              <w:autoSpaceDN w:val="0"/>
                              <w:adjustRightInd w:val="0"/>
                              <w:rPr>
                                <w:rFonts w:ascii="Century Gothic" w:hAnsi="Century Gothic" w:cs="Calibri"/>
                                <w:color w:val="2F5496" w:themeColor="accent1" w:themeShade="BF"/>
                                <w:sz w:val="22"/>
                              </w:rPr>
                            </w:pPr>
                            <w:r w:rsidRPr="003568E9">
                              <w:rPr>
                                <w:rFonts w:ascii="Century Gothic" w:hAnsi="Century Gothic" w:cs="Calibri"/>
                                <w:color w:val="2F5496" w:themeColor="accent1" w:themeShade="BF"/>
                                <w:sz w:val="22"/>
                              </w:rPr>
                              <w:t>Will put people off</w:t>
                            </w:r>
                          </w:p>
                        </w:tc>
                        <w:tc>
                          <w:tcPr>
                            <w:tcW w:w="722" w:type="dxa"/>
                          </w:tcPr>
                          <w:p w14:paraId="3747C1EF" w14:textId="3B57135C" w:rsidR="00E1124E" w:rsidRPr="00BC67B8" w:rsidRDefault="00E1124E" w:rsidP="00E1124E">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rPr>
                            </w:pPr>
                            <w:r w:rsidRPr="003568E9">
                              <w:rPr>
                                <w:rFonts w:ascii="Century Gothic" w:hAnsi="Century Gothic" w:cs="Calibri"/>
                                <w:color w:val="2F5496" w:themeColor="accent1" w:themeShade="BF"/>
                                <w:sz w:val="22"/>
                              </w:rPr>
                              <w:t>5</w:t>
                            </w:r>
                          </w:p>
                        </w:tc>
                        <w:tc>
                          <w:tcPr>
                            <w:tcW w:w="697" w:type="dxa"/>
                          </w:tcPr>
                          <w:p w14:paraId="56E7BCB9" w14:textId="00D3FE66" w:rsidR="00E1124E" w:rsidRPr="00BC67B8" w:rsidRDefault="00E1124E" w:rsidP="00E1124E">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rPr>
                            </w:pPr>
                            <w:r w:rsidRPr="003568E9">
                              <w:rPr>
                                <w:rFonts w:ascii="Century Gothic" w:hAnsi="Century Gothic" w:cs="Calibri"/>
                                <w:i/>
                                <w:iCs/>
                                <w:color w:val="2F5496" w:themeColor="accent1" w:themeShade="BF"/>
                                <w:sz w:val="22"/>
                              </w:rPr>
                              <w:t>16.7</w:t>
                            </w:r>
                          </w:p>
                        </w:tc>
                        <w:tc>
                          <w:tcPr>
                            <w:tcW w:w="5770" w:type="dxa"/>
                          </w:tcPr>
                          <w:p w14:paraId="120C2760" w14:textId="77777777" w:rsidR="00E1124E" w:rsidRDefault="007D3B7F" w:rsidP="00714EEA">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sidRPr="007D3B7F">
                              <w:rPr>
                                <w:rFonts w:ascii="Century Gothic" w:hAnsi="Century Gothic" w:cs="Calibri"/>
                                <w:i/>
                                <w:iCs/>
                                <w:color w:val="2F5496" w:themeColor="accent1" w:themeShade="BF"/>
                                <w:sz w:val="22"/>
                              </w:rPr>
                              <w:t>That will just mean less people can attend the courses</w:t>
                            </w:r>
                          </w:p>
                          <w:p w14:paraId="133FE950" w14:textId="76993DD2" w:rsidR="007D3B7F" w:rsidRPr="00BC67B8" w:rsidRDefault="00714EEA" w:rsidP="00E1124E">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Pr>
                                <w:rFonts w:ascii="Century Gothic" w:hAnsi="Century Gothic" w:cs="Calibri"/>
                                <w:i/>
                                <w:iCs/>
                                <w:color w:val="2F5496" w:themeColor="accent1" w:themeShade="BF"/>
                                <w:sz w:val="22"/>
                              </w:rPr>
                              <w:t>I</w:t>
                            </w:r>
                            <w:r w:rsidRPr="00714EEA">
                              <w:rPr>
                                <w:rFonts w:ascii="Century Gothic" w:hAnsi="Century Gothic" w:cs="Calibri"/>
                                <w:i/>
                                <w:iCs/>
                                <w:color w:val="2F5496" w:themeColor="accent1" w:themeShade="BF"/>
                                <w:sz w:val="22"/>
                              </w:rPr>
                              <w:t>f you put the fees up less people will still attend.  They need to be more accessible, maybe they could be held at more sites to make access easier</w:t>
                            </w:r>
                          </w:p>
                        </w:tc>
                      </w:tr>
                    </w:tbl>
                    <w:p w14:paraId="418C6760" w14:textId="3E33B799" w:rsidR="00B671E9" w:rsidRPr="00861B24" w:rsidRDefault="00B671E9" w:rsidP="00861B24">
                      <w:pPr>
                        <w:spacing w:after="0"/>
                        <w:rPr>
                          <w:rFonts w:ascii="Century Gothic" w:hAnsi="Century Gothic"/>
                          <w:i/>
                          <w:iCs/>
                          <w:color w:val="2F5496" w:themeColor="accent1" w:themeShade="BF"/>
                          <w:sz w:val="22"/>
                          <w:szCs w:val="20"/>
                        </w:rPr>
                      </w:pPr>
                    </w:p>
                  </w:txbxContent>
                </v:textbox>
                <w10:wrap type="square" anchorx="margin"/>
              </v:shape>
            </w:pict>
          </mc:Fallback>
        </mc:AlternateContent>
      </w:r>
    </w:p>
    <w:p w14:paraId="01F1F951" w14:textId="1FF1FF5C" w:rsidR="003047E7" w:rsidRPr="003047E7" w:rsidRDefault="003047E7" w:rsidP="003047E7">
      <w:r w:rsidRPr="003047E7">
        <w:lastRenderedPageBreak/>
        <w:t>The Council’s Bereavement Service is responsible for undertaking over 4,000 funerals per year, as well as the upkeep and maintenance of 9 sites across the city, including Thornhill Cemetery and Crematorium, Western Cemetery and Cathays Cemetery.</w:t>
      </w:r>
    </w:p>
    <w:p w14:paraId="1776FB53" w14:textId="7B653053" w:rsidR="003047E7" w:rsidRPr="003047E7" w:rsidRDefault="003047E7" w:rsidP="003047E7">
      <w:r w:rsidRPr="003047E7">
        <w:t xml:space="preserve">Cardiff Council charges less than most other UK cities for its cremation and burial services, however inflationary pressures have increased the cost of running this service. </w:t>
      </w:r>
    </w:p>
    <w:p w14:paraId="3A8B559F" w14:textId="1E348DF5" w:rsidR="003047E7" w:rsidRPr="003047E7" w:rsidRDefault="003047E7" w:rsidP="003047E7">
      <w:r w:rsidRPr="003047E7">
        <w:t xml:space="preserve">The Council is proposing to increase burial and cremation fees in line with the average charge in other UK core cities: </w:t>
      </w:r>
    </w:p>
    <w:p w14:paraId="0E608DB4" w14:textId="61344EFD" w:rsidR="003047E7" w:rsidRPr="003047E7" w:rsidRDefault="003047E7" w:rsidP="003047E7">
      <w:r w:rsidRPr="003047E7">
        <w:t xml:space="preserve">- Cremation fees to increase by </w:t>
      </w:r>
      <w:r w:rsidRPr="003047E7">
        <w:rPr>
          <w:b/>
          <w:bCs/>
        </w:rPr>
        <w:t>£40</w:t>
      </w:r>
      <w:r w:rsidRPr="003047E7">
        <w:t xml:space="preserve"> to </w:t>
      </w:r>
      <w:r w:rsidRPr="003047E7">
        <w:rPr>
          <w:b/>
          <w:bCs/>
        </w:rPr>
        <w:t>£910</w:t>
      </w:r>
      <w:r w:rsidRPr="003047E7">
        <w:t xml:space="preserve"> </w:t>
      </w:r>
    </w:p>
    <w:p w14:paraId="2928FD2C" w14:textId="30EF61D2" w:rsidR="003047E7" w:rsidRPr="003047E7" w:rsidRDefault="003047E7" w:rsidP="003047E7">
      <w:r w:rsidRPr="003047E7">
        <w:t xml:space="preserve">- Burial fees to increase by </w:t>
      </w:r>
      <w:r w:rsidRPr="003047E7">
        <w:rPr>
          <w:b/>
          <w:bCs/>
        </w:rPr>
        <w:t>£100</w:t>
      </w:r>
      <w:r w:rsidRPr="003047E7">
        <w:t xml:space="preserve"> to </w:t>
      </w:r>
      <w:r w:rsidRPr="003047E7">
        <w:rPr>
          <w:b/>
          <w:bCs/>
        </w:rPr>
        <w:t>£1,140</w:t>
      </w:r>
      <w:r w:rsidRPr="003047E7">
        <w:t xml:space="preserve">.   </w:t>
      </w:r>
    </w:p>
    <w:p w14:paraId="0786F2A5" w14:textId="2722B587" w:rsidR="000A7535" w:rsidRDefault="003047E7" w:rsidP="003047E7">
      <w:r w:rsidRPr="003047E7">
        <w:t xml:space="preserve">- The purchase of a grave will increase by </w:t>
      </w:r>
      <w:r w:rsidRPr="003047E7">
        <w:rPr>
          <w:b/>
          <w:bCs/>
        </w:rPr>
        <w:t>£65</w:t>
      </w:r>
      <w:r w:rsidRPr="003047E7">
        <w:t xml:space="preserve"> to </w:t>
      </w:r>
      <w:r w:rsidRPr="003047E7">
        <w:rPr>
          <w:b/>
          <w:bCs/>
        </w:rPr>
        <w:t>£1,295</w:t>
      </w:r>
      <w:r w:rsidRPr="003047E7">
        <w:t>.</w:t>
      </w:r>
    </w:p>
    <w:p w14:paraId="52CC34E5" w14:textId="77777777" w:rsidR="00D30212" w:rsidRDefault="00D30212" w:rsidP="003047E7"/>
    <w:p w14:paraId="2FABB1B1" w14:textId="0C44E9DF" w:rsidR="003047E7" w:rsidRPr="008A0AC8" w:rsidRDefault="003047E7" w:rsidP="003047E7">
      <w:pPr>
        <w:rPr>
          <w:b/>
        </w:rPr>
      </w:pPr>
      <w:r w:rsidRPr="008A0AC8">
        <w:rPr>
          <w:b/>
        </w:rPr>
        <w:t>Do you agree with this proposal?</w:t>
      </w:r>
    </w:p>
    <w:p w14:paraId="68CC8DAB" w14:textId="006A02D3" w:rsidR="003047E7" w:rsidRDefault="00D30212" w:rsidP="003047E7">
      <w:r>
        <w:t>Overall, seven in ten respondents (70.4%)</w:t>
      </w:r>
      <w:r w:rsidR="0051376D">
        <w:t xml:space="preserve"> agreed with the proposal to increase the fees for cremations and burials, </w:t>
      </w:r>
      <w:r w:rsidR="00C05AD2">
        <w:t>and for the cost of a grave.</w:t>
      </w:r>
    </w:p>
    <w:p w14:paraId="0287F99E" w14:textId="6ECC16E4" w:rsidR="00D75DF1" w:rsidRPr="005A10F5" w:rsidRDefault="005B2CDC" w:rsidP="00D75DF1">
      <w:pPr>
        <w:rPr>
          <w:i/>
          <w:iCs/>
        </w:rPr>
      </w:pPr>
      <w:r>
        <w:rPr>
          <w:noProof/>
        </w:rPr>
        <w:drawing>
          <wp:inline distT="0" distB="0" distL="0" distR="0" wp14:anchorId="2DE22845" wp14:editId="4BD8F932">
            <wp:extent cx="5760000" cy="2514147"/>
            <wp:effectExtent l="0" t="0" r="12700" b="635"/>
            <wp:docPr id="300244931" name="Chart 1" descr="Chart showing results">
              <a:extLst xmlns:a="http://schemas.openxmlformats.org/drawingml/2006/main">
                <a:ext uri="{FF2B5EF4-FFF2-40B4-BE49-F238E27FC236}">
                  <a16:creationId xmlns:a16="http://schemas.microsoft.com/office/drawing/2014/main" id="{2F547EDC-21D2-4284-8B86-3DB3970D1F4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7"/>
              </a:graphicData>
            </a:graphic>
          </wp:inline>
        </w:drawing>
      </w:r>
      <w:r w:rsidR="00D75DF1" w:rsidRPr="00D75DF1">
        <w:rPr>
          <w:i/>
          <w:iCs/>
        </w:rPr>
        <w:t xml:space="preserve"> </w:t>
      </w:r>
      <w:r w:rsidR="00D75DF1" w:rsidRPr="005A10F5">
        <w:rPr>
          <w:i/>
          <w:iCs/>
        </w:rPr>
        <w:t>Excludes ‘Don’t know</w:t>
      </w:r>
      <w:r w:rsidR="00B07291">
        <w:rPr>
          <w:i/>
          <w:iCs/>
        </w:rPr>
        <w:t>/No opinion</w:t>
      </w:r>
      <w:r w:rsidR="00D75DF1" w:rsidRPr="005A10F5">
        <w:rPr>
          <w:i/>
          <w:iCs/>
        </w:rPr>
        <w:t>’ responses</w:t>
      </w:r>
    </w:p>
    <w:p w14:paraId="2560F9A3" w14:textId="357FCBFC" w:rsidR="005B2CDC" w:rsidRDefault="005B2CDC" w:rsidP="003047E7"/>
    <w:p w14:paraId="1F0DE4C4" w14:textId="6BE24FC1" w:rsidR="006F3956" w:rsidRDefault="006F3956" w:rsidP="003047E7">
      <w:r>
        <w:t xml:space="preserve">There was evidence in the </w:t>
      </w:r>
      <w:r w:rsidR="00F73119">
        <w:t>op</w:t>
      </w:r>
      <w:r w:rsidR="00B37738">
        <w:t>en</w:t>
      </w:r>
      <w:r w:rsidR="00493F10">
        <w:t xml:space="preserve"> text responses that some respondents</w:t>
      </w:r>
      <w:r w:rsidR="00377D2F">
        <w:t xml:space="preserve"> may have mis-read the explanatory text, mistaking the word</w:t>
      </w:r>
      <w:r w:rsidR="007E0A09">
        <w:t xml:space="preserve"> ‘by’ for ‘from’, </w:t>
      </w:r>
      <w:r w:rsidR="00E5566F">
        <w:t>and so over-estimating the scale of the price increases (“</w:t>
      </w:r>
      <w:r w:rsidR="00FC3F4B" w:rsidRPr="00DA5411">
        <w:rPr>
          <w:rFonts w:asciiTheme="minorHAnsi" w:hAnsiTheme="minorHAnsi" w:cstheme="minorHAnsi"/>
          <w:i/>
          <w:iCs/>
          <w:szCs w:val="24"/>
        </w:rPr>
        <w:t>Purchase of grave increase (£65 to £1295) is too excessive</w:t>
      </w:r>
      <w:r w:rsidR="00FC3F4B">
        <w:t xml:space="preserve"> </w:t>
      </w:r>
      <w:r w:rsidR="00E5566F">
        <w:t>“)</w:t>
      </w:r>
      <w:r w:rsidR="00B16DFB">
        <w:t>.</w:t>
      </w:r>
    </w:p>
    <w:p w14:paraId="3325AFEC" w14:textId="1E9E742D" w:rsidR="00A55853" w:rsidRDefault="00A55853">
      <w:r>
        <w:br w:type="page"/>
      </w:r>
    </w:p>
    <w:p w14:paraId="3FDBAB67" w14:textId="76FB5F15" w:rsidR="005B2CDC" w:rsidRDefault="00A55853" w:rsidP="003047E7">
      <w:r>
        <w:lastRenderedPageBreak/>
        <w:t>There w</w:t>
      </w:r>
      <w:r w:rsidR="00C818ED">
        <w:t xml:space="preserve">ere clear variations in the level of agreement </w:t>
      </w:r>
      <w:r w:rsidR="00972EE1">
        <w:t>with this proposal – support was highest amongst Welsh speakers (81.6%)</w:t>
      </w:r>
      <w:r w:rsidR="00CF724A">
        <w:t>, respondents aged 55 or older (76.3%</w:t>
      </w:r>
      <w:r w:rsidR="007E17CA">
        <w:t>), and males (</w:t>
      </w:r>
      <w:r w:rsidR="009A6671">
        <w:t>74.9</w:t>
      </w:r>
      <w:r w:rsidR="007E17CA">
        <w:t>%</w:t>
      </w:r>
      <w:r w:rsidR="00CF724A">
        <w:t>)</w:t>
      </w:r>
      <w:r w:rsidR="007E17CA">
        <w:t>.</w:t>
      </w:r>
    </w:p>
    <w:p w14:paraId="35457981" w14:textId="4BBF2E1C" w:rsidR="009A6671" w:rsidRDefault="009A6671" w:rsidP="003047E7">
      <w:r>
        <w:t xml:space="preserve">Just half (51.8%) of those from an ethnically diverse background </w:t>
      </w:r>
      <w:r w:rsidR="0099432A">
        <w:t>agreed with this proposal, with a third (34.1%) of this group ‘strongly disagreeing’ with the proposal.</w:t>
      </w:r>
    </w:p>
    <w:p w14:paraId="587C8682" w14:textId="2697170D" w:rsidR="00D75DF1" w:rsidRPr="005A10F5" w:rsidRDefault="007D504C" w:rsidP="00D75DF1">
      <w:pPr>
        <w:rPr>
          <w:i/>
          <w:iCs/>
        </w:rPr>
      </w:pPr>
      <w:r>
        <w:rPr>
          <w:noProof/>
        </w:rPr>
        <w:drawing>
          <wp:inline distT="0" distB="0" distL="0" distR="0" wp14:anchorId="259D02B2" wp14:editId="7FD60203">
            <wp:extent cx="5760000" cy="3121660"/>
            <wp:effectExtent l="0" t="0" r="12700" b="2540"/>
            <wp:docPr id="792735186" name="Chart 1" descr="Chart showing results">
              <a:extLst xmlns:a="http://schemas.openxmlformats.org/drawingml/2006/main">
                <a:ext uri="{FF2B5EF4-FFF2-40B4-BE49-F238E27FC236}">
                  <a16:creationId xmlns:a16="http://schemas.microsoft.com/office/drawing/2014/main" id="{BB8DC0FA-B996-4319-8F9A-4CB2FEED417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8"/>
              </a:graphicData>
            </a:graphic>
          </wp:inline>
        </w:drawing>
      </w:r>
      <w:r w:rsidR="00D75DF1" w:rsidRPr="00D75DF1">
        <w:rPr>
          <w:i/>
          <w:iCs/>
        </w:rPr>
        <w:t xml:space="preserve"> </w:t>
      </w:r>
      <w:r w:rsidR="00D75DF1" w:rsidRPr="005A10F5">
        <w:rPr>
          <w:i/>
          <w:iCs/>
        </w:rPr>
        <w:t>Excludes ‘Don’t know</w:t>
      </w:r>
      <w:r w:rsidR="00B07291">
        <w:rPr>
          <w:i/>
          <w:iCs/>
        </w:rPr>
        <w:t>/No opinion</w:t>
      </w:r>
      <w:r w:rsidR="00D75DF1" w:rsidRPr="005A10F5">
        <w:rPr>
          <w:i/>
          <w:iCs/>
        </w:rPr>
        <w:t>’ responses</w:t>
      </w:r>
    </w:p>
    <w:p w14:paraId="5DFFC289" w14:textId="77777777" w:rsidR="008F566F" w:rsidRDefault="008F566F" w:rsidP="004A5A18">
      <w:pPr>
        <w:spacing w:after="0"/>
      </w:pPr>
    </w:p>
    <w:p w14:paraId="137E1976" w14:textId="0D5C08B2" w:rsidR="00D75DF1" w:rsidRPr="005A10F5" w:rsidRDefault="000C14DB" w:rsidP="00D75DF1">
      <w:pPr>
        <w:rPr>
          <w:i/>
          <w:iCs/>
        </w:rPr>
      </w:pPr>
      <w:r>
        <w:t>There was a correlation between agreement with the proposal to increase fees for cremations, burials and graves</w:t>
      </w:r>
      <w:r w:rsidR="008C7B36">
        <w:t xml:space="preserve"> and level of deprivation, with agreement highest in the least deprived areas (</w:t>
      </w:r>
      <w:r w:rsidR="00CE72F3">
        <w:t>79.4% in the least deprived areas</w:t>
      </w:r>
      <w:r w:rsidR="005B6499">
        <w:t>,</w:t>
      </w:r>
      <w:r w:rsidR="00CE72F3">
        <w:t xml:space="preserve"> compared with 64.0% in the most deprived). </w:t>
      </w:r>
      <w:r w:rsidR="008F566F">
        <w:rPr>
          <w:noProof/>
        </w:rPr>
        <w:drawing>
          <wp:inline distT="0" distB="0" distL="0" distR="0" wp14:anchorId="238C2C9F" wp14:editId="5BBFDFB8">
            <wp:extent cx="5760000" cy="2988000"/>
            <wp:effectExtent l="0" t="0" r="12700" b="3175"/>
            <wp:docPr id="33994424" name="Chart 1" descr="Chart showing results">
              <a:extLst xmlns:a="http://schemas.openxmlformats.org/drawingml/2006/main">
                <a:ext uri="{FF2B5EF4-FFF2-40B4-BE49-F238E27FC236}">
                  <a16:creationId xmlns:a16="http://schemas.microsoft.com/office/drawing/2014/main" id="{10DA874F-B156-44C5-A191-2C4F9C1427C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9"/>
              </a:graphicData>
            </a:graphic>
          </wp:inline>
        </w:drawing>
      </w:r>
      <w:r w:rsidR="00D75DF1" w:rsidRPr="00D75DF1">
        <w:rPr>
          <w:i/>
          <w:iCs/>
        </w:rPr>
        <w:t xml:space="preserve"> </w:t>
      </w:r>
      <w:r w:rsidR="00D75DF1" w:rsidRPr="005A10F5">
        <w:rPr>
          <w:i/>
          <w:iCs/>
        </w:rPr>
        <w:t>Excludes ‘Don’t know</w:t>
      </w:r>
      <w:r w:rsidR="00B07291">
        <w:rPr>
          <w:i/>
          <w:iCs/>
        </w:rPr>
        <w:t>/No opinion</w:t>
      </w:r>
      <w:r w:rsidR="00D75DF1" w:rsidRPr="005A10F5">
        <w:rPr>
          <w:i/>
          <w:iCs/>
        </w:rPr>
        <w:t>’ responses</w:t>
      </w:r>
    </w:p>
    <w:p w14:paraId="0A63C612" w14:textId="2B5AEDE6" w:rsidR="003047E7" w:rsidRPr="008A0AC8" w:rsidRDefault="003047E7" w:rsidP="003047E7">
      <w:pPr>
        <w:rPr>
          <w:b/>
        </w:rPr>
      </w:pPr>
      <w:r w:rsidRPr="008A0AC8">
        <w:rPr>
          <w:b/>
        </w:rPr>
        <w:lastRenderedPageBreak/>
        <w:t>Why do you disagree?</w:t>
      </w:r>
    </w:p>
    <w:p w14:paraId="27DEA153" w14:textId="08E310B4" w:rsidR="00F806B7" w:rsidRDefault="00F806B7" w:rsidP="00F806B7">
      <w:pPr>
        <w:rPr>
          <w:bCs/>
        </w:rPr>
      </w:pPr>
      <w:r w:rsidRPr="00A9354C">
        <w:rPr>
          <w:bCs/>
        </w:rPr>
        <w:t>Respon</w:t>
      </w:r>
      <w:r>
        <w:rPr>
          <w:bCs/>
        </w:rPr>
        <w:t xml:space="preserve">dents who disagreed with the proposal were asked to give further details; </w:t>
      </w:r>
      <w:r w:rsidR="00C76794">
        <w:rPr>
          <w:bCs/>
        </w:rPr>
        <w:t>517</w:t>
      </w:r>
      <w:r>
        <w:rPr>
          <w:bCs/>
        </w:rPr>
        <w:t xml:space="preserve"> comments were received, which have been grouped into themes.  The top three themes are shown below, with a full list available </w:t>
      </w:r>
      <w:bookmarkStart w:id="44" w:name="Page33"/>
      <w:r>
        <w:rPr>
          <w:bCs/>
        </w:rPr>
        <w:t xml:space="preserve">in </w:t>
      </w:r>
      <w:bookmarkEnd w:id="44"/>
      <w:r w:rsidR="00550387">
        <w:fldChar w:fldCharType="begin"/>
      </w:r>
      <w:r w:rsidR="00550387">
        <w:rPr>
          <w:bCs/>
        </w:rPr>
        <w:instrText>HYPERLINK  \l "_Why_Do_You_5"</w:instrText>
      </w:r>
      <w:r w:rsidR="00550387">
        <w:fldChar w:fldCharType="separate"/>
      </w:r>
      <w:r w:rsidRPr="00550387">
        <w:rPr>
          <w:rStyle w:val="Hyperlink"/>
          <w:bCs/>
        </w:rPr>
        <w:t xml:space="preserve">Appendix </w:t>
      </w:r>
      <w:r w:rsidR="001A72AC" w:rsidRPr="00550387">
        <w:rPr>
          <w:rStyle w:val="Hyperlink"/>
          <w:bCs/>
        </w:rPr>
        <w:t>9</w:t>
      </w:r>
      <w:r w:rsidR="00550387">
        <w:rPr>
          <w:rStyle w:val="Hyperlink"/>
          <w:bCs/>
        </w:rPr>
        <w:fldChar w:fldCharType="end"/>
      </w:r>
      <w:r>
        <w:rPr>
          <w:bCs/>
        </w:rPr>
        <w:t>.</w:t>
      </w:r>
    </w:p>
    <w:tbl>
      <w:tblPr>
        <w:tblStyle w:val="GridTable4-Accent5"/>
        <w:tblW w:w="9351" w:type="dxa"/>
        <w:tblLook w:val="04A0" w:firstRow="1" w:lastRow="0" w:firstColumn="1" w:lastColumn="0" w:noHBand="0" w:noVBand="1"/>
      </w:tblPr>
      <w:tblGrid>
        <w:gridCol w:w="2518"/>
        <w:gridCol w:w="765"/>
        <w:gridCol w:w="709"/>
        <w:gridCol w:w="5359"/>
      </w:tblGrid>
      <w:tr w:rsidR="00F806B7" w:rsidRPr="007454FF" w14:paraId="45126AC4" w14:textId="77777777" w:rsidTr="002D021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22DFA9EC" w14:textId="77777777" w:rsidR="00F806B7" w:rsidRPr="007454FF" w:rsidRDefault="00F806B7" w:rsidP="0030653F">
            <w:pPr>
              <w:widowControl w:val="0"/>
              <w:autoSpaceDE w:val="0"/>
              <w:autoSpaceDN w:val="0"/>
              <w:adjustRightInd w:val="0"/>
              <w:rPr>
                <w:rFonts w:ascii="Century Gothic" w:hAnsi="Century Gothic" w:cs="Calibri"/>
                <w:color w:val="FFFFFF"/>
                <w:sz w:val="22"/>
                <w:szCs w:val="22"/>
              </w:rPr>
            </w:pPr>
            <w:r w:rsidRPr="007454FF">
              <w:rPr>
                <w:rFonts w:ascii="Century Gothic" w:hAnsi="Century Gothic" w:cs="Calibri"/>
                <w:color w:val="FFFFFF"/>
                <w:sz w:val="22"/>
                <w:szCs w:val="22"/>
              </w:rPr>
              <w:t>Theme</w:t>
            </w:r>
          </w:p>
        </w:tc>
        <w:tc>
          <w:tcPr>
            <w:tcW w:w="765" w:type="dxa"/>
          </w:tcPr>
          <w:p w14:paraId="7986821F" w14:textId="77777777" w:rsidR="00F806B7" w:rsidRPr="007454FF" w:rsidRDefault="00F806B7"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No</w:t>
            </w:r>
          </w:p>
        </w:tc>
        <w:tc>
          <w:tcPr>
            <w:tcW w:w="709" w:type="dxa"/>
          </w:tcPr>
          <w:p w14:paraId="383AD2BA" w14:textId="77777777" w:rsidR="00F806B7" w:rsidRPr="007454FF" w:rsidRDefault="00F806B7"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w:t>
            </w:r>
          </w:p>
        </w:tc>
        <w:tc>
          <w:tcPr>
            <w:tcW w:w="5359" w:type="dxa"/>
          </w:tcPr>
          <w:p w14:paraId="43B2FFF6" w14:textId="77777777" w:rsidR="00F806B7" w:rsidRPr="007454FF" w:rsidRDefault="00F806B7"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Example Comments</w:t>
            </w:r>
          </w:p>
        </w:tc>
      </w:tr>
      <w:tr w:rsidR="00533027" w:rsidRPr="00BC67B8" w14:paraId="6B72FA2C" w14:textId="77777777" w:rsidTr="002D021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6E96B858" w14:textId="0D4D2DA6" w:rsidR="00533027" w:rsidRPr="00F6554A" w:rsidRDefault="00533027" w:rsidP="00533027">
            <w:pPr>
              <w:widowControl w:val="0"/>
              <w:autoSpaceDE w:val="0"/>
              <w:autoSpaceDN w:val="0"/>
              <w:adjustRightInd w:val="0"/>
              <w:rPr>
                <w:rFonts w:ascii="Century Gothic" w:hAnsi="Century Gothic" w:cs="Calibri"/>
                <w:color w:val="2F5496" w:themeColor="accent1" w:themeShade="BF"/>
                <w:sz w:val="22"/>
                <w:szCs w:val="22"/>
              </w:rPr>
            </w:pPr>
            <w:r w:rsidRPr="00D80EDE">
              <w:rPr>
                <w:rFonts w:asciiTheme="minorHAnsi" w:hAnsiTheme="minorHAnsi" w:cstheme="minorHAnsi"/>
                <w:color w:val="000000"/>
                <w:szCs w:val="24"/>
              </w:rPr>
              <w:t>Bereavement costs are already expensive</w:t>
            </w:r>
          </w:p>
        </w:tc>
        <w:tc>
          <w:tcPr>
            <w:tcW w:w="765" w:type="dxa"/>
          </w:tcPr>
          <w:p w14:paraId="272AEB53" w14:textId="64DCEC2E" w:rsidR="00533027" w:rsidRPr="00BC67B8" w:rsidRDefault="00533027" w:rsidP="00533027">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szCs w:val="22"/>
              </w:rPr>
            </w:pPr>
            <w:r w:rsidRPr="00D80EDE">
              <w:rPr>
                <w:rFonts w:asciiTheme="minorHAnsi" w:hAnsiTheme="minorHAnsi" w:cstheme="minorHAnsi"/>
                <w:color w:val="000000"/>
                <w:szCs w:val="24"/>
              </w:rPr>
              <w:t>128</w:t>
            </w:r>
          </w:p>
        </w:tc>
        <w:tc>
          <w:tcPr>
            <w:tcW w:w="709" w:type="dxa"/>
          </w:tcPr>
          <w:p w14:paraId="3492A399" w14:textId="3D172D3A" w:rsidR="00533027" w:rsidRPr="00BC67B8" w:rsidRDefault="00C76794" w:rsidP="00533027">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szCs w:val="22"/>
              </w:rPr>
            </w:pPr>
            <w:r>
              <w:rPr>
                <w:rFonts w:asciiTheme="minorHAnsi" w:hAnsiTheme="minorHAnsi" w:cstheme="minorHAnsi"/>
                <w:i/>
                <w:iCs/>
                <w:color w:val="000000"/>
                <w:szCs w:val="24"/>
              </w:rPr>
              <w:t>24.8</w:t>
            </w:r>
          </w:p>
        </w:tc>
        <w:tc>
          <w:tcPr>
            <w:tcW w:w="5359" w:type="dxa"/>
          </w:tcPr>
          <w:p w14:paraId="411ECEC8" w14:textId="77777777" w:rsidR="00533027" w:rsidRDefault="00533027" w:rsidP="00533027">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DE04E6">
              <w:rPr>
                <w:rFonts w:asciiTheme="minorHAnsi" w:hAnsiTheme="minorHAnsi" w:cstheme="minorHAnsi"/>
                <w:i/>
                <w:iCs/>
                <w:szCs w:val="24"/>
              </w:rPr>
              <w:t>I think the costs are too high before any increase.</w:t>
            </w:r>
          </w:p>
          <w:p w14:paraId="55EF99E2" w14:textId="77777777" w:rsidR="00533027" w:rsidRDefault="00533027" w:rsidP="00533027">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DF439A">
              <w:rPr>
                <w:rFonts w:asciiTheme="minorHAnsi" w:hAnsiTheme="minorHAnsi" w:cstheme="minorHAnsi"/>
                <w:i/>
                <w:iCs/>
                <w:szCs w:val="24"/>
              </w:rPr>
              <w:t>Prices are stupidly high to begin with.</w:t>
            </w:r>
          </w:p>
          <w:p w14:paraId="63EF5B06" w14:textId="77777777" w:rsidR="00533027" w:rsidRDefault="00533027" w:rsidP="00533027">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DF439A">
              <w:rPr>
                <w:rFonts w:asciiTheme="minorHAnsi" w:hAnsiTheme="minorHAnsi" w:cstheme="minorHAnsi"/>
                <w:i/>
                <w:iCs/>
                <w:szCs w:val="24"/>
              </w:rPr>
              <w:t>Funerals are already exploitativly expensive already</w:t>
            </w:r>
          </w:p>
          <w:p w14:paraId="7083F2E8" w14:textId="77777777" w:rsidR="00533027" w:rsidRDefault="00533027" w:rsidP="00533027">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3660CF">
              <w:rPr>
                <w:rFonts w:asciiTheme="minorHAnsi" w:hAnsiTheme="minorHAnsi" w:cstheme="minorHAnsi"/>
                <w:i/>
                <w:iCs/>
                <w:szCs w:val="24"/>
              </w:rPr>
              <w:t>I think the cost of a death is already enough of a burden on a family.</w:t>
            </w:r>
          </w:p>
          <w:p w14:paraId="789AF341" w14:textId="110AA68B" w:rsidR="00533027" w:rsidRPr="002A193E" w:rsidRDefault="00533027" w:rsidP="00533027">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291AC1">
              <w:rPr>
                <w:rFonts w:asciiTheme="minorHAnsi" w:hAnsiTheme="minorHAnsi" w:cstheme="minorHAnsi"/>
                <w:i/>
                <w:iCs/>
                <w:szCs w:val="24"/>
              </w:rPr>
              <w:t>This is too much, FAR too much. A family is not able to access a deceased's bank account or savings until probate has been completed. This happens after the funeral and disposal of the remains - burial or cremation. Where will they find the money? Within a matter of months the council will find themselves having to set up a benefit / charitable fund to pay for the death rites of people. Better keep the charges manageable than have to sub the whole bill for bereaved families.</w:t>
            </w:r>
          </w:p>
        </w:tc>
      </w:tr>
      <w:tr w:rsidR="00533027" w:rsidRPr="00BC67B8" w14:paraId="06A2F15B" w14:textId="77777777" w:rsidTr="002D021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34F46A0A" w14:textId="60A3EA80" w:rsidR="00533027" w:rsidRPr="00BC67B8" w:rsidRDefault="00533027" w:rsidP="00533027">
            <w:pPr>
              <w:widowControl w:val="0"/>
              <w:autoSpaceDE w:val="0"/>
              <w:autoSpaceDN w:val="0"/>
              <w:adjustRightInd w:val="0"/>
              <w:rPr>
                <w:rFonts w:ascii="Century Gothic" w:hAnsi="Century Gothic" w:cs="Calibri"/>
                <w:color w:val="2F5496" w:themeColor="accent1" w:themeShade="BF"/>
                <w:sz w:val="22"/>
                <w:szCs w:val="22"/>
              </w:rPr>
            </w:pPr>
            <w:r w:rsidRPr="00D80EDE">
              <w:rPr>
                <w:rFonts w:asciiTheme="minorHAnsi" w:hAnsiTheme="minorHAnsi" w:cstheme="minorHAnsi"/>
                <w:color w:val="000000"/>
                <w:szCs w:val="24"/>
              </w:rPr>
              <w:t>The increase is (too) big</w:t>
            </w:r>
          </w:p>
        </w:tc>
        <w:tc>
          <w:tcPr>
            <w:tcW w:w="765" w:type="dxa"/>
          </w:tcPr>
          <w:p w14:paraId="1F94C572" w14:textId="0B681FB2" w:rsidR="00533027" w:rsidRPr="00BC67B8" w:rsidRDefault="00533027" w:rsidP="00533027">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color w:val="2F5496" w:themeColor="accent1" w:themeShade="BF"/>
                <w:sz w:val="22"/>
                <w:szCs w:val="22"/>
              </w:rPr>
            </w:pPr>
            <w:r w:rsidRPr="00D80EDE">
              <w:rPr>
                <w:rFonts w:asciiTheme="minorHAnsi" w:hAnsiTheme="minorHAnsi" w:cstheme="minorHAnsi"/>
                <w:color w:val="000000"/>
                <w:szCs w:val="24"/>
              </w:rPr>
              <w:t>121</w:t>
            </w:r>
          </w:p>
        </w:tc>
        <w:tc>
          <w:tcPr>
            <w:tcW w:w="709" w:type="dxa"/>
          </w:tcPr>
          <w:p w14:paraId="296768A7" w14:textId="243E4BC0" w:rsidR="00533027" w:rsidRPr="00BC67B8" w:rsidRDefault="001862B3" w:rsidP="00533027">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i/>
                <w:iCs/>
                <w:color w:val="2F5496" w:themeColor="accent1" w:themeShade="BF"/>
                <w:sz w:val="22"/>
                <w:szCs w:val="22"/>
              </w:rPr>
            </w:pPr>
            <w:r>
              <w:rPr>
                <w:rFonts w:asciiTheme="minorHAnsi" w:hAnsiTheme="minorHAnsi" w:cstheme="minorHAnsi"/>
                <w:i/>
                <w:iCs/>
                <w:color w:val="000000"/>
                <w:szCs w:val="24"/>
              </w:rPr>
              <w:t>23.4</w:t>
            </w:r>
          </w:p>
        </w:tc>
        <w:tc>
          <w:tcPr>
            <w:tcW w:w="5359" w:type="dxa"/>
          </w:tcPr>
          <w:p w14:paraId="4873C905" w14:textId="77777777" w:rsidR="00533027" w:rsidRDefault="00533027" w:rsidP="00533027">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CE3391">
              <w:rPr>
                <w:rFonts w:asciiTheme="minorHAnsi" w:hAnsiTheme="minorHAnsi" w:cstheme="minorHAnsi"/>
                <w:i/>
                <w:iCs/>
                <w:szCs w:val="24"/>
              </w:rPr>
              <w:t>Too steep of an increase!!</w:t>
            </w:r>
          </w:p>
          <w:p w14:paraId="1CF3B117" w14:textId="77777777" w:rsidR="00533027" w:rsidRDefault="00533027" w:rsidP="00533027">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DD0D3C">
              <w:rPr>
                <w:rFonts w:asciiTheme="minorHAnsi" w:hAnsiTheme="minorHAnsi" w:cstheme="minorHAnsi"/>
                <w:i/>
                <w:iCs/>
                <w:szCs w:val="24"/>
              </w:rPr>
              <w:t>That’s an enormous increase</w:t>
            </w:r>
          </w:p>
          <w:p w14:paraId="4BDD84E3" w14:textId="77777777" w:rsidR="00533027" w:rsidRDefault="00533027" w:rsidP="00533027">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DD0D3C">
              <w:rPr>
                <w:rFonts w:asciiTheme="minorHAnsi" w:hAnsiTheme="minorHAnsi" w:cstheme="minorHAnsi"/>
                <w:i/>
                <w:iCs/>
                <w:szCs w:val="24"/>
              </w:rPr>
              <w:t>wayyyy too much!</w:t>
            </w:r>
          </w:p>
          <w:p w14:paraId="0C3FE7E3" w14:textId="77777777" w:rsidR="00533027" w:rsidRDefault="00533027" w:rsidP="00533027">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EB7268">
              <w:rPr>
                <w:rFonts w:asciiTheme="minorHAnsi" w:hAnsiTheme="minorHAnsi" w:cstheme="minorHAnsi"/>
                <w:i/>
                <w:iCs/>
                <w:szCs w:val="24"/>
              </w:rPr>
              <w:t>Too big an increase all at once</w:t>
            </w:r>
          </w:p>
          <w:p w14:paraId="7F269805" w14:textId="0AAFA6C4" w:rsidR="00533027" w:rsidRPr="002A193E" w:rsidRDefault="00533027" w:rsidP="00533027">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B645F5">
              <w:rPr>
                <w:rFonts w:asciiTheme="minorHAnsi" w:hAnsiTheme="minorHAnsi" w:cstheme="minorHAnsi"/>
                <w:i/>
                <w:iCs/>
                <w:szCs w:val="24"/>
              </w:rPr>
              <w:t>Purchase of grave increase (£65 to £1295) is too excessive</w:t>
            </w:r>
          </w:p>
        </w:tc>
      </w:tr>
      <w:tr w:rsidR="00533027" w:rsidRPr="008107A1" w14:paraId="6A79A9B2" w14:textId="77777777" w:rsidTr="002D021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3411D526" w14:textId="0F9D62A1" w:rsidR="00533027" w:rsidRPr="00312BA1" w:rsidRDefault="00533027" w:rsidP="00533027">
            <w:pPr>
              <w:widowControl w:val="0"/>
              <w:autoSpaceDE w:val="0"/>
              <w:autoSpaceDN w:val="0"/>
              <w:adjustRightInd w:val="0"/>
              <w:rPr>
                <w:rFonts w:ascii="Century Gothic" w:hAnsi="Century Gothic" w:cs="Calibri"/>
                <w:color w:val="2F5496" w:themeColor="accent1" w:themeShade="BF"/>
                <w:sz w:val="22"/>
              </w:rPr>
            </w:pPr>
            <w:r w:rsidRPr="00D80EDE">
              <w:rPr>
                <w:rFonts w:asciiTheme="minorHAnsi" w:hAnsiTheme="minorHAnsi" w:cstheme="minorHAnsi"/>
                <w:color w:val="000000"/>
                <w:szCs w:val="24"/>
              </w:rPr>
              <w:t>This is a hard time for families</w:t>
            </w:r>
          </w:p>
        </w:tc>
        <w:tc>
          <w:tcPr>
            <w:tcW w:w="765" w:type="dxa"/>
          </w:tcPr>
          <w:p w14:paraId="2B2AE946" w14:textId="23DD8186" w:rsidR="00533027" w:rsidRPr="00312BA1" w:rsidRDefault="00533027" w:rsidP="00533027">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rPr>
            </w:pPr>
            <w:r w:rsidRPr="00D80EDE">
              <w:rPr>
                <w:rFonts w:asciiTheme="minorHAnsi" w:hAnsiTheme="minorHAnsi" w:cstheme="minorHAnsi"/>
                <w:color w:val="000000"/>
                <w:szCs w:val="24"/>
              </w:rPr>
              <w:t>102</w:t>
            </w:r>
          </w:p>
        </w:tc>
        <w:tc>
          <w:tcPr>
            <w:tcW w:w="709" w:type="dxa"/>
          </w:tcPr>
          <w:p w14:paraId="2843ED6F" w14:textId="53468FA6" w:rsidR="00533027" w:rsidRPr="00312BA1" w:rsidRDefault="001862B3" w:rsidP="00533027">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Pr>
                <w:rFonts w:asciiTheme="minorHAnsi" w:hAnsiTheme="minorHAnsi" w:cstheme="minorHAnsi"/>
                <w:i/>
                <w:iCs/>
                <w:color w:val="000000"/>
                <w:szCs w:val="24"/>
              </w:rPr>
              <w:t>19.7</w:t>
            </w:r>
          </w:p>
        </w:tc>
        <w:tc>
          <w:tcPr>
            <w:tcW w:w="5359" w:type="dxa"/>
          </w:tcPr>
          <w:p w14:paraId="44F23445" w14:textId="77777777" w:rsidR="00533027" w:rsidRDefault="00533027" w:rsidP="00533027">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AC2F50">
              <w:rPr>
                <w:rFonts w:asciiTheme="minorHAnsi" w:hAnsiTheme="minorHAnsi" w:cstheme="minorHAnsi"/>
                <w:i/>
                <w:iCs/>
                <w:szCs w:val="24"/>
              </w:rPr>
              <w:t>Those already suffering the loss of a loved one should not have to have even more stress from ever increasing costs related to death care.</w:t>
            </w:r>
          </w:p>
          <w:p w14:paraId="1ACC1E59" w14:textId="77777777" w:rsidR="00533027" w:rsidRDefault="00533027" w:rsidP="00533027">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AC2F50">
              <w:rPr>
                <w:rFonts w:asciiTheme="minorHAnsi" w:hAnsiTheme="minorHAnsi" w:cstheme="minorHAnsi"/>
                <w:i/>
                <w:iCs/>
                <w:szCs w:val="24"/>
              </w:rPr>
              <w:t>People have enough coping with grief without this extra cost</w:t>
            </w:r>
          </w:p>
          <w:p w14:paraId="23B509A9" w14:textId="77777777" w:rsidR="00533027" w:rsidRDefault="00533027" w:rsidP="00533027">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AC2F50">
              <w:rPr>
                <w:rFonts w:asciiTheme="minorHAnsi" w:hAnsiTheme="minorHAnsi" w:cstheme="minorHAnsi"/>
                <w:i/>
                <w:iCs/>
                <w:szCs w:val="24"/>
              </w:rPr>
              <w:t>Bereavement hard enough to cope with without these exorbitant costs.</w:t>
            </w:r>
          </w:p>
          <w:p w14:paraId="73405D40" w14:textId="77777777" w:rsidR="00533027" w:rsidRDefault="00533027" w:rsidP="00533027">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533027">
              <w:rPr>
                <w:rFonts w:asciiTheme="minorHAnsi" w:hAnsiTheme="minorHAnsi" w:cstheme="minorHAnsi"/>
                <w:i/>
                <w:iCs/>
                <w:szCs w:val="24"/>
              </w:rPr>
              <w:t>People will be mourning whilst having to worry about how they will pay for the funeral</w:t>
            </w:r>
          </w:p>
          <w:p w14:paraId="50F88E58" w14:textId="07465DAF" w:rsidR="00533027" w:rsidRPr="002A193E" w:rsidRDefault="00533027" w:rsidP="00533027">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533027">
              <w:rPr>
                <w:rFonts w:asciiTheme="minorHAnsi" w:hAnsiTheme="minorHAnsi" w:cstheme="minorHAnsi"/>
                <w:i/>
                <w:iCs/>
                <w:szCs w:val="24"/>
              </w:rPr>
              <w:t>Why increase stress on the bereaved families</w:t>
            </w:r>
          </w:p>
        </w:tc>
      </w:tr>
    </w:tbl>
    <w:p w14:paraId="60D0543C" w14:textId="77777777" w:rsidR="00F806B7" w:rsidRPr="00F806B7" w:rsidRDefault="00F806B7" w:rsidP="00F806B7">
      <w:pPr>
        <w:rPr>
          <w:bCs/>
        </w:rPr>
      </w:pPr>
    </w:p>
    <w:p w14:paraId="1340613A" w14:textId="77777777" w:rsidR="00F806B7" w:rsidRPr="008A0AC8" w:rsidRDefault="00F806B7" w:rsidP="003047E7">
      <w:pPr>
        <w:rPr>
          <w:b/>
        </w:rPr>
      </w:pPr>
    </w:p>
    <w:p w14:paraId="72265C2B" w14:textId="5A6567FF" w:rsidR="00645DF3" w:rsidRDefault="00645DF3" w:rsidP="003047E7">
      <w:r>
        <w:rPr>
          <w:noProof/>
        </w:rPr>
        <w:lastRenderedPageBreak/>
        <mc:AlternateContent>
          <mc:Choice Requires="wps">
            <w:drawing>
              <wp:anchor distT="45720" distB="45720" distL="114300" distR="114300" simplePos="0" relativeHeight="251658249" behindDoc="0" locked="0" layoutInCell="1" allowOverlap="1" wp14:anchorId="37524C92" wp14:editId="74A8D082">
                <wp:simplePos x="0" y="0"/>
                <wp:positionH relativeFrom="margin">
                  <wp:posOffset>-88265</wp:posOffset>
                </wp:positionH>
                <wp:positionV relativeFrom="paragraph">
                  <wp:posOffset>0</wp:posOffset>
                </wp:positionV>
                <wp:extent cx="6191885" cy="8309610"/>
                <wp:effectExtent l="0" t="0" r="0" b="0"/>
                <wp:wrapSquare wrapText="bothSides"/>
                <wp:docPr id="1295716569" name="Text Box 2" descr="Do you agree with these changes?&#10;Three in five respondents (59.1%) disagreed with the proposal to increase the cost of cremation and burial fees.&#10;&#10;Chart showing results&#10;&#10;Why do you disagree?&#10;When invited to explain why they disagreed with the proposal, 39 respondents chose to leave a comment, which have been grouped into the following themes:&#10;Theme No % Example Comments&#10;Discriminates against less well-off 15 38.5 - Maybe raise the prices but not to match other places otherwise it can become inaccessible for some people&#10;- I understand why this may happen however death shouldn’t be so pricey, not everyone can earn that amount some people barely scrape by. It’s not a want but a need.&#10;- I strongly don’t agree for those who cannot afford that&#10;Not fair on grieving family 15 38.5 - Because a loved one passing is already a hard time as it is.&#10;- It puts a higher burden on vunerable people at vulnerable times&#10;- because someone has died so the family will be suffering and they have to pay alot of money for something to remeber them by.&#10;Too expensive 12 30.8 - High enough charges&#10;- I disagree because it is too much money and the council will have less money to pay for schools and services and new buildings .&#10;- Its too expensive.&#10;Total 39 - &#10;Note: Respondents could leave multiple comments, therefore total may exceed 100%&#1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191885" cy="8309610"/>
                        </a:xfrm>
                        <a:prstGeom prst="rect">
                          <a:avLst/>
                        </a:prstGeom>
                        <a:solidFill>
                          <a:schemeClr val="accent6">
                            <a:lumMod val="20000"/>
                            <a:lumOff val="80000"/>
                          </a:schemeClr>
                        </a:solidFill>
                        <a:ln w="9525">
                          <a:noFill/>
                          <a:miter lim="800000"/>
                          <a:headEnd/>
                          <a:tailEnd/>
                        </a:ln>
                      </wps:spPr>
                      <wps:txbx>
                        <w:txbxContent>
                          <w:p w14:paraId="66D4F50A" w14:textId="0B6B192E" w:rsidR="00B671E9" w:rsidRPr="00493ED7" w:rsidRDefault="00B671E9" w:rsidP="00B671E9">
                            <w:pPr>
                              <w:rPr>
                                <w:rFonts w:ascii="Century Gothic" w:hAnsi="Century Gothic"/>
                                <w:b/>
                                <w:bCs/>
                                <w:color w:val="2F5496" w:themeColor="accent1" w:themeShade="BF"/>
                                <w:sz w:val="22"/>
                                <w:szCs w:val="20"/>
                              </w:rPr>
                            </w:pPr>
                            <w:r w:rsidRPr="00493ED7">
                              <w:rPr>
                                <w:rFonts w:ascii="Century Gothic" w:hAnsi="Century Gothic"/>
                                <w:b/>
                                <w:bCs/>
                                <w:color w:val="2F5496" w:themeColor="accent1" w:themeShade="BF"/>
                                <w:sz w:val="22"/>
                                <w:szCs w:val="20"/>
                              </w:rPr>
                              <w:t>Do you </w:t>
                            </w:r>
                            <w:r w:rsidR="00D22780" w:rsidRPr="00493ED7">
                              <w:rPr>
                                <w:rFonts w:ascii="Century Gothic" w:hAnsi="Century Gothic"/>
                                <w:b/>
                                <w:bCs/>
                                <w:color w:val="2F5496" w:themeColor="accent1" w:themeShade="BF"/>
                                <w:sz w:val="22"/>
                                <w:szCs w:val="20"/>
                              </w:rPr>
                              <w:t>agree with these changes</w:t>
                            </w:r>
                            <w:r w:rsidRPr="00493ED7">
                              <w:rPr>
                                <w:rFonts w:ascii="Century Gothic" w:hAnsi="Century Gothic"/>
                                <w:b/>
                                <w:bCs/>
                                <w:color w:val="2F5496" w:themeColor="accent1" w:themeShade="BF"/>
                                <w:sz w:val="22"/>
                                <w:szCs w:val="20"/>
                              </w:rPr>
                              <w:t>?</w:t>
                            </w:r>
                          </w:p>
                          <w:p w14:paraId="12C96C75" w14:textId="50D5A4E6" w:rsidR="00B671E9" w:rsidRDefault="0055158D" w:rsidP="00B671E9">
                            <w:pPr>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Three in five respondents (59.1%) disagreed with the proposal to increase</w:t>
                            </w:r>
                            <w:r w:rsidR="00CB78C7">
                              <w:rPr>
                                <w:rFonts w:ascii="Century Gothic" w:hAnsi="Century Gothic"/>
                                <w:color w:val="2F5496" w:themeColor="accent1" w:themeShade="BF"/>
                                <w:sz w:val="22"/>
                                <w:szCs w:val="20"/>
                              </w:rPr>
                              <w:t xml:space="preserve"> the cost of cremation and burial fees.</w:t>
                            </w:r>
                          </w:p>
                          <w:p w14:paraId="2DB0B0E7" w14:textId="7CE92965" w:rsidR="00C453A2" w:rsidRPr="007454FF" w:rsidRDefault="00DB4970" w:rsidP="00C453A2">
                            <w:pPr>
                              <w:spacing w:after="0"/>
                              <w:rPr>
                                <w:rFonts w:ascii="Century Gothic" w:hAnsi="Century Gothic"/>
                                <w:i/>
                                <w:iCs/>
                                <w:color w:val="2F5496" w:themeColor="accent1" w:themeShade="BF"/>
                                <w:sz w:val="22"/>
                                <w:szCs w:val="20"/>
                              </w:rPr>
                            </w:pPr>
                            <w:r>
                              <w:rPr>
                                <w:noProof/>
                              </w:rPr>
                              <w:drawing>
                                <wp:inline distT="0" distB="0" distL="0" distR="0" wp14:anchorId="1B84E509" wp14:editId="2F3A075F">
                                  <wp:extent cx="5919537" cy="1691640"/>
                                  <wp:effectExtent l="0" t="0" r="5080" b="3810"/>
                                  <wp:docPr id="545721082" name="Chart 1">
                                    <a:extLst xmlns:a="http://schemas.openxmlformats.org/drawingml/2006/main">
                                      <a:ext uri="{FF2B5EF4-FFF2-40B4-BE49-F238E27FC236}">
                                        <a16:creationId xmlns:a16="http://schemas.microsoft.com/office/drawing/2014/main" id="{2F547EDC-21D2-4284-8B86-3DB3970D1F4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0"/>
                                    </a:graphicData>
                                  </a:graphic>
                                </wp:inline>
                              </w:drawing>
                            </w:r>
                            <w:r w:rsidR="00C453A2" w:rsidRPr="007454FF">
                              <w:rPr>
                                <w:rFonts w:ascii="Century Gothic" w:hAnsi="Century Gothic"/>
                                <w:i/>
                                <w:iCs/>
                                <w:color w:val="2F5496" w:themeColor="accent1" w:themeShade="BF"/>
                                <w:sz w:val="22"/>
                                <w:szCs w:val="20"/>
                              </w:rPr>
                              <w:t xml:space="preserve"> </w:t>
                            </w:r>
                            <w:r w:rsidR="00C453A2">
                              <w:rPr>
                                <w:rFonts w:ascii="Century Gothic" w:hAnsi="Century Gothic"/>
                                <w:i/>
                                <w:iCs/>
                                <w:color w:val="2F5496" w:themeColor="accent1" w:themeShade="BF"/>
                                <w:sz w:val="22"/>
                                <w:szCs w:val="20"/>
                              </w:rPr>
                              <w:t>Excludes ‘Don’t know’ responses</w:t>
                            </w:r>
                          </w:p>
                          <w:p w14:paraId="493F8331" w14:textId="6E7F6AFA" w:rsidR="00496FDB" w:rsidRDefault="00496FDB" w:rsidP="00B671E9">
                            <w:pPr>
                              <w:rPr>
                                <w:rFonts w:ascii="Century Gothic" w:hAnsi="Century Gothic"/>
                                <w:color w:val="2F5496" w:themeColor="accent1" w:themeShade="BF"/>
                                <w:sz w:val="22"/>
                                <w:szCs w:val="20"/>
                              </w:rPr>
                            </w:pPr>
                          </w:p>
                          <w:p w14:paraId="54528697" w14:textId="77777777" w:rsidR="00B671E9" w:rsidRPr="00493ED7" w:rsidRDefault="00B671E9" w:rsidP="00B671E9">
                            <w:pPr>
                              <w:rPr>
                                <w:rFonts w:ascii="Century Gothic" w:hAnsi="Century Gothic"/>
                                <w:b/>
                                <w:bCs/>
                                <w:color w:val="2F5496" w:themeColor="accent1" w:themeShade="BF"/>
                                <w:sz w:val="22"/>
                                <w:szCs w:val="20"/>
                              </w:rPr>
                            </w:pPr>
                            <w:r w:rsidRPr="00493ED7">
                              <w:rPr>
                                <w:rFonts w:ascii="Century Gothic" w:hAnsi="Century Gothic"/>
                                <w:b/>
                                <w:bCs/>
                                <w:color w:val="2F5496" w:themeColor="accent1" w:themeShade="BF"/>
                                <w:sz w:val="22"/>
                                <w:szCs w:val="20"/>
                              </w:rPr>
                              <w:t>Why do you disagree?</w:t>
                            </w:r>
                          </w:p>
                          <w:p w14:paraId="53577CB8" w14:textId="49C1707B" w:rsidR="007454FF" w:rsidRDefault="00694A39" w:rsidP="007454FF">
                            <w:pPr>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When invited to explain why they disagreed with the proposal</w:t>
                            </w:r>
                            <w:r w:rsidR="00F57113">
                              <w:rPr>
                                <w:rFonts w:ascii="Century Gothic" w:hAnsi="Century Gothic"/>
                                <w:color w:val="2F5496" w:themeColor="accent1" w:themeShade="BF"/>
                                <w:sz w:val="22"/>
                                <w:szCs w:val="20"/>
                              </w:rPr>
                              <w:t>, 39 respondents chose to leave a comment, which have been grouped into themes</w:t>
                            </w:r>
                            <w:r w:rsidR="004A08DE">
                              <w:rPr>
                                <w:rFonts w:ascii="Century Gothic" w:hAnsi="Century Gothic"/>
                                <w:color w:val="2F5496" w:themeColor="accent1" w:themeShade="BF"/>
                                <w:sz w:val="22"/>
                                <w:szCs w:val="20"/>
                              </w:rPr>
                              <w:t xml:space="preserve">.  The top three are shown below, with a full list available </w:t>
                            </w:r>
                            <w:bookmarkStart w:id="45" w:name="Page34"/>
                            <w:r w:rsidR="004A08DE">
                              <w:rPr>
                                <w:rFonts w:ascii="Century Gothic" w:hAnsi="Century Gothic"/>
                                <w:color w:val="2F5496" w:themeColor="accent1" w:themeShade="BF"/>
                                <w:sz w:val="22"/>
                                <w:szCs w:val="20"/>
                              </w:rPr>
                              <w:t xml:space="preserve">in </w:t>
                            </w:r>
                            <w:bookmarkEnd w:id="45"/>
                            <w:r w:rsidR="004A08DE">
                              <w:rPr>
                                <w:rFonts w:ascii="Century Gothic" w:hAnsi="Century Gothic"/>
                                <w:color w:val="2F5496" w:themeColor="accent1" w:themeShade="BF"/>
                                <w:sz w:val="22"/>
                                <w:szCs w:val="20"/>
                              </w:rPr>
                              <w:fldChar w:fldCharType="begin"/>
                            </w:r>
                            <w:r w:rsidR="004A08DE">
                              <w:rPr>
                                <w:rFonts w:ascii="Century Gothic" w:hAnsi="Century Gothic"/>
                                <w:color w:val="2F5496" w:themeColor="accent1" w:themeShade="BF"/>
                                <w:sz w:val="22"/>
                                <w:szCs w:val="20"/>
                              </w:rPr>
                              <w:instrText>HYPERLINK  \l "_Young_People’s_Survey:_2"</w:instrText>
                            </w:r>
                            <w:r w:rsidR="004A08DE">
                              <w:rPr>
                                <w:rFonts w:ascii="Century Gothic" w:hAnsi="Century Gothic"/>
                                <w:color w:val="2F5496" w:themeColor="accent1" w:themeShade="BF"/>
                                <w:sz w:val="22"/>
                                <w:szCs w:val="20"/>
                              </w:rPr>
                            </w:r>
                            <w:r w:rsidR="004A08DE">
                              <w:rPr>
                                <w:rFonts w:ascii="Century Gothic" w:hAnsi="Century Gothic"/>
                                <w:color w:val="2F5496" w:themeColor="accent1" w:themeShade="BF"/>
                                <w:sz w:val="22"/>
                                <w:szCs w:val="20"/>
                              </w:rPr>
                              <w:fldChar w:fldCharType="separate"/>
                            </w:r>
                            <w:r w:rsidR="004A08DE" w:rsidRPr="004A08DE">
                              <w:rPr>
                                <w:rStyle w:val="Hyperlink"/>
                                <w:rFonts w:ascii="Century Gothic" w:hAnsi="Century Gothic"/>
                                <w:sz w:val="22"/>
                                <w:szCs w:val="20"/>
                              </w:rPr>
                              <w:t>Appendix</w:t>
                            </w:r>
                            <w:r w:rsidR="00195DA0" w:rsidRPr="004A08DE">
                              <w:rPr>
                                <w:rStyle w:val="Hyperlink"/>
                                <w:rFonts w:ascii="Century Gothic" w:hAnsi="Century Gothic"/>
                                <w:sz w:val="22"/>
                                <w:szCs w:val="20"/>
                              </w:rPr>
                              <w:t xml:space="preserve"> 10</w:t>
                            </w:r>
                            <w:r w:rsidR="004A08DE">
                              <w:rPr>
                                <w:rFonts w:ascii="Century Gothic" w:hAnsi="Century Gothic"/>
                                <w:color w:val="2F5496" w:themeColor="accent1" w:themeShade="BF"/>
                                <w:sz w:val="22"/>
                                <w:szCs w:val="20"/>
                              </w:rPr>
                              <w:fldChar w:fldCharType="end"/>
                            </w:r>
                            <w:r w:rsidR="004A08DE">
                              <w:rPr>
                                <w:rFonts w:ascii="Century Gothic" w:hAnsi="Century Gothic"/>
                                <w:color w:val="2F5496" w:themeColor="accent1" w:themeShade="BF"/>
                                <w:sz w:val="22"/>
                                <w:szCs w:val="20"/>
                              </w:rPr>
                              <w:t>.</w:t>
                            </w:r>
                          </w:p>
                          <w:tbl>
                            <w:tblPr>
                              <w:tblStyle w:val="GridTable4-Accent5"/>
                              <w:tblW w:w="9351" w:type="dxa"/>
                              <w:tblLook w:val="04A0" w:firstRow="1" w:lastRow="0" w:firstColumn="1" w:lastColumn="0" w:noHBand="0" w:noVBand="1"/>
                            </w:tblPr>
                            <w:tblGrid>
                              <w:gridCol w:w="2518"/>
                              <w:gridCol w:w="765"/>
                              <w:gridCol w:w="709"/>
                              <w:gridCol w:w="5359"/>
                            </w:tblGrid>
                            <w:tr w:rsidR="007454FF" w:rsidRPr="007454FF" w14:paraId="28D09028" w14:textId="77777777" w:rsidTr="00CF716D">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5E587D40" w14:textId="77777777" w:rsidR="007454FF" w:rsidRPr="007454FF" w:rsidRDefault="007454FF" w:rsidP="007454FF">
                                  <w:pPr>
                                    <w:widowControl w:val="0"/>
                                    <w:autoSpaceDE w:val="0"/>
                                    <w:autoSpaceDN w:val="0"/>
                                    <w:adjustRightInd w:val="0"/>
                                    <w:ind w:left="-120"/>
                                    <w:rPr>
                                      <w:rFonts w:ascii="Century Gothic" w:hAnsi="Century Gothic" w:cs="Calibri"/>
                                      <w:color w:val="FFFFFF"/>
                                      <w:sz w:val="22"/>
                                      <w:szCs w:val="22"/>
                                    </w:rPr>
                                  </w:pPr>
                                  <w:r w:rsidRPr="007454FF">
                                    <w:rPr>
                                      <w:rFonts w:ascii="Century Gothic" w:hAnsi="Century Gothic" w:cs="Calibri"/>
                                      <w:color w:val="FFFFFF"/>
                                      <w:sz w:val="22"/>
                                      <w:szCs w:val="22"/>
                                    </w:rPr>
                                    <w:t>Theme</w:t>
                                  </w:r>
                                </w:p>
                              </w:tc>
                              <w:tc>
                                <w:tcPr>
                                  <w:tcW w:w="765" w:type="dxa"/>
                                </w:tcPr>
                                <w:p w14:paraId="03C9FB5C" w14:textId="77777777" w:rsidR="007454FF" w:rsidRPr="007454FF" w:rsidRDefault="007454FF" w:rsidP="007454F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No</w:t>
                                  </w:r>
                                </w:p>
                              </w:tc>
                              <w:tc>
                                <w:tcPr>
                                  <w:tcW w:w="709" w:type="dxa"/>
                                </w:tcPr>
                                <w:p w14:paraId="76BCBC9B" w14:textId="77777777" w:rsidR="007454FF" w:rsidRPr="007454FF" w:rsidRDefault="007454FF" w:rsidP="007454F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w:t>
                                  </w:r>
                                </w:p>
                              </w:tc>
                              <w:tc>
                                <w:tcPr>
                                  <w:tcW w:w="5359" w:type="dxa"/>
                                </w:tcPr>
                                <w:p w14:paraId="419C6B63" w14:textId="77777777" w:rsidR="007454FF" w:rsidRPr="007454FF" w:rsidRDefault="007454FF" w:rsidP="007454F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Example Comments</w:t>
                                  </w:r>
                                </w:p>
                              </w:tc>
                            </w:tr>
                            <w:tr w:rsidR="00BC67B8" w:rsidRPr="00BC67B8" w14:paraId="44842608" w14:textId="77777777" w:rsidTr="00CF716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6437042E" w14:textId="6D786B73" w:rsidR="007454FF" w:rsidRPr="00BC67B8" w:rsidRDefault="00F05087" w:rsidP="007454FF">
                                  <w:pPr>
                                    <w:widowControl w:val="0"/>
                                    <w:autoSpaceDE w:val="0"/>
                                    <w:autoSpaceDN w:val="0"/>
                                    <w:adjustRightInd w:val="0"/>
                                    <w:rPr>
                                      <w:rFonts w:ascii="Century Gothic" w:hAnsi="Century Gothic" w:cs="Calibri"/>
                                      <w:color w:val="2F5496" w:themeColor="accent1" w:themeShade="BF"/>
                                      <w:sz w:val="22"/>
                                      <w:szCs w:val="22"/>
                                    </w:rPr>
                                  </w:pPr>
                                  <w:bookmarkStart w:id="46" w:name="_Hlk190184135"/>
                                  <w:r w:rsidRPr="00450F0E">
                                    <w:rPr>
                                      <w:rFonts w:ascii="Century Gothic" w:hAnsi="Century Gothic" w:cs="Calibri"/>
                                      <w:color w:val="2F5496" w:themeColor="accent1" w:themeShade="BF"/>
                                      <w:sz w:val="22"/>
                                    </w:rPr>
                                    <w:t>Discriminates against less well-off</w:t>
                                  </w:r>
                                </w:p>
                              </w:tc>
                              <w:tc>
                                <w:tcPr>
                                  <w:tcW w:w="765" w:type="dxa"/>
                                </w:tcPr>
                                <w:p w14:paraId="2DA834A6" w14:textId="17B7370C" w:rsidR="007454FF" w:rsidRPr="00BC67B8" w:rsidRDefault="00F05087" w:rsidP="00450F0E">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szCs w:val="22"/>
                                    </w:rPr>
                                  </w:pPr>
                                  <w:r w:rsidRPr="00450F0E">
                                    <w:rPr>
                                      <w:rFonts w:ascii="Century Gothic" w:hAnsi="Century Gothic" w:cs="Calibri"/>
                                      <w:color w:val="2F5496" w:themeColor="accent1" w:themeShade="BF"/>
                                      <w:sz w:val="22"/>
                                    </w:rPr>
                                    <w:t>15</w:t>
                                  </w:r>
                                </w:p>
                              </w:tc>
                              <w:tc>
                                <w:tcPr>
                                  <w:tcW w:w="709" w:type="dxa"/>
                                </w:tcPr>
                                <w:p w14:paraId="28F89946" w14:textId="00C97A81" w:rsidR="007454FF" w:rsidRPr="00BC67B8" w:rsidRDefault="00450F0E" w:rsidP="00450F0E">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szCs w:val="22"/>
                                    </w:rPr>
                                  </w:pPr>
                                  <w:r w:rsidRPr="00450F0E">
                                    <w:rPr>
                                      <w:rFonts w:ascii="Century Gothic" w:hAnsi="Century Gothic" w:cs="Calibri"/>
                                      <w:i/>
                                      <w:iCs/>
                                      <w:color w:val="2F5496" w:themeColor="accent1" w:themeShade="BF"/>
                                      <w:sz w:val="22"/>
                                    </w:rPr>
                                    <w:t>38.5</w:t>
                                  </w:r>
                                </w:p>
                              </w:tc>
                              <w:tc>
                                <w:tcPr>
                                  <w:tcW w:w="5359" w:type="dxa"/>
                                </w:tcPr>
                                <w:p w14:paraId="334A4019" w14:textId="77777777" w:rsidR="007454FF" w:rsidRDefault="0016508A" w:rsidP="00055A21">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16508A">
                                    <w:rPr>
                                      <w:rFonts w:ascii="Century Gothic" w:hAnsi="Century Gothic" w:cs="Calibri"/>
                                      <w:i/>
                                      <w:iCs/>
                                      <w:color w:val="2F5496" w:themeColor="accent1" w:themeShade="BF"/>
                                      <w:sz w:val="22"/>
                                      <w:szCs w:val="22"/>
                                    </w:rPr>
                                    <w:t>Maybe raise the prices but not to match other places otherwise it can become inaccessible for some people</w:t>
                                  </w:r>
                                </w:p>
                                <w:p w14:paraId="2605E49E" w14:textId="77777777" w:rsidR="0016508A" w:rsidRDefault="00EF2238" w:rsidP="00055A21">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EF2238">
                                    <w:rPr>
                                      <w:rFonts w:ascii="Century Gothic" w:hAnsi="Century Gothic" w:cs="Calibri"/>
                                      <w:i/>
                                      <w:iCs/>
                                      <w:color w:val="2F5496" w:themeColor="accent1" w:themeShade="BF"/>
                                      <w:sz w:val="22"/>
                                      <w:szCs w:val="22"/>
                                    </w:rPr>
                                    <w:t>I understand why this may happen however death shouldn’t be so pricey, not everyone can earn that amount some people barely scrape by. It’s not a want but a need.</w:t>
                                  </w:r>
                                </w:p>
                                <w:p w14:paraId="641CEB84" w14:textId="6FA339AD" w:rsidR="00EF2238" w:rsidRPr="00BC67B8" w:rsidRDefault="00055A21" w:rsidP="00BE0707">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055A21">
                                    <w:rPr>
                                      <w:rFonts w:ascii="Century Gothic" w:hAnsi="Century Gothic" w:cs="Calibri"/>
                                      <w:i/>
                                      <w:iCs/>
                                      <w:color w:val="2F5496" w:themeColor="accent1" w:themeShade="BF"/>
                                      <w:sz w:val="22"/>
                                      <w:szCs w:val="22"/>
                                    </w:rPr>
                                    <w:t>I strongly don’t agree for those who cannot afford that</w:t>
                                  </w:r>
                                </w:p>
                              </w:tc>
                            </w:tr>
                            <w:tr w:rsidR="00BC67B8" w:rsidRPr="00BC67B8" w14:paraId="5FA7A970" w14:textId="77777777" w:rsidTr="00CF716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1CB3DD25" w14:textId="2669683A" w:rsidR="007454FF" w:rsidRPr="00BC67B8" w:rsidRDefault="00450F0E" w:rsidP="007454FF">
                                  <w:pPr>
                                    <w:widowControl w:val="0"/>
                                    <w:autoSpaceDE w:val="0"/>
                                    <w:autoSpaceDN w:val="0"/>
                                    <w:adjustRightInd w:val="0"/>
                                    <w:rPr>
                                      <w:rFonts w:ascii="Century Gothic" w:hAnsi="Century Gothic" w:cs="Calibri"/>
                                      <w:color w:val="2F5496" w:themeColor="accent1" w:themeShade="BF"/>
                                      <w:sz w:val="22"/>
                                      <w:szCs w:val="22"/>
                                    </w:rPr>
                                  </w:pPr>
                                  <w:r w:rsidRPr="00450F0E">
                                    <w:rPr>
                                      <w:rFonts w:ascii="Century Gothic" w:hAnsi="Century Gothic" w:cs="Calibri"/>
                                      <w:color w:val="2F5496" w:themeColor="accent1" w:themeShade="BF"/>
                                      <w:sz w:val="22"/>
                                    </w:rPr>
                                    <w:t>Not fair on grieving family</w:t>
                                  </w:r>
                                </w:p>
                              </w:tc>
                              <w:tc>
                                <w:tcPr>
                                  <w:tcW w:w="765" w:type="dxa"/>
                                </w:tcPr>
                                <w:p w14:paraId="3B379EEC" w14:textId="7D466D79" w:rsidR="007454FF" w:rsidRPr="00BC67B8" w:rsidRDefault="00450F0E" w:rsidP="00450F0E">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color w:val="2F5496" w:themeColor="accent1" w:themeShade="BF"/>
                                      <w:sz w:val="22"/>
                                      <w:szCs w:val="22"/>
                                    </w:rPr>
                                  </w:pPr>
                                  <w:r w:rsidRPr="00450F0E">
                                    <w:rPr>
                                      <w:rFonts w:ascii="Century Gothic" w:hAnsi="Century Gothic" w:cs="Calibri"/>
                                      <w:color w:val="2F5496" w:themeColor="accent1" w:themeShade="BF"/>
                                      <w:sz w:val="22"/>
                                    </w:rPr>
                                    <w:t>15</w:t>
                                  </w:r>
                                </w:p>
                              </w:tc>
                              <w:tc>
                                <w:tcPr>
                                  <w:tcW w:w="709" w:type="dxa"/>
                                </w:tcPr>
                                <w:p w14:paraId="5FD88C57" w14:textId="6529D9A5" w:rsidR="007454FF" w:rsidRPr="00BC67B8" w:rsidRDefault="00450F0E" w:rsidP="00450F0E">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i/>
                                      <w:iCs/>
                                      <w:color w:val="2F5496" w:themeColor="accent1" w:themeShade="BF"/>
                                      <w:sz w:val="22"/>
                                      <w:szCs w:val="22"/>
                                    </w:rPr>
                                  </w:pPr>
                                  <w:r w:rsidRPr="00450F0E">
                                    <w:rPr>
                                      <w:rFonts w:ascii="Century Gothic" w:hAnsi="Century Gothic" w:cs="Calibri"/>
                                      <w:i/>
                                      <w:iCs/>
                                      <w:color w:val="2F5496" w:themeColor="accent1" w:themeShade="BF"/>
                                      <w:sz w:val="22"/>
                                    </w:rPr>
                                    <w:t>38.5</w:t>
                                  </w:r>
                                </w:p>
                              </w:tc>
                              <w:tc>
                                <w:tcPr>
                                  <w:tcW w:w="5359" w:type="dxa"/>
                                </w:tcPr>
                                <w:p w14:paraId="7734738B" w14:textId="77777777" w:rsidR="007454FF" w:rsidRDefault="000B5DF0" w:rsidP="0016508A">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0B5DF0">
                                    <w:rPr>
                                      <w:rFonts w:ascii="Century Gothic" w:hAnsi="Century Gothic" w:cs="Calibri"/>
                                      <w:i/>
                                      <w:iCs/>
                                      <w:color w:val="2F5496" w:themeColor="accent1" w:themeShade="BF"/>
                                      <w:sz w:val="22"/>
                                      <w:szCs w:val="22"/>
                                    </w:rPr>
                                    <w:t>Because a loved one passing is already a hard time as it is.</w:t>
                                  </w:r>
                                </w:p>
                                <w:p w14:paraId="14549081" w14:textId="77777777" w:rsidR="000B5DF0" w:rsidRDefault="000B5DF0" w:rsidP="0016508A">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0B5DF0">
                                    <w:rPr>
                                      <w:rFonts w:ascii="Century Gothic" w:hAnsi="Century Gothic" w:cs="Calibri"/>
                                      <w:i/>
                                      <w:iCs/>
                                      <w:color w:val="2F5496" w:themeColor="accent1" w:themeShade="BF"/>
                                      <w:sz w:val="22"/>
                                      <w:szCs w:val="22"/>
                                    </w:rPr>
                                    <w:t>It puts a higher burden on vunerable people at vulnerable times</w:t>
                                  </w:r>
                                </w:p>
                                <w:p w14:paraId="118CBFD3" w14:textId="211BE24B" w:rsidR="000B5DF0" w:rsidRPr="00BC67B8" w:rsidRDefault="000D1173" w:rsidP="00BE0707">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0D1173">
                                    <w:rPr>
                                      <w:rFonts w:ascii="Century Gothic" w:hAnsi="Century Gothic" w:cs="Calibri"/>
                                      <w:i/>
                                      <w:iCs/>
                                      <w:color w:val="2F5496" w:themeColor="accent1" w:themeShade="BF"/>
                                      <w:sz w:val="22"/>
                                      <w:szCs w:val="22"/>
                                    </w:rPr>
                                    <w:t>because someone has died so the family will be suffering and they have to pay alot of money for something to remeber them by.</w:t>
                                  </w:r>
                                </w:p>
                              </w:tc>
                            </w:tr>
                            <w:tr w:rsidR="00BC67B8" w:rsidRPr="00BC67B8" w14:paraId="73C01B26" w14:textId="77777777" w:rsidTr="00CF716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3E1C18D6" w14:textId="45C13F66" w:rsidR="007454FF" w:rsidRPr="00BC67B8" w:rsidRDefault="00450F0E" w:rsidP="007454FF">
                                  <w:pPr>
                                    <w:widowControl w:val="0"/>
                                    <w:autoSpaceDE w:val="0"/>
                                    <w:autoSpaceDN w:val="0"/>
                                    <w:adjustRightInd w:val="0"/>
                                    <w:rPr>
                                      <w:rFonts w:ascii="Century Gothic" w:hAnsi="Century Gothic" w:cs="Calibri"/>
                                      <w:color w:val="2F5496" w:themeColor="accent1" w:themeShade="BF"/>
                                      <w:sz w:val="22"/>
                                      <w:szCs w:val="22"/>
                                    </w:rPr>
                                  </w:pPr>
                                  <w:r w:rsidRPr="00450F0E">
                                    <w:rPr>
                                      <w:rFonts w:ascii="Century Gothic" w:hAnsi="Century Gothic" w:cs="Calibri"/>
                                      <w:color w:val="2F5496" w:themeColor="accent1" w:themeShade="BF"/>
                                      <w:sz w:val="22"/>
                                    </w:rPr>
                                    <w:t>Too expensive</w:t>
                                  </w:r>
                                </w:p>
                              </w:tc>
                              <w:tc>
                                <w:tcPr>
                                  <w:tcW w:w="765" w:type="dxa"/>
                                </w:tcPr>
                                <w:p w14:paraId="56F199D7" w14:textId="605A3AE5" w:rsidR="007454FF" w:rsidRPr="00BC67B8" w:rsidRDefault="00450F0E" w:rsidP="00450F0E">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450F0E">
                                    <w:rPr>
                                      <w:rFonts w:ascii="Century Gothic" w:hAnsi="Century Gothic" w:cs="Calibri"/>
                                      <w:color w:val="2F5496" w:themeColor="accent1" w:themeShade="BF"/>
                                      <w:sz w:val="22"/>
                                    </w:rPr>
                                    <w:t>12</w:t>
                                  </w:r>
                                </w:p>
                              </w:tc>
                              <w:tc>
                                <w:tcPr>
                                  <w:tcW w:w="709" w:type="dxa"/>
                                </w:tcPr>
                                <w:p w14:paraId="0DA7AD9E" w14:textId="5FD70277" w:rsidR="007454FF" w:rsidRPr="00BC67B8" w:rsidRDefault="00450F0E" w:rsidP="00450F0E">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450F0E">
                                    <w:rPr>
                                      <w:rFonts w:ascii="Century Gothic" w:hAnsi="Century Gothic" w:cs="Calibri"/>
                                      <w:i/>
                                      <w:iCs/>
                                      <w:color w:val="2F5496" w:themeColor="accent1" w:themeShade="BF"/>
                                      <w:sz w:val="22"/>
                                    </w:rPr>
                                    <w:t>30.8</w:t>
                                  </w:r>
                                </w:p>
                              </w:tc>
                              <w:tc>
                                <w:tcPr>
                                  <w:tcW w:w="5359" w:type="dxa"/>
                                </w:tcPr>
                                <w:p w14:paraId="19A909CB" w14:textId="77777777" w:rsidR="007454FF" w:rsidRDefault="007440C0" w:rsidP="00384349">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7440C0">
                                    <w:rPr>
                                      <w:rFonts w:ascii="Century Gothic" w:hAnsi="Century Gothic" w:cs="Calibri"/>
                                      <w:i/>
                                      <w:iCs/>
                                      <w:color w:val="2F5496" w:themeColor="accent1" w:themeShade="BF"/>
                                      <w:sz w:val="22"/>
                                      <w:szCs w:val="22"/>
                                    </w:rPr>
                                    <w:t>High enough charges</w:t>
                                  </w:r>
                                </w:p>
                                <w:p w14:paraId="653BC594" w14:textId="77777777" w:rsidR="007440C0" w:rsidRDefault="00384349" w:rsidP="00384349">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384349">
                                    <w:rPr>
                                      <w:rFonts w:ascii="Century Gothic" w:hAnsi="Century Gothic" w:cs="Calibri"/>
                                      <w:i/>
                                      <w:iCs/>
                                      <w:color w:val="2F5496" w:themeColor="accent1" w:themeShade="BF"/>
                                      <w:sz w:val="22"/>
                                      <w:szCs w:val="22"/>
                                    </w:rPr>
                                    <w:t>I disagree because it is too much money and the council will have less money to pay for schools and services and new buildings .</w:t>
                                  </w:r>
                                </w:p>
                                <w:p w14:paraId="74BC3813" w14:textId="2356BD2F" w:rsidR="00384349" w:rsidRPr="00BC67B8" w:rsidRDefault="00384349" w:rsidP="00BE0707">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384349">
                                    <w:rPr>
                                      <w:rFonts w:ascii="Century Gothic" w:hAnsi="Century Gothic" w:cs="Calibri"/>
                                      <w:i/>
                                      <w:iCs/>
                                      <w:color w:val="2F5496" w:themeColor="accent1" w:themeShade="BF"/>
                                      <w:sz w:val="22"/>
                                      <w:szCs w:val="22"/>
                                    </w:rPr>
                                    <w:t>Its too expensive.</w:t>
                                  </w:r>
                                </w:p>
                              </w:tc>
                            </w:tr>
                            <w:bookmarkEnd w:id="46"/>
                          </w:tbl>
                          <w:p w14:paraId="613233CE" w14:textId="062DD522" w:rsidR="007454FF" w:rsidRPr="007454FF" w:rsidRDefault="007454FF" w:rsidP="007454FF">
                            <w:pPr>
                              <w:spacing w:after="0"/>
                              <w:rPr>
                                <w:rFonts w:ascii="Century Gothic" w:hAnsi="Century Gothic"/>
                                <w:i/>
                                <w:iCs/>
                                <w:color w:val="2F5496" w:themeColor="accent1" w:themeShade="BF"/>
                                <w:sz w:val="22"/>
                                <w:szCs w:val="20"/>
                              </w:rPr>
                            </w:pPr>
                          </w:p>
                          <w:p w14:paraId="7D0230A2" w14:textId="77777777" w:rsidR="00B671E9" w:rsidRPr="00E256DB" w:rsidRDefault="00B671E9" w:rsidP="00B671E9">
                            <w:pPr>
                              <w:rPr>
                                <w:rFonts w:ascii="Century Gothic" w:hAnsi="Century Gothic"/>
                                <w:color w:val="2F5496" w:themeColor="accent1" w:themeShade="BF"/>
                                <w:sz w:val="22"/>
                                <w:szCs w:val="20"/>
                              </w:rP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37524C92" id="_x0000_s1033" type="#_x0000_t202" alt="Do you agree with these changes?&#10;Three in five respondents (59.1%) disagreed with the proposal to increase the cost of cremation and burial fees.&#10;&#10;Chart showing results&#10;&#10;Why do you disagree?&#10;When invited to explain why they disagreed with the proposal, 39 respondents chose to leave a comment, which have been grouped into the following themes:&#10;Theme No % Example Comments&#10;Discriminates against less well-off 15 38.5 - Maybe raise the prices but not to match other places otherwise it can become inaccessible for some people&#10;- I understand why this may happen however death shouldn’t be so pricey, not everyone can earn that amount some people barely scrape by. It’s not a want but a need.&#10;- I strongly don’t agree for those who cannot afford that&#10;Not fair on grieving family 15 38.5 - Because a loved one passing is already a hard time as it is.&#10;- It puts a higher burden on vunerable people at vulnerable times&#10;- because someone has died so the family will be suffering and they have to pay alot of money for something to remeber them by.&#10;Too expensive 12 30.8 - High enough charges&#10;- I disagree because it is too much money and the council will have less money to pay for schools and services and new buildings .&#10;- Its too expensive.&#10;Total 39 - &#10;Note: Respondents could leave multiple comments, therefore total may exceed 100%&#10;" style="position:absolute;margin-left:-6.95pt;margin-top:0;width:487.55pt;height:654.3pt;z-index:251658249;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kpdCLgIAADwEAAAOAAAAZHJzL2Uyb0RvYy54bWysU9tu2zAMfR+wfxD0vtjOkjQx4hRdug4D&#10;ugvQ7QMUWY6FSaImKbGzry8lO2m2vQ17EURSOiQPD9e3vVbkKJyXYCpaTHJKhOFQS7Ov6PdvD2+W&#10;lPjATM0UGFHRk/D0dvP61bqzpZhCC6oWjiCI8WVnK9qGYMss87wVmvkJWGEw2IDTLKDp9lntWIfo&#10;WmXTPF9kHbjaOuDCe/TeD0G6SfhNI3j40jReBKIqirWFdLp07uKZbdas3DtmW8nHMtg/VKGZNJj0&#10;AnXPAiMHJ/+C0pI78NCECQedQdNILlIP2E2R/9HNU8usSL0gOd5eaPL/D5Z/Pj7Zr46E/h30OMDU&#10;hLePwH94YmDbMrMXd85B1wpWY+IiUpZ11pfj10i1L30E2XWfoMYhs0OABNQ3TkdWsE+C6DiA04V0&#10;0QfC0bkoVsVyOaeEY2z5Nl8tijSWjJXn79b58EGAJvFSUYdTTfDs+OhDLIeV5ycxmwcl6wepVDKi&#10;ksRWOXJkqAHGuTBhkb6rg8Z6Bz9qKR/VgG7UzOBent2YImkyIqWEvyVRhnQVXc2n8wRsIGZP0tIy&#10;oL6V1NhbxBpzRDLfmzo9CUyq4Y5JlBnZjYQO1IZ+1xNZV/QmUh/J3kF9QrodDHLG9cNLC+4XJR1K&#10;uaL+54E5QYn6aHBkq2I2i9pPxmx+M0XDXUd21xFmOEJVNFAyXLch7Usk08AdjraRifSXSsaSUaKJ&#10;mnGd4g5c2+nVy9JvngEAAP//AwBQSwMEFAAGAAgAAAAhAIfx/ZHfAAAACQEAAA8AAABkcnMvZG93&#10;bnJldi54bWxMjzFvgzAQhfdK/Q/WVeqWGEhEgWKiqlKnDmlJh3Qz2MUo+IywE8i/73VqxtP79O57&#10;5W6xA7voyfcOBcTrCJjG1qkeOwFfh7dVBswHiUoODrWAq/awq+7vSlkoN+OnvtShY1SCvpACTAhj&#10;wblvjbbSr92okbIfN1kZ6Jw6riY5U7kdeBJFKbeyR/pg5KhfjW5P9dkK+E6yw3w9jqft9sMc63zf&#10;PO2XdyEeH5aXZ2BBL+Efhj99UoeKnBp3RuXZIGAVb3JCBdAiivM0ToA1xG2iLAVelfx2QfULAAD/&#10;/wMAUEsBAi0AFAAGAAgAAAAhALaDOJL+AAAA4QEAABMAAAAAAAAAAAAAAAAAAAAAAFtDb250ZW50&#10;X1R5cGVzXS54bWxQSwECLQAUAAYACAAAACEAOP0h/9YAAACUAQAACwAAAAAAAAAAAAAAAAAvAQAA&#10;X3JlbHMvLnJlbHNQSwECLQAUAAYACAAAACEAQpKXQi4CAAA8BAAADgAAAAAAAAAAAAAAAAAuAgAA&#10;ZHJzL2Uyb0RvYy54bWxQSwECLQAUAAYACAAAACEAh/H9kd8AAAAJAQAADwAAAAAAAAAAAAAAAACI&#10;BAAAZHJzL2Rvd25yZXYueG1sUEsFBgAAAAAEAAQA8wAAAJQFAAAAAA==&#10;" fillcolor="#e2efd9 [665]" stroked="f">
                <v:textbox>
                  <w:txbxContent>
                    <w:p w14:paraId="66D4F50A" w14:textId="0B6B192E" w:rsidR="00B671E9" w:rsidRPr="00493ED7" w:rsidRDefault="00B671E9" w:rsidP="00B671E9">
                      <w:pPr>
                        <w:rPr>
                          <w:rFonts w:ascii="Century Gothic" w:hAnsi="Century Gothic"/>
                          <w:b/>
                          <w:bCs/>
                          <w:color w:val="2F5496" w:themeColor="accent1" w:themeShade="BF"/>
                          <w:sz w:val="22"/>
                          <w:szCs w:val="20"/>
                        </w:rPr>
                      </w:pPr>
                      <w:r w:rsidRPr="00493ED7">
                        <w:rPr>
                          <w:rFonts w:ascii="Century Gothic" w:hAnsi="Century Gothic"/>
                          <w:b/>
                          <w:bCs/>
                          <w:color w:val="2F5496" w:themeColor="accent1" w:themeShade="BF"/>
                          <w:sz w:val="22"/>
                          <w:szCs w:val="20"/>
                        </w:rPr>
                        <w:t>Do you </w:t>
                      </w:r>
                      <w:r w:rsidR="00D22780" w:rsidRPr="00493ED7">
                        <w:rPr>
                          <w:rFonts w:ascii="Century Gothic" w:hAnsi="Century Gothic"/>
                          <w:b/>
                          <w:bCs/>
                          <w:color w:val="2F5496" w:themeColor="accent1" w:themeShade="BF"/>
                          <w:sz w:val="22"/>
                          <w:szCs w:val="20"/>
                        </w:rPr>
                        <w:t>agree with these changes</w:t>
                      </w:r>
                      <w:r w:rsidRPr="00493ED7">
                        <w:rPr>
                          <w:rFonts w:ascii="Century Gothic" w:hAnsi="Century Gothic"/>
                          <w:b/>
                          <w:bCs/>
                          <w:color w:val="2F5496" w:themeColor="accent1" w:themeShade="BF"/>
                          <w:sz w:val="22"/>
                          <w:szCs w:val="20"/>
                        </w:rPr>
                        <w:t>?</w:t>
                      </w:r>
                    </w:p>
                    <w:p w14:paraId="12C96C75" w14:textId="50D5A4E6" w:rsidR="00B671E9" w:rsidRDefault="0055158D" w:rsidP="00B671E9">
                      <w:pPr>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Three in five respondents (59.1%) disagreed with the proposal to increase</w:t>
                      </w:r>
                      <w:r w:rsidR="00CB78C7">
                        <w:rPr>
                          <w:rFonts w:ascii="Century Gothic" w:hAnsi="Century Gothic"/>
                          <w:color w:val="2F5496" w:themeColor="accent1" w:themeShade="BF"/>
                          <w:sz w:val="22"/>
                          <w:szCs w:val="20"/>
                        </w:rPr>
                        <w:t xml:space="preserve"> the cost of cremation and burial fees.</w:t>
                      </w:r>
                    </w:p>
                    <w:p w14:paraId="2DB0B0E7" w14:textId="7CE92965" w:rsidR="00C453A2" w:rsidRPr="007454FF" w:rsidRDefault="00DB4970" w:rsidP="00C453A2">
                      <w:pPr>
                        <w:spacing w:after="0"/>
                        <w:rPr>
                          <w:rFonts w:ascii="Century Gothic" w:hAnsi="Century Gothic"/>
                          <w:i/>
                          <w:iCs/>
                          <w:color w:val="2F5496" w:themeColor="accent1" w:themeShade="BF"/>
                          <w:sz w:val="22"/>
                          <w:szCs w:val="20"/>
                        </w:rPr>
                      </w:pPr>
                      <w:r>
                        <w:rPr>
                          <w:noProof/>
                        </w:rPr>
                        <w:drawing>
                          <wp:inline distT="0" distB="0" distL="0" distR="0" wp14:anchorId="1B84E509" wp14:editId="2F3A075F">
                            <wp:extent cx="5919537" cy="1691640"/>
                            <wp:effectExtent l="0" t="0" r="5080" b="3810"/>
                            <wp:docPr id="545721082" name="Chart 1">
                              <a:extLst xmlns:a="http://schemas.openxmlformats.org/drawingml/2006/main">
                                <a:ext uri="{FF2B5EF4-FFF2-40B4-BE49-F238E27FC236}">
                                  <a16:creationId xmlns:a16="http://schemas.microsoft.com/office/drawing/2014/main" id="{2F547EDC-21D2-4284-8B86-3DB3970D1F4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0"/>
                              </a:graphicData>
                            </a:graphic>
                          </wp:inline>
                        </w:drawing>
                      </w:r>
                      <w:r w:rsidR="00C453A2" w:rsidRPr="007454FF">
                        <w:rPr>
                          <w:rFonts w:ascii="Century Gothic" w:hAnsi="Century Gothic"/>
                          <w:i/>
                          <w:iCs/>
                          <w:color w:val="2F5496" w:themeColor="accent1" w:themeShade="BF"/>
                          <w:sz w:val="22"/>
                          <w:szCs w:val="20"/>
                        </w:rPr>
                        <w:t xml:space="preserve"> </w:t>
                      </w:r>
                      <w:r w:rsidR="00C453A2">
                        <w:rPr>
                          <w:rFonts w:ascii="Century Gothic" w:hAnsi="Century Gothic"/>
                          <w:i/>
                          <w:iCs/>
                          <w:color w:val="2F5496" w:themeColor="accent1" w:themeShade="BF"/>
                          <w:sz w:val="22"/>
                          <w:szCs w:val="20"/>
                        </w:rPr>
                        <w:t>Excludes ‘Don’t know’ responses</w:t>
                      </w:r>
                    </w:p>
                    <w:p w14:paraId="493F8331" w14:textId="6E7F6AFA" w:rsidR="00496FDB" w:rsidRDefault="00496FDB" w:rsidP="00B671E9">
                      <w:pPr>
                        <w:rPr>
                          <w:rFonts w:ascii="Century Gothic" w:hAnsi="Century Gothic"/>
                          <w:color w:val="2F5496" w:themeColor="accent1" w:themeShade="BF"/>
                          <w:sz w:val="22"/>
                          <w:szCs w:val="20"/>
                        </w:rPr>
                      </w:pPr>
                    </w:p>
                    <w:p w14:paraId="54528697" w14:textId="77777777" w:rsidR="00B671E9" w:rsidRPr="00493ED7" w:rsidRDefault="00B671E9" w:rsidP="00B671E9">
                      <w:pPr>
                        <w:rPr>
                          <w:rFonts w:ascii="Century Gothic" w:hAnsi="Century Gothic"/>
                          <w:b/>
                          <w:bCs/>
                          <w:color w:val="2F5496" w:themeColor="accent1" w:themeShade="BF"/>
                          <w:sz w:val="22"/>
                          <w:szCs w:val="20"/>
                        </w:rPr>
                      </w:pPr>
                      <w:r w:rsidRPr="00493ED7">
                        <w:rPr>
                          <w:rFonts w:ascii="Century Gothic" w:hAnsi="Century Gothic"/>
                          <w:b/>
                          <w:bCs/>
                          <w:color w:val="2F5496" w:themeColor="accent1" w:themeShade="BF"/>
                          <w:sz w:val="22"/>
                          <w:szCs w:val="20"/>
                        </w:rPr>
                        <w:t>Why do you disagree?</w:t>
                      </w:r>
                    </w:p>
                    <w:p w14:paraId="53577CB8" w14:textId="49C1707B" w:rsidR="007454FF" w:rsidRDefault="00694A39" w:rsidP="007454FF">
                      <w:pPr>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When invited to explain why they disagreed with the proposal</w:t>
                      </w:r>
                      <w:r w:rsidR="00F57113">
                        <w:rPr>
                          <w:rFonts w:ascii="Century Gothic" w:hAnsi="Century Gothic"/>
                          <w:color w:val="2F5496" w:themeColor="accent1" w:themeShade="BF"/>
                          <w:sz w:val="22"/>
                          <w:szCs w:val="20"/>
                        </w:rPr>
                        <w:t>, 39 respondents chose to leave a comment, which have been grouped into themes</w:t>
                      </w:r>
                      <w:r w:rsidR="004A08DE">
                        <w:rPr>
                          <w:rFonts w:ascii="Century Gothic" w:hAnsi="Century Gothic"/>
                          <w:color w:val="2F5496" w:themeColor="accent1" w:themeShade="BF"/>
                          <w:sz w:val="22"/>
                          <w:szCs w:val="20"/>
                        </w:rPr>
                        <w:t xml:space="preserve">.  The top three are shown below, with a full list available </w:t>
                      </w:r>
                      <w:bookmarkStart w:id="47" w:name="Page34"/>
                      <w:r w:rsidR="004A08DE">
                        <w:rPr>
                          <w:rFonts w:ascii="Century Gothic" w:hAnsi="Century Gothic"/>
                          <w:color w:val="2F5496" w:themeColor="accent1" w:themeShade="BF"/>
                          <w:sz w:val="22"/>
                          <w:szCs w:val="20"/>
                        </w:rPr>
                        <w:t xml:space="preserve">in </w:t>
                      </w:r>
                      <w:bookmarkEnd w:id="47"/>
                      <w:r w:rsidR="004A08DE">
                        <w:rPr>
                          <w:rFonts w:ascii="Century Gothic" w:hAnsi="Century Gothic"/>
                          <w:color w:val="2F5496" w:themeColor="accent1" w:themeShade="BF"/>
                          <w:sz w:val="22"/>
                          <w:szCs w:val="20"/>
                        </w:rPr>
                        <w:fldChar w:fldCharType="begin"/>
                      </w:r>
                      <w:r w:rsidR="004A08DE">
                        <w:rPr>
                          <w:rFonts w:ascii="Century Gothic" w:hAnsi="Century Gothic"/>
                          <w:color w:val="2F5496" w:themeColor="accent1" w:themeShade="BF"/>
                          <w:sz w:val="22"/>
                          <w:szCs w:val="20"/>
                        </w:rPr>
                        <w:instrText>HYPERLINK  \l "_Young_People’s_Survey:_2"</w:instrText>
                      </w:r>
                      <w:r w:rsidR="004A08DE">
                        <w:rPr>
                          <w:rFonts w:ascii="Century Gothic" w:hAnsi="Century Gothic"/>
                          <w:color w:val="2F5496" w:themeColor="accent1" w:themeShade="BF"/>
                          <w:sz w:val="22"/>
                          <w:szCs w:val="20"/>
                        </w:rPr>
                      </w:r>
                      <w:r w:rsidR="004A08DE">
                        <w:rPr>
                          <w:rFonts w:ascii="Century Gothic" w:hAnsi="Century Gothic"/>
                          <w:color w:val="2F5496" w:themeColor="accent1" w:themeShade="BF"/>
                          <w:sz w:val="22"/>
                          <w:szCs w:val="20"/>
                        </w:rPr>
                        <w:fldChar w:fldCharType="separate"/>
                      </w:r>
                      <w:r w:rsidR="004A08DE" w:rsidRPr="004A08DE">
                        <w:rPr>
                          <w:rStyle w:val="Hyperlink"/>
                          <w:rFonts w:ascii="Century Gothic" w:hAnsi="Century Gothic"/>
                          <w:sz w:val="22"/>
                          <w:szCs w:val="20"/>
                        </w:rPr>
                        <w:t>Appendix</w:t>
                      </w:r>
                      <w:r w:rsidR="00195DA0" w:rsidRPr="004A08DE">
                        <w:rPr>
                          <w:rStyle w:val="Hyperlink"/>
                          <w:rFonts w:ascii="Century Gothic" w:hAnsi="Century Gothic"/>
                          <w:sz w:val="22"/>
                          <w:szCs w:val="20"/>
                        </w:rPr>
                        <w:t xml:space="preserve"> 10</w:t>
                      </w:r>
                      <w:r w:rsidR="004A08DE">
                        <w:rPr>
                          <w:rFonts w:ascii="Century Gothic" w:hAnsi="Century Gothic"/>
                          <w:color w:val="2F5496" w:themeColor="accent1" w:themeShade="BF"/>
                          <w:sz w:val="22"/>
                          <w:szCs w:val="20"/>
                        </w:rPr>
                        <w:fldChar w:fldCharType="end"/>
                      </w:r>
                      <w:r w:rsidR="004A08DE">
                        <w:rPr>
                          <w:rFonts w:ascii="Century Gothic" w:hAnsi="Century Gothic"/>
                          <w:color w:val="2F5496" w:themeColor="accent1" w:themeShade="BF"/>
                          <w:sz w:val="22"/>
                          <w:szCs w:val="20"/>
                        </w:rPr>
                        <w:t>.</w:t>
                      </w:r>
                    </w:p>
                    <w:tbl>
                      <w:tblPr>
                        <w:tblStyle w:val="GridTable4-Accent5"/>
                        <w:tblW w:w="9351" w:type="dxa"/>
                        <w:tblLook w:val="04A0" w:firstRow="1" w:lastRow="0" w:firstColumn="1" w:lastColumn="0" w:noHBand="0" w:noVBand="1"/>
                      </w:tblPr>
                      <w:tblGrid>
                        <w:gridCol w:w="2518"/>
                        <w:gridCol w:w="765"/>
                        <w:gridCol w:w="709"/>
                        <w:gridCol w:w="5359"/>
                      </w:tblGrid>
                      <w:tr w:rsidR="007454FF" w:rsidRPr="007454FF" w14:paraId="28D09028" w14:textId="77777777" w:rsidTr="00CF716D">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5E587D40" w14:textId="77777777" w:rsidR="007454FF" w:rsidRPr="007454FF" w:rsidRDefault="007454FF" w:rsidP="007454FF">
                            <w:pPr>
                              <w:widowControl w:val="0"/>
                              <w:autoSpaceDE w:val="0"/>
                              <w:autoSpaceDN w:val="0"/>
                              <w:adjustRightInd w:val="0"/>
                              <w:ind w:left="-120"/>
                              <w:rPr>
                                <w:rFonts w:ascii="Century Gothic" w:hAnsi="Century Gothic" w:cs="Calibri"/>
                                <w:color w:val="FFFFFF"/>
                                <w:sz w:val="22"/>
                                <w:szCs w:val="22"/>
                              </w:rPr>
                            </w:pPr>
                            <w:r w:rsidRPr="007454FF">
                              <w:rPr>
                                <w:rFonts w:ascii="Century Gothic" w:hAnsi="Century Gothic" w:cs="Calibri"/>
                                <w:color w:val="FFFFFF"/>
                                <w:sz w:val="22"/>
                                <w:szCs w:val="22"/>
                              </w:rPr>
                              <w:t>Theme</w:t>
                            </w:r>
                          </w:p>
                        </w:tc>
                        <w:tc>
                          <w:tcPr>
                            <w:tcW w:w="765" w:type="dxa"/>
                          </w:tcPr>
                          <w:p w14:paraId="03C9FB5C" w14:textId="77777777" w:rsidR="007454FF" w:rsidRPr="007454FF" w:rsidRDefault="007454FF" w:rsidP="007454F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No</w:t>
                            </w:r>
                          </w:p>
                        </w:tc>
                        <w:tc>
                          <w:tcPr>
                            <w:tcW w:w="709" w:type="dxa"/>
                          </w:tcPr>
                          <w:p w14:paraId="76BCBC9B" w14:textId="77777777" w:rsidR="007454FF" w:rsidRPr="007454FF" w:rsidRDefault="007454FF" w:rsidP="007454F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w:t>
                            </w:r>
                          </w:p>
                        </w:tc>
                        <w:tc>
                          <w:tcPr>
                            <w:tcW w:w="5359" w:type="dxa"/>
                          </w:tcPr>
                          <w:p w14:paraId="419C6B63" w14:textId="77777777" w:rsidR="007454FF" w:rsidRPr="007454FF" w:rsidRDefault="007454FF" w:rsidP="007454F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Example Comments</w:t>
                            </w:r>
                          </w:p>
                        </w:tc>
                      </w:tr>
                      <w:tr w:rsidR="00BC67B8" w:rsidRPr="00BC67B8" w14:paraId="44842608" w14:textId="77777777" w:rsidTr="00CF716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6437042E" w14:textId="6D786B73" w:rsidR="007454FF" w:rsidRPr="00BC67B8" w:rsidRDefault="00F05087" w:rsidP="007454FF">
                            <w:pPr>
                              <w:widowControl w:val="0"/>
                              <w:autoSpaceDE w:val="0"/>
                              <w:autoSpaceDN w:val="0"/>
                              <w:adjustRightInd w:val="0"/>
                              <w:rPr>
                                <w:rFonts w:ascii="Century Gothic" w:hAnsi="Century Gothic" w:cs="Calibri"/>
                                <w:color w:val="2F5496" w:themeColor="accent1" w:themeShade="BF"/>
                                <w:sz w:val="22"/>
                                <w:szCs w:val="22"/>
                              </w:rPr>
                            </w:pPr>
                            <w:bookmarkStart w:id="48" w:name="_Hlk190184135"/>
                            <w:r w:rsidRPr="00450F0E">
                              <w:rPr>
                                <w:rFonts w:ascii="Century Gothic" w:hAnsi="Century Gothic" w:cs="Calibri"/>
                                <w:color w:val="2F5496" w:themeColor="accent1" w:themeShade="BF"/>
                                <w:sz w:val="22"/>
                              </w:rPr>
                              <w:t>Discriminates against less well-off</w:t>
                            </w:r>
                          </w:p>
                        </w:tc>
                        <w:tc>
                          <w:tcPr>
                            <w:tcW w:w="765" w:type="dxa"/>
                          </w:tcPr>
                          <w:p w14:paraId="2DA834A6" w14:textId="17B7370C" w:rsidR="007454FF" w:rsidRPr="00BC67B8" w:rsidRDefault="00F05087" w:rsidP="00450F0E">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szCs w:val="22"/>
                              </w:rPr>
                            </w:pPr>
                            <w:r w:rsidRPr="00450F0E">
                              <w:rPr>
                                <w:rFonts w:ascii="Century Gothic" w:hAnsi="Century Gothic" w:cs="Calibri"/>
                                <w:color w:val="2F5496" w:themeColor="accent1" w:themeShade="BF"/>
                                <w:sz w:val="22"/>
                              </w:rPr>
                              <w:t>15</w:t>
                            </w:r>
                          </w:p>
                        </w:tc>
                        <w:tc>
                          <w:tcPr>
                            <w:tcW w:w="709" w:type="dxa"/>
                          </w:tcPr>
                          <w:p w14:paraId="28F89946" w14:textId="00C97A81" w:rsidR="007454FF" w:rsidRPr="00BC67B8" w:rsidRDefault="00450F0E" w:rsidP="00450F0E">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szCs w:val="22"/>
                              </w:rPr>
                            </w:pPr>
                            <w:r w:rsidRPr="00450F0E">
                              <w:rPr>
                                <w:rFonts w:ascii="Century Gothic" w:hAnsi="Century Gothic" w:cs="Calibri"/>
                                <w:i/>
                                <w:iCs/>
                                <w:color w:val="2F5496" w:themeColor="accent1" w:themeShade="BF"/>
                                <w:sz w:val="22"/>
                              </w:rPr>
                              <w:t>38.5</w:t>
                            </w:r>
                          </w:p>
                        </w:tc>
                        <w:tc>
                          <w:tcPr>
                            <w:tcW w:w="5359" w:type="dxa"/>
                          </w:tcPr>
                          <w:p w14:paraId="334A4019" w14:textId="77777777" w:rsidR="007454FF" w:rsidRDefault="0016508A" w:rsidP="00055A21">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16508A">
                              <w:rPr>
                                <w:rFonts w:ascii="Century Gothic" w:hAnsi="Century Gothic" w:cs="Calibri"/>
                                <w:i/>
                                <w:iCs/>
                                <w:color w:val="2F5496" w:themeColor="accent1" w:themeShade="BF"/>
                                <w:sz w:val="22"/>
                                <w:szCs w:val="22"/>
                              </w:rPr>
                              <w:t>Maybe raise the prices but not to match other places otherwise it can become inaccessible for some people</w:t>
                            </w:r>
                          </w:p>
                          <w:p w14:paraId="2605E49E" w14:textId="77777777" w:rsidR="0016508A" w:rsidRDefault="00EF2238" w:rsidP="00055A21">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EF2238">
                              <w:rPr>
                                <w:rFonts w:ascii="Century Gothic" w:hAnsi="Century Gothic" w:cs="Calibri"/>
                                <w:i/>
                                <w:iCs/>
                                <w:color w:val="2F5496" w:themeColor="accent1" w:themeShade="BF"/>
                                <w:sz w:val="22"/>
                                <w:szCs w:val="22"/>
                              </w:rPr>
                              <w:t>I understand why this may happen however death shouldn’t be so pricey, not everyone can earn that amount some people barely scrape by. It’s not a want but a need.</w:t>
                            </w:r>
                          </w:p>
                          <w:p w14:paraId="641CEB84" w14:textId="6FA339AD" w:rsidR="00EF2238" w:rsidRPr="00BC67B8" w:rsidRDefault="00055A21" w:rsidP="00BE0707">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055A21">
                              <w:rPr>
                                <w:rFonts w:ascii="Century Gothic" w:hAnsi="Century Gothic" w:cs="Calibri"/>
                                <w:i/>
                                <w:iCs/>
                                <w:color w:val="2F5496" w:themeColor="accent1" w:themeShade="BF"/>
                                <w:sz w:val="22"/>
                                <w:szCs w:val="22"/>
                              </w:rPr>
                              <w:t>I strongly don’t agree for those who cannot afford that</w:t>
                            </w:r>
                          </w:p>
                        </w:tc>
                      </w:tr>
                      <w:tr w:rsidR="00BC67B8" w:rsidRPr="00BC67B8" w14:paraId="5FA7A970" w14:textId="77777777" w:rsidTr="00CF716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1CB3DD25" w14:textId="2669683A" w:rsidR="007454FF" w:rsidRPr="00BC67B8" w:rsidRDefault="00450F0E" w:rsidP="007454FF">
                            <w:pPr>
                              <w:widowControl w:val="0"/>
                              <w:autoSpaceDE w:val="0"/>
                              <w:autoSpaceDN w:val="0"/>
                              <w:adjustRightInd w:val="0"/>
                              <w:rPr>
                                <w:rFonts w:ascii="Century Gothic" w:hAnsi="Century Gothic" w:cs="Calibri"/>
                                <w:color w:val="2F5496" w:themeColor="accent1" w:themeShade="BF"/>
                                <w:sz w:val="22"/>
                                <w:szCs w:val="22"/>
                              </w:rPr>
                            </w:pPr>
                            <w:r w:rsidRPr="00450F0E">
                              <w:rPr>
                                <w:rFonts w:ascii="Century Gothic" w:hAnsi="Century Gothic" w:cs="Calibri"/>
                                <w:color w:val="2F5496" w:themeColor="accent1" w:themeShade="BF"/>
                                <w:sz w:val="22"/>
                              </w:rPr>
                              <w:t>Not fair on grieving family</w:t>
                            </w:r>
                          </w:p>
                        </w:tc>
                        <w:tc>
                          <w:tcPr>
                            <w:tcW w:w="765" w:type="dxa"/>
                          </w:tcPr>
                          <w:p w14:paraId="3B379EEC" w14:textId="7D466D79" w:rsidR="007454FF" w:rsidRPr="00BC67B8" w:rsidRDefault="00450F0E" w:rsidP="00450F0E">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color w:val="2F5496" w:themeColor="accent1" w:themeShade="BF"/>
                                <w:sz w:val="22"/>
                                <w:szCs w:val="22"/>
                              </w:rPr>
                            </w:pPr>
                            <w:r w:rsidRPr="00450F0E">
                              <w:rPr>
                                <w:rFonts w:ascii="Century Gothic" w:hAnsi="Century Gothic" w:cs="Calibri"/>
                                <w:color w:val="2F5496" w:themeColor="accent1" w:themeShade="BF"/>
                                <w:sz w:val="22"/>
                              </w:rPr>
                              <w:t>15</w:t>
                            </w:r>
                          </w:p>
                        </w:tc>
                        <w:tc>
                          <w:tcPr>
                            <w:tcW w:w="709" w:type="dxa"/>
                          </w:tcPr>
                          <w:p w14:paraId="5FD88C57" w14:textId="6529D9A5" w:rsidR="007454FF" w:rsidRPr="00BC67B8" w:rsidRDefault="00450F0E" w:rsidP="00450F0E">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i/>
                                <w:iCs/>
                                <w:color w:val="2F5496" w:themeColor="accent1" w:themeShade="BF"/>
                                <w:sz w:val="22"/>
                                <w:szCs w:val="22"/>
                              </w:rPr>
                            </w:pPr>
                            <w:r w:rsidRPr="00450F0E">
                              <w:rPr>
                                <w:rFonts w:ascii="Century Gothic" w:hAnsi="Century Gothic" w:cs="Calibri"/>
                                <w:i/>
                                <w:iCs/>
                                <w:color w:val="2F5496" w:themeColor="accent1" w:themeShade="BF"/>
                                <w:sz w:val="22"/>
                              </w:rPr>
                              <w:t>38.5</w:t>
                            </w:r>
                          </w:p>
                        </w:tc>
                        <w:tc>
                          <w:tcPr>
                            <w:tcW w:w="5359" w:type="dxa"/>
                          </w:tcPr>
                          <w:p w14:paraId="7734738B" w14:textId="77777777" w:rsidR="007454FF" w:rsidRDefault="000B5DF0" w:rsidP="0016508A">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0B5DF0">
                              <w:rPr>
                                <w:rFonts w:ascii="Century Gothic" w:hAnsi="Century Gothic" w:cs="Calibri"/>
                                <w:i/>
                                <w:iCs/>
                                <w:color w:val="2F5496" w:themeColor="accent1" w:themeShade="BF"/>
                                <w:sz w:val="22"/>
                                <w:szCs w:val="22"/>
                              </w:rPr>
                              <w:t>Because a loved one passing is already a hard time as it is.</w:t>
                            </w:r>
                          </w:p>
                          <w:p w14:paraId="14549081" w14:textId="77777777" w:rsidR="000B5DF0" w:rsidRDefault="000B5DF0" w:rsidP="0016508A">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0B5DF0">
                              <w:rPr>
                                <w:rFonts w:ascii="Century Gothic" w:hAnsi="Century Gothic" w:cs="Calibri"/>
                                <w:i/>
                                <w:iCs/>
                                <w:color w:val="2F5496" w:themeColor="accent1" w:themeShade="BF"/>
                                <w:sz w:val="22"/>
                                <w:szCs w:val="22"/>
                              </w:rPr>
                              <w:t>It puts a higher burden on vunerable people at vulnerable times</w:t>
                            </w:r>
                          </w:p>
                          <w:p w14:paraId="118CBFD3" w14:textId="211BE24B" w:rsidR="000B5DF0" w:rsidRPr="00BC67B8" w:rsidRDefault="000D1173" w:rsidP="00BE0707">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0D1173">
                              <w:rPr>
                                <w:rFonts w:ascii="Century Gothic" w:hAnsi="Century Gothic" w:cs="Calibri"/>
                                <w:i/>
                                <w:iCs/>
                                <w:color w:val="2F5496" w:themeColor="accent1" w:themeShade="BF"/>
                                <w:sz w:val="22"/>
                                <w:szCs w:val="22"/>
                              </w:rPr>
                              <w:t>because someone has died so the family will be suffering and they have to pay alot of money for something to remeber them by.</w:t>
                            </w:r>
                          </w:p>
                        </w:tc>
                      </w:tr>
                      <w:tr w:rsidR="00BC67B8" w:rsidRPr="00BC67B8" w14:paraId="73C01B26" w14:textId="77777777" w:rsidTr="00CF716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3E1C18D6" w14:textId="45C13F66" w:rsidR="007454FF" w:rsidRPr="00BC67B8" w:rsidRDefault="00450F0E" w:rsidP="007454FF">
                            <w:pPr>
                              <w:widowControl w:val="0"/>
                              <w:autoSpaceDE w:val="0"/>
                              <w:autoSpaceDN w:val="0"/>
                              <w:adjustRightInd w:val="0"/>
                              <w:rPr>
                                <w:rFonts w:ascii="Century Gothic" w:hAnsi="Century Gothic" w:cs="Calibri"/>
                                <w:color w:val="2F5496" w:themeColor="accent1" w:themeShade="BF"/>
                                <w:sz w:val="22"/>
                                <w:szCs w:val="22"/>
                              </w:rPr>
                            </w:pPr>
                            <w:r w:rsidRPr="00450F0E">
                              <w:rPr>
                                <w:rFonts w:ascii="Century Gothic" w:hAnsi="Century Gothic" w:cs="Calibri"/>
                                <w:color w:val="2F5496" w:themeColor="accent1" w:themeShade="BF"/>
                                <w:sz w:val="22"/>
                              </w:rPr>
                              <w:t>Too expensive</w:t>
                            </w:r>
                          </w:p>
                        </w:tc>
                        <w:tc>
                          <w:tcPr>
                            <w:tcW w:w="765" w:type="dxa"/>
                          </w:tcPr>
                          <w:p w14:paraId="56F199D7" w14:textId="605A3AE5" w:rsidR="007454FF" w:rsidRPr="00BC67B8" w:rsidRDefault="00450F0E" w:rsidP="00450F0E">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450F0E">
                              <w:rPr>
                                <w:rFonts w:ascii="Century Gothic" w:hAnsi="Century Gothic" w:cs="Calibri"/>
                                <w:color w:val="2F5496" w:themeColor="accent1" w:themeShade="BF"/>
                                <w:sz w:val="22"/>
                              </w:rPr>
                              <w:t>12</w:t>
                            </w:r>
                          </w:p>
                        </w:tc>
                        <w:tc>
                          <w:tcPr>
                            <w:tcW w:w="709" w:type="dxa"/>
                          </w:tcPr>
                          <w:p w14:paraId="0DA7AD9E" w14:textId="5FD70277" w:rsidR="007454FF" w:rsidRPr="00BC67B8" w:rsidRDefault="00450F0E" w:rsidP="00450F0E">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450F0E">
                              <w:rPr>
                                <w:rFonts w:ascii="Century Gothic" w:hAnsi="Century Gothic" w:cs="Calibri"/>
                                <w:i/>
                                <w:iCs/>
                                <w:color w:val="2F5496" w:themeColor="accent1" w:themeShade="BF"/>
                                <w:sz w:val="22"/>
                              </w:rPr>
                              <w:t>30.8</w:t>
                            </w:r>
                          </w:p>
                        </w:tc>
                        <w:tc>
                          <w:tcPr>
                            <w:tcW w:w="5359" w:type="dxa"/>
                          </w:tcPr>
                          <w:p w14:paraId="19A909CB" w14:textId="77777777" w:rsidR="007454FF" w:rsidRDefault="007440C0" w:rsidP="00384349">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7440C0">
                              <w:rPr>
                                <w:rFonts w:ascii="Century Gothic" w:hAnsi="Century Gothic" w:cs="Calibri"/>
                                <w:i/>
                                <w:iCs/>
                                <w:color w:val="2F5496" w:themeColor="accent1" w:themeShade="BF"/>
                                <w:sz w:val="22"/>
                                <w:szCs w:val="22"/>
                              </w:rPr>
                              <w:t>High enough charges</w:t>
                            </w:r>
                          </w:p>
                          <w:p w14:paraId="653BC594" w14:textId="77777777" w:rsidR="007440C0" w:rsidRDefault="00384349" w:rsidP="00384349">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384349">
                              <w:rPr>
                                <w:rFonts w:ascii="Century Gothic" w:hAnsi="Century Gothic" w:cs="Calibri"/>
                                <w:i/>
                                <w:iCs/>
                                <w:color w:val="2F5496" w:themeColor="accent1" w:themeShade="BF"/>
                                <w:sz w:val="22"/>
                                <w:szCs w:val="22"/>
                              </w:rPr>
                              <w:t>I disagree because it is too much money and the council will have less money to pay for schools and services and new buildings .</w:t>
                            </w:r>
                          </w:p>
                          <w:p w14:paraId="74BC3813" w14:textId="2356BD2F" w:rsidR="00384349" w:rsidRPr="00BC67B8" w:rsidRDefault="00384349" w:rsidP="00BE0707">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384349">
                              <w:rPr>
                                <w:rFonts w:ascii="Century Gothic" w:hAnsi="Century Gothic" w:cs="Calibri"/>
                                <w:i/>
                                <w:iCs/>
                                <w:color w:val="2F5496" w:themeColor="accent1" w:themeShade="BF"/>
                                <w:sz w:val="22"/>
                                <w:szCs w:val="22"/>
                              </w:rPr>
                              <w:t>Its too expensive.</w:t>
                            </w:r>
                          </w:p>
                        </w:tc>
                      </w:tr>
                      <w:bookmarkEnd w:id="48"/>
                    </w:tbl>
                    <w:p w14:paraId="613233CE" w14:textId="062DD522" w:rsidR="007454FF" w:rsidRPr="007454FF" w:rsidRDefault="007454FF" w:rsidP="007454FF">
                      <w:pPr>
                        <w:spacing w:after="0"/>
                        <w:rPr>
                          <w:rFonts w:ascii="Century Gothic" w:hAnsi="Century Gothic"/>
                          <w:i/>
                          <w:iCs/>
                          <w:color w:val="2F5496" w:themeColor="accent1" w:themeShade="BF"/>
                          <w:sz w:val="22"/>
                          <w:szCs w:val="20"/>
                        </w:rPr>
                      </w:pPr>
                    </w:p>
                    <w:p w14:paraId="7D0230A2" w14:textId="77777777" w:rsidR="00B671E9" w:rsidRPr="00E256DB" w:rsidRDefault="00B671E9" w:rsidP="00B671E9">
                      <w:pPr>
                        <w:rPr>
                          <w:rFonts w:ascii="Century Gothic" w:hAnsi="Century Gothic"/>
                          <w:color w:val="2F5496" w:themeColor="accent1" w:themeShade="BF"/>
                          <w:sz w:val="22"/>
                          <w:szCs w:val="20"/>
                        </w:rPr>
                      </w:pPr>
                    </w:p>
                  </w:txbxContent>
                </v:textbox>
                <w10:wrap type="square" anchorx="margin"/>
              </v:shape>
            </w:pict>
          </mc:Fallback>
        </mc:AlternateContent>
      </w:r>
    </w:p>
    <w:p w14:paraId="674FCE45" w14:textId="638C3C52" w:rsidR="003047E7" w:rsidRDefault="00EF2065" w:rsidP="00EF2065">
      <w:r w:rsidRPr="00EF2065">
        <w:lastRenderedPageBreak/>
        <w:t xml:space="preserve">The Council is also considering increasing the additional surcharge fee for weekend and bank holiday burials from </w:t>
      </w:r>
      <w:r w:rsidRPr="00EF2065">
        <w:rPr>
          <w:b/>
          <w:bCs/>
        </w:rPr>
        <w:t>£341</w:t>
      </w:r>
      <w:r w:rsidRPr="00EF2065">
        <w:t xml:space="preserve"> to </w:t>
      </w:r>
      <w:r w:rsidRPr="00EF2065">
        <w:rPr>
          <w:b/>
          <w:bCs/>
        </w:rPr>
        <w:t>£650</w:t>
      </w:r>
      <w:r w:rsidRPr="00EF2065">
        <w:t>, to better reflect the cost of providing this service.</w:t>
      </w:r>
    </w:p>
    <w:p w14:paraId="1DF504FB" w14:textId="49AD6F91" w:rsidR="003047E7" w:rsidRPr="008A0AC8" w:rsidRDefault="003047E7" w:rsidP="003047E7">
      <w:pPr>
        <w:rPr>
          <w:b/>
        </w:rPr>
      </w:pPr>
      <w:r w:rsidRPr="008A0AC8">
        <w:rPr>
          <w:b/>
        </w:rPr>
        <w:t>Do you agree with this proposal?</w:t>
      </w:r>
    </w:p>
    <w:p w14:paraId="5BCCC795" w14:textId="057D87CA" w:rsidR="003047E7" w:rsidRDefault="004B3C3F" w:rsidP="003047E7">
      <w:r>
        <w:t>Agreement with this proposal was lower</w:t>
      </w:r>
      <w:r w:rsidR="00485B92">
        <w:t>, with just under three-</w:t>
      </w:r>
      <w:r w:rsidR="00C12A70">
        <w:t>quarters</w:t>
      </w:r>
      <w:r w:rsidR="00485B92">
        <w:t xml:space="preserve"> (</w:t>
      </w:r>
      <w:r w:rsidR="00C12A70">
        <w:t>64.3%) in agreement.  A fifth of respondents (20.6%) ‘strongly disagreed’.</w:t>
      </w:r>
    </w:p>
    <w:p w14:paraId="525A0430" w14:textId="1EC64645" w:rsidR="00D75DF1" w:rsidRPr="005A10F5" w:rsidRDefault="00864BF4" w:rsidP="00D75DF1">
      <w:pPr>
        <w:rPr>
          <w:i/>
          <w:iCs/>
        </w:rPr>
      </w:pPr>
      <w:r>
        <w:rPr>
          <w:noProof/>
        </w:rPr>
        <w:drawing>
          <wp:inline distT="0" distB="0" distL="0" distR="0" wp14:anchorId="6ABCC379" wp14:editId="631AE513">
            <wp:extent cx="5760000" cy="2514147"/>
            <wp:effectExtent l="0" t="0" r="12700" b="635"/>
            <wp:docPr id="702784585" name="Chart 1" descr="Chart showing results">
              <a:extLst xmlns:a="http://schemas.openxmlformats.org/drawingml/2006/main">
                <a:ext uri="{FF2B5EF4-FFF2-40B4-BE49-F238E27FC236}">
                  <a16:creationId xmlns:a16="http://schemas.microsoft.com/office/drawing/2014/main" id="{12AF6297-A773-4F8E-B122-05A43D1B558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1"/>
              </a:graphicData>
            </a:graphic>
          </wp:inline>
        </w:drawing>
      </w:r>
      <w:r w:rsidR="00D75DF1" w:rsidRPr="00D75DF1">
        <w:rPr>
          <w:i/>
          <w:iCs/>
        </w:rPr>
        <w:t xml:space="preserve"> </w:t>
      </w:r>
      <w:r w:rsidR="00D75DF1" w:rsidRPr="005A10F5">
        <w:rPr>
          <w:i/>
          <w:iCs/>
        </w:rPr>
        <w:t>Excludes ‘Don’t know</w:t>
      </w:r>
      <w:r w:rsidR="00B07291">
        <w:rPr>
          <w:i/>
          <w:iCs/>
        </w:rPr>
        <w:t>/No opinion</w:t>
      </w:r>
      <w:r w:rsidR="00D75DF1" w:rsidRPr="005A10F5">
        <w:rPr>
          <w:i/>
          <w:iCs/>
        </w:rPr>
        <w:t>’ responses</w:t>
      </w:r>
    </w:p>
    <w:p w14:paraId="3570EF6D" w14:textId="77777777" w:rsidR="005B2CDC" w:rsidRDefault="005B2CDC" w:rsidP="003047E7"/>
    <w:p w14:paraId="5672731F" w14:textId="7C3BF02D" w:rsidR="00B81857" w:rsidRDefault="00B81857" w:rsidP="003047E7">
      <w:r>
        <w:t>Just</w:t>
      </w:r>
      <w:r w:rsidR="00F35974">
        <w:t xml:space="preserve"> two in five (43.9%) respondents from ethnically diverse backgrounds agreed with the proposal to increase </w:t>
      </w:r>
      <w:r w:rsidR="00DC4C0A">
        <w:t>surcharge fees for burials on weekends and Bank Holidays</w:t>
      </w:r>
      <w:r w:rsidR="004B44F4">
        <w:t>; more than a third (36.4%) ‘strongly disagreed</w:t>
      </w:r>
      <w:r w:rsidR="00B935E1">
        <w:t>’</w:t>
      </w:r>
      <w:r w:rsidR="004B44F4">
        <w:t>.</w:t>
      </w:r>
    </w:p>
    <w:p w14:paraId="4C2D5217" w14:textId="378281FC" w:rsidR="00D75DF1" w:rsidRPr="005A10F5" w:rsidRDefault="00827E0B" w:rsidP="00D75DF1">
      <w:pPr>
        <w:rPr>
          <w:i/>
          <w:iCs/>
        </w:rPr>
      </w:pPr>
      <w:r>
        <w:rPr>
          <w:noProof/>
        </w:rPr>
        <w:drawing>
          <wp:inline distT="0" distB="0" distL="0" distR="0" wp14:anchorId="58CFE54E" wp14:editId="492D4378">
            <wp:extent cx="5760000" cy="3348000"/>
            <wp:effectExtent l="0" t="0" r="12700" b="5080"/>
            <wp:docPr id="652903934" name="Chart 1" descr="Chart showing results">
              <a:extLst xmlns:a="http://schemas.openxmlformats.org/drawingml/2006/main">
                <a:ext uri="{FF2B5EF4-FFF2-40B4-BE49-F238E27FC236}">
                  <a16:creationId xmlns:a16="http://schemas.microsoft.com/office/drawing/2014/main" id="{2758E049-1772-4776-AC5E-24B2E343B06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2"/>
              </a:graphicData>
            </a:graphic>
          </wp:inline>
        </w:drawing>
      </w:r>
      <w:r w:rsidR="00D75DF1" w:rsidRPr="00D75DF1">
        <w:rPr>
          <w:i/>
          <w:iCs/>
        </w:rPr>
        <w:t xml:space="preserve"> </w:t>
      </w:r>
      <w:r w:rsidR="00D75DF1" w:rsidRPr="005A10F5">
        <w:rPr>
          <w:i/>
          <w:iCs/>
        </w:rPr>
        <w:t>Excludes ‘Don’t know</w:t>
      </w:r>
      <w:r w:rsidR="00B07291">
        <w:rPr>
          <w:i/>
          <w:iCs/>
        </w:rPr>
        <w:t>/No opinion</w:t>
      </w:r>
      <w:r w:rsidR="00D75DF1" w:rsidRPr="005A10F5">
        <w:rPr>
          <w:i/>
          <w:iCs/>
        </w:rPr>
        <w:t>’ responses</w:t>
      </w:r>
    </w:p>
    <w:p w14:paraId="452AF88E" w14:textId="65F8B127" w:rsidR="005A73AD" w:rsidRDefault="00B935E1" w:rsidP="003047E7">
      <w:r>
        <w:lastRenderedPageBreak/>
        <w:t>Looking into</w:t>
      </w:r>
      <w:r w:rsidR="00E52ABC">
        <w:t xml:space="preserve"> the findings in</w:t>
      </w:r>
      <w:r>
        <w:t xml:space="preserve"> </w:t>
      </w:r>
      <w:r w:rsidR="00322231">
        <w:t>further</w:t>
      </w:r>
      <w:r>
        <w:t xml:space="preserve"> detail,</w:t>
      </w:r>
      <w:r w:rsidR="00E52ABC">
        <w:t xml:space="preserve"> religion played a clear role in driving </w:t>
      </w:r>
      <w:r w:rsidR="002B6C0D">
        <w:t>support</w:t>
      </w:r>
      <w:r w:rsidR="000446AE">
        <w:t>, or lack of,</w:t>
      </w:r>
      <w:r w:rsidR="00E52ABC">
        <w:t xml:space="preserve"> </w:t>
      </w:r>
      <w:r w:rsidR="00E56922">
        <w:t>for</w:t>
      </w:r>
      <w:r w:rsidR="00E52ABC">
        <w:t xml:space="preserve"> this proposal</w:t>
      </w:r>
      <w:r w:rsidR="00CD356C">
        <w:t>.</w:t>
      </w:r>
    </w:p>
    <w:p w14:paraId="2FDE5548" w14:textId="46B64C34" w:rsidR="00CD356C" w:rsidRDefault="00CD356C" w:rsidP="003047E7">
      <w:r>
        <w:t xml:space="preserve">Respondents </w:t>
      </w:r>
      <w:r w:rsidR="00C9380D">
        <w:t>identifying a Christian, or having no religion, showed the highest level of support (</w:t>
      </w:r>
      <w:r w:rsidR="001D4276">
        <w:t>72.7% and 70.0% respectively).</w:t>
      </w:r>
    </w:p>
    <w:p w14:paraId="523DEC18" w14:textId="2F843A84" w:rsidR="001D4276" w:rsidRDefault="00554FDC" w:rsidP="003047E7">
      <w:r>
        <w:t>At least</w:t>
      </w:r>
      <w:r w:rsidR="001D4276">
        <w:t xml:space="preserve"> half of respondents from </w:t>
      </w:r>
      <w:r w:rsidR="009025CB">
        <w:t xml:space="preserve">Muslim (56.9%), </w:t>
      </w:r>
      <w:r>
        <w:t xml:space="preserve">Sikh (50.0%) </w:t>
      </w:r>
      <w:r w:rsidR="009025CB">
        <w:t xml:space="preserve">or </w:t>
      </w:r>
      <w:r>
        <w:t>Hindu (50.0%</w:t>
      </w:r>
      <w:r w:rsidR="00FD1752">
        <w:t>)</w:t>
      </w:r>
      <w:r>
        <w:t xml:space="preserve"> </w:t>
      </w:r>
      <w:r w:rsidR="00FD1752">
        <w:t>faiths ‘strongly disagreed’ with the proposal</w:t>
      </w:r>
      <w:r w:rsidR="00377B97">
        <w:t>.</w:t>
      </w:r>
    </w:p>
    <w:p w14:paraId="63DAA9B0" w14:textId="24C16DE0" w:rsidR="00FB2D66" w:rsidRPr="003C452D" w:rsidRDefault="0068129E" w:rsidP="002E4B28">
      <w:pPr>
        <w:rPr>
          <w:i/>
          <w:iCs/>
        </w:rPr>
      </w:pPr>
      <w:r>
        <w:rPr>
          <w:noProof/>
        </w:rPr>
        <w:drawing>
          <wp:inline distT="0" distB="0" distL="0" distR="0" wp14:anchorId="12355A37" wp14:editId="27C9D2B3">
            <wp:extent cx="5760000" cy="3132000"/>
            <wp:effectExtent l="0" t="0" r="12700" b="11430"/>
            <wp:docPr id="195595457" name="Chart 1" descr="Chart showing results">
              <a:extLst xmlns:a="http://schemas.openxmlformats.org/drawingml/2006/main">
                <a:ext uri="{FF2B5EF4-FFF2-40B4-BE49-F238E27FC236}">
                  <a16:creationId xmlns:a16="http://schemas.microsoft.com/office/drawing/2014/main" id="{398E5B88-7A5D-EAAE-12AB-AC46A9E7228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3"/>
              </a:graphicData>
            </a:graphic>
          </wp:inline>
        </w:drawing>
      </w:r>
      <w:r w:rsidR="00D75DF1" w:rsidRPr="00D75DF1">
        <w:rPr>
          <w:i/>
          <w:iCs/>
        </w:rPr>
        <w:t xml:space="preserve"> </w:t>
      </w:r>
      <w:r w:rsidR="00D75DF1" w:rsidRPr="005A10F5">
        <w:rPr>
          <w:i/>
          <w:iCs/>
        </w:rPr>
        <w:t>Excludes ‘Don’t know</w:t>
      </w:r>
      <w:r w:rsidR="00B07291">
        <w:rPr>
          <w:i/>
          <w:iCs/>
        </w:rPr>
        <w:t>/No opinion</w:t>
      </w:r>
      <w:r w:rsidR="00D75DF1" w:rsidRPr="005A10F5">
        <w:rPr>
          <w:i/>
          <w:iCs/>
        </w:rPr>
        <w:t>’ responses</w:t>
      </w:r>
      <w:r w:rsidR="002E4B28">
        <w:rPr>
          <w:i/>
          <w:iCs/>
        </w:rPr>
        <w:t xml:space="preserve"> </w:t>
      </w:r>
      <w:r w:rsidR="0068234D">
        <w:rPr>
          <w:i/>
          <w:iCs/>
        </w:rPr>
        <w:t>/</w:t>
      </w:r>
      <w:r w:rsidR="002E4B28">
        <w:rPr>
          <w:i/>
          <w:iCs/>
        </w:rPr>
        <w:t xml:space="preserve"> </w:t>
      </w:r>
      <w:r w:rsidR="003C452D" w:rsidRPr="003C452D">
        <w:rPr>
          <w:i/>
          <w:iCs/>
        </w:rPr>
        <w:t>Caution – Small base sizes should be treated with caution</w:t>
      </w:r>
    </w:p>
    <w:p w14:paraId="0DA8BE93" w14:textId="77777777" w:rsidR="003C452D" w:rsidRDefault="003C452D" w:rsidP="00F631FA">
      <w:pPr>
        <w:spacing w:after="0"/>
      </w:pPr>
    </w:p>
    <w:p w14:paraId="56BFC178" w14:textId="3AAAA375" w:rsidR="0069793C" w:rsidRDefault="0069793C" w:rsidP="003047E7">
      <w:r>
        <w:t>Whilst not a direct correlation, there was more support for this proposal in the least deprived areas of the city</w:t>
      </w:r>
      <w:r w:rsidR="00AC1FBB">
        <w:t>, and less support in the more deprived areas.</w:t>
      </w:r>
    </w:p>
    <w:p w14:paraId="542D6153" w14:textId="2BA0EF3C" w:rsidR="00D75DF1" w:rsidRPr="005A10F5" w:rsidRDefault="005A73AD" w:rsidP="00D75DF1">
      <w:pPr>
        <w:rPr>
          <w:i/>
          <w:iCs/>
        </w:rPr>
      </w:pPr>
      <w:r>
        <w:rPr>
          <w:noProof/>
        </w:rPr>
        <w:drawing>
          <wp:inline distT="0" distB="0" distL="0" distR="0" wp14:anchorId="372196CF" wp14:editId="303D5408">
            <wp:extent cx="5760000" cy="2736000"/>
            <wp:effectExtent l="0" t="0" r="12700" b="7620"/>
            <wp:docPr id="1146093721" name="Chart 1" descr="Chart showing results">
              <a:extLst xmlns:a="http://schemas.openxmlformats.org/drawingml/2006/main">
                <a:ext uri="{FF2B5EF4-FFF2-40B4-BE49-F238E27FC236}">
                  <a16:creationId xmlns:a16="http://schemas.microsoft.com/office/drawing/2014/main" id="{2E721F93-88F3-4824-9DF8-ECC77C303C8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4"/>
              </a:graphicData>
            </a:graphic>
          </wp:inline>
        </w:drawing>
      </w:r>
      <w:r w:rsidR="00D75DF1" w:rsidRPr="00D75DF1">
        <w:rPr>
          <w:i/>
          <w:iCs/>
        </w:rPr>
        <w:t xml:space="preserve"> </w:t>
      </w:r>
      <w:r w:rsidR="00D75DF1" w:rsidRPr="005A10F5">
        <w:rPr>
          <w:i/>
          <w:iCs/>
        </w:rPr>
        <w:t>Excludes ‘Don’t know</w:t>
      </w:r>
      <w:r w:rsidR="00B07291">
        <w:rPr>
          <w:i/>
          <w:iCs/>
        </w:rPr>
        <w:t>/No opinion</w:t>
      </w:r>
      <w:r w:rsidR="00D75DF1" w:rsidRPr="005A10F5">
        <w:rPr>
          <w:i/>
          <w:iCs/>
        </w:rPr>
        <w:t>’ responses</w:t>
      </w:r>
    </w:p>
    <w:p w14:paraId="7085B40E" w14:textId="77777777" w:rsidR="004D4891" w:rsidRDefault="003047E7" w:rsidP="004D4891">
      <w:pPr>
        <w:rPr>
          <w:b/>
        </w:rPr>
      </w:pPr>
      <w:r w:rsidRPr="008A0AC8">
        <w:rPr>
          <w:b/>
        </w:rPr>
        <w:lastRenderedPageBreak/>
        <w:t>Why do you disagree?</w:t>
      </w:r>
    </w:p>
    <w:p w14:paraId="0BE460DA" w14:textId="5D138B36" w:rsidR="007771E7" w:rsidRDefault="007771E7" w:rsidP="007771E7">
      <w:pPr>
        <w:rPr>
          <w:bCs/>
        </w:rPr>
      </w:pPr>
      <w:r w:rsidRPr="00A9354C">
        <w:rPr>
          <w:bCs/>
        </w:rPr>
        <w:t>Respon</w:t>
      </w:r>
      <w:r>
        <w:rPr>
          <w:bCs/>
        </w:rPr>
        <w:t xml:space="preserve">dents who disagreed with the proposal were asked to give further details; </w:t>
      </w:r>
      <w:r w:rsidR="00FE1D96">
        <w:rPr>
          <w:bCs/>
        </w:rPr>
        <w:t>586</w:t>
      </w:r>
      <w:r w:rsidR="00E20E6F">
        <w:rPr>
          <w:bCs/>
        </w:rPr>
        <w:t xml:space="preserve"> </w:t>
      </w:r>
      <w:r>
        <w:rPr>
          <w:bCs/>
        </w:rPr>
        <w:t xml:space="preserve">comments were received, which have been grouped into themes.  The top three themes are shown below, with a full list available </w:t>
      </w:r>
      <w:bookmarkStart w:id="49" w:name="Page37"/>
      <w:r>
        <w:rPr>
          <w:bCs/>
        </w:rPr>
        <w:t xml:space="preserve">in </w:t>
      </w:r>
      <w:bookmarkEnd w:id="49"/>
      <w:r w:rsidR="00F22ABE">
        <w:fldChar w:fldCharType="begin"/>
      </w:r>
      <w:r w:rsidR="00F22ABE">
        <w:rPr>
          <w:bCs/>
        </w:rPr>
        <w:instrText>HYPERLINK  \l "_Why_Do_You_6"</w:instrText>
      </w:r>
      <w:r w:rsidR="00F22ABE">
        <w:fldChar w:fldCharType="separate"/>
      </w:r>
      <w:r w:rsidRPr="00F22ABE">
        <w:rPr>
          <w:rStyle w:val="Hyperlink"/>
          <w:bCs/>
        </w:rPr>
        <w:t xml:space="preserve">Appendix </w:t>
      </w:r>
      <w:r w:rsidR="001A72AC" w:rsidRPr="00F22ABE">
        <w:rPr>
          <w:rStyle w:val="Hyperlink"/>
          <w:bCs/>
        </w:rPr>
        <w:t>1</w:t>
      </w:r>
      <w:r w:rsidR="00195DA0" w:rsidRPr="00F22ABE">
        <w:rPr>
          <w:rStyle w:val="Hyperlink"/>
          <w:bCs/>
        </w:rPr>
        <w:t>1</w:t>
      </w:r>
      <w:r w:rsidR="00F22ABE">
        <w:rPr>
          <w:rStyle w:val="Hyperlink"/>
          <w:bCs/>
        </w:rPr>
        <w:fldChar w:fldCharType="end"/>
      </w:r>
      <w:r>
        <w:rPr>
          <w:bCs/>
        </w:rPr>
        <w:t>.</w:t>
      </w:r>
    </w:p>
    <w:tbl>
      <w:tblPr>
        <w:tblStyle w:val="GridTable4-Accent5"/>
        <w:tblW w:w="9209" w:type="dxa"/>
        <w:tblLook w:val="04A0" w:firstRow="1" w:lastRow="0" w:firstColumn="1" w:lastColumn="0" w:noHBand="0" w:noVBand="1"/>
      </w:tblPr>
      <w:tblGrid>
        <w:gridCol w:w="2518"/>
        <w:gridCol w:w="765"/>
        <w:gridCol w:w="709"/>
        <w:gridCol w:w="5217"/>
      </w:tblGrid>
      <w:tr w:rsidR="007771E7" w:rsidRPr="007454FF" w14:paraId="7A455323" w14:textId="77777777" w:rsidTr="00CF716D">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53643382" w14:textId="77777777" w:rsidR="007771E7" w:rsidRPr="007454FF" w:rsidRDefault="007771E7" w:rsidP="0030653F">
            <w:pPr>
              <w:widowControl w:val="0"/>
              <w:autoSpaceDE w:val="0"/>
              <w:autoSpaceDN w:val="0"/>
              <w:adjustRightInd w:val="0"/>
              <w:rPr>
                <w:rFonts w:ascii="Century Gothic" w:hAnsi="Century Gothic" w:cs="Calibri"/>
                <w:color w:val="FFFFFF"/>
                <w:sz w:val="22"/>
                <w:szCs w:val="22"/>
              </w:rPr>
            </w:pPr>
            <w:r w:rsidRPr="007454FF">
              <w:rPr>
                <w:rFonts w:ascii="Century Gothic" w:hAnsi="Century Gothic" w:cs="Calibri"/>
                <w:color w:val="FFFFFF"/>
                <w:sz w:val="22"/>
                <w:szCs w:val="22"/>
              </w:rPr>
              <w:t>Theme</w:t>
            </w:r>
          </w:p>
        </w:tc>
        <w:tc>
          <w:tcPr>
            <w:tcW w:w="765" w:type="dxa"/>
          </w:tcPr>
          <w:p w14:paraId="4618D16D" w14:textId="77777777" w:rsidR="007771E7" w:rsidRPr="007454FF" w:rsidRDefault="007771E7"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No</w:t>
            </w:r>
          </w:p>
        </w:tc>
        <w:tc>
          <w:tcPr>
            <w:tcW w:w="709" w:type="dxa"/>
          </w:tcPr>
          <w:p w14:paraId="41271C36" w14:textId="77777777" w:rsidR="007771E7" w:rsidRPr="007454FF" w:rsidRDefault="007771E7"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w:t>
            </w:r>
          </w:p>
        </w:tc>
        <w:tc>
          <w:tcPr>
            <w:tcW w:w="5217" w:type="dxa"/>
          </w:tcPr>
          <w:p w14:paraId="147226C0" w14:textId="77777777" w:rsidR="007771E7" w:rsidRPr="007454FF" w:rsidRDefault="007771E7"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Example Comments</w:t>
            </w:r>
          </w:p>
        </w:tc>
      </w:tr>
      <w:tr w:rsidR="00CB3076" w:rsidRPr="00BC67B8" w14:paraId="0E095C08" w14:textId="77777777" w:rsidTr="00CF716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5093592E" w14:textId="5EE65995" w:rsidR="00CB3076" w:rsidRPr="00F6554A" w:rsidRDefault="00CB3076" w:rsidP="00CB3076">
            <w:pPr>
              <w:widowControl w:val="0"/>
              <w:autoSpaceDE w:val="0"/>
              <w:autoSpaceDN w:val="0"/>
              <w:adjustRightInd w:val="0"/>
              <w:rPr>
                <w:rFonts w:ascii="Century Gothic" w:hAnsi="Century Gothic" w:cs="Calibri"/>
                <w:color w:val="2F5496" w:themeColor="accent1" w:themeShade="BF"/>
                <w:sz w:val="22"/>
                <w:szCs w:val="22"/>
              </w:rPr>
            </w:pPr>
            <w:r w:rsidRPr="00D136DF">
              <w:rPr>
                <w:rFonts w:asciiTheme="minorHAnsi" w:hAnsiTheme="minorHAnsi" w:cstheme="minorHAnsi"/>
                <w:color w:val="000000"/>
                <w:szCs w:val="24"/>
              </w:rPr>
              <w:t>The increase is (too) big</w:t>
            </w:r>
          </w:p>
        </w:tc>
        <w:tc>
          <w:tcPr>
            <w:tcW w:w="765" w:type="dxa"/>
          </w:tcPr>
          <w:p w14:paraId="3FD1101B" w14:textId="46079507" w:rsidR="00CB3076" w:rsidRPr="00BC67B8" w:rsidRDefault="00CB3076" w:rsidP="00CB3076">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szCs w:val="22"/>
              </w:rPr>
            </w:pPr>
            <w:r w:rsidRPr="00D136DF">
              <w:rPr>
                <w:rFonts w:asciiTheme="minorHAnsi" w:hAnsiTheme="minorHAnsi" w:cstheme="minorHAnsi"/>
                <w:color w:val="000000"/>
                <w:szCs w:val="24"/>
              </w:rPr>
              <w:t>182</w:t>
            </w:r>
          </w:p>
        </w:tc>
        <w:tc>
          <w:tcPr>
            <w:tcW w:w="709" w:type="dxa"/>
          </w:tcPr>
          <w:p w14:paraId="52639FD8" w14:textId="5CDC0B29" w:rsidR="00CB3076" w:rsidRPr="00BC67B8" w:rsidRDefault="00A14F90" w:rsidP="00CB3076">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szCs w:val="22"/>
              </w:rPr>
            </w:pPr>
            <w:r>
              <w:rPr>
                <w:rFonts w:asciiTheme="minorHAnsi" w:hAnsiTheme="minorHAnsi" w:cstheme="minorHAnsi"/>
                <w:i/>
                <w:iCs/>
                <w:color w:val="000000"/>
                <w:szCs w:val="24"/>
              </w:rPr>
              <w:t>31.1</w:t>
            </w:r>
          </w:p>
        </w:tc>
        <w:tc>
          <w:tcPr>
            <w:tcW w:w="5217" w:type="dxa"/>
          </w:tcPr>
          <w:p w14:paraId="3CBD293E" w14:textId="77777777" w:rsidR="00CB3076" w:rsidRDefault="00CB3076" w:rsidP="00CB3076">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1C0254">
              <w:rPr>
                <w:rFonts w:asciiTheme="minorHAnsi" w:hAnsiTheme="minorHAnsi" w:cstheme="minorHAnsi"/>
                <w:i/>
                <w:iCs/>
                <w:szCs w:val="24"/>
              </w:rPr>
              <w:t>Thats an insane increase</w:t>
            </w:r>
          </w:p>
          <w:p w14:paraId="3FE40B50" w14:textId="77777777" w:rsidR="00CB3076" w:rsidRDefault="00CB3076" w:rsidP="00CB3076">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1F3294">
              <w:rPr>
                <w:rFonts w:asciiTheme="minorHAnsi" w:hAnsiTheme="minorHAnsi" w:cstheme="minorHAnsi"/>
                <w:i/>
                <w:iCs/>
                <w:szCs w:val="24"/>
              </w:rPr>
              <w:t>That's almost doubling which seems disproportionate given the other proposed price increases are in much smaller percentages. Maybe an increase to £475 would be more appropriate.</w:t>
            </w:r>
          </w:p>
          <w:p w14:paraId="2A92C319" w14:textId="77777777" w:rsidR="00CB3076" w:rsidRDefault="00CB3076" w:rsidP="00CB3076">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1F3294">
              <w:rPr>
                <w:rFonts w:asciiTheme="minorHAnsi" w:hAnsiTheme="minorHAnsi" w:cstheme="minorHAnsi"/>
                <w:i/>
                <w:iCs/>
                <w:szCs w:val="24"/>
              </w:rPr>
              <w:t>Why is the cost nearly double, this is not proportional to inflation or other increases the council has proposed.</w:t>
            </w:r>
          </w:p>
          <w:p w14:paraId="5B53510D" w14:textId="77777777" w:rsidR="00CB3076" w:rsidRDefault="00CB3076" w:rsidP="00CB3076">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E61E89">
              <w:rPr>
                <w:rFonts w:asciiTheme="minorHAnsi" w:hAnsiTheme="minorHAnsi" w:cstheme="minorHAnsi"/>
                <w:i/>
                <w:iCs/>
                <w:szCs w:val="24"/>
              </w:rPr>
              <w:t>That's a huge jump</w:t>
            </w:r>
          </w:p>
          <w:p w14:paraId="52F7F89C" w14:textId="265937B1" w:rsidR="00CB3076" w:rsidRPr="002A193E" w:rsidRDefault="00CB3076" w:rsidP="00CB3076">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6E4710">
              <w:rPr>
                <w:rFonts w:asciiTheme="minorHAnsi" w:hAnsiTheme="minorHAnsi" w:cstheme="minorHAnsi"/>
                <w:i/>
                <w:iCs/>
                <w:szCs w:val="24"/>
              </w:rPr>
              <w:t>That is a disgrace...way too expensive!</w:t>
            </w:r>
          </w:p>
        </w:tc>
      </w:tr>
      <w:tr w:rsidR="00CB3076" w:rsidRPr="00BC67B8" w14:paraId="775ABD66" w14:textId="77777777" w:rsidTr="00CF716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181C4CD7" w14:textId="47BA3E38" w:rsidR="00CB3076" w:rsidRPr="00BC67B8" w:rsidRDefault="00CB3076" w:rsidP="00CB3076">
            <w:pPr>
              <w:widowControl w:val="0"/>
              <w:autoSpaceDE w:val="0"/>
              <w:autoSpaceDN w:val="0"/>
              <w:adjustRightInd w:val="0"/>
              <w:rPr>
                <w:rFonts w:ascii="Century Gothic" w:hAnsi="Century Gothic" w:cs="Calibri"/>
                <w:color w:val="2F5496" w:themeColor="accent1" w:themeShade="BF"/>
                <w:sz w:val="22"/>
                <w:szCs w:val="22"/>
              </w:rPr>
            </w:pPr>
            <w:r w:rsidRPr="00D136DF">
              <w:rPr>
                <w:rFonts w:asciiTheme="minorHAnsi" w:hAnsiTheme="minorHAnsi" w:cstheme="minorHAnsi"/>
                <w:color w:val="000000"/>
                <w:szCs w:val="24"/>
              </w:rPr>
              <w:t>Bereavement costs should be the same for every day.</w:t>
            </w:r>
          </w:p>
        </w:tc>
        <w:tc>
          <w:tcPr>
            <w:tcW w:w="765" w:type="dxa"/>
          </w:tcPr>
          <w:p w14:paraId="10BC94D9" w14:textId="4EF1B7AB" w:rsidR="00CB3076" w:rsidRPr="00BC67B8" w:rsidRDefault="00CB3076" w:rsidP="00CB3076">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color w:val="2F5496" w:themeColor="accent1" w:themeShade="BF"/>
                <w:sz w:val="22"/>
                <w:szCs w:val="22"/>
              </w:rPr>
            </w:pPr>
            <w:r w:rsidRPr="00D136DF">
              <w:rPr>
                <w:rFonts w:asciiTheme="minorHAnsi" w:hAnsiTheme="minorHAnsi" w:cstheme="minorHAnsi"/>
                <w:color w:val="000000"/>
                <w:szCs w:val="24"/>
              </w:rPr>
              <w:t>67</w:t>
            </w:r>
          </w:p>
        </w:tc>
        <w:tc>
          <w:tcPr>
            <w:tcW w:w="709" w:type="dxa"/>
          </w:tcPr>
          <w:p w14:paraId="2DA6F9E9" w14:textId="0F932772" w:rsidR="00CB3076" w:rsidRPr="00BC67B8" w:rsidRDefault="00A14F90" w:rsidP="00CB3076">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i/>
                <w:iCs/>
                <w:color w:val="2F5496" w:themeColor="accent1" w:themeShade="BF"/>
                <w:sz w:val="22"/>
                <w:szCs w:val="22"/>
              </w:rPr>
            </w:pPr>
            <w:r>
              <w:rPr>
                <w:rFonts w:asciiTheme="minorHAnsi" w:hAnsiTheme="minorHAnsi" w:cstheme="minorHAnsi"/>
                <w:i/>
                <w:iCs/>
                <w:color w:val="000000"/>
                <w:szCs w:val="24"/>
              </w:rPr>
              <w:t>11.4</w:t>
            </w:r>
          </w:p>
        </w:tc>
        <w:tc>
          <w:tcPr>
            <w:tcW w:w="5217" w:type="dxa"/>
          </w:tcPr>
          <w:p w14:paraId="29A0350A" w14:textId="77777777" w:rsidR="00CB3076" w:rsidRDefault="00CB3076" w:rsidP="00CB3076">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CB25EC">
              <w:rPr>
                <w:rFonts w:asciiTheme="minorHAnsi" w:hAnsiTheme="minorHAnsi" w:cstheme="minorHAnsi"/>
                <w:i/>
                <w:iCs/>
                <w:szCs w:val="24"/>
              </w:rPr>
              <w:t>This shouldn’t be at an additional cost despite it being a bank holiday!</w:t>
            </w:r>
          </w:p>
          <w:p w14:paraId="021F76A9" w14:textId="77777777" w:rsidR="00CB3076" w:rsidRDefault="00CB3076" w:rsidP="00CB3076">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9F7F91">
              <w:rPr>
                <w:rFonts w:asciiTheme="minorHAnsi" w:hAnsiTheme="minorHAnsi" w:cstheme="minorHAnsi"/>
                <w:i/>
                <w:iCs/>
                <w:szCs w:val="24"/>
              </w:rPr>
              <w:t>Should be same price no matter what day burial is</w:t>
            </w:r>
          </w:p>
          <w:p w14:paraId="0C17E373" w14:textId="77777777" w:rsidR="00CB3076" w:rsidRDefault="00CB3076" w:rsidP="00CB3076">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9F7F91">
              <w:rPr>
                <w:rFonts w:asciiTheme="minorHAnsi" w:hAnsiTheme="minorHAnsi" w:cstheme="minorHAnsi"/>
                <w:i/>
                <w:iCs/>
                <w:szCs w:val="24"/>
              </w:rPr>
              <w:t>Current society a weekend especially Saturday is no different to a weekday</w:t>
            </w:r>
          </w:p>
          <w:p w14:paraId="79CE3882" w14:textId="0B7D7326" w:rsidR="00CB3076" w:rsidRPr="002A193E" w:rsidRDefault="00CB3076" w:rsidP="00CB3076">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9F7F91">
              <w:rPr>
                <w:rFonts w:asciiTheme="minorHAnsi" w:hAnsiTheme="minorHAnsi" w:cstheme="minorHAnsi"/>
                <w:i/>
                <w:iCs/>
                <w:szCs w:val="24"/>
              </w:rPr>
              <w:t>The service should be the same ie 7 days per week, as with many council services.</w:t>
            </w:r>
          </w:p>
        </w:tc>
      </w:tr>
      <w:tr w:rsidR="00CB3076" w:rsidRPr="008107A1" w14:paraId="053D34D0" w14:textId="77777777" w:rsidTr="00CF716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6F20DABA" w14:textId="66B71E08" w:rsidR="00CB3076" w:rsidRPr="00312BA1" w:rsidRDefault="00CB3076" w:rsidP="00CB3076">
            <w:pPr>
              <w:widowControl w:val="0"/>
              <w:autoSpaceDE w:val="0"/>
              <w:autoSpaceDN w:val="0"/>
              <w:adjustRightInd w:val="0"/>
              <w:rPr>
                <w:rFonts w:ascii="Century Gothic" w:hAnsi="Century Gothic" w:cs="Calibri"/>
                <w:color w:val="2F5496" w:themeColor="accent1" w:themeShade="BF"/>
                <w:sz w:val="22"/>
              </w:rPr>
            </w:pPr>
            <w:r w:rsidRPr="00D136DF">
              <w:rPr>
                <w:rFonts w:asciiTheme="minorHAnsi" w:hAnsiTheme="minorHAnsi" w:cstheme="minorHAnsi"/>
                <w:color w:val="000000"/>
                <w:szCs w:val="24"/>
              </w:rPr>
              <w:t>Weekend/Bank Hol</w:t>
            </w:r>
            <w:r>
              <w:rPr>
                <w:rFonts w:asciiTheme="minorHAnsi" w:hAnsiTheme="minorHAnsi" w:cstheme="minorHAnsi"/>
                <w:color w:val="000000"/>
                <w:szCs w:val="24"/>
              </w:rPr>
              <w:t>idays</w:t>
            </w:r>
            <w:r w:rsidRPr="00D136DF">
              <w:rPr>
                <w:rFonts w:asciiTheme="minorHAnsi" w:hAnsiTheme="minorHAnsi" w:cstheme="minorHAnsi"/>
                <w:color w:val="000000"/>
                <w:szCs w:val="24"/>
              </w:rPr>
              <w:t xml:space="preserve"> may be only day people can attend due to work etc</w:t>
            </w:r>
          </w:p>
        </w:tc>
        <w:tc>
          <w:tcPr>
            <w:tcW w:w="765" w:type="dxa"/>
          </w:tcPr>
          <w:p w14:paraId="5A740855" w14:textId="1A08146B" w:rsidR="00CB3076" w:rsidRPr="00312BA1" w:rsidRDefault="00CB3076" w:rsidP="00CB3076">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rPr>
            </w:pPr>
            <w:r w:rsidRPr="00D136DF">
              <w:rPr>
                <w:rFonts w:asciiTheme="minorHAnsi" w:hAnsiTheme="minorHAnsi" w:cstheme="minorHAnsi"/>
                <w:color w:val="000000"/>
                <w:szCs w:val="24"/>
              </w:rPr>
              <w:t>66</w:t>
            </w:r>
          </w:p>
        </w:tc>
        <w:tc>
          <w:tcPr>
            <w:tcW w:w="709" w:type="dxa"/>
          </w:tcPr>
          <w:p w14:paraId="30707AF9" w14:textId="6B9FC223" w:rsidR="00CB3076" w:rsidRPr="00312BA1" w:rsidRDefault="00A14F90" w:rsidP="00CB3076">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Pr>
                <w:rFonts w:asciiTheme="minorHAnsi" w:hAnsiTheme="minorHAnsi" w:cstheme="minorHAnsi"/>
                <w:i/>
                <w:iCs/>
                <w:color w:val="000000"/>
                <w:szCs w:val="24"/>
              </w:rPr>
              <w:t>11.3</w:t>
            </w:r>
          </w:p>
        </w:tc>
        <w:tc>
          <w:tcPr>
            <w:tcW w:w="5217" w:type="dxa"/>
          </w:tcPr>
          <w:p w14:paraId="0EA4A471" w14:textId="77777777" w:rsidR="00CB3076" w:rsidRDefault="00CB3076" w:rsidP="00CB3076">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C6733F">
              <w:rPr>
                <w:rFonts w:asciiTheme="minorHAnsi" w:hAnsiTheme="minorHAnsi" w:cstheme="minorHAnsi"/>
                <w:i/>
                <w:iCs/>
                <w:szCs w:val="24"/>
              </w:rPr>
              <w:t>Not everyone can take time off in the working work easily.</w:t>
            </w:r>
          </w:p>
          <w:p w14:paraId="5D4547AF" w14:textId="77777777" w:rsidR="00CB3076" w:rsidRDefault="00CB3076" w:rsidP="00CB3076">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A84AB3">
              <w:rPr>
                <w:rFonts w:asciiTheme="minorHAnsi" w:hAnsiTheme="minorHAnsi" w:cstheme="minorHAnsi"/>
                <w:i/>
                <w:iCs/>
                <w:szCs w:val="24"/>
              </w:rPr>
              <w:t>You are penalising working people and children who need to attend school in the week</w:t>
            </w:r>
          </w:p>
          <w:p w14:paraId="45DBED19" w14:textId="77777777" w:rsidR="00CB3076" w:rsidRDefault="00CB3076" w:rsidP="00CB3076">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693D03">
              <w:rPr>
                <w:rFonts w:asciiTheme="minorHAnsi" w:hAnsiTheme="minorHAnsi" w:cstheme="minorHAnsi"/>
                <w:i/>
                <w:iCs/>
                <w:szCs w:val="24"/>
              </w:rPr>
              <w:t>rich families have an easier time missing work during the week. if you are on a zero hour contract missing work isn't an option. making the ones that make less pay more so they can schedule it for their downtime sounds cruel</w:t>
            </w:r>
          </w:p>
          <w:p w14:paraId="662A70FB" w14:textId="2123C0D6" w:rsidR="00CB3076" w:rsidRPr="002A193E" w:rsidRDefault="00CB3076" w:rsidP="00CB3076">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CB3076">
              <w:rPr>
                <w:rFonts w:asciiTheme="minorHAnsi" w:hAnsiTheme="minorHAnsi" w:cstheme="minorHAnsi"/>
                <w:i/>
                <w:iCs/>
                <w:szCs w:val="24"/>
              </w:rPr>
              <w:t>Sometimes those are the only days everyone is available to attend</w:t>
            </w:r>
          </w:p>
        </w:tc>
      </w:tr>
    </w:tbl>
    <w:p w14:paraId="134384C1" w14:textId="77777777" w:rsidR="007771E7" w:rsidRPr="00F806B7" w:rsidRDefault="007771E7" w:rsidP="007771E7">
      <w:pPr>
        <w:rPr>
          <w:bCs/>
        </w:rPr>
      </w:pPr>
    </w:p>
    <w:p w14:paraId="5261B1D3" w14:textId="2C2393B0" w:rsidR="00861B24" w:rsidRDefault="00861B24" w:rsidP="003047E7"/>
    <w:p w14:paraId="5A117405" w14:textId="35852589" w:rsidR="003047E7" w:rsidRDefault="00B0289D" w:rsidP="003047E7">
      <w:pPr>
        <w:rPr>
          <w:b/>
        </w:rPr>
      </w:pPr>
      <w:r w:rsidRPr="008A0AC8">
        <w:rPr>
          <w:b/>
          <w:noProof/>
        </w:rPr>
        <w:lastRenderedPageBreak/>
        <mc:AlternateContent>
          <mc:Choice Requires="wps">
            <w:drawing>
              <wp:anchor distT="45720" distB="45720" distL="114300" distR="114300" simplePos="0" relativeHeight="251658248" behindDoc="0" locked="0" layoutInCell="1" allowOverlap="1" wp14:anchorId="701524D4" wp14:editId="39B94405">
                <wp:simplePos x="0" y="0"/>
                <wp:positionH relativeFrom="margin">
                  <wp:posOffset>7620</wp:posOffset>
                </wp:positionH>
                <wp:positionV relativeFrom="paragraph">
                  <wp:posOffset>0</wp:posOffset>
                </wp:positionV>
                <wp:extent cx="6192000" cy="8060690"/>
                <wp:effectExtent l="0" t="0" r="0" b="0"/>
                <wp:wrapSquare wrapText="bothSides"/>
                <wp:docPr id="1638727792" name="Text Box 2" descr="Do you agree with this change?&#10;Just over a third of respondents (37.1%) agreed with this proposal, contrasting with 62.9% who disagreed (30.3% ‘strongly disagreed’ with the proposal).&#10;&#10;Chart showing results&#10;&#10;Why do you disagree?&#10;Respondents disagreeing with the proposal were asked to explain why; 42 comments were received, and grouped into themes.  The top three themes are shown below, with a full list available in Appendix 11.&#10;Theme No % Example Comments&#10;Too expensive 13 31.0 - It shouldn’t be expensive to lay your loved ones to rest&#10;- Because people are struggling with money&#10;- It’s ridiculous. Too expensive&#10;Too big an increase 11 26.2 - The increment is too high&#10;- Almost double is disgusting&#10;- It is not a reasonable increase!&#10;Easier for people to attend on a weekend 6 14.3 - Some people can only have funerals on these days because they have lives to live even if they are grieving&#10;- Sometimes people have funerals on the weekend because they need to work during the week to pay for the funeral&#10;Total 42 - &#10;Note: Respondents could leave multiple comments, therefore total may exceed 100%&#10;&#1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192000" cy="8060690"/>
                        </a:xfrm>
                        <a:prstGeom prst="rect">
                          <a:avLst/>
                        </a:prstGeom>
                        <a:solidFill>
                          <a:schemeClr val="accent6">
                            <a:lumMod val="20000"/>
                            <a:lumOff val="80000"/>
                          </a:schemeClr>
                        </a:solidFill>
                        <a:ln w="9525">
                          <a:noFill/>
                          <a:miter lim="800000"/>
                          <a:headEnd/>
                          <a:tailEnd/>
                        </a:ln>
                      </wps:spPr>
                      <wps:txbx>
                        <w:txbxContent>
                          <w:p w14:paraId="4C45B362" w14:textId="6E1971B9" w:rsidR="00B671E9" w:rsidRPr="00F33DE9" w:rsidRDefault="00B671E9" w:rsidP="00B671E9">
                            <w:pPr>
                              <w:rPr>
                                <w:rFonts w:ascii="Century Gothic" w:hAnsi="Century Gothic"/>
                                <w:b/>
                                <w:bCs/>
                                <w:color w:val="2F5496" w:themeColor="accent1" w:themeShade="BF"/>
                                <w:sz w:val="22"/>
                                <w:szCs w:val="20"/>
                              </w:rPr>
                            </w:pPr>
                            <w:r w:rsidRPr="00F33DE9">
                              <w:rPr>
                                <w:rFonts w:ascii="Century Gothic" w:hAnsi="Century Gothic"/>
                                <w:b/>
                                <w:bCs/>
                                <w:color w:val="2F5496" w:themeColor="accent1" w:themeShade="BF"/>
                                <w:sz w:val="22"/>
                                <w:szCs w:val="20"/>
                              </w:rPr>
                              <w:t>Do you </w:t>
                            </w:r>
                            <w:r w:rsidR="00D22780" w:rsidRPr="00F33DE9">
                              <w:rPr>
                                <w:rFonts w:ascii="Century Gothic" w:hAnsi="Century Gothic"/>
                                <w:b/>
                                <w:bCs/>
                                <w:color w:val="2F5496" w:themeColor="accent1" w:themeShade="BF"/>
                                <w:sz w:val="22"/>
                                <w:szCs w:val="20"/>
                              </w:rPr>
                              <w:t>agree with this change</w:t>
                            </w:r>
                            <w:r w:rsidRPr="00F33DE9">
                              <w:rPr>
                                <w:rFonts w:ascii="Century Gothic" w:hAnsi="Century Gothic"/>
                                <w:b/>
                                <w:bCs/>
                                <w:color w:val="2F5496" w:themeColor="accent1" w:themeShade="BF"/>
                                <w:sz w:val="22"/>
                                <w:szCs w:val="20"/>
                              </w:rPr>
                              <w:t>?</w:t>
                            </w:r>
                          </w:p>
                          <w:p w14:paraId="28FF9430" w14:textId="6F8BF20C" w:rsidR="00B671E9" w:rsidRDefault="00176095" w:rsidP="00B671E9">
                            <w:pPr>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 xml:space="preserve">Just over </w:t>
                            </w:r>
                            <w:r w:rsidR="002F05D6">
                              <w:rPr>
                                <w:rFonts w:ascii="Century Gothic" w:hAnsi="Century Gothic"/>
                                <w:color w:val="2F5496" w:themeColor="accent1" w:themeShade="BF"/>
                                <w:sz w:val="22"/>
                                <w:szCs w:val="20"/>
                              </w:rPr>
                              <w:t>a third of</w:t>
                            </w:r>
                            <w:r>
                              <w:rPr>
                                <w:rFonts w:ascii="Century Gothic" w:hAnsi="Century Gothic"/>
                                <w:color w:val="2F5496" w:themeColor="accent1" w:themeShade="BF"/>
                                <w:sz w:val="22"/>
                                <w:szCs w:val="20"/>
                              </w:rPr>
                              <w:t xml:space="preserve"> respondents (</w:t>
                            </w:r>
                            <w:r w:rsidR="002F05D6">
                              <w:rPr>
                                <w:rFonts w:ascii="Century Gothic" w:hAnsi="Century Gothic"/>
                                <w:color w:val="2F5496" w:themeColor="accent1" w:themeShade="BF"/>
                                <w:sz w:val="22"/>
                                <w:szCs w:val="20"/>
                              </w:rPr>
                              <w:t>37.1%)</w:t>
                            </w:r>
                            <w:r w:rsidR="000D0EBC">
                              <w:rPr>
                                <w:rFonts w:ascii="Century Gothic" w:hAnsi="Century Gothic"/>
                                <w:color w:val="2F5496" w:themeColor="accent1" w:themeShade="BF"/>
                                <w:sz w:val="22"/>
                                <w:szCs w:val="20"/>
                              </w:rPr>
                              <w:t xml:space="preserve"> agreed with this proposal</w:t>
                            </w:r>
                            <w:r w:rsidR="001045A0">
                              <w:rPr>
                                <w:rFonts w:ascii="Century Gothic" w:hAnsi="Century Gothic"/>
                                <w:color w:val="2F5496" w:themeColor="accent1" w:themeShade="BF"/>
                                <w:sz w:val="22"/>
                                <w:szCs w:val="20"/>
                              </w:rPr>
                              <w:t>, contrasting with 62.9% who disagreed (30.3% ‘strongly disagreed’ with the proposal).</w:t>
                            </w:r>
                          </w:p>
                          <w:p w14:paraId="46D0BA1C" w14:textId="39B7927C" w:rsidR="00C453A2" w:rsidRPr="007454FF" w:rsidRDefault="004A6789" w:rsidP="00C453A2">
                            <w:pPr>
                              <w:spacing w:after="0"/>
                              <w:rPr>
                                <w:rFonts w:ascii="Century Gothic" w:hAnsi="Century Gothic"/>
                                <w:i/>
                                <w:iCs/>
                                <w:color w:val="2F5496" w:themeColor="accent1" w:themeShade="BF"/>
                                <w:sz w:val="22"/>
                                <w:szCs w:val="20"/>
                              </w:rPr>
                            </w:pPr>
                            <w:r>
                              <w:rPr>
                                <w:noProof/>
                              </w:rPr>
                              <w:drawing>
                                <wp:inline distT="0" distB="0" distL="0" distR="0" wp14:anchorId="1D4B199B" wp14:editId="47A1128F">
                                  <wp:extent cx="5887452" cy="2399665"/>
                                  <wp:effectExtent l="0" t="0" r="18415" b="635"/>
                                  <wp:docPr id="711059818" name="Chart 1">
                                    <a:extLst xmlns:a="http://schemas.openxmlformats.org/drawingml/2006/main">
                                      <a:ext uri="{FF2B5EF4-FFF2-40B4-BE49-F238E27FC236}">
                                        <a16:creationId xmlns:a16="http://schemas.microsoft.com/office/drawing/2014/main" id="{12AF6297-A773-4F8E-B122-05A43D1B558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5"/>
                                    </a:graphicData>
                                  </a:graphic>
                                </wp:inline>
                              </w:drawing>
                            </w:r>
                            <w:r w:rsidR="00C453A2" w:rsidRPr="007454FF">
                              <w:rPr>
                                <w:rFonts w:ascii="Century Gothic" w:hAnsi="Century Gothic"/>
                                <w:i/>
                                <w:iCs/>
                                <w:color w:val="2F5496" w:themeColor="accent1" w:themeShade="BF"/>
                                <w:sz w:val="22"/>
                                <w:szCs w:val="20"/>
                              </w:rPr>
                              <w:t xml:space="preserve"> </w:t>
                            </w:r>
                            <w:r w:rsidR="00C453A2">
                              <w:rPr>
                                <w:rFonts w:ascii="Century Gothic" w:hAnsi="Century Gothic"/>
                                <w:i/>
                                <w:iCs/>
                                <w:color w:val="2F5496" w:themeColor="accent1" w:themeShade="BF"/>
                                <w:sz w:val="22"/>
                                <w:szCs w:val="20"/>
                              </w:rPr>
                              <w:t>Excludes ‘Don’t know’ responses</w:t>
                            </w:r>
                          </w:p>
                          <w:p w14:paraId="323BADA6" w14:textId="50808EF3" w:rsidR="00366952" w:rsidRDefault="00366952" w:rsidP="00B671E9">
                            <w:pPr>
                              <w:rPr>
                                <w:rFonts w:ascii="Century Gothic" w:hAnsi="Century Gothic"/>
                                <w:color w:val="2F5496" w:themeColor="accent1" w:themeShade="BF"/>
                                <w:sz w:val="22"/>
                                <w:szCs w:val="20"/>
                              </w:rPr>
                            </w:pPr>
                          </w:p>
                          <w:p w14:paraId="6FE4CA41" w14:textId="77777777" w:rsidR="00B671E9" w:rsidRPr="00F33DE9" w:rsidRDefault="00B671E9" w:rsidP="00B671E9">
                            <w:pPr>
                              <w:rPr>
                                <w:rFonts w:ascii="Century Gothic" w:hAnsi="Century Gothic"/>
                                <w:b/>
                                <w:bCs/>
                                <w:color w:val="2F5496" w:themeColor="accent1" w:themeShade="BF"/>
                                <w:sz w:val="22"/>
                                <w:szCs w:val="20"/>
                              </w:rPr>
                            </w:pPr>
                            <w:r w:rsidRPr="00F33DE9">
                              <w:rPr>
                                <w:rFonts w:ascii="Century Gothic" w:hAnsi="Century Gothic"/>
                                <w:b/>
                                <w:bCs/>
                                <w:color w:val="2F5496" w:themeColor="accent1" w:themeShade="BF"/>
                                <w:sz w:val="22"/>
                                <w:szCs w:val="20"/>
                              </w:rPr>
                              <w:t>Why do you disagree?</w:t>
                            </w:r>
                          </w:p>
                          <w:p w14:paraId="4B8F2564" w14:textId="035DD066" w:rsidR="007454FF" w:rsidRDefault="006C06AF" w:rsidP="007454FF">
                            <w:pPr>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Respondents disagreeing with the proposal were asked to explain why; 42 comments were received, and grouped into themes</w:t>
                            </w:r>
                            <w:r w:rsidR="008C5602">
                              <w:rPr>
                                <w:rFonts w:ascii="Century Gothic" w:hAnsi="Century Gothic"/>
                                <w:color w:val="2F5496" w:themeColor="accent1" w:themeShade="BF"/>
                                <w:sz w:val="22"/>
                                <w:szCs w:val="20"/>
                              </w:rPr>
                              <w:t>.  The top three themes are shown below</w:t>
                            </w:r>
                            <w:r w:rsidR="00D37FBD">
                              <w:rPr>
                                <w:rFonts w:ascii="Century Gothic" w:hAnsi="Century Gothic"/>
                                <w:color w:val="2F5496" w:themeColor="accent1" w:themeShade="BF"/>
                                <w:sz w:val="22"/>
                                <w:szCs w:val="20"/>
                              </w:rPr>
                              <w:t xml:space="preserve">, with a full list available </w:t>
                            </w:r>
                            <w:bookmarkStart w:id="50" w:name="Page38"/>
                            <w:r w:rsidR="00D37FBD">
                              <w:rPr>
                                <w:rFonts w:ascii="Century Gothic" w:hAnsi="Century Gothic"/>
                                <w:color w:val="2F5496" w:themeColor="accent1" w:themeShade="BF"/>
                                <w:sz w:val="22"/>
                                <w:szCs w:val="20"/>
                              </w:rPr>
                              <w:t xml:space="preserve">in </w:t>
                            </w:r>
                            <w:bookmarkEnd w:id="50"/>
                            <w:r w:rsidR="00836E1B">
                              <w:rPr>
                                <w:rFonts w:ascii="Century Gothic" w:hAnsi="Century Gothic"/>
                                <w:color w:val="2F5496" w:themeColor="accent1" w:themeShade="BF"/>
                                <w:sz w:val="22"/>
                                <w:szCs w:val="20"/>
                              </w:rPr>
                              <w:fldChar w:fldCharType="begin"/>
                            </w:r>
                            <w:r w:rsidR="00836E1B">
                              <w:rPr>
                                <w:rFonts w:ascii="Century Gothic" w:hAnsi="Century Gothic"/>
                                <w:color w:val="2F5496" w:themeColor="accent1" w:themeShade="BF"/>
                                <w:sz w:val="22"/>
                                <w:szCs w:val="20"/>
                              </w:rPr>
                              <w:instrText>HYPERLINK  \l "_Young_People’s_Survey:_3"</w:instrText>
                            </w:r>
                            <w:r w:rsidR="00836E1B">
                              <w:rPr>
                                <w:rFonts w:ascii="Century Gothic" w:hAnsi="Century Gothic"/>
                                <w:color w:val="2F5496" w:themeColor="accent1" w:themeShade="BF"/>
                                <w:sz w:val="22"/>
                                <w:szCs w:val="20"/>
                              </w:rPr>
                            </w:r>
                            <w:r w:rsidR="00836E1B">
                              <w:rPr>
                                <w:rFonts w:ascii="Century Gothic" w:hAnsi="Century Gothic"/>
                                <w:color w:val="2F5496" w:themeColor="accent1" w:themeShade="BF"/>
                                <w:sz w:val="22"/>
                                <w:szCs w:val="20"/>
                              </w:rPr>
                              <w:fldChar w:fldCharType="separate"/>
                            </w:r>
                            <w:r w:rsidR="00D37FBD" w:rsidRPr="00836E1B">
                              <w:rPr>
                                <w:rStyle w:val="Hyperlink"/>
                                <w:rFonts w:ascii="Century Gothic" w:hAnsi="Century Gothic"/>
                                <w:sz w:val="22"/>
                                <w:szCs w:val="20"/>
                              </w:rPr>
                              <w:t>Appendix</w:t>
                            </w:r>
                            <w:r w:rsidR="00861B24" w:rsidRPr="00836E1B">
                              <w:rPr>
                                <w:rStyle w:val="Hyperlink"/>
                                <w:rFonts w:ascii="Century Gothic" w:hAnsi="Century Gothic"/>
                                <w:sz w:val="22"/>
                                <w:szCs w:val="20"/>
                              </w:rPr>
                              <w:t xml:space="preserve"> 1</w:t>
                            </w:r>
                            <w:r w:rsidR="00F22ABE" w:rsidRPr="00836E1B">
                              <w:rPr>
                                <w:rStyle w:val="Hyperlink"/>
                                <w:rFonts w:ascii="Century Gothic" w:hAnsi="Century Gothic"/>
                                <w:sz w:val="22"/>
                                <w:szCs w:val="20"/>
                              </w:rPr>
                              <w:t>2</w:t>
                            </w:r>
                            <w:r w:rsidR="00836E1B">
                              <w:rPr>
                                <w:rFonts w:ascii="Century Gothic" w:hAnsi="Century Gothic"/>
                                <w:color w:val="2F5496" w:themeColor="accent1" w:themeShade="BF"/>
                                <w:sz w:val="22"/>
                                <w:szCs w:val="20"/>
                              </w:rPr>
                              <w:fldChar w:fldCharType="end"/>
                            </w:r>
                            <w:r w:rsidR="00D37FBD">
                              <w:rPr>
                                <w:rFonts w:ascii="Century Gothic" w:hAnsi="Century Gothic"/>
                                <w:color w:val="2F5496" w:themeColor="accent1" w:themeShade="BF"/>
                                <w:sz w:val="22"/>
                                <w:szCs w:val="20"/>
                              </w:rPr>
                              <w:t>.</w:t>
                            </w:r>
                          </w:p>
                          <w:tbl>
                            <w:tblPr>
                              <w:tblStyle w:val="GridTable4-Accent5"/>
                              <w:tblW w:w="9209" w:type="dxa"/>
                              <w:tblLook w:val="04A0" w:firstRow="1" w:lastRow="0" w:firstColumn="1" w:lastColumn="0" w:noHBand="0" w:noVBand="1"/>
                            </w:tblPr>
                            <w:tblGrid>
                              <w:gridCol w:w="2518"/>
                              <w:gridCol w:w="765"/>
                              <w:gridCol w:w="709"/>
                              <w:gridCol w:w="5217"/>
                            </w:tblGrid>
                            <w:tr w:rsidR="007454FF" w:rsidRPr="007454FF" w14:paraId="61366508" w14:textId="77777777" w:rsidTr="00CF716D">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4D9A50C2" w14:textId="77777777" w:rsidR="007454FF" w:rsidRPr="007454FF" w:rsidRDefault="007454FF" w:rsidP="00D37FBD">
                                  <w:pPr>
                                    <w:widowControl w:val="0"/>
                                    <w:autoSpaceDE w:val="0"/>
                                    <w:autoSpaceDN w:val="0"/>
                                    <w:adjustRightInd w:val="0"/>
                                    <w:rPr>
                                      <w:rFonts w:ascii="Century Gothic" w:hAnsi="Century Gothic" w:cs="Calibri"/>
                                      <w:color w:val="FFFFFF"/>
                                      <w:sz w:val="22"/>
                                      <w:szCs w:val="22"/>
                                    </w:rPr>
                                  </w:pPr>
                                  <w:r w:rsidRPr="007454FF">
                                    <w:rPr>
                                      <w:rFonts w:ascii="Century Gothic" w:hAnsi="Century Gothic" w:cs="Calibri"/>
                                      <w:color w:val="FFFFFF"/>
                                      <w:sz w:val="22"/>
                                      <w:szCs w:val="22"/>
                                    </w:rPr>
                                    <w:t>Theme</w:t>
                                  </w:r>
                                </w:p>
                              </w:tc>
                              <w:tc>
                                <w:tcPr>
                                  <w:tcW w:w="765" w:type="dxa"/>
                                </w:tcPr>
                                <w:p w14:paraId="3418FDBE" w14:textId="77777777" w:rsidR="007454FF" w:rsidRPr="007454FF" w:rsidRDefault="007454FF" w:rsidP="007454F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No</w:t>
                                  </w:r>
                                </w:p>
                              </w:tc>
                              <w:tc>
                                <w:tcPr>
                                  <w:tcW w:w="709" w:type="dxa"/>
                                </w:tcPr>
                                <w:p w14:paraId="3DCB1EA4" w14:textId="77777777" w:rsidR="007454FF" w:rsidRPr="007454FF" w:rsidRDefault="007454FF" w:rsidP="007454F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w:t>
                                  </w:r>
                                </w:p>
                              </w:tc>
                              <w:tc>
                                <w:tcPr>
                                  <w:tcW w:w="5217" w:type="dxa"/>
                                </w:tcPr>
                                <w:p w14:paraId="34635165" w14:textId="77777777" w:rsidR="007454FF" w:rsidRPr="007454FF" w:rsidRDefault="007454FF" w:rsidP="007454F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Example Comments</w:t>
                                  </w:r>
                                </w:p>
                              </w:tc>
                            </w:tr>
                            <w:tr w:rsidR="00BC67B8" w:rsidRPr="00BC67B8" w14:paraId="0AFA436B" w14:textId="77777777" w:rsidTr="00CF716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7ECEDFD6" w14:textId="377413D6" w:rsidR="007454FF" w:rsidRPr="00BC67B8" w:rsidRDefault="00EB0FAB" w:rsidP="007454FF">
                                  <w:pPr>
                                    <w:widowControl w:val="0"/>
                                    <w:autoSpaceDE w:val="0"/>
                                    <w:autoSpaceDN w:val="0"/>
                                    <w:adjustRightInd w:val="0"/>
                                    <w:rPr>
                                      <w:rFonts w:ascii="Century Gothic" w:hAnsi="Century Gothic" w:cs="Calibri"/>
                                      <w:color w:val="2F5496" w:themeColor="accent1" w:themeShade="BF"/>
                                      <w:sz w:val="22"/>
                                      <w:szCs w:val="22"/>
                                    </w:rPr>
                                  </w:pPr>
                                  <w:r w:rsidRPr="00B660EE">
                                    <w:rPr>
                                      <w:rFonts w:ascii="Century Gothic" w:hAnsi="Century Gothic" w:cs="Calibri"/>
                                      <w:color w:val="2F5496" w:themeColor="accent1" w:themeShade="BF"/>
                                      <w:sz w:val="22"/>
                                    </w:rPr>
                                    <w:t>Too expensive</w:t>
                                  </w:r>
                                </w:p>
                              </w:tc>
                              <w:tc>
                                <w:tcPr>
                                  <w:tcW w:w="765" w:type="dxa"/>
                                </w:tcPr>
                                <w:p w14:paraId="616DFF37" w14:textId="59B40937" w:rsidR="007454FF" w:rsidRPr="00BC67B8" w:rsidRDefault="000054AC" w:rsidP="00B660EE">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szCs w:val="22"/>
                                    </w:rPr>
                                  </w:pPr>
                                  <w:r w:rsidRPr="00B660EE">
                                    <w:rPr>
                                      <w:rFonts w:ascii="Century Gothic" w:hAnsi="Century Gothic" w:cs="Calibri"/>
                                      <w:color w:val="2F5496" w:themeColor="accent1" w:themeShade="BF"/>
                                      <w:sz w:val="22"/>
                                    </w:rPr>
                                    <w:t>13</w:t>
                                  </w:r>
                                </w:p>
                              </w:tc>
                              <w:tc>
                                <w:tcPr>
                                  <w:tcW w:w="709" w:type="dxa"/>
                                </w:tcPr>
                                <w:p w14:paraId="53E4BF2A" w14:textId="38D184DE" w:rsidR="007454FF" w:rsidRPr="00BC67B8" w:rsidRDefault="000054AC" w:rsidP="00B660EE">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szCs w:val="22"/>
                                    </w:rPr>
                                  </w:pPr>
                                  <w:r w:rsidRPr="00B660EE">
                                    <w:rPr>
                                      <w:rFonts w:ascii="Century Gothic" w:hAnsi="Century Gothic" w:cs="Calibri"/>
                                      <w:i/>
                                      <w:iCs/>
                                      <w:color w:val="2F5496" w:themeColor="accent1" w:themeShade="BF"/>
                                      <w:sz w:val="22"/>
                                    </w:rPr>
                                    <w:t>31.0</w:t>
                                  </w:r>
                                </w:p>
                              </w:tc>
                              <w:tc>
                                <w:tcPr>
                                  <w:tcW w:w="5217" w:type="dxa"/>
                                </w:tcPr>
                                <w:p w14:paraId="45122CF1" w14:textId="28A4017A" w:rsidR="007454FF" w:rsidRPr="006C06AF" w:rsidRDefault="00B20615" w:rsidP="006C06AF">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sidRPr="006C06AF">
                                    <w:rPr>
                                      <w:rFonts w:ascii="Century Gothic" w:hAnsi="Century Gothic" w:cs="Calibri"/>
                                      <w:i/>
                                      <w:iCs/>
                                      <w:color w:val="2F5496" w:themeColor="accent1" w:themeShade="BF"/>
                                      <w:sz w:val="22"/>
                                    </w:rPr>
                                    <w:t xml:space="preserve">It </w:t>
                                  </w:r>
                                  <w:r w:rsidR="006C06AF" w:rsidRPr="006C06AF">
                                    <w:rPr>
                                      <w:rFonts w:ascii="Century Gothic" w:hAnsi="Century Gothic" w:cs="Calibri"/>
                                      <w:i/>
                                      <w:iCs/>
                                      <w:color w:val="2F5496" w:themeColor="accent1" w:themeShade="BF"/>
                                      <w:sz w:val="22"/>
                                    </w:rPr>
                                    <w:t>shouldn’t</w:t>
                                  </w:r>
                                  <w:r w:rsidRPr="006C06AF">
                                    <w:rPr>
                                      <w:rFonts w:ascii="Century Gothic" w:hAnsi="Century Gothic" w:cs="Calibri"/>
                                      <w:i/>
                                      <w:iCs/>
                                      <w:color w:val="2F5496" w:themeColor="accent1" w:themeShade="BF"/>
                                      <w:sz w:val="22"/>
                                    </w:rPr>
                                    <w:t xml:space="preserve"> be expensive to lay your loved ones to rest</w:t>
                                  </w:r>
                                </w:p>
                                <w:p w14:paraId="3BE6D093" w14:textId="77777777" w:rsidR="00B20615" w:rsidRPr="006C06AF" w:rsidRDefault="006C06AF" w:rsidP="006C06AF">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sidRPr="006C06AF">
                                    <w:rPr>
                                      <w:rFonts w:ascii="Century Gothic" w:hAnsi="Century Gothic" w:cs="Calibri"/>
                                      <w:i/>
                                      <w:iCs/>
                                      <w:color w:val="2F5496" w:themeColor="accent1" w:themeShade="BF"/>
                                      <w:sz w:val="22"/>
                                    </w:rPr>
                                    <w:t>Because people are struggling with money</w:t>
                                  </w:r>
                                </w:p>
                                <w:p w14:paraId="09869477" w14:textId="593C242F" w:rsidR="007454FF" w:rsidRPr="00BC67B8" w:rsidRDefault="006C06AF" w:rsidP="00BE0707">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6C06AF">
                                    <w:rPr>
                                      <w:rFonts w:ascii="Century Gothic" w:hAnsi="Century Gothic" w:cs="Calibri"/>
                                      <w:i/>
                                      <w:iCs/>
                                      <w:color w:val="2F5496" w:themeColor="accent1" w:themeShade="BF"/>
                                      <w:sz w:val="22"/>
                                      <w:szCs w:val="22"/>
                                    </w:rPr>
                                    <w:t>It’s ridiculous. Too expensive</w:t>
                                  </w:r>
                                </w:p>
                              </w:tc>
                            </w:tr>
                            <w:tr w:rsidR="00B660EE" w:rsidRPr="00BC67B8" w14:paraId="7192FBD8" w14:textId="77777777" w:rsidTr="00CF716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6435689F" w14:textId="74596B8C" w:rsidR="00B660EE" w:rsidRPr="00BC67B8" w:rsidRDefault="00EB0FAB" w:rsidP="007454FF">
                                  <w:pPr>
                                    <w:widowControl w:val="0"/>
                                    <w:autoSpaceDE w:val="0"/>
                                    <w:autoSpaceDN w:val="0"/>
                                    <w:adjustRightInd w:val="0"/>
                                    <w:rPr>
                                      <w:rFonts w:ascii="Century Gothic" w:hAnsi="Century Gothic" w:cs="Calibri"/>
                                      <w:color w:val="2F5496" w:themeColor="accent1" w:themeShade="BF"/>
                                      <w:sz w:val="22"/>
                                    </w:rPr>
                                  </w:pPr>
                                  <w:r w:rsidRPr="00B660EE">
                                    <w:rPr>
                                      <w:rFonts w:ascii="Century Gothic" w:hAnsi="Century Gothic" w:cs="Calibri"/>
                                      <w:color w:val="2F5496" w:themeColor="accent1" w:themeShade="BF"/>
                                      <w:sz w:val="22"/>
                                    </w:rPr>
                                    <w:t>Too big an increase</w:t>
                                  </w:r>
                                </w:p>
                              </w:tc>
                              <w:tc>
                                <w:tcPr>
                                  <w:tcW w:w="765" w:type="dxa"/>
                                </w:tcPr>
                                <w:p w14:paraId="6FFB8316" w14:textId="6B1B2806" w:rsidR="00B660EE" w:rsidRPr="00BC67B8" w:rsidRDefault="000054AC" w:rsidP="00B660EE">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color w:val="2F5496" w:themeColor="accent1" w:themeShade="BF"/>
                                      <w:sz w:val="22"/>
                                    </w:rPr>
                                  </w:pPr>
                                  <w:r w:rsidRPr="00B660EE">
                                    <w:rPr>
                                      <w:rFonts w:ascii="Century Gothic" w:hAnsi="Century Gothic" w:cs="Calibri"/>
                                      <w:color w:val="2F5496" w:themeColor="accent1" w:themeShade="BF"/>
                                      <w:sz w:val="22"/>
                                    </w:rPr>
                                    <w:t>11</w:t>
                                  </w:r>
                                </w:p>
                              </w:tc>
                              <w:tc>
                                <w:tcPr>
                                  <w:tcW w:w="709" w:type="dxa"/>
                                </w:tcPr>
                                <w:p w14:paraId="1EE0CF57" w14:textId="3712CEAD" w:rsidR="00B660EE" w:rsidRPr="00BC67B8" w:rsidRDefault="000054AC" w:rsidP="00B660EE">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i/>
                                      <w:iCs/>
                                      <w:color w:val="2F5496" w:themeColor="accent1" w:themeShade="BF"/>
                                      <w:sz w:val="22"/>
                                    </w:rPr>
                                  </w:pPr>
                                  <w:r w:rsidRPr="00B660EE">
                                    <w:rPr>
                                      <w:rFonts w:ascii="Century Gothic" w:hAnsi="Century Gothic" w:cs="Calibri"/>
                                      <w:i/>
                                      <w:iCs/>
                                      <w:color w:val="2F5496" w:themeColor="accent1" w:themeShade="BF"/>
                                      <w:sz w:val="22"/>
                                    </w:rPr>
                                    <w:t>26.2</w:t>
                                  </w:r>
                                </w:p>
                              </w:tc>
                              <w:tc>
                                <w:tcPr>
                                  <w:tcW w:w="5217" w:type="dxa"/>
                                </w:tcPr>
                                <w:p w14:paraId="1009DB47" w14:textId="77777777" w:rsidR="00B660EE" w:rsidRDefault="00911A43" w:rsidP="00B40173">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sidRPr="00911A43">
                                    <w:rPr>
                                      <w:rFonts w:ascii="Century Gothic" w:hAnsi="Century Gothic" w:cs="Calibri"/>
                                      <w:i/>
                                      <w:iCs/>
                                      <w:color w:val="2F5496" w:themeColor="accent1" w:themeShade="BF"/>
                                      <w:sz w:val="22"/>
                                    </w:rPr>
                                    <w:t>The increment is too high</w:t>
                                  </w:r>
                                </w:p>
                                <w:p w14:paraId="52690F89" w14:textId="77777777" w:rsidR="00911A43" w:rsidRDefault="00911A43" w:rsidP="00B40173">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sidRPr="00911A43">
                                    <w:rPr>
                                      <w:rFonts w:ascii="Century Gothic" w:hAnsi="Century Gothic" w:cs="Calibri"/>
                                      <w:i/>
                                      <w:iCs/>
                                      <w:color w:val="2F5496" w:themeColor="accent1" w:themeShade="BF"/>
                                      <w:sz w:val="22"/>
                                    </w:rPr>
                                    <w:t>Almost double is disgusting</w:t>
                                  </w:r>
                                </w:p>
                                <w:p w14:paraId="317F0942" w14:textId="3F757453" w:rsidR="00911A43" w:rsidRPr="00BC67B8" w:rsidRDefault="00B40173" w:rsidP="00BE0707">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sidRPr="00B40173">
                                    <w:rPr>
                                      <w:rFonts w:ascii="Century Gothic" w:hAnsi="Century Gothic" w:cs="Calibri"/>
                                      <w:i/>
                                      <w:iCs/>
                                      <w:color w:val="2F5496" w:themeColor="accent1" w:themeShade="BF"/>
                                      <w:sz w:val="22"/>
                                    </w:rPr>
                                    <w:t>It is not a reasonable increase!</w:t>
                                  </w:r>
                                </w:p>
                              </w:tc>
                            </w:tr>
                            <w:tr w:rsidR="00B660EE" w:rsidRPr="00BC67B8" w14:paraId="1A64B37D" w14:textId="77777777" w:rsidTr="00CF716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76D6FB54" w14:textId="03F7619E" w:rsidR="00B660EE" w:rsidRPr="00BC67B8" w:rsidRDefault="00EB0FAB" w:rsidP="007454FF">
                                  <w:pPr>
                                    <w:widowControl w:val="0"/>
                                    <w:autoSpaceDE w:val="0"/>
                                    <w:autoSpaceDN w:val="0"/>
                                    <w:adjustRightInd w:val="0"/>
                                    <w:rPr>
                                      <w:rFonts w:ascii="Century Gothic" w:hAnsi="Century Gothic" w:cs="Calibri"/>
                                      <w:color w:val="2F5496" w:themeColor="accent1" w:themeShade="BF"/>
                                      <w:sz w:val="22"/>
                                    </w:rPr>
                                  </w:pPr>
                                  <w:r w:rsidRPr="00B660EE">
                                    <w:rPr>
                                      <w:rFonts w:ascii="Century Gothic" w:hAnsi="Century Gothic" w:cs="Calibri"/>
                                      <w:color w:val="2F5496" w:themeColor="accent1" w:themeShade="BF"/>
                                      <w:sz w:val="22"/>
                                    </w:rPr>
                                    <w:t>Easier for people to attend on a weekend</w:t>
                                  </w:r>
                                </w:p>
                              </w:tc>
                              <w:tc>
                                <w:tcPr>
                                  <w:tcW w:w="765" w:type="dxa"/>
                                </w:tcPr>
                                <w:p w14:paraId="3074C053" w14:textId="06EAEA10" w:rsidR="00B660EE" w:rsidRPr="00BC67B8" w:rsidRDefault="000054AC" w:rsidP="00B660EE">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rPr>
                                  </w:pPr>
                                  <w:r w:rsidRPr="00B660EE">
                                    <w:rPr>
                                      <w:rFonts w:ascii="Century Gothic" w:hAnsi="Century Gothic" w:cs="Calibri"/>
                                      <w:color w:val="2F5496" w:themeColor="accent1" w:themeShade="BF"/>
                                      <w:sz w:val="22"/>
                                    </w:rPr>
                                    <w:t>6</w:t>
                                  </w:r>
                                </w:p>
                              </w:tc>
                              <w:tc>
                                <w:tcPr>
                                  <w:tcW w:w="709" w:type="dxa"/>
                                </w:tcPr>
                                <w:p w14:paraId="0A02FEE8" w14:textId="2FBEAFF5" w:rsidR="00B660EE" w:rsidRPr="00BC67B8" w:rsidRDefault="000054AC" w:rsidP="00B660EE">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rPr>
                                  </w:pPr>
                                  <w:r w:rsidRPr="00B660EE">
                                    <w:rPr>
                                      <w:rFonts w:ascii="Century Gothic" w:hAnsi="Century Gothic" w:cs="Calibri"/>
                                      <w:i/>
                                      <w:iCs/>
                                      <w:color w:val="2F5496" w:themeColor="accent1" w:themeShade="BF"/>
                                      <w:sz w:val="22"/>
                                    </w:rPr>
                                    <w:t>14.3</w:t>
                                  </w:r>
                                </w:p>
                              </w:tc>
                              <w:tc>
                                <w:tcPr>
                                  <w:tcW w:w="5217" w:type="dxa"/>
                                </w:tcPr>
                                <w:p w14:paraId="0EC03FEF" w14:textId="77777777" w:rsidR="00B660EE" w:rsidRDefault="005D4FDD" w:rsidP="005D4FDD">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sidRPr="005D4FDD">
                                    <w:rPr>
                                      <w:rFonts w:ascii="Century Gothic" w:hAnsi="Century Gothic" w:cs="Calibri"/>
                                      <w:i/>
                                      <w:iCs/>
                                      <w:color w:val="2F5496" w:themeColor="accent1" w:themeShade="BF"/>
                                      <w:sz w:val="22"/>
                                    </w:rPr>
                                    <w:t>Some people can only have funerals on these days because they have lives to live even if they are grieving</w:t>
                                  </w:r>
                                </w:p>
                                <w:p w14:paraId="2FF9BA16" w14:textId="231AA7E1" w:rsidR="005D4FDD" w:rsidRPr="00BC67B8" w:rsidRDefault="005D4FDD" w:rsidP="00BE0707">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sidRPr="005D4FDD">
                                    <w:rPr>
                                      <w:rFonts w:ascii="Century Gothic" w:hAnsi="Century Gothic" w:cs="Calibri"/>
                                      <w:i/>
                                      <w:iCs/>
                                      <w:color w:val="2F5496" w:themeColor="accent1" w:themeShade="BF"/>
                                      <w:sz w:val="22"/>
                                    </w:rPr>
                                    <w:t>Sometimes people have funerals on the weekend because they need to work during the week to pay for the funeral</w:t>
                                  </w:r>
                                </w:p>
                              </w:tc>
                            </w:tr>
                          </w:tbl>
                          <w:p w14:paraId="37301121" w14:textId="77777777" w:rsidR="00B671E9" w:rsidRPr="00E256DB" w:rsidRDefault="00B671E9" w:rsidP="00B671E9">
                            <w:pPr>
                              <w:rPr>
                                <w:rFonts w:ascii="Century Gothic" w:hAnsi="Century Gothic"/>
                                <w:color w:val="2F5496" w:themeColor="accent1" w:themeShade="BF"/>
                                <w:sz w:val="22"/>
                                <w:szCs w:val="20"/>
                              </w:rP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01524D4" id="_x0000_s1034" type="#_x0000_t202" alt="Do you agree with this change?&#10;Just over a third of respondents (37.1%) agreed with this proposal, contrasting with 62.9% who disagreed (30.3% ‘strongly disagreed’ with the proposal).&#10;&#10;Chart showing results&#10;&#10;Why do you disagree?&#10;Respondents disagreeing with the proposal were asked to explain why; 42 comments were received, and grouped into themes.  The top three themes are shown below, with a full list available in Appendix 11.&#10;Theme No % Example Comments&#10;Too expensive 13 31.0 - It shouldn’t be expensive to lay your loved ones to rest&#10;- Because people are struggling with money&#10;- It’s ridiculous. Too expensive&#10;Too big an increase 11 26.2 - The increment is too high&#10;- Almost double is disgusting&#10;- It is not a reasonable increase!&#10;Easier for people to attend on a weekend 6 14.3 - Some people can only have funerals on these days because they have lives to live even if they are grieving&#10;- Sometimes people have funerals on the weekend because they need to work during the week to pay for the funeral&#10;Total 42 - &#10;Note: Respondents could leave multiple comments, therefore total may exceed 100%&#10;&#10;" style="position:absolute;margin-left:.6pt;margin-top:0;width:487.55pt;height:634.7pt;z-index:251658248;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VsA1KgIAADwEAAAOAAAAZHJzL2Uyb0RvYy54bWysU1GP0zAMfkfiP0R5Z+2mbWzVdadjxyGk&#10;40A6+AFemq4RSVySbO349ThptxvwhniJYjv5bH/+fHPbG82O0nmFtuTTSc6ZtAIrZfcl//b14c2K&#10;Mx/AVqDRypKfpOe3m9evbrq2kDNsUFfSMQKxvujakjchtEWWedFIA36CrbQUrNEZCGS6fVY56Ajd&#10;6GyW58usQ1e1DoX0nrz3Q5BvEn5dSxE+17WXgemSU20hnS6du3hmmxso9g7aRomxDPiHKgwoS0kv&#10;UPcQgB2c+gvKKOHQYx0mAk2Gda2ETD1QN9P8j26eG2hl6oXI8e2FJv//YMXT8bn94ljo32FPA0xN&#10;+PYRxXfPLG4bsHt55xx2jYSKEk8jZVnX+mL8Gqn2hY8gu+4TVjRkOARMQH3tTGSF+mSETgM4XUiX&#10;fWCCnMvpmgZJIUGxVb7Ml+s0lgyK8/fW+fBBomHxUnJHU03wcHz0IZYDxflJzOZRq+pBaZ2MqCS5&#10;1Y4dgTQAQkgblum7Phiqd/DHEkY1kJs0M7hXZzelSJqMSCnhb0m0ZV3J14vZIgFbjNmTtIwKpG+t&#10;TOztDAZFJPO9rdKTAEoPd0qi7chuJHSgNvS7nqmKACL1kewdViei2+EgZ1o/ujTofnLWkZRL7n8c&#10;wEnO9EdLI1tP5/Oo/WTMF29nZLjryO46AlYQVMkDZ8N1G9K+RDIt3tFoa5VIf6lkLJkkmqgZ1ynu&#10;wLWdXr0s/eYXAAAA//8DAFBLAwQUAAYACAAAACEABdKy2NwAAAAHAQAADwAAAGRycy9kb3ducmV2&#10;LnhtbEyPQU+DQBCF7yb+h82YeLOLSGhBlsaYePJQpR7qbWFHIGVnCbst9N87PenxzXt5871iu9hB&#10;nHHyvSMFj6sIBFLjTE+tgq/928MGhA+ajB4coYILetiWtzeFzo2b6RPPVWgFl5DPtYIuhDGX0jcd&#10;Wu1XbkRi78dNVgeWUyvNpGcut4OMoyiVVvfEHzo94muHzbE6WQXf8WY/Xw7jMUk+ukOV7er1bnlX&#10;6v5ueXkGEXAJf2G44jM6lMxUuxMZLwbWMQcV8B42s3X6BKK+XtMsAVkW8j9/+QsAAP//AwBQSwEC&#10;LQAUAAYACAAAACEAtoM4kv4AAADhAQAAEwAAAAAAAAAAAAAAAAAAAAAAW0NvbnRlbnRfVHlwZXNd&#10;LnhtbFBLAQItABQABgAIAAAAIQA4/SH/1gAAAJQBAAALAAAAAAAAAAAAAAAAAC8BAABfcmVscy8u&#10;cmVsc1BLAQItABQABgAIAAAAIQCWVsA1KgIAADwEAAAOAAAAAAAAAAAAAAAAAC4CAABkcnMvZTJv&#10;RG9jLnhtbFBLAQItABQABgAIAAAAIQAF0rLY3AAAAAcBAAAPAAAAAAAAAAAAAAAAAIQEAABkcnMv&#10;ZG93bnJldi54bWxQSwUGAAAAAAQABADzAAAAjQUAAAAA&#10;" fillcolor="#e2efd9 [665]" stroked="f">
                <v:textbox>
                  <w:txbxContent>
                    <w:p w14:paraId="4C45B362" w14:textId="6E1971B9" w:rsidR="00B671E9" w:rsidRPr="00F33DE9" w:rsidRDefault="00B671E9" w:rsidP="00B671E9">
                      <w:pPr>
                        <w:rPr>
                          <w:rFonts w:ascii="Century Gothic" w:hAnsi="Century Gothic"/>
                          <w:b/>
                          <w:bCs/>
                          <w:color w:val="2F5496" w:themeColor="accent1" w:themeShade="BF"/>
                          <w:sz w:val="22"/>
                          <w:szCs w:val="20"/>
                        </w:rPr>
                      </w:pPr>
                      <w:r w:rsidRPr="00F33DE9">
                        <w:rPr>
                          <w:rFonts w:ascii="Century Gothic" w:hAnsi="Century Gothic"/>
                          <w:b/>
                          <w:bCs/>
                          <w:color w:val="2F5496" w:themeColor="accent1" w:themeShade="BF"/>
                          <w:sz w:val="22"/>
                          <w:szCs w:val="20"/>
                        </w:rPr>
                        <w:t>Do you </w:t>
                      </w:r>
                      <w:r w:rsidR="00D22780" w:rsidRPr="00F33DE9">
                        <w:rPr>
                          <w:rFonts w:ascii="Century Gothic" w:hAnsi="Century Gothic"/>
                          <w:b/>
                          <w:bCs/>
                          <w:color w:val="2F5496" w:themeColor="accent1" w:themeShade="BF"/>
                          <w:sz w:val="22"/>
                          <w:szCs w:val="20"/>
                        </w:rPr>
                        <w:t>agree with this change</w:t>
                      </w:r>
                      <w:r w:rsidRPr="00F33DE9">
                        <w:rPr>
                          <w:rFonts w:ascii="Century Gothic" w:hAnsi="Century Gothic"/>
                          <w:b/>
                          <w:bCs/>
                          <w:color w:val="2F5496" w:themeColor="accent1" w:themeShade="BF"/>
                          <w:sz w:val="22"/>
                          <w:szCs w:val="20"/>
                        </w:rPr>
                        <w:t>?</w:t>
                      </w:r>
                    </w:p>
                    <w:p w14:paraId="28FF9430" w14:textId="6F8BF20C" w:rsidR="00B671E9" w:rsidRDefault="00176095" w:rsidP="00B671E9">
                      <w:pPr>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 xml:space="preserve">Just over </w:t>
                      </w:r>
                      <w:r w:rsidR="002F05D6">
                        <w:rPr>
                          <w:rFonts w:ascii="Century Gothic" w:hAnsi="Century Gothic"/>
                          <w:color w:val="2F5496" w:themeColor="accent1" w:themeShade="BF"/>
                          <w:sz w:val="22"/>
                          <w:szCs w:val="20"/>
                        </w:rPr>
                        <w:t>a third of</w:t>
                      </w:r>
                      <w:r>
                        <w:rPr>
                          <w:rFonts w:ascii="Century Gothic" w:hAnsi="Century Gothic"/>
                          <w:color w:val="2F5496" w:themeColor="accent1" w:themeShade="BF"/>
                          <w:sz w:val="22"/>
                          <w:szCs w:val="20"/>
                        </w:rPr>
                        <w:t xml:space="preserve"> respondents (</w:t>
                      </w:r>
                      <w:r w:rsidR="002F05D6">
                        <w:rPr>
                          <w:rFonts w:ascii="Century Gothic" w:hAnsi="Century Gothic"/>
                          <w:color w:val="2F5496" w:themeColor="accent1" w:themeShade="BF"/>
                          <w:sz w:val="22"/>
                          <w:szCs w:val="20"/>
                        </w:rPr>
                        <w:t>37.1%)</w:t>
                      </w:r>
                      <w:r w:rsidR="000D0EBC">
                        <w:rPr>
                          <w:rFonts w:ascii="Century Gothic" w:hAnsi="Century Gothic"/>
                          <w:color w:val="2F5496" w:themeColor="accent1" w:themeShade="BF"/>
                          <w:sz w:val="22"/>
                          <w:szCs w:val="20"/>
                        </w:rPr>
                        <w:t xml:space="preserve"> agreed with this proposal</w:t>
                      </w:r>
                      <w:r w:rsidR="001045A0">
                        <w:rPr>
                          <w:rFonts w:ascii="Century Gothic" w:hAnsi="Century Gothic"/>
                          <w:color w:val="2F5496" w:themeColor="accent1" w:themeShade="BF"/>
                          <w:sz w:val="22"/>
                          <w:szCs w:val="20"/>
                        </w:rPr>
                        <w:t>, contrasting with 62.9% who disagreed (30.3% ‘strongly disagreed’ with the proposal).</w:t>
                      </w:r>
                    </w:p>
                    <w:p w14:paraId="46D0BA1C" w14:textId="39B7927C" w:rsidR="00C453A2" w:rsidRPr="007454FF" w:rsidRDefault="004A6789" w:rsidP="00C453A2">
                      <w:pPr>
                        <w:spacing w:after="0"/>
                        <w:rPr>
                          <w:rFonts w:ascii="Century Gothic" w:hAnsi="Century Gothic"/>
                          <w:i/>
                          <w:iCs/>
                          <w:color w:val="2F5496" w:themeColor="accent1" w:themeShade="BF"/>
                          <w:sz w:val="22"/>
                          <w:szCs w:val="20"/>
                        </w:rPr>
                      </w:pPr>
                      <w:r>
                        <w:rPr>
                          <w:noProof/>
                        </w:rPr>
                        <w:drawing>
                          <wp:inline distT="0" distB="0" distL="0" distR="0" wp14:anchorId="1D4B199B" wp14:editId="47A1128F">
                            <wp:extent cx="5887452" cy="2399665"/>
                            <wp:effectExtent l="0" t="0" r="18415" b="635"/>
                            <wp:docPr id="711059818" name="Chart 1">
                              <a:extLst xmlns:a="http://schemas.openxmlformats.org/drawingml/2006/main">
                                <a:ext uri="{FF2B5EF4-FFF2-40B4-BE49-F238E27FC236}">
                                  <a16:creationId xmlns:a16="http://schemas.microsoft.com/office/drawing/2014/main" id="{12AF6297-A773-4F8E-B122-05A43D1B558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5"/>
                              </a:graphicData>
                            </a:graphic>
                          </wp:inline>
                        </w:drawing>
                      </w:r>
                      <w:r w:rsidR="00C453A2" w:rsidRPr="007454FF">
                        <w:rPr>
                          <w:rFonts w:ascii="Century Gothic" w:hAnsi="Century Gothic"/>
                          <w:i/>
                          <w:iCs/>
                          <w:color w:val="2F5496" w:themeColor="accent1" w:themeShade="BF"/>
                          <w:sz w:val="22"/>
                          <w:szCs w:val="20"/>
                        </w:rPr>
                        <w:t xml:space="preserve"> </w:t>
                      </w:r>
                      <w:r w:rsidR="00C453A2">
                        <w:rPr>
                          <w:rFonts w:ascii="Century Gothic" w:hAnsi="Century Gothic"/>
                          <w:i/>
                          <w:iCs/>
                          <w:color w:val="2F5496" w:themeColor="accent1" w:themeShade="BF"/>
                          <w:sz w:val="22"/>
                          <w:szCs w:val="20"/>
                        </w:rPr>
                        <w:t>Excludes ‘Don’t know’ responses</w:t>
                      </w:r>
                    </w:p>
                    <w:p w14:paraId="323BADA6" w14:textId="50808EF3" w:rsidR="00366952" w:rsidRDefault="00366952" w:rsidP="00B671E9">
                      <w:pPr>
                        <w:rPr>
                          <w:rFonts w:ascii="Century Gothic" w:hAnsi="Century Gothic"/>
                          <w:color w:val="2F5496" w:themeColor="accent1" w:themeShade="BF"/>
                          <w:sz w:val="22"/>
                          <w:szCs w:val="20"/>
                        </w:rPr>
                      </w:pPr>
                    </w:p>
                    <w:p w14:paraId="6FE4CA41" w14:textId="77777777" w:rsidR="00B671E9" w:rsidRPr="00F33DE9" w:rsidRDefault="00B671E9" w:rsidP="00B671E9">
                      <w:pPr>
                        <w:rPr>
                          <w:rFonts w:ascii="Century Gothic" w:hAnsi="Century Gothic"/>
                          <w:b/>
                          <w:bCs/>
                          <w:color w:val="2F5496" w:themeColor="accent1" w:themeShade="BF"/>
                          <w:sz w:val="22"/>
                          <w:szCs w:val="20"/>
                        </w:rPr>
                      </w:pPr>
                      <w:r w:rsidRPr="00F33DE9">
                        <w:rPr>
                          <w:rFonts w:ascii="Century Gothic" w:hAnsi="Century Gothic"/>
                          <w:b/>
                          <w:bCs/>
                          <w:color w:val="2F5496" w:themeColor="accent1" w:themeShade="BF"/>
                          <w:sz w:val="22"/>
                          <w:szCs w:val="20"/>
                        </w:rPr>
                        <w:t>Why do you disagree?</w:t>
                      </w:r>
                    </w:p>
                    <w:p w14:paraId="4B8F2564" w14:textId="035DD066" w:rsidR="007454FF" w:rsidRDefault="006C06AF" w:rsidP="007454FF">
                      <w:pPr>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Respondents disagreeing with the proposal were asked to explain why; 42 comments were received, and grouped into themes</w:t>
                      </w:r>
                      <w:r w:rsidR="008C5602">
                        <w:rPr>
                          <w:rFonts w:ascii="Century Gothic" w:hAnsi="Century Gothic"/>
                          <w:color w:val="2F5496" w:themeColor="accent1" w:themeShade="BF"/>
                          <w:sz w:val="22"/>
                          <w:szCs w:val="20"/>
                        </w:rPr>
                        <w:t>.  The top three themes are shown below</w:t>
                      </w:r>
                      <w:r w:rsidR="00D37FBD">
                        <w:rPr>
                          <w:rFonts w:ascii="Century Gothic" w:hAnsi="Century Gothic"/>
                          <w:color w:val="2F5496" w:themeColor="accent1" w:themeShade="BF"/>
                          <w:sz w:val="22"/>
                          <w:szCs w:val="20"/>
                        </w:rPr>
                        <w:t xml:space="preserve">, with a full list available </w:t>
                      </w:r>
                      <w:bookmarkStart w:id="51" w:name="Page38"/>
                      <w:r w:rsidR="00D37FBD">
                        <w:rPr>
                          <w:rFonts w:ascii="Century Gothic" w:hAnsi="Century Gothic"/>
                          <w:color w:val="2F5496" w:themeColor="accent1" w:themeShade="BF"/>
                          <w:sz w:val="22"/>
                          <w:szCs w:val="20"/>
                        </w:rPr>
                        <w:t xml:space="preserve">in </w:t>
                      </w:r>
                      <w:bookmarkEnd w:id="51"/>
                      <w:r w:rsidR="00836E1B">
                        <w:rPr>
                          <w:rFonts w:ascii="Century Gothic" w:hAnsi="Century Gothic"/>
                          <w:color w:val="2F5496" w:themeColor="accent1" w:themeShade="BF"/>
                          <w:sz w:val="22"/>
                          <w:szCs w:val="20"/>
                        </w:rPr>
                        <w:fldChar w:fldCharType="begin"/>
                      </w:r>
                      <w:r w:rsidR="00836E1B">
                        <w:rPr>
                          <w:rFonts w:ascii="Century Gothic" w:hAnsi="Century Gothic"/>
                          <w:color w:val="2F5496" w:themeColor="accent1" w:themeShade="BF"/>
                          <w:sz w:val="22"/>
                          <w:szCs w:val="20"/>
                        </w:rPr>
                        <w:instrText>HYPERLINK  \l "_Young_People’s_Survey:_3"</w:instrText>
                      </w:r>
                      <w:r w:rsidR="00836E1B">
                        <w:rPr>
                          <w:rFonts w:ascii="Century Gothic" w:hAnsi="Century Gothic"/>
                          <w:color w:val="2F5496" w:themeColor="accent1" w:themeShade="BF"/>
                          <w:sz w:val="22"/>
                          <w:szCs w:val="20"/>
                        </w:rPr>
                      </w:r>
                      <w:r w:rsidR="00836E1B">
                        <w:rPr>
                          <w:rFonts w:ascii="Century Gothic" w:hAnsi="Century Gothic"/>
                          <w:color w:val="2F5496" w:themeColor="accent1" w:themeShade="BF"/>
                          <w:sz w:val="22"/>
                          <w:szCs w:val="20"/>
                        </w:rPr>
                        <w:fldChar w:fldCharType="separate"/>
                      </w:r>
                      <w:r w:rsidR="00D37FBD" w:rsidRPr="00836E1B">
                        <w:rPr>
                          <w:rStyle w:val="Hyperlink"/>
                          <w:rFonts w:ascii="Century Gothic" w:hAnsi="Century Gothic"/>
                          <w:sz w:val="22"/>
                          <w:szCs w:val="20"/>
                        </w:rPr>
                        <w:t>Appendix</w:t>
                      </w:r>
                      <w:r w:rsidR="00861B24" w:rsidRPr="00836E1B">
                        <w:rPr>
                          <w:rStyle w:val="Hyperlink"/>
                          <w:rFonts w:ascii="Century Gothic" w:hAnsi="Century Gothic"/>
                          <w:sz w:val="22"/>
                          <w:szCs w:val="20"/>
                        </w:rPr>
                        <w:t xml:space="preserve"> 1</w:t>
                      </w:r>
                      <w:r w:rsidR="00F22ABE" w:rsidRPr="00836E1B">
                        <w:rPr>
                          <w:rStyle w:val="Hyperlink"/>
                          <w:rFonts w:ascii="Century Gothic" w:hAnsi="Century Gothic"/>
                          <w:sz w:val="22"/>
                          <w:szCs w:val="20"/>
                        </w:rPr>
                        <w:t>2</w:t>
                      </w:r>
                      <w:r w:rsidR="00836E1B">
                        <w:rPr>
                          <w:rFonts w:ascii="Century Gothic" w:hAnsi="Century Gothic"/>
                          <w:color w:val="2F5496" w:themeColor="accent1" w:themeShade="BF"/>
                          <w:sz w:val="22"/>
                          <w:szCs w:val="20"/>
                        </w:rPr>
                        <w:fldChar w:fldCharType="end"/>
                      </w:r>
                      <w:r w:rsidR="00D37FBD">
                        <w:rPr>
                          <w:rFonts w:ascii="Century Gothic" w:hAnsi="Century Gothic"/>
                          <w:color w:val="2F5496" w:themeColor="accent1" w:themeShade="BF"/>
                          <w:sz w:val="22"/>
                          <w:szCs w:val="20"/>
                        </w:rPr>
                        <w:t>.</w:t>
                      </w:r>
                    </w:p>
                    <w:tbl>
                      <w:tblPr>
                        <w:tblStyle w:val="GridTable4-Accent5"/>
                        <w:tblW w:w="9209" w:type="dxa"/>
                        <w:tblLook w:val="04A0" w:firstRow="1" w:lastRow="0" w:firstColumn="1" w:lastColumn="0" w:noHBand="0" w:noVBand="1"/>
                      </w:tblPr>
                      <w:tblGrid>
                        <w:gridCol w:w="2518"/>
                        <w:gridCol w:w="765"/>
                        <w:gridCol w:w="709"/>
                        <w:gridCol w:w="5217"/>
                      </w:tblGrid>
                      <w:tr w:rsidR="007454FF" w:rsidRPr="007454FF" w14:paraId="61366508" w14:textId="77777777" w:rsidTr="00CF716D">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4D9A50C2" w14:textId="77777777" w:rsidR="007454FF" w:rsidRPr="007454FF" w:rsidRDefault="007454FF" w:rsidP="00D37FBD">
                            <w:pPr>
                              <w:widowControl w:val="0"/>
                              <w:autoSpaceDE w:val="0"/>
                              <w:autoSpaceDN w:val="0"/>
                              <w:adjustRightInd w:val="0"/>
                              <w:rPr>
                                <w:rFonts w:ascii="Century Gothic" w:hAnsi="Century Gothic" w:cs="Calibri"/>
                                <w:color w:val="FFFFFF"/>
                                <w:sz w:val="22"/>
                                <w:szCs w:val="22"/>
                              </w:rPr>
                            </w:pPr>
                            <w:r w:rsidRPr="007454FF">
                              <w:rPr>
                                <w:rFonts w:ascii="Century Gothic" w:hAnsi="Century Gothic" w:cs="Calibri"/>
                                <w:color w:val="FFFFFF"/>
                                <w:sz w:val="22"/>
                                <w:szCs w:val="22"/>
                              </w:rPr>
                              <w:t>Theme</w:t>
                            </w:r>
                          </w:p>
                        </w:tc>
                        <w:tc>
                          <w:tcPr>
                            <w:tcW w:w="765" w:type="dxa"/>
                          </w:tcPr>
                          <w:p w14:paraId="3418FDBE" w14:textId="77777777" w:rsidR="007454FF" w:rsidRPr="007454FF" w:rsidRDefault="007454FF" w:rsidP="007454F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No</w:t>
                            </w:r>
                          </w:p>
                        </w:tc>
                        <w:tc>
                          <w:tcPr>
                            <w:tcW w:w="709" w:type="dxa"/>
                          </w:tcPr>
                          <w:p w14:paraId="3DCB1EA4" w14:textId="77777777" w:rsidR="007454FF" w:rsidRPr="007454FF" w:rsidRDefault="007454FF" w:rsidP="007454F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w:t>
                            </w:r>
                          </w:p>
                        </w:tc>
                        <w:tc>
                          <w:tcPr>
                            <w:tcW w:w="5217" w:type="dxa"/>
                          </w:tcPr>
                          <w:p w14:paraId="34635165" w14:textId="77777777" w:rsidR="007454FF" w:rsidRPr="007454FF" w:rsidRDefault="007454FF" w:rsidP="007454F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Example Comments</w:t>
                            </w:r>
                          </w:p>
                        </w:tc>
                      </w:tr>
                      <w:tr w:rsidR="00BC67B8" w:rsidRPr="00BC67B8" w14:paraId="0AFA436B" w14:textId="77777777" w:rsidTr="00CF716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7ECEDFD6" w14:textId="377413D6" w:rsidR="007454FF" w:rsidRPr="00BC67B8" w:rsidRDefault="00EB0FAB" w:rsidP="007454FF">
                            <w:pPr>
                              <w:widowControl w:val="0"/>
                              <w:autoSpaceDE w:val="0"/>
                              <w:autoSpaceDN w:val="0"/>
                              <w:adjustRightInd w:val="0"/>
                              <w:rPr>
                                <w:rFonts w:ascii="Century Gothic" w:hAnsi="Century Gothic" w:cs="Calibri"/>
                                <w:color w:val="2F5496" w:themeColor="accent1" w:themeShade="BF"/>
                                <w:sz w:val="22"/>
                                <w:szCs w:val="22"/>
                              </w:rPr>
                            </w:pPr>
                            <w:r w:rsidRPr="00B660EE">
                              <w:rPr>
                                <w:rFonts w:ascii="Century Gothic" w:hAnsi="Century Gothic" w:cs="Calibri"/>
                                <w:color w:val="2F5496" w:themeColor="accent1" w:themeShade="BF"/>
                                <w:sz w:val="22"/>
                              </w:rPr>
                              <w:t>Too expensive</w:t>
                            </w:r>
                          </w:p>
                        </w:tc>
                        <w:tc>
                          <w:tcPr>
                            <w:tcW w:w="765" w:type="dxa"/>
                          </w:tcPr>
                          <w:p w14:paraId="616DFF37" w14:textId="59B40937" w:rsidR="007454FF" w:rsidRPr="00BC67B8" w:rsidRDefault="000054AC" w:rsidP="00B660EE">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szCs w:val="22"/>
                              </w:rPr>
                            </w:pPr>
                            <w:r w:rsidRPr="00B660EE">
                              <w:rPr>
                                <w:rFonts w:ascii="Century Gothic" w:hAnsi="Century Gothic" w:cs="Calibri"/>
                                <w:color w:val="2F5496" w:themeColor="accent1" w:themeShade="BF"/>
                                <w:sz w:val="22"/>
                              </w:rPr>
                              <w:t>13</w:t>
                            </w:r>
                          </w:p>
                        </w:tc>
                        <w:tc>
                          <w:tcPr>
                            <w:tcW w:w="709" w:type="dxa"/>
                          </w:tcPr>
                          <w:p w14:paraId="53E4BF2A" w14:textId="38D184DE" w:rsidR="007454FF" w:rsidRPr="00BC67B8" w:rsidRDefault="000054AC" w:rsidP="00B660EE">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szCs w:val="22"/>
                              </w:rPr>
                            </w:pPr>
                            <w:r w:rsidRPr="00B660EE">
                              <w:rPr>
                                <w:rFonts w:ascii="Century Gothic" w:hAnsi="Century Gothic" w:cs="Calibri"/>
                                <w:i/>
                                <w:iCs/>
                                <w:color w:val="2F5496" w:themeColor="accent1" w:themeShade="BF"/>
                                <w:sz w:val="22"/>
                              </w:rPr>
                              <w:t>31.0</w:t>
                            </w:r>
                          </w:p>
                        </w:tc>
                        <w:tc>
                          <w:tcPr>
                            <w:tcW w:w="5217" w:type="dxa"/>
                          </w:tcPr>
                          <w:p w14:paraId="45122CF1" w14:textId="28A4017A" w:rsidR="007454FF" w:rsidRPr="006C06AF" w:rsidRDefault="00B20615" w:rsidP="006C06AF">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sidRPr="006C06AF">
                              <w:rPr>
                                <w:rFonts w:ascii="Century Gothic" w:hAnsi="Century Gothic" w:cs="Calibri"/>
                                <w:i/>
                                <w:iCs/>
                                <w:color w:val="2F5496" w:themeColor="accent1" w:themeShade="BF"/>
                                <w:sz w:val="22"/>
                              </w:rPr>
                              <w:t xml:space="preserve">It </w:t>
                            </w:r>
                            <w:r w:rsidR="006C06AF" w:rsidRPr="006C06AF">
                              <w:rPr>
                                <w:rFonts w:ascii="Century Gothic" w:hAnsi="Century Gothic" w:cs="Calibri"/>
                                <w:i/>
                                <w:iCs/>
                                <w:color w:val="2F5496" w:themeColor="accent1" w:themeShade="BF"/>
                                <w:sz w:val="22"/>
                              </w:rPr>
                              <w:t>shouldn’t</w:t>
                            </w:r>
                            <w:r w:rsidRPr="006C06AF">
                              <w:rPr>
                                <w:rFonts w:ascii="Century Gothic" w:hAnsi="Century Gothic" w:cs="Calibri"/>
                                <w:i/>
                                <w:iCs/>
                                <w:color w:val="2F5496" w:themeColor="accent1" w:themeShade="BF"/>
                                <w:sz w:val="22"/>
                              </w:rPr>
                              <w:t xml:space="preserve"> be expensive to lay your loved ones to rest</w:t>
                            </w:r>
                          </w:p>
                          <w:p w14:paraId="3BE6D093" w14:textId="77777777" w:rsidR="00B20615" w:rsidRPr="006C06AF" w:rsidRDefault="006C06AF" w:rsidP="006C06AF">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sidRPr="006C06AF">
                              <w:rPr>
                                <w:rFonts w:ascii="Century Gothic" w:hAnsi="Century Gothic" w:cs="Calibri"/>
                                <w:i/>
                                <w:iCs/>
                                <w:color w:val="2F5496" w:themeColor="accent1" w:themeShade="BF"/>
                                <w:sz w:val="22"/>
                              </w:rPr>
                              <w:t>Because people are struggling with money</w:t>
                            </w:r>
                          </w:p>
                          <w:p w14:paraId="09869477" w14:textId="593C242F" w:rsidR="007454FF" w:rsidRPr="00BC67B8" w:rsidRDefault="006C06AF" w:rsidP="00BE0707">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6C06AF">
                              <w:rPr>
                                <w:rFonts w:ascii="Century Gothic" w:hAnsi="Century Gothic" w:cs="Calibri"/>
                                <w:i/>
                                <w:iCs/>
                                <w:color w:val="2F5496" w:themeColor="accent1" w:themeShade="BF"/>
                                <w:sz w:val="22"/>
                                <w:szCs w:val="22"/>
                              </w:rPr>
                              <w:t>It’s ridiculous. Too expensive</w:t>
                            </w:r>
                          </w:p>
                        </w:tc>
                      </w:tr>
                      <w:tr w:rsidR="00B660EE" w:rsidRPr="00BC67B8" w14:paraId="7192FBD8" w14:textId="77777777" w:rsidTr="00CF716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6435689F" w14:textId="74596B8C" w:rsidR="00B660EE" w:rsidRPr="00BC67B8" w:rsidRDefault="00EB0FAB" w:rsidP="007454FF">
                            <w:pPr>
                              <w:widowControl w:val="0"/>
                              <w:autoSpaceDE w:val="0"/>
                              <w:autoSpaceDN w:val="0"/>
                              <w:adjustRightInd w:val="0"/>
                              <w:rPr>
                                <w:rFonts w:ascii="Century Gothic" w:hAnsi="Century Gothic" w:cs="Calibri"/>
                                <w:color w:val="2F5496" w:themeColor="accent1" w:themeShade="BF"/>
                                <w:sz w:val="22"/>
                              </w:rPr>
                            </w:pPr>
                            <w:r w:rsidRPr="00B660EE">
                              <w:rPr>
                                <w:rFonts w:ascii="Century Gothic" w:hAnsi="Century Gothic" w:cs="Calibri"/>
                                <w:color w:val="2F5496" w:themeColor="accent1" w:themeShade="BF"/>
                                <w:sz w:val="22"/>
                              </w:rPr>
                              <w:t>Too big an increase</w:t>
                            </w:r>
                          </w:p>
                        </w:tc>
                        <w:tc>
                          <w:tcPr>
                            <w:tcW w:w="765" w:type="dxa"/>
                          </w:tcPr>
                          <w:p w14:paraId="6FFB8316" w14:textId="6B1B2806" w:rsidR="00B660EE" w:rsidRPr="00BC67B8" w:rsidRDefault="000054AC" w:rsidP="00B660EE">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color w:val="2F5496" w:themeColor="accent1" w:themeShade="BF"/>
                                <w:sz w:val="22"/>
                              </w:rPr>
                            </w:pPr>
                            <w:r w:rsidRPr="00B660EE">
                              <w:rPr>
                                <w:rFonts w:ascii="Century Gothic" w:hAnsi="Century Gothic" w:cs="Calibri"/>
                                <w:color w:val="2F5496" w:themeColor="accent1" w:themeShade="BF"/>
                                <w:sz w:val="22"/>
                              </w:rPr>
                              <w:t>11</w:t>
                            </w:r>
                          </w:p>
                        </w:tc>
                        <w:tc>
                          <w:tcPr>
                            <w:tcW w:w="709" w:type="dxa"/>
                          </w:tcPr>
                          <w:p w14:paraId="1EE0CF57" w14:textId="3712CEAD" w:rsidR="00B660EE" w:rsidRPr="00BC67B8" w:rsidRDefault="000054AC" w:rsidP="00B660EE">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i/>
                                <w:iCs/>
                                <w:color w:val="2F5496" w:themeColor="accent1" w:themeShade="BF"/>
                                <w:sz w:val="22"/>
                              </w:rPr>
                            </w:pPr>
                            <w:r w:rsidRPr="00B660EE">
                              <w:rPr>
                                <w:rFonts w:ascii="Century Gothic" w:hAnsi="Century Gothic" w:cs="Calibri"/>
                                <w:i/>
                                <w:iCs/>
                                <w:color w:val="2F5496" w:themeColor="accent1" w:themeShade="BF"/>
                                <w:sz w:val="22"/>
                              </w:rPr>
                              <w:t>26.2</w:t>
                            </w:r>
                          </w:p>
                        </w:tc>
                        <w:tc>
                          <w:tcPr>
                            <w:tcW w:w="5217" w:type="dxa"/>
                          </w:tcPr>
                          <w:p w14:paraId="1009DB47" w14:textId="77777777" w:rsidR="00B660EE" w:rsidRDefault="00911A43" w:rsidP="00B40173">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sidRPr="00911A43">
                              <w:rPr>
                                <w:rFonts w:ascii="Century Gothic" w:hAnsi="Century Gothic" w:cs="Calibri"/>
                                <w:i/>
                                <w:iCs/>
                                <w:color w:val="2F5496" w:themeColor="accent1" w:themeShade="BF"/>
                                <w:sz w:val="22"/>
                              </w:rPr>
                              <w:t>The increment is too high</w:t>
                            </w:r>
                          </w:p>
                          <w:p w14:paraId="52690F89" w14:textId="77777777" w:rsidR="00911A43" w:rsidRDefault="00911A43" w:rsidP="00B40173">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sidRPr="00911A43">
                              <w:rPr>
                                <w:rFonts w:ascii="Century Gothic" w:hAnsi="Century Gothic" w:cs="Calibri"/>
                                <w:i/>
                                <w:iCs/>
                                <w:color w:val="2F5496" w:themeColor="accent1" w:themeShade="BF"/>
                                <w:sz w:val="22"/>
                              </w:rPr>
                              <w:t>Almost double is disgusting</w:t>
                            </w:r>
                          </w:p>
                          <w:p w14:paraId="317F0942" w14:textId="3F757453" w:rsidR="00911A43" w:rsidRPr="00BC67B8" w:rsidRDefault="00B40173" w:rsidP="00BE0707">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sidRPr="00B40173">
                              <w:rPr>
                                <w:rFonts w:ascii="Century Gothic" w:hAnsi="Century Gothic" w:cs="Calibri"/>
                                <w:i/>
                                <w:iCs/>
                                <w:color w:val="2F5496" w:themeColor="accent1" w:themeShade="BF"/>
                                <w:sz w:val="22"/>
                              </w:rPr>
                              <w:t>It is not a reasonable increase!</w:t>
                            </w:r>
                          </w:p>
                        </w:tc>
                      </w:tr>
                      <w:tr w:rsidR="00B660EE" w:rsidRPr="00BC67B8" w14:paraId="1A64B37D" w14:textId="77777777" w:rsidTr="00CF716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76D6FB54" w14:textId="03F7619E" w:rsidR="00B660EE" w:rsidRPr="00BC67B8" w:rsidRDefault="00EB0FAB" w:rsidP="007454FF">
                            <w:pPr>
                              <w:widowControl w:val="0"/>
                              <w:autoSpaceDE w:val="0"/>
                              <w:autoSpaceDN w:val="0"/>
                              <w:adjustRightInd w:val="0"/>
                              <w:rPr>
                                <w:rFonts w:ascii="Century Gothic" w:hAnsi="Century Gothic" w:cs="Calibri"/>
                                <w:color w:val="2F5496" w:themeColor="accent1" w:themeShade="BF"/>
                                <w:sz w:val="22"/>
                              </w:rPr>
                            </w:pPr>
                            <w:r w:rsidRPr="00B660EE">
                              <w:rPr>
                                <w:rFonts w:ascii="Century Gothic" w:hAnsi="Century Gothic" w:cs="Calibri"/>
                                <w:color w:val="2F5496" w:themeColor="accent1" w:themeShade="BF"/>
                                <w:sz w:val="22"/>
                              </w:rPr>
                              <w:t>Easier for people to attend on a weekend</w:t>
                            </w:r>
                          </w:p>
                        </w:tc>
                        <w:tc>
                          <w:tcPr>
                            <w:tcW w:w="765" w:type="dxa"/>
                          </w:tcPr>
                          <w:p w14:paraId="3074C053" w14:textId="06EAEA10" w:rsidR="00B660EE" w:rsidRPr="00BC67B8" w:rsidRDefault="000054AC" w:rsidP="00B660EE">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rPr>
                            </w:pPr>
                            <w:r w:rsidRPr="00B660EE">
                              <w:rPr>
                                <w:rFonts w:ascii="Century Gothic" w:hAnsi="Century Gothic" w:cs="Calibri"/>
                                <w:color w:val="2F5496" w:themeColor="accent1" w:themeShade="BF"/>
                                <w:sz w:val="22"/>
                              </w:rPr>
                              <w:t>6</w:t>
                            </w:r>
                          </w:p>
                        </w:tc>
                        <w:tc>
                          <w:tcPr>
                            <w:tcW w:w="709" w:type="dxa"/>
                          </w:tcPr>
                          <w:p w14:paraId="0A02FEE8" w14:textId="2FBEAFF5" w:rsidR="00B660EE" w:rsidRPr="00BC67B8" w:rsidRDefault="000054AC" w:rsidP="00B660EE">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rPr>
                            </w:pPr>
                            <w:r w:rsidRPr="00B660EE">
                              <w:rPr>
                                <w:rFonts w:ascii="Century Gothic" w:hAnsi="Century Gothic" w:cs="Calibri"/>
                                <w:i/>
                                <w:iCs/>
                                <w:color w:val="2F5496" w:themeColor="accent1" w:themeShade="BF"/>
                                <w:sz w:val="22"/>
                              </w:rPr>
                              <w:t>14.3</w:t>
                            </w:r>
                          </w:p>
                        </w:tc>
                        <w:tc>
                          <w:tcPr>
                            <w:tcW w:w="5217" w:type="dxa"/>
                          </w:tcPr>
                          <w:p w14:paraId="0EC03FEF" w14:textId="77777777" w:rsidR="00B660EE" w:rsidRDefault="005D4FDD" w:rsidP="005D4FDD">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sidRPr="005D4FDD">
                              <w:rPr>
                                <w:rFonts w:ascii="Century Gothic" w:hAnsi="Century Gothic" w:cs="Calibri"/>
                                <w:i/>
                                <w:iCs/>
                                <w:color w:val="2F5496" w:themeColor="accent1" w:themeShade="BF"/>
                                <w:sz w:val="22"/>
                              </w:rPr>
                              <w:t>Some people can only have funerals on these days because they have lives to live even if they are grieving</w:t>
                            </w:r>
                          </w:p>
                          <w:p w14:paraId="2FF9BA16" w14:textId="231AA7E1" w:rsidR="005D4FDD" w:rsidRPr="00BC67B8" w:rsidRDefault="005D4FDD" w:rsidP="00BE0707">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sidRPr="005D4FDD">
                              <w:rPr>
                                <w:rFonts w:ascii="Century Gothic" w:hAnsi="Century Gothic" w:cs="Calibri"/>
                                <w:i/>
                                <w:iCs/>
                                <w:color w:val="2F5496" w:themeColor="accent1" w:themeShade="BF"/>
                                <w:sz w:val="22"/>
                              </w:rPr>
                              <w:t>Sometimes people have funerals on the weekend because they need to work during the week to pay for the funeral</w:t>
                            </w:r>
                          </w:p>
                        </w:tc>
                      </w:tr>
                    </w:tbl>
                    <w:p w14:paraId="37301121" w14:textId="77777777" w:rsidR="00B671E9" w:rsidRPr="00E256DB" w:rsidRDefault="00B671E9" w:rsidP="00B671E9">
                      <w:pPr>
                        <w:rPr>
                          <w:rFonts w:ascii="Century Gothic" w:hAnsi="Century Gothic"/>
                          <w:color w:val="2F5496" w:themeColor="accent1" w:themeShade="BF"/>
                          <w:sz w:val="22"/>
                          <w:szCs w:val="20"/>
                        </w:rPr>
                      </w:pPr>
                    </w:p>
                  </w:txbxContent>
                </v:textbox>
                <w10:wrap type="square" anchorx="margin"/>
              </v:shape>
            </w:pict>
          </mc:Fallback>
        </mc:AlternateContent>
      </w:r>
    </w:p>
    <w:p w14:paraId="2FDEB381" w14:textId="77777777" w:rsidR="003047E7" w:rsidRPr="008A0AC8" w:rsidRDefault="003047E7" w:rsidP="003047E7">
      <w:pPr>
        <w:rPr>
          <w:b/>
        </w:rPr>
      </w:pPr>
    </w:p>
    <w:p w14:paraId="4C70C9A8" w14:textId="2084FC9F" w:rsidR="003047E7" w:rsidRPr="008A0AC8" w:rsidRDefault="00EF2065" w:rsidP="00EF2065">
      <w:pPr>
        <w:rPr>
          <w:b/>
        </w:rPr>
      </w:pPr>
      <w:r w:rsidRPr="008A0AC8">
        <w:rPr>
          <w:b/>
        </w:rPr>
        <w:lastRenderedPageBreak/>
        <w:t>Do you currently have a residential parking permit?</w:t>
      </w:r>
    </w:p>
    <w:p w14:paraId="29471B04" w14:textId="0C41E22B" w:rsidR="00EF2065" w:rsidRDefault="00F14F42" w:rsidP="00EF2065">
      <w:r>
        <w:t>Overall, a</w:t>
      </w:r>
      <w:r w:rsidR="007C7E39">
        <w:t>lmost a fifth of respondents to this question</w:t>
      </w:r>
      <w:r w:rsidR="00EB2995">
        <w:t xml:space="preserve"> (18.1%) reported currently holding a residential</w:t>
      </w:r>
      <w:r w:rsidR="007968D7">
        <w:t xml:space="preserve"> parking permit.</w:t>
      </w:r>
    </w:p>
    <w:p w14:paraId="572898DD" w14:textId="0723E933" w:rsidR="007968D7" w:rsidRDefault="007968D7" w:rsidP="00EF2065">
      <w:r>
        <w:t>Respondents aged under 35 (26.0%) and</w:t>
      </w:r>
      <w:r w:rsidR="00AF0DF7">
        <w:t xml:space="preserve"> those living in the Southern Arc (25.5</w:t>
      </w:r>
      <w:r w:rsidR="001C1C55">
        <w:t>%) were most likely to have a parking permit</w:t>
      </w:r>
      <w:r w:rsidR="00E22B91">
        <w:t>.</w:t>
      </w:r>
    </w:p>
    <w:p w14:paraId="087DC359" w14:textId="52E2A8E7" w:rsidR="00EF6F67" w:rsidRPr="005A10F5" w:rsidRDefault="00121080" w:rsidP="00EF6F67">
      <w:pPr>
        <w:rPr>
          <w:i/>
          <w:iCs/>
        </w:rPr>
      </w:pPr>
      <w:r>
        <w:rPr>
          <w:noProof/>
        </w:rPr>
        <w:drawing>
          <wp:inline distT="0" distB="0" distL="0" distR="0" wp14:anchorId="428F2A90" wp14:editId="42A5D747">
            <wp:extent cx="5760000" cy="3168000"/>
            <wp:effectExtent l="0" t="0" r="12700" b="13970"/>
            <wp:docPr id="1806044018" name="Chart 1" descr="Chart showing results">
              <a:extLst xmlns:a="http://schemas.openxmlformats.org/drawingml/2006/main">
                <a:ext uri="{FF2B5EF4-FFF2-40B4-BE49-F238E27FC236}">
                  <a16:creationId xmlns:a16="http://schemas.microsoft.com/office/drawing/2014/main" id="{613AB2D9-6A34-4970-951C-D74A67A1FBD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6"/>
              </a:graphicData>
            </a:graphic>
          </wp:inline>
        </w:drawing>
      </w:r>
      <w:r w:rsidR="00EF6F67" w:rsidRPr="00EF6F67">
        <w:rPr>
          <w:i/>
          <w:iCs/>
        </w:rPr>
        <w:t xml:space="preserve"> </w:t>
      </w:r>
      <w:r w:rsidR="00EF6F67" w:rsidRPr="005A10F5">
        <w:rPr>
          <w:i/>
          <w:iCs/>
        </w:rPr>
        <w:t>Excludes ‘Don’t know’ responses</w:t>
      </w:r>
    </w:p>
    <w:p w14:paraId="55BD466A" w14:textId="5BBBE8E6" w:rsidR="00B1279B" w:rsidRDefault="00B1279B" w:rsidP="00836E1B">
      <w:pPr>
        <w:spacing w:after="0"/>
      </w:pPr>
    </w:p>
    <w:p w14:paraId="03E425AB" w14:textId="747F872C" w:rsidR="00B1279B" w:rsidRDefault="00E22B91" w:rsidP="00EF2065">
      <w:r>
        <w:t>Respondents</w:t>
      </w:r>
      <w:r w:rsidR="00F14F42">
        <w:t xml:space="preserve"> living in the middle quintile</w:t>
      </w:r>
      <w:r w:rsidR="00E1147E">
        <w:t xml:space="preserve"> were most likely to have a</w:t>
      </w:r>
      <w:r w:rsidR="00003EDC">
        <w:t xml:space="preserve"> residential</w:t>
      </w:r>
      <w:r w:rsidR="00E1147E">
        <w:t xml:space="preserve"> parking permit (30.2%)</w:t>
      </w:r>
      <w:r w:rsidR="00946D13">
        <w:t>.  Respondents living in the most deprived areas were around three times as likely as those resid</w:t>
      </w:r>
      <w:r w:rsidR="00003EDC">
        <w:t>ing</w:t>
      </w:r>
      <w:r w:rsidR="00946D13">
        <w:t xml:space="preserve"> in the least deprived areas to </w:t>
      </w:r>
      <w:r w:rsidR="00003EDC">
        <w:t>have this permit (</w:t>
      </w:r>
      <w:r w:rsidR="00EE63A9">
        <w:t>22.0% compared with 6.9</w:t>
      </w:r>
      <w:r w:rsidR="00B31353">
        <w:t>%</w:t>
      </w:r>
      <w:r w:rsidR="00EE63A9">
        <w:t xml:space="preserve"> respectively).</w:t>
      </w:r>
    </w:p>
    <w:p w14:paraId="4B492D8B" w14:textId="2A39528A" w:rsidR="00EF6F67" w:rsidRPr="005A10F5" w:rsidRDefault="00836171" w:rsidP="00EF6F67">
      <w:pPr>
        <w:rPr>
          <w:i/>
          <w:iCs/>
        </w:rPr>
      </w:pPr>
      <w:r>
        <w:rPr>
          <w:noProof/>
        </w:rPr>
        <w:drawing>
          <wp:inline distT="0" distB="0" distL="0" distR="0" wp14:anchorId="7C1BF63B" wp14:editId="031BE8AA">
            <wp:extent cx="5760000" cy="2700000"/>
            <wp:effectExtent l="0" t="0" r="12700" b="5715"/>
            <wp:docPr id="1762663609" name="Chart 1" descr="Chart showing results">
              <a:extLst xmlns:a="http://schemas.openxmlformats.org/drawingml/2006/main">
                <a:ext uri="{FF2B5EF4-FFF2-40B4-BE49-F238E27FC236}">
                  <a16:creationId xmlns:a16="http://schemas.microsoft.com/office/drawing/2014/main" id="{256803A2-D915-49B6-91CE-059B7C2F765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7"/>
              </a:graphicData>
            </a:graphic>
          </wp:inline>
        </w:drawing>
      </w:r>
      <w:r w:rsidR="00EF6F67" w:rsidRPr="00EF6F67">
        <w:rPr>
          <w:i/>
          <w:iCs/>
        </w:rPr>
        <w:t xml:space="preserve"> </w:t>
      </w:r>
      <w:r w:rsidR="00EF6F67" w:rsidRPr="005A10F5">
        <w:rPr>
          <w:i/>
          <w:iCs/>
        </w:rPr>
        <w:t>Excludes ‘Don’t know’ responses</w:t>
      </w:r>
    </w:p>
    <w:p w14:paraId="347DA546" w14:textId="76EE8345" w:rsidR="00EF2065" w:rsidRPr="00EF2065" w:rsidRDefault="00EF2065" w:rsidP="00EF2065">
      <w:r w:rsidRPr="00EF2065">
        <w:lastRenderedPageBreak/>
        <w:t>The Council offers parking permits as a service to residents in specific areas across the city.  There are four levels of permits, which limit parking in particular streets to holders of residential or visitor permits.  This service includes administering the relevant type and number of permits to applicants and monitoring vehicles parking in restricted areas to ensure these areas are only used by permit holders. The amount charged by the Council does not cover the cost of delivering the service, which includes ensuring that people without a permit do not use resident parking bays.</w:t>
      </w:r>
    </w:p>
    <w:p w14:paraId="7729D2F2" w14:textId="0A78FA23" w:rsidR="00EF2065" w:rsidRDefault="00EF2065" w:rsidP="00645DF3">
      <w:r w:rsidRPr="00EF2065">
        <w:t xml:space="preserve">It is proposed that the cost of a first permit should increase from </w:t>
      </w:r>
      <w:r w:rsidRPr="00EF2065">
        <w:rPr>
          <w:b/>
          <w:bCs/>
        </w:rPr>
        <w:t>£30</w:t>
      </w:r>
      <w:r w:rsidRPr="00EF2065">
        <w:t xml:space="preserve"> to </w:t>
      </w:r>
      <w:r w:rsidRPr="00EF2065">
        <w:rPr>
          <w:b/>
          <w:bCs/>
        </w:rPr>
        <w:t>£35</w:t>
      </w:r>
      <w:r w:rsidRPr="00EF2065">
        <w:t xml:space="preserve">, and a second permit increase from </w:t>
      </w:r>
      <w:r w:rsidRPr="00EF2065">
        <w:rPr>
          <w:b/>
          <w:bCs/>
        </w:rPr>
        <w:t>£80</w:t>
      </w:r>
      <w:r w:rsidRPr="00EF2065">
        <w:t xml:space="preserve"> to </w:t>
      </w:r>
      <w:r w:rsidRPr="00EF2065">
        <w:rPr>
          <w:b/>
          <w:bCs/>
        </w:rPr>
        <w:t>£120</w:t>
      </w:r>
      <w:r w:rsidRPr="00EF2065">
        <w:t>. The cost in Cardiff would remain in line with what other major UK cities charge.</w:t>
      </w:r>
    </w:p>
    <w:p w14:paraId="1655FBF5" w14:textId="77777777" w:rsidR="006A130C" w:rsidRDefault="006A130C" w:rsidP="00645DF3"/>
    <w:p w14:paraId="2E436954" w14:textId="77777777" w:rsidR="00115CED" w:rsidRPr="008A0AC8" w:rsidRDefault="00115CED" w:rsidP="00115CED">
      <w:pPr>
        <w:rPr>
          <w:b/>
        </w:rPr>
      </w:pPr>
      <w:r w:rsidRPr="008A0AC8">
        <w:rPr>
          <w:b/>
        </w:rPr>
        <w:t>Do you agree with this proposal?</w:t>
      </w:r>
    </w:p>
    <w:p w14:paraId="6B2C8F5C" w14:textId="0E61DE47" w:rsidR="00115CED" w:rsidRDefault="002E44B5" w:rsidP="00115CED">
      <w:r>
        <w:t xml:space="preserve">Overall, </w:t>
      </w:r>
      <w:r w:rsidR="00242197">
        <w:t>two-thirds of respondents</w:t>
      </w:r>
      <w:r w:rsidR="00790DEE">
        <w:t xml:space="preserve"> (65.6%)</w:t>
      </w:r>
      <w:r w:rsidR="00242197">
        <w:t xml:space="preserve"> agreed with the proposal to increase the cost of</w:t>
      </w:r>
      <w:r w:rsidR="00790DEE">
        <w:t xml:space="preserve"> residential parking permits; around a fifth (21.5%)</w:t>
      </w:r>
      <w:r w:rsidR="006A130C">
        <w:t xml:space="preserve"> ‘strongly disagreed’.</w:t>
      </w:r>
    </w:p>
    <w:p w14:paraId="13D67316" w14:textId="145B27E6" w:rsidR="00EF6F67" w:rsidRPr="005A10F5" w:rsidRDefault="00864BF4" w:rsidP="00EF6F67">
      <w:pPr>
        <w:rPr>
          <w:i/>
          <w:iCs/>
        </w:rPr>
      </w:pPr>
      <w:r>
        <w:rPr>
          <w:noProof/>
        </w:rPr>
        <w:drawing>
          <wp:inline distT="0" distB="0" distL="0" distR="0" wp14:anchorId="2EA7D855" wp14:editId="1BBF628C">
            <wp:extent cx="5760000" cy="2514147"/>
            <wp:effectExtent l="0" t="0" r="12700" b="635"/>
            <wp:docPr id="548841381" name="Chart 1" descr="Chart showing results">
              <a:extLst xmlns:a="http://schemas.openxmlformats.org/drawingml/2006/main">
                <a:ext uri="{FF2B5EF4-FFF2-40B4-BE49-F238E27FC236}">
                  <a16:creationId xmlns:a16="http://schemas.microsoft.com/office/drawing/2014/main" id="{DE44EAD4-581C-49E9-998D-39D7A273F21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8"/>
              </a:graphicData>
            </a:graphic>
          </wp:inline>
        </w:drawing>
      </w:r>
      <w:r w:rsidR="00EF6F67" w:rsidRPr="00EF6F67">
        <w:rPr>
          <w:i/>
          <w:iCs/>
        </w:rPr>
        <w:t xml:space="preserve"> </w:t>
      </w:r>
      <w:r w:rsidR="00EF6F67" w:rsidRPr="005A10F5">
        <w:rPr>
          <w:i/>
          <w:iCs/>
        </w:rPr>
        <w:t>Excludes ‘Don’t know</w:t>
      </w:r>
      <w:r w:rsidR="00EB6BDC">
        <w:rPr>
          <w:i/>
          <w:iCs/>
        </w:rPr>
        <w:t>/No opinion</w:t>
      </w:r>
      <w:r w:rsidR="00EF6F67" w:rsidRPr="005A10F5">
        <w:rPr>
          <w:i/>
          <w:iCs/>
        </w:rPr>
        <w:t>’ responses</w:t>
      </w:r>
    </w:p>
    <w:p w14:paraId="7DE015D3" w14:textId="2509C0C6" w:rsidR="00864BF4" w:rsidRDefault="00864BF4" w:rsidP="00115CED"/>
    <w:p w14:paraId="0831B2EE" w14:textId="77777777" w:rsidR="00864BF4" w:rsidRDefault="00864BF4" w:rsidP="00115CED"/>
    <w:p w14:paraId="777EA37C" w14:textId="77777777" w:rsidR="00FA0447" w:rsidRDefault="00FA0447">
      <w:r>
        <w:br w:type="page"/>
      </w:r>
    </w:p>
    <w:p w14:paraId="7B3FFBB9" w14:textId="55224C7C" w:rsidR="00FA0447" w:rsidRDefault="00FA0447" w:rsidP="00115CED">
      <w:r>
        <w:lastRenderedPageBreak/>
        <w:t>More</w:t>
      </w:r>
      <w:r w:rsidR="00C016BF">
        <w:t xml:space="preserve"> than seven in ten respondents</w:t>
      </w:r>
      <w:r w:rsidR="00142691">
        <w:t xml:space="preserve"> who were Welsh speakers (74.5%), LGBTQ+ (</w:t>
      </w:r>
      <w:r w:rsidR="00CA06DB">
        <w:t>72.8%) and aged 55 or older (70.5%) agreed with the proposal.</w:t>
      </w:r>
    </w:p>
    <w:p w14:paraId="4D020660" w14:textId="480611D1" w:rsidR="001D568D" w:rsidRDefault="001D568D" w:rsidP="00115CED">
      <w:r w:rsidRPr="0039102D">
        <w:t xml:space="preserve">Agreement was lowest amongst </w:t>
      </w:r>
      <w:r w:rsidR="00091A3D" w:rsidRPr="0039102D">
        <w:t>current holders of residential parking permits (50.1%)</w:t>
      </w:r>
      <w:r w:rsidR="0039102D" w:rsidRPr="0039102D">
        <w:t xml:space="preserve">, </w:t>
      </w:r>
      <w:r w:rsidR="00E90CBD" w:rsidRPr="0039102D">
        <w:t xml:space="preserve">those from ethnically diverse backgrounds (52.6%) </w:t>
      </w:r>
      <w:r w:rsidR="0039102D" w:rsidRPr="0039102D">
        <w:t xml:space="preserve">and </w:t>
      </w:r>
      <w:r w:rsidR="00E90CBD" w:rsidRPr="0039102D">
        <w:t>respondents with Children in the Household (57.9%)</w:t>
      </w:r>
      <w:r w:rsidR="0039102D" w:rsidRPr="0039102D">
        <w:t>.</w:t>
      </w:r>
    </w:p>
    <w:p w14:paraId="6CAC0C89" w14:textId="19E77826" w:rsidR="00EF6F67" w:rsidRPr="005A10F5" w:rsidRDefault="00AD729A" w:rsidP="00EF6F67">
      <w:pPr>
        <w:rPr>
          <w:i/>
          <w:iCs/>
        </w:rPr>
      </w:pPr>
      <w:r w:rsidRPr="0039102D">
        <w:rPr>
          <w:noProof/>
        </w:rPr>
        <w:drawing>
          <wp:inline distT="0" distB="0" distL="0" distR="0" wp14:anchorId="19EB3E85" wp14:editId="1F640388">
            <wp:extent cx="5760000" cy="3121660"/>
            <wp:effectExtent l="0" t="0" r="12700" b="2540"/>
            <wp:docPr id="1902117103" name="Chart 1" descr="Chart showing results">
              <a:extLst xmlns:a="http://schemas.openxmlformats.org/drawingml/2006/main">
                <a:ext uri="{FF2B5EF4-FFF2-40B4-BE49-F238E27FC236}">
                  <a16:creationId xmlns:a16="http://schemas.microsoft.com/office/drawing/2014/main" id="{BAB55218-850F-464E-94C7-FAABEAFD1C3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9"/>
              </a:graphicData>
            </a:graphic>
          </wp:inline>
        </w:drawing>
      </w:r>
      <w:r w:rsidR="00EF6F67" w:rsidRPr="00EF6F67">
        <w:rPr>
          <w:i/>
          <w:iCs/>
        </w:rPr>
        <w:t xml:space="preserve"> </w:t>
      </w:r>
      <w:r w:rsidR="00EF6F67" w:rsidRPr="005A10F5">
        <w:rPr>
          <w:i/>
          <w:iCs/>
        </w:rPr>
        <w:t>Excludes ‘Don’t know</w:t>
      </w:r>
      <w:r w:rsidR="00723706">
        <w:rPr>
          <w:i/>
          <w:iCs/>
        </w:rPr>
        <w:t>/No opinion</w:t>
      </w:r>
      <w:r w:rsidR="00EF6F67" w:rsidRPr="005A10F5">
        <w:rPr>
          <w:i/>
          <w:iCs/>
        </w:rPr>
        <w:t>’ responses</w:t>
      </w:r>
    </w:p>
    <w:p w14:paraId="7E55BA7C" w14:textId="77777777" w:rsidR="00F83131" w:rsidRDefault="00F83131" w:rsidP="00115CED"/>
    <w:p w14:paraId="6317F07B" w14:textId="6EA2B6F3" w:rsidR="00ED65A1" w:rsidRDefault="00ED65A1" w:rsidP="00115CED">
      <w:r w:rsidRPr="0039102D">
        <w:t>Agreement with this proposal correlated with level of deprivation, with</w:t>
      </w:r>
      <w:r w:rsidR="002271CC" w:rsidRPr="0039102D">
        <w:t xml:space="preserve"> agreement lower in the more deprived areas of the city (60.5% in the most deprived areas, 60.7% in the next most deprived areas</w:t>
      </w:r>
      <w:r w:rsidR="00753E51" w:rsidRPr="0039102D">
        <w:t>, rising to 75.8% in the least deprived areas).</w:t>
      </w:r>
    </w:p>
    <w:p w14:paraId="6466291F" w14:textId="5FF90479" w:rsidR="00EF6F67" w:rsidRPr="005A10F5" w:rsidRDefault="00F83131" w:rsidP="00EF6F67">
      <w:pPr>
        <w:rPr>
          <w:i/>
          <w:iCs/>
        </w:rPr>
      </w:pPr>
      <w:r>
        <w:rPr>
          <w:noProof/>
        </w:rPr>
        <w:drawing>
          <wp:inline distT="0" distB="0" distL="0" distR="0" wp14:anchorId="3A144FDD" wp14:editId="10FB6E9F">
            <wp:extent cx="5760000" cy="2952000"/>
            <wp:effectExtent l="0" t="0" r="12700" b="1270"/>
            <wp:docPr id="1717925972" name="Chart 1" descr="Chart showing results">
              <a:extLst xmlns:a="http://schemas.openxmlformats.org/drawingml/2006/main">
                <a:ext uri="{FF2B5EF4-FFF2-40B4-BE49-F238E27FC236}">
                  <a16:creationId xmlns:a16="http://schemas.microsoft.com/office/drawing/2014/main" id="{B37C69D9-6BE1-484B-AB1B-BDAAA3D9609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0"/>
              </a:graphicData>
            </a:graphic>
          </wp:inline>
        </w:drawing>
      </w:r>
      <w:r w:rsidR="00EF6F67" w:rsidRPr="00EF6F67">
        <w:rPr>
          <w:i/>
          <w:iCs/>
        </w:rPr>
        <w:t xml:space="preserve"> </w:t>
      </w:r>
      <w:r w:rsidR="00EF6F67" w:rsidRPr="005A10F5">
        <w:rPr>
          <w:i/>
          <w:iCs/>
        </w:rPr>
        <w:t>Excludes ‘Don’t know</w:t>
      </w:r>
      <w:r w:rsidR="00723706">
        <w:rPr>
          <w:i/>
          <w:iCs/>
        </w:rPr>
        <w:t>/No opinion</w:t>
      </w:r>
      <w:r w:rsidR="00EF6F67" w:rsidRPr="005A10F5">
        <w:rPr>
          <w:i/>
          <w:iCs/>
        </w:rPr>
        <w:t>’ responses</w:t>
      </w:r>
    </w:p>
    <w:p w14:paraId="2784A014" w14:textId="77777777" w:rsidR="00115CED" w:rsidRPr="008A0AC8" w:rsidRDefault="00115CED" w:rsidP="00115CED">
      <w:pPr>
        <w:rPr>
          <w:b/>
        </w:rPr>
      </w:pPr>
      <w:r w:rsidRPr="008A0AC8">
        <w:rPr>
          <w:b/>
        </w:rPr>
        <w:lastRenderedPageBreak/>
        <w:t>Why do you disagree?</w:t>
      </w:r>
    </w:p>
    <w:p w14:paraId="456BE507" w14:textId="6A03DE9E" w:rsidR="00F806B7" w:rsidRDefault="00F806B7" w:rsidP="00F806B7">
      <w:pPr>
        <w:rPr>
          <w:bCs/>
        </w:rPr>
      </w:pPr>
      <w:r w:rsidRPr="00A9354C">
        <w:rPr>
          <w:bCs/>
        </w:rPr>
        <w:t>Respon</w:t>
      </w:r>
      <w:r>
        <w:rPr>
          <w:bCs/>
        </w:rPr>
        <w:t xml:space="preserve">dents who disagreed with the proposal were asked to give further details; </w:t>
      </w:r>
      <w:r w:rsidR="00914094">
        <w:rPr>
          <w:bCs/>
        </w:rPr>
        <w:t>618</w:t>
      </w:r>
      <w:r>
        <w:rPr>
          <w:bCs/>
        </w:rPr>
        <w:t xml:space="preserve"> comments were received, which have been grouped into themes.  The top three themes are shown below, with a full list available i</w:t>
      </w:r>
      <w:bookmarkStart w:id="52" w:name="Page42"/>
      <w:bookmarkEnd w:id="52"/>
      <w:r>
        <w:rPr>
          <w:bCs/>
        </w:rPr>
        <w:t xml:space="preserve">n </w:t>
      </w:r>
      <w:hyperlink w:anchor="_Why_Do_You_7" w:history="1">
        <w:r w:rsidRPr="00836E1B">
          <w:rPr>
            <w:rStyle w:val="Hyperlink"/>
            <w:bCs/>
          </w:rPr>
          <w:t>Appen</w:t>
        </w:r>
        <w:bookmarkStart w:id="53" w:name="_Hlt190187792"/>
        <w:r w:rsidRPr="00836E1B">
          <w:rPr>
            <w:rStyle w:val="Hyperlink"/>
            <w:bCs/>
          </w:rPr>
          <w:t>d</w:t>
        </w:r>
        <w:bookmarkEnd w:id="53"/>
        <w:r w:rsidRPr="00836E1B">
          <w:rPr>
            <w:rStyle w:val="Hyperlink"/>
            <w:bCs/>
          </w:rPr>
          <w:t xml:space="preserve">ix </w:t>
        </w:r>
        <w:r w:rsidR="00321BBC" w:rsidRPr="00836E1B">
          <w:rPr>
            <w:rStyle w:val="Hyperlink"/>
            <w:bCs/>
          </w:rPr>
          <w:t>1</w:t>
        </w:r>
        <w:r w:rsidR="00836E1B" w:rsidRPr="00836E1B">
          <w:rPr>
            <w:rStyle w:val="Hyperlink"/>
            <w:bCs/>
          </w:rPr>
          <w:t>3</w:t>
        </w:r>
      </w:hyperlink>
      <w:r>
        <w:rPr>
          <w:bCs/>
        </w:rPr>
        <w:t>.</w:t>
      </w:r>
    </w:p>
    <w:tbl>
      <w:tblPr>
        <w:tblStyle w:val="GridTable4-Accent5"/>
        <w:tblW w:w="9209" w:type="dxa"/>
        <w:tblLook w:val="04A0" w:firstRow="1" w:lastRow="0" w:firstColumn="1" w:lastColumn="0" w:noHBand="0" w:noVBand="1"/>
      </w:tblPr>
      <w:tblGrid>
        <w:gridCol w:w="2518"/>
        <w:gridCol w:w="765"/>
        <w:gridCol w:w="709"/>
        <w:gridCol w:w="5217"/>
      </w:tblGrid>
      <w:tr w:rsidR="00F806B7" w:rsidRPr="007454FF" w14:paraId="6ED59CF1" w14:textId="77777777" w:rsidTr="006A1811">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573E0CAB" w14:textId="77777777" w:rsidR="00F806B7" w:rsidRPr="007454FF" w:rsidRDefault="00F806B7" w:rsidP="0030653F">
            <w:pPr>
              <w:widowControl w:val="0"/>
              <w:autoSpaceDE w:val="0"/>
              <w:autoSpaceDN w:val="0"/>
              <w:adjustRightInd w:val="0"/>
              <w:rPr>
                <w:rFonts w:ascii="Century Gothic" w:hAnsi="Century Gothic" w:cs="Calibri"/>
                <w:color w:val="FFFFFF"/>
                <w:sz w:val="22"/>
                <w:szCs w:val="22"/>
              </w:rPr>
            </w:pPr>
            <w:r w:rsidRPr="007454FF">
              <w:rPr>
                <w:rFonts w:ascii="Century Gothic" w:hAnsi="Century Gothic" w:cs="Calibri"/>
                <w:color w:val="FFFFFF"/>
                <w:sz w:val="22"/>
                <w:szCs w:val="22"/>
              </w:rPr>
              <w:t>Theme</w:t>
            </w:r>
          </w:p>
        </w:tc>
        <w:tc>
          <w:tcPr>
            <w:tcW w:w="765" w:type="dxa"/>
          </w:tcPr>
          <w:p w14:paraId="0278CEC5" w14:textId="77777777" w:rsidR="00F806B7" w:rsidRPr="007454FF" w:rsidRDefault="00F806B7"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No</w:t>
            </w:r>
          </w:p>
        </w:tc>
        <w:tc>
          <w:tcPr>
            <w:tcW w:w="709" w:type="dxa"/>
          </w:tcPr>
          <w:p w14:paraId="6FA11C74" w14:textId="77777777" w:rsidR="00F806B7" w:rsidRPr="007454FF" w:rsidRDefault="00F806B7"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w:t>
            </w:r>
          </w:p>
        </w:tc>
        <w:tc>
          <w:tcPr>
            <w:tcW w:w="5217" w:type="dxa"/>
          </w:tcPr>
          <w:p w14:paraId="12CD7386" w14:textId="77777777" w:rsidR="00F806B7" w:rsidRPr="007454FF" w:rsidRDefault="00F806B7"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Example Comments</w:t>
            </w:r>
          </w:p>
        </w:tc>
      </w:tr>
      <w:tr w:rsidR="006A1811" w:rsidRPr="00BC67B8" w14:paraId="537B943A" w14:textId="77777777" w:rsidTr="006A181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13F2AB69" w14:textId="3A4E2712" w:rsidR="006A1811" w:rsidRPr="00F6554A" w:rsidRDefault="006A1811" w:rsidP="006A1811">
            <w:pPr>
              <w:widowControl w:val="0"/>
              <w:autoSpaceDE w:val="0"/>
              <w:autoSpaceDN w:val="0"/>
              <w:adjustRightInd w:val="0"/>
              <w:rPr>
                <w:rFonts w:ascii="Century Gothic" w:hAnsi="Century Gothic" w:cs="Calibri"/>
                <w:color w:val="2F5496" w:themeColor="accent1" w:themeShade="BF"/>
                <w:sz w:val="22"/>
                <w:szCs w:val="22"/>
              </w:rPr>
            </w:pPr>
            <w:r w:rsidRPr="00970F1C">
              <w:rPr>
                <w:rFonts w:cs="Calibri"/>
                <w:szCs w:val="24"/>
              </w:rPr>
              <w:t>Should be free to park outside your house. Affects only certain areas</w:t>
            </w:r>
          </w:p>
        </w:tc>
        <w:tc>
          <w:tcPr>
            <w:tcW w:w="765" w:type="dxa"/>
          </w:tcPr>
          <w:p w14:paraId="5FA6974F" w14:textId="633DA4C9" w:rsidR="006A1811" w:rsidRPr="00BC67B8" w:rsidRDefault="006A1811" w:rsidP="006A1811">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szCs w:val="22"/>
              </w:rPr>
            </w:pPr>
            <w:r w:rsidRPr="004B08E8">
              <w:rPr>
                <w:rFonts w:cs="Calibri"/>
                <w:szCs w:val="24"/>
              </w:rPr>
              <w:t>167</w:t>
            </w:r>
          </w:p>
        </w:tc>
        <w:tc>
          <w:tcPr>
            <w:tcW w:w="709" w:type="dxa"/>
          </w:tcPr>
          <w:p w14:paraId="1507AC6F" w14:textId="52B5E9B8" w:rsidR="006A1811" w:rsidRPr="00BC67B8" w:rsidRDefault="00914094" w:rsidP="006A1811">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szCs w:val="22"/>
              </w:rPr>
            </w:pPr>
            <w:r>
              <w:rPr>
                <w:rFonts w:cs="Calibri"/>
                <w:i/>
                <w:iCs/>
                <w:szCs w:val="24"/>
              </w:rPr>
              <w:t>27.0</w:t>
            </w:r>
          </w:p>
        </w:tc>
        <w:tc>
          <w:tcPr>
            <w:tcW w:w="5217" w:type="dxa"/>
          </w:tcPr>
          <w:p w14:paraId="260AAEF7" w14:textId="77777777" w:rsidR="006A1811" w:rsidRDefault="006A1811" w:rsidP="006A1811">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8061B3">
              <w:rPr>
                <w:rFonts w:asciiTheme="minorHAnsi" w:hAnsiTheme="minorHAnsi" w:cstheme="minorHAnsi"/>
                <w:i/>
                <w:iCs/>
                <w:szCs w:val="24"/>
              </w:rPr>
              <w:t>Why should you pay to park outside your house? You should provide street parking car parks</w:t>
            </w:r>
          </w:p>
          <w:p w14:paraId="02E6F47A" w14:textId="77777777" w:rsidR="006A1811" w:rsidRDefault="006A1811" w:rsidP="006A1811">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A41E0A">
              <w:rPr>
                <w:rFonts w:asciiTheme="minorHAnsi" w:hAnsiTheme="minorHAnsi" w:cstheme="minorHAnsi"/>
                <w:i/>
                <w:iCs/>
                <w:szCs w:val="24"/>
              </w:rPr>
              <w:t>Its unfair to residents that have no alternative.</w:t>
            </w:r>
          </w:p>
          <w:p w14:paraId="713DAF61" w14:textId="77777777" w:rsidR="006A1811" w:rsidRDefault="006A1811" w:rsidP="006A1811">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A41E0A">
              <w:rPr>
                <w:rFonts w:asciiTheme="minorHAnsi" w:hAnsiTheme="minorHAnsi" w:cstheme="minorHAnsi"/>
                <w:i/>
                <w:iCs/>
                <w:szCs w:val="24"/>
              </w:rPr>
              <w:t>A public highway is for the use of everybody and there should be no charge for parking .</w:t>
            </w:r>
          </w:p>
          <w:p w14:paraId="667E0BE2" w14:textId="77777777" w:rsidR="006A1811" w:rsidRDefault="006A1811" w:rsidP="006A1811">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AC5CCB">
              <w:rPr>
                <w:rFonts w:asciiTheme="minorHAnsi" w:hAnsiTheme="minorHAnsi" w:cstheme="minorHAnsi"/>
                <w:i/>
                <w:iCs/>
                <w:szCs w:val="24"/>
              </w:rPr>
              <w:t>I presume people don't have a choice about having to have a permit, so charging for it as well seems unfair.</w:t>
            </w:r>
          </w:p>
          <w:p w14:paraId="626EE607" w14:textId="0C9AC063" w:rsidR="006A1811" w:rsidRPr="002A193E" w:rsidRDefault="006A1811" w:rsidP="006A1811">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846DB1">
              <w:rPr>
                <w:rFonts w:asciiTheme="minorHAnsi" w:hAnsiTheme="minorHAnsi" w:cstheme="minorHAnsi"/>
                <w:i/>
                <w:iCs/>
                <w:szCs w:val="24"/>
              </w:rPr>
              <w:t>A person should not have to pay to park outside their own home - it's an unfair penalty on those who live near the city centre</w:t>
            </w:r>
          </w:p>
        </w:tc>
      </w:tr>
      <w:tr w:rsidR="006A1811" w:rsidRPr="00BC67B8" w14:paraId="7E7FBEF7" w14:textId="77777777" w:rsidTr="006A181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46F24E4F" w14:textId="27D33CEE" w:rsidR="006A1811" w:rsidRPr="00BC67B8" w:rsidRDefault="006A1811" w:rsidP="006A1811">
            <w:pPr>
              <w:widowControl w:val="0"/>
              <w:autoSpaceDE w:val="0"/>
              <w:autoSpaceDN w:val="0"/>
              <w:adjustRightInd w:val="0"/>
              <w:rPr>
                <w:rFonts w:ascii="Century Gothic" w:hAnsi="Century Gothic" w:cs="Calibri"/>
                <w:color w:val="2F5496" w:themeColor="accent1" w:themeShade="BF"/>
                <w:sz w:val="22"/>
                <w:szCs w:val="22"/>
              </w:rPr>
            </w:pPr>
            <w:r w:rsidRPr="000E1A07">
              <w:rPr>
                <w:rFonts w:cs="Calibri"/>
                <w:szCs w:val="24"/>
              </w:rPr>
              <w:t>2nd permit increase is too high</w:t>
            </w:r>
          </w:p>
        </w:tc>
        <w:tc>
          <w:tcPr>
            <w:tcW w:w="765" w:type="dxa"/>
          </w:tcPr>
          <w:p w14:paraId="58B3135A" w14:textId="6DD53B51" w:rsidR="006A1811" w:rsidRPr="00BC67B8" w:rsidRDefault="006A1811" w:rsidP="006A1811">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color w:val="2F5496" w:themeColor="accent1" w:themeShade="BF"/>
                <w:sz w:val="22"/>
                <w:szCs w:val="22"/>
              </w:rPr>
            </w:pPr>
            <w:r>
              <w:rPr>
                <w:rFonts w:cs="Calibri"/>
                <w:szCs w:val="24"/>
              </w:rPr>
              <w:t>101</w:t>
            </w:r>
          </w:p>
        </w:tc>
        <w:tc>
          <w:tcPr>
            <w:tcW w:w="709" w:type="dxa"/>
          </w:tcPr>
          <w:p w14:paraId="68FA37B0" w14:textId="064917DD" w:rsidR="006A1811" w:rsidRPr="00BC67B8" w:rsidRDefault="00914094" w:rsidP="006A1811">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i/>
                <w:iCs/>
                <w:color w:val="2F5496" w:themeColor="accent1" w:themeShade="BF"/>
                <w:sz w:val="22"/>
                <w:szCs w:val="22"/>
              </w:rPr>
            </w:pPr>
            <w:r>
              <w:rPr>
                <w:rFonts w:cs="Calibri"/>
                <w:i/>
                <w:iCs/>
                <w:szCs w:val="24"/>
              </w:rPr>
              <w:t>16.3</w:t>
            </w:r>
          </w:p>
        </w:tc>
        <w:tc>
          <w:tcPr>
            <w:tcW w:w="5217" w:type="dxa"/>
          </w:tcPr>
          <w:p w14:paraId="5C08A118" w14:textId="77777777" w:rsidR="006A1811" w:rsidRDefault="006A1811" w:rsidP="006A1811">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BD7D5E">
              <w:rPr>
                <w:rFonts w:asciiTheme="minorHAnsi" w:hAnsiTheme="minorHAnsi" w:cstheme="minorHAnsi"/>
                <w:i/>
                <w:iCs/>
                <w:szCs w:val="24"/>
              </w:rPr>
              <w:t>The cost from 30 to 35 pounds is fine for a single permit, but a 50% increase for the second is too much all at once. It's fair enough to increase these and I think placing the burden on second cars is also fair, but that's a large increase to expect people to swallow.</w:t>
            </w:r>
          </w:p>
          <w:p w14:paraId="5218FC12" w14:textId="77777777" w:rsidR="006A1811" w:rsidRDefault="006A1811" w:rsidP="006A1811">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30766C">
              <w:rPr>
                <w:rFonts w:asciiTheme="minorHAnsi" w:hAnsiTheme="minorHAnsi" w:cstheme="minorHAnsi"/>
                <w:i/>
                <w:iCs/>
                <w:szCs w:val="24"/>
              </w:rPr>
              <w:t>The increase in first permit seems reasonable but the increase in second is far too high.</w:t>
            </w:r>
          </w:p>
          <w:p w14:paraId="238B1D07" w14:textId="77777777" w:rsidR="006A1811" w:rsidRDefault="006A1811" w:rsidP="006A1811">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EA60E5">
              <w:rPr>
                <w:rFonts w:asciiTheme="minorHAnsi" w:hAnsiTheme="minorHAnsi" w:cstheme="minorHAnsi"/>
                <w:i/>
                <w:iCs/>
                <w:szCs w:val="24"/>
              </w:rPr>
              <w:t>Cost of second permit is too much.</w:t>
            </w:r>
          </w:p>
          <w:p w14:paraId="2AE54AE5" w14:textId="77777777" w:rsidR="006A1811" w:rsidRDefault="006A1811" w:rsidP="006A1811">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EA60E5">
              <w:rPr>
                <w:rFonts w:asciiTheme="minorHAnsi" w:hAnsiTheme="minorHAnsi" w:cstheme="minorHAnsi"/>
                <w:i/>
                <w:iCs/>
                <w:szCs w:val="24"/>
              </w:rPr>
              <w:t>50% increase in one go is unfair to residents</w:t>
            </w:r>
          </w:p>
          <w:p w14:paraId="62374C87" w14:textId="3976F341" w:rsidR="006A1811" w:rsidRPr="002A193E" w:rsidRDefault="006A1811" w:rsidP="006A1811">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DA2FD6">
              <w:rPr>
                <w:rFonts w:asciiTheme="minorHAnsi" w:hAnsiTheme="minorHAnsi" w:cstheme="minorHAnsi"/>
                <w:i/>
                <w:iCs/>
                <w:szCs w:val="24"/>
              </w:rPr>
              <w:t>I agree with the raise for the first permit but the increase in the raise for the second permit is too high. I'd expect it to be closer to £100.</w:t>
            </w:r>
          </w:p>
        </w:tc>
      </w:tr>
      <w:tr w:rsidR="006A1811" w:rsidRPr="008107A1" w14:paraId="0CC6710D" w14:textId="77777777" w:rsidTr="006A181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05CE0777" w14:textId="235EEA11" w:rsidR="006A1811" w:rsidRPr="00312BA1" w:rsidRDefault="006A1811" w:rsidP="006A1811">
            <w:pPr>
              <w:widowControl w:val="0"/>
              <w:autoSpaceDE w:val="0"/>
              <w:autoSpaceDN w:val="0"/>
              <w:adjustRightInd w:val="0"/>
              <w:rPr>
                <w:rFonts w:ascii="Century Gothic" w:hAnsi="Century Gothic" w:cs="Calibri"/>
                <w:color w:val="2F5496" w:themeColor="accent1" w:themeShade="BF"/>
                <w:sz w:val="22"/>
              </w:rPr>
            </w:pPr>
            <w:r w:rsidRPr="000E1A07">
              <w:rPr>
                <w:rFonts w:cs="Calibri"/>
                <w:color w:val="000000"/>
                <w:szCs w:val="24"/>
              </w:rPr>
              <w:t>Cost of living / will impact less well-off</w:t>
            </w:r>
          </w:p>
        </w:tc>
        <w:tc>
          <w:tcPr>
            <w:tcW w:w="765" w:type="dxa"/>
          </w:tcPr>
          <w:p w14:paraId="4C010BEA" w14:textId="0B4665C5" w:rsidR="006A1811" w:rsidRPr="00312BA1" w:rsidRDefault="006A1811" w:rsidP="006A1811">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rPr>
            </w:pPr>
            <w:r>
              <w:rPr>
                <w:rFonts w:cs="Calibri"/>
                <w:color w:val="000000"/>
                <w:szCs w:val="24"/>
              </w:rPr>
              <w:t>63</w:t>
            </w:r>
          </w:p>
        </w:tc>
        <w:tc>
          <w:tcPr>
            <w:tcW w:w="709" w:type="dxa"/>
          </w:tcPr>
          <w:p w14:paraId="5F32E5E0" w14:textId="0047E536" w:rsidR="006A1811" w:rsidRPr="00312BA1" w:rsidRDefault="00914094" w:rsidP="006A1811">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Pr>
                <w:rFonts w:cs="Calibri"/>
                <w:i/>
                <w:iCs/>
                <w:color w:val="000000"/>
                <w:szCs w:val="24"/>
              </w:rPr>
              <w:t>10.2</w:t>
            </w:r>
          </w:p>
        </w:tc>
        <w:tc>
          <w:tcPr>
            <w:tcW w:w="5217" w:type="dxa"/>
          </w:tcPr>
          <w:p w14:paraId="6DA2C34B" w14:textId="77777777" w:rsidR="006A1811" w:rsidRDefault="006A1811" w:rsidP="006A1811">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B07C53">
              <w:rPr>
                <w:rFonts w:asciiTheme="minorHAnsi" w:hAnsiTheme="minorHAnsi" w:cstheme="minorHAnsi"/>
                <w:i/>
                <w:iCs/>
                <w:szCs w:val="24"/>
              </w:rPr>
              <w:t>Those living on the borderline will find it more expensive.</w:t>
            </w:r>
          </w:p>
          <w:p w14:paraId="182AFD99" w14:textId="77777777" w:rsidR="006A1811" w:rsidRDefault="006A1811" w:rsidP="006A1811">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134D57">
              <w:rPr>
                <w:rFonts w:asciiTheme="minorHAnsi" w:hAnsiTheme="minorHAnsi" w:cstheme="minorHAnsi"/>
                <w:i/>
                <w:iCs/>
                <w:szCs w:val="24"/>
              </w:rPr>
              <w:t>Poor households can't afford it due to rise in food and fuel prices. It's tax on the working class living in deprived areas of Cardiff</w:t>
            </w:r>
          </w:p>
          <w:p w14:paraId="444F990B" w14:textId="77777777" w:rsidR="006A1811" w:rsidRDefault="006A1811" w:rsidP="006A1811">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0232B7">
              <w:rPr>
                <w:rFonts w:asciiTheme="minorHAnsi" w:hAnsiTheme="minorHAnsi" w:cstheme="minorHAnsi"/>
                <w:i/>
                <w:iCs/>
                <w:szCs w:val="24"/>
              </w:rPr>
              <w:t>This will impacts the poor as costs of living is very high</w:t>
            </w:r>
          </w:p>
          <w:p w14:paraId="3EA9A25C" w14:textId="3CAF1942" w:rsidR="006A1811" w:rsidRPr="002A193E" w:rsidRDefault="006A1811" w:rsidP="006A1811">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B24847">
              <w:rPr>
                <w:rFonts w:asciiTheme="minorHAnsi" w:hAnsiTheme="minorHAnsi" w:cstheme="minorHAnsi"/>
                <w:i/>
                <w:iCs/>
                <w:szCs w:val="24"/>
              </w:rPr>
              <w:t>People’s salaries do not rise by this amount, so it would be continue to widen the gap between those who can afford it and those that can’t.</w:t>
            </w:r>
          </w:p>
        </w:tc>
      </w:tr>
    </w:tbl>
    <w:p w14:paraId="29F7C089" w14:textId="77777777" w:rsidR="00F806B7" w:rsidRPr="00F806B7" w:rsidRDefault="00F806B7" w:rsidP="00F806B7">
      <w:pPr>
        <w:rPr>
          <w:bCs/>
        </w:rPr>
      </w:pPr>
    </w:p>
    <w:p w14:paraId="533C2533" w14:textId="77777777" w:rsidR="00F806B7" w:rsidRPr="008A0AC8" w:rsidRDefault="00F806B7" w:rsidP="00115CED">
      <w:pPr>
        <w:rPr>
          <w:b/>
        </w:rPr>
      </w:pPr>
    </w:p>
    <w:p w14:paraId="25FDE939" w14:textId="79EE09B3" w:rsidR="00115CED" w:rsidRDefault="00DE4103" w:rsidP="00115CED">
      <w:r>
        <w:rPr>
          <w:noProof/>
        </w:rPr>
        <w:lastRenderedPageBreak/>
        <mc:AlternateContent>
          <mc:Choice Requires="wps">
            <w:drawing>
              <wp:anchor distT="45720" distB="45720" distL="114300" distR="114300" simplePos="0" relativeHeight="251658250" behindDoc="0" locked="0" layoutInCell="1" allowOverlap="1" wp14:anchorId="3E598269" wp14:editId="68787FB9">
                <wp:simplePos x="0" y="0"/>
                <wp:positionH relativeFrom="margin">
                  <wp:align>left</wp:align>
                </wp:positionH>
                <wp:positionV relativeFrom="paragraph">
                  <wp:posOffset>167</wp:posOffset>
                </wp:positionV>
                <wp:extent cx="6191885" cy="8846820"/>
                <wp:effectExtent l="0" t="0" r="0" b="0"/>
                <wp:wrapSquare wrapText="bothSides"/>
                <wp:docPr id="1930152186" name="Text Box 2" descr="Do you have a parking permit where you live?&#10;Most respondents (67.0%) did not have parking permits, 7.2% did, and a quarter (25.8%) were not sure.&#10;&#10;Chart showing results&#10;&#10;Do you agree with this idea?&#10;Just over half (51.9%) agreed with the idea to increase the cost of parking permits.&#10;&#10;Chart showing results&#10;&#10;Why do you disagree?&#10;Respondents were invited to explain why they disagreed with this proposal; 25 comments were received, and grouped into themes.  The top three are shown below, with a full list in Appendix 13.&#10;Theme No % Example Comments&#10;Against charges for residential parking 7 28.0 - Why should I have to pay to park my car?&#10;- I totally disagree of any parking fees&#10;- people should not have to pay to park outside their own homes&#10;Too expensive 5 20.0 - Too expensive&#10;- We already pay taxes so why are we increasing&#10;Discriminates against less well-off 4 16.0 - Disadvantages less wealthy and prohibits their right to travel freely&#10;- In lower income areas there are often more residential parking spots and very little money to afford them. This change would ultimately limit car usage in lower income households thereby limiting their prospects and employability in many ways&#10;Total 25 - &#10;Note: Respondents could leave multiple comments, therefore total may exceed 100%&#1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191885" cy="8847221"/>
                        </a:xfrm>
                        <a:prstGeom prst="rect">
                          <a:avLst/>
                        </a:prstGeom>
                        <a:solidFill>
                          <a:schemeClr val="accent6">
                            <a:lumMod val="20000"/>
                            <a:lumOff val="80000"/>
                          </a:schemeClr>
                        </a:solidFill>
                        <a:ln w="9525">
                          <a:noFill/>
                          <a:miter lim="800000"/>
                          <a:headEnd/>
                          <a:tailEnd/>
                        </a:ln>
                      </wps:spPr>
                      <wps:txbx>
                        <w:txbxContent>
                          <w:p w14:paraId="45B49EB9" w14:textId="77777777" w:rsidR="009C5CD5" w:rsidRPr="00F33DE9" w:rsidRDefault="009C5CD5" w:rsidP="009C5CD5">
                            <w:pPr>
                              <w:rPr>
                                <w:rFonts w:ascii="Century Gothic" w:hAnsi="Century Gothic"/>
                                <w:b/>
                                <w:bCs/>
                                <w:color w:val="2F5496" w:themeColor="accent1" w:themeShade="BF"/>
                                <w:sz w:val="22"/>
                                <w:szCs w:val="20"/>
                              </w:rPr>
                            </w:pPr>
                            <w:r w:rsidRPr="00F33DE9">
                              <w:rPr>
                                <w:rFonts w:ascii="Century Gothic" w:hAnsi="Century Gothic"/>
                                <w:b/>
                                <w:bCs/>
                                <w:color w:val="2F5496" w:themeColor="accent1" w:themeShade="BF"/>
                                <w:sz w:val="22"/>
                                <w:szCs w:val="20"/>
                              </w:rPr>
                              <w:t>Do you have a parking permit where you live?</w:t>
                            </w:r>
                          </w:p>
                          <w:p w14:paraId="5C375FB7" w14:textId="77777777" w:rsidR="00310AC9" w:rsidRDefault="00054D8B" w:rsidP="009C5CD5">
                            <w:pPr>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Most respondents</w:t>
                            </w:r>
                            <w:r w:rsidR="001F236E">
                              <w:rPr>
                                <w:rFonts w:ascii="Century Gothic" w:hAnsi="Century Gothic"/>
                                <w:color w:val="2F5496" w:themeColor="accent1" w:themeShade="BF"/>
                                <w:sz w:val="22"/>
                                <w:szCs w:val="20"/>
                              </w:rPr>
                              <w:t xml:space="preserve"> (67.0%) did not have parking permits</w:t>
                            </w:r>
                            <w:r w:rsidR="00310AC9">
                              <w:rPr>
                                <w:rFonts w:ascii="Century Gothic" w:hAnsi="Century Gothic"/>
                                <w:color w:val="2F5496" w:themeColor="accent1" w:themeShade="BF"/>
                                <w:sz w:val="22"/>
                                <w:szCs w:val="20"/>
                              </w:rPr>
                              <w:t>, 7.2% did, and a quarter (25.8%) were not sure.</w:t>
                            </w:r>
                          </w:p>
                          <w:p w14:paraId="3D39FE97" w14:textId="1BF68ACB" w:rsidR="009C5CD5" w:rsidRDefault="00313E6C" w:rsidP="009C5CD5">
                            <w:pPr>
                              <w:rPr>
                                <w:rFonts w:ascii="Century Gothic" w:hAnsi="Century Gothic"/>
                                <w:color w:val="2F5496" w:themeColor="accent1" w:themeShade="BF"/>
                                <w:sz w:val="22"/>
                                <w:szCs w:val="20"/>
                              </w:rPr>
                            </w:pPr>
                            <w:r>
                              <w:rPr>
                                <w:noProof/>
                              </w:rPr>
                              <w:drawing>
                                <wp:inline distT="0" distB="0" distL="0" distR="0" wp14:anchorId="009B34FE" wp14:editId="06A5D559">
                                  <wp:extent cx="5983705" cy="1330960"/>
                                  <wp:effectExtent l="0" t="0" r="17145" b="2540"/>
                                  <wp:docPr id="98363198" name="Chart 1">
                                    <a:extLst xmlns:a="http://schemas.openxmlformats.org/drawingml/2006/main">
                                      <a:ext uri="{FF2B5EF4-FFF2-40B4-BE49-F238E27FC236}">
                                        <a16:creationId xmlns:a16="http://schemas.microsoft.com/office/drawing/2014/main" id="{6F73FF40-63B6-4C17-A220-EDCEF0B1A27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1"/>
                                    </a:graphicData>
                                  </a:graphic>
                                </wp:inline>
                              </w:drawing>
                            </w:r>
                          </w:p>
                          <w:p w14:paraId="41311F3B" w14:textId="6997F431" w:rsidR="00DE4103" w:rsidRPr="00F33DE9" w:rsidRDefault="00DE4103" w:rsidP="005E24E9">
                            <w:pPr>
                              <w:rPr>
                                <w:rFonts w:ascii="Century Gothic" w:hAnsi="Century Gothic"/>
                                <w:b/>
                                <w:bCs/>
                                <w:color w:val="2F5496" w:themeColor="accent1" w:themeShade="BF"/>
                                <w:sz w:val="22"/>
                                <w:szCs w:val="20"/>
                              </w:rPr>
                            </w:pPr>
                            <w:r w:rsidRPr="00F33DE9">
                              <w:rPr>
                                <w:rFonts w:ascii="Century Gothic" w:hAnsi="Century Gothic"/>
                                <w:b/>
                                <w:bCs/>
                                <w:color w:val="2F5496" w:themeColor="accent1" w:themeShade="BF"/>
                                <w:sz w:val="22"/>
                                <w:szCs w:val="20"/>
                              </w:rPr>
                              <w:t>Do you </w:t>
                            </w:r>
                            <w:r w:rsidR="005E24E9" w:rsidRPr="00F33DE9">
                              <w:rPr>
                                <w:rFonts w:ascii="Century Gothic" w:hAnsi="Century Gothic"/>
                                <w:b/>
                                <w:bCs/>
                                <w:color w:val="2F5496" w:themeColor="accent1" w:themeShade="BF"/>
                                <w:sz w:val="22"/>
                                <w:szCs w:val="20"/>
                              </w:rPr>
                              <w:t>agree with this idea</w:t>
                            </w:r>
                            <w:r w:rsidRPr="00F33DE9">
                              <w:rPr>
                                <w:rFonts w:ascii="Century Gothic" w:hAnsi="Century Gothic"/>
                                <w:b/>
                                <w:bCs/>
                                <w:color w:val="2F5496" w:themeColor="accent1" w:themeShade="BF"/>
                                <w:sz w:val="22"/>
                                <w:szCs w:val="20"/>
                              </w:rPr>
                              <w:t>?</w:t>
                            </w:r>
                          </w:p>
                          <w:p w14:paraId="1487DFAC" w14:textId="38BB12FE" w:rsidR="00DE4103" w:rsidRDefault="00310AC9" w:rsidP="00DE4103">
                            <w:pPr>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Just over half (</w:t>
                            </w:r>
                            <w:r w:rsidR="00F202A0">
                              <w:rPr>
                                <w:rFonts w:ascii="Century Gothic" w:hAnsi="Century Gothic"/>
                                <w:color w:val="2F5496" w:themeColor="accent1" w:themeShade="BF"/>
                                <w:sz w:val="22"/>
                                <w:szCs w:val="20"/>
                              </w:rPr>
                              <w:t>51.9%) agreed with the idea to increase the cost of parking permits</w:t>
                            </w:r>
                            <w:r w:rsidR="00156E71">
                              <w:rPr>
                                <w:rFonts w:ascii="Century Gothic" w:hAnsi="Century Gothic"/>
                                <w:color w:val="2F5496" w:themeColor="accent1" w:themeShade="BF"/>
                                <w:sz w:val="22"/>
                                <w:szCs w:val="20"/>
                              </w:rPr>
                              <w:t>.</w:t>
                            </w:r>
                          </w:p>
                          <w:p w14:paraId="338CAA41" w14:textId="6A1863E4" w:rsidR="004A6789" w:rsidRDefault="004A6789" w:rsidP="00C453A2">
                            <w:pPr>
                              <w:spacing w:after="0"/>
                              <w:rPr>
                                <w:rFonts w:ascii="Century Gothic" w:hAnsi="Century Gothic"/>
                                <w:color w:val="2F5496" w:themeColor="accent1" w:themeShade="BF"/>
                                <w:sz w:val="22"/>
                                <w:szCs w:val="20"/>
                              </w:rPr>
                            </w:pPr>
                            <w:r>
                              <w:rPr>
                                <w:noProof/>
                              </w:rPr>
                              <w:drawing>
                                <wp:inline distT="0" distB="0" distL="0" distR="0" wp14:anchorId="44BD16A4" wp14:editId="2AD8F7F0">
                                  <wp:extent cx="5999747" cy="1331595"/>
                                  <wp:effectExtent l="0" t="0" r="1270" b="1905"/>
                                  <wp:docPr id="197295123" name="Chart 1">
                                    <a:extLst xmlns:a="http://schemas.openxmlformats.org/drawingml/2006/main">
                                      <a:ext uri="{FF2B5EF4-FFF2-40B4-BE49-F238E27FC236}">
                                        <a16:creationId xmlns:a16="http://schemas.microsoft.com/office/drawing/2014/main" id="{DE44EAD4-581C-49E9-998D-39D7A273F21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2"/>
                                    </a:graphicData>
                                  </a:graphic>
                                </wp:inline>
                              </w:drawing>
                            </w:r>
                          </w:p>
                          <w:p w14:paraId="7DB3A9B3" w14:textId="2D2BBF11" w:rsidR="007454FF" w:rsidRPr="007A3698" w:rsidRDefault="007454FF" w:rsidP="007A3698">
                            <w:pPr>
                              <w:spacing w:after="0" w:line="240" w:lineRule="auto"/>
                              <w:rPr>
                                <w:rFonts w:ascii="Century Gothic" w:hAnsi="Century Gothic"/>
                                <w:i/>
                                <w:iCs/>
                                <w:color w:val="2F5496" w:themeColor="accent1" w:themeShade="BF"/>
                                <w:sz w:val="20"/>
                                <w:szCs w:val="18"/>
                              </w:rPr>
                            </w:pPr>
                            <w:r w:rsidRPr="007454FF">
                              <w:rPr>
                                <w:rFonts w:ascii="Century Gothic" w:hAnsi="Century Gothic"/>
                                <w:i/>
                                <w:iCs/>
                                <w:color w:val="2F5496" w:themeColor="accent1" w:themeShade="BF"/>
                                <w:sz w:val="22"/>
                                <w:szCs w:val="20"/>
                              </w:rPr>
                              <w:t xml:space="preserve">Note: </w:t>
                            </w:r>
                            <w:r w:rsidR="00596A48">
                              <w:rPr>
                                <w:rFonts w:ascii="Century Gothic" w:hAnsi="Century Gothic"/>
                                <w:i/>
                                <w:iCs/>
                                <w:color w:val="2F5496" w:themeColor="accent1" w:themeShade="BF"/>
                                <w:sz w:val="22"/>
                                <w:szCs w:val="20"/>
                              </w:rPr>
                              <w:t>Excludes ‘Don’t know</w:t>
                            </w:r>
                            <w:r w:rsidR="00CA0CF5">
                              <w:rPr>
                                <w:rFonts w:ascii="Century Gothic" w:hAnsi="Century Gothic"/>
                                <w:i/>
                                <w:iCs/>
                                <w:color w:val="2F5496" w:themeColor="accent1" w:themeShade="BF"/>
                                <w:sz w:val="22"/>
                                <w:szCs w:val="20"/>
                              </w:rPr>
                              <w:t>’</w:t>
                            </w:r>
                            <w:r w:rsidR="00596A48">
                              <w:rPr>
                                <w:rFonts w:ascii="Century Gothic" w:hAnsi="Century Gothic"/>
                                <w:i/>
                                <w:iCs/>
                                <w:color w:val="2F5496" w:themeColor="accent1" w:themeShade="BF"/>
                                <w:sz w:val="22"/>
                                <w:szCs w:val="20"/>
                              </w:rPr>
                              <w:t xml:space="preserve"> responses</w:t>
                            </w:r>
                          </w:p>
                          <w:p w14:paraId="2F8F7E3B" w14:textId="77777777" w:rsidR="00DE4103" w:rsidRPr="007A3698" w:rsidRDefault="00DE4103" w:rsidP="007A3698">
                            <w:pPr>
                              <w:spacing w:line="240" w:lineRule="auto"/>
                              <w:rPr>
                                <w:rFonts w:ascii="Century Gothic" w:hAnsi="Century Gothic"/>
                                <w:color w:val="2F5496" w:themeColor="accent1" w:themeShade="BF"/>
                                <w:sz w:val="20"/>
                                <w:szCs w:val="18"/>
                              </w:rPr>
                            </w:pPr>
                          </w:p>
                          <w:p w14:paraId="5BD56F2F" w14:textId="77777777" w:rsidR="00265F16" w:rsidRPr="00E107A0" w:rsidRDefault="00265F16" w:rsidP="00265F16">
                            <w:pPr>
                              <w:rPr>
                                <w:rFonts w:ascii="Century Gothic" w:hAnsi="Century Gothic"/>
                                <w:color w:val="2F5496" w:themeColor="accent1" w:themeShade="BF"/>
                                <w:sz w:val="22"/>
                                <w:szCs w:val="20"/>
                              </w:rPr>
                            </w:pPr>
                            <w:r w:rsidRPr="00F33DE9">
                              <w:rPr>
                                <w:rFonts w:ascii="Century Gothic" w:hAnsi="Century Gothic"/>
                                <w:b/>
                                <w:bCs/>
                                <w:color w:val="2F5496" w:themeColor="accent1" w:themeShade="BF"/>
                                <w:sz w:val="22"/>
                                <w:szCs w:val="20"/>
                              </w:rPr>
                              <w:t>Why do you disagree?</w:t>
                            </w:r>
                          </w:p>
                          <w:p w14:paraId="165E0D39" w14:textId="46AA43EB" w:rsidR="00E107A0" w:rsidRPr="00E107A0" w:rsidRDefault="00E107A0" w:rsidP="00265F16">
                            <w:pPr>
                              <w:rPr>
                                <w:rFonts w:ascii="Century Gothic" w:hAnsi="Century Gothic"/>
                                <w:color w:val="2F5496" w:themeColor="accent1" w:themeShade="BF"/>
                                <w:sz w:val="22"/>
                                <w:szCs w:val="20"/>
                              </w:rPr>
                            </w:pPr>
                            <w:r w:rsidRPr="00E107A0">
                              <w:rPr>
                                <w:rFonts w:ascii="Century Gothic" w:hAnsi="Century Gothic"/>
                                <w:color w:val="2F5496" w:themeColor="accent1" w:themeShade="BF"/>
                                <w:sz w:val="22"/>
                                <w:szCs w:val="20"/>
                              </w:rPr>
                              <w:t>Res</w:t>
                            </w:r>
                            <w:r>
                              <w:rPr>
                                <w:rFonts w:ascii="Century Gothic" w:hAnsi="Century Gothic"/>
                                <w:color w:val="2F5496" w:themeColor="accent1" w:themeShade="BF"/>
                                <w:sz w:val="22"/>
                                <w:szCs w:val="20"/>
                              </w:rPr>
                              <w:t>pondents were invited to explain why they disagreed with this proposal; 25 comments were received</w:t>
                            </w:r>
                            <w:r w:rsidR="00EC2ECE">
                              <w:rPr>
                                <w:rFonts w:ascii="Century Gothic" w:hAnsi="Century Gothic"/>
                                <w:color w:val="2F5496" w:themeColor="accent1" w:themeShade="BF"/>
                                <w:sz w:val="22"/>
                                <w:szCs w:val="20"/>
                              </w:rPr>
                              <w:t xml:space="preserve">, and grouped into themes.  The top three are shown below, with a full list </w:t>
                            </w:r>
                            <w:bookmarkStart w:id="54" w:name="Page43"/>
                            <w:r w:rsidR="00EC2ECE">
                              <w:rPr>
                                <w:rFonts w:ascii="Century Gothic" w:hAnsi="Century Gothic"/>
                                <w:color w:val="2F5496" w:themeColor="accent1" w:themeShade="BF"/>
                                <w:sz w:val="22"/>
                                <w:szCs w:val="20"/>
                              </w:rPr>
                              <w:t xml:space="preserve">in </w:t>
                            </w:r>
                            <w:bookmarkEnd w:id="54"/>
                            <w:r w:rsidR="00836E1B">
                              <w:rPr>
                                <w:rFonts w:ascii="Century Gothic" w:hAnsi="Century Gothic"/>
                                <w:color w:val="2F5496" w:themeColor="accent1" w:themeShade="BF"/>
                                <w:sz w:val="22"/>
                                <w:szCs w:val="20"/>
                              </w:rPr>
                              <w:fldChar w:fldCharType="begin"/>
                            </w:r>
                            <w:r w:rsidR="00836E1B">
                              <w:rPr>
                                <w:rFonts w:ascii="Century Gothic" w:hAnsi="Century Gothic"/>
                                <w:color w:val="2F5496" w:themeColor="accent1" w:themeShade="BF"/>
                                <w:sz w:val="22"/>
                                <w:szCs w:val="20"/>
                              </w:rPr>
                              <w:instrText>HYPERLINK  \l "_Young_People’s_Survey:_4"</w:instrText>
                            </w:r>
                            <w:r w:rsidR="00836E1B">
                              <w:rPr>
                                <w:rFonts w:ascii="Century Gothic" w:hAnsi="Century Gothic"/>
                                <w:color w:val="2F5496" w:themeColor="accent1" w:themeShade="BF"/>
                                <w:sz w:val="22"/>
                                <w:szCs w:val="20"/>
                              </w:rPr>
                            </w:r>
                            <w:r w:rsidR="00836E1B">
                              <w:rPr>
                                <w:rFonts w:ascii="Century Gothic" w:hAnsi="Century Gothic"/>
                                <w:color w:val="2F5496" w:themeColor="accent1" w:themeShade="BF"/>
                                <w:sz w:val="22"/>
                                <w:szCs w:val="20"/>
                              </w:rPr>
                              <w:fldChar w:fldCharType="separate"/>
                            </w:r>
                            <w:r w:rsidR="00EC2ECE" w:rsidRPr="00836E1B">
                              <w:rPr>
                                <w:rStyle w:val="Hyperlink"/>
                                <w:rFonts w:ascii="Century Gothic" w:hAnsi="Century Gothic"/>
                                <w:sz w:val="22"/>
                                <w:szCs w:val="20"/>
                              </w:rPr>
                              <w:t xml:space="preserve">Appendix </w:t>
                            </w:r>
                            <w:r w:rsidR="003C492A" w:rsidRPr="00836E1B">
                              <w:rPr>
                                <w:rStyle w:val="Hyperlink"/>
                                <w:rFonts w:ascii="Century Gothic" w:hAnsi="Century Gothic"/>
                                <w:sz w:val="22"/>
                                <w:szCs w:val="20"/>
                              </w:rPr>
                              <w:t>1</w:t>
                            </w:r>
                            <w:r w:rsidR="00836E1B" w:rsidRPr="00836E1B">
                              <w:rPr>
                                <w:rStyle w:val="Hyperlink"/>
                                <w:rFonts w:ascii="Century Gothic" w:hAnsi="Century Gothic"/>
                                <w:sz w:val="22"/>
                                <w:szCs w:val="20"/>
                              </w:rPr>
                              <w:t>4</w:t>
                            </w:r>
                            <w:r w:rsidR="00836E1B">
                              <w:rPr>
                                <w:rFonts w:ascii="Century Gothic" w:hAnsi="Century Gothic"/>
                                <w:color w:val="2F5496" w:themeColor="accent1" w:themeShade="BF"/>
                                <w:sz w:val="22"/>
                                <w:szCs w:val="20"/>
                              </w:rPr>
                              <w:fldChar w:fldCharType="end"/>
                            </w:r>
                            <w:r w:rsidR="00EC2ECE">
                              <w:rPr>
                                <w:rFonts w:ascii="Century Gothic" w:hAnsi="Century Gothic"/>
                                <w:color w:val="2F5496" w:themeColor="accent1" w:themeShade="BF"/>
                                <w:sz w:val="22"/>
                                <w:szCs w:val="20"/>
                              </w:rPr>
                              <w:t>.</w:t>
                            </w:r>
                          </w:p>
                          <w:tbl>
                            <w:tblPr>
                              <w:tblStyle w:val="GridTable4-Accent5"/>
                              <w:tblW w:w="9351" w:type="dxa"/>
                              <w:tblLook w:val="04A0" w:firstRow="1" w:lastRow="0" w:firstColumn="1" w:lastColumn="0" w:noHBand="0" w:noVBand="1"/>
                            </w:tblPr>
                            <w:tblGrid>
                              <w:gridCol w:w="2189"/>
                              <w:gridCol w:w="520"/>
                              <w:gridCol w:w="643"/>
                              <w:gridCol w:w="5999"/>
                            </w:tblGrid>
                            <w:tr w:rsidR="00265F16" w:rsidRPr="007454FF" w14:paraId="13DF7934" w14:textId="77777777" w:rsidTr="00CF716D">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89" w:type="dxa"/>
                                </w:tcPr>
                                <w:p w14:paraId="26174B19" w14:textId="77777777" w:rsidR="00265F16" w:rsidRPr="007454FF" w:rsidRDefault="00265F16" w:rsidP="00265F16">
                                  <w:pPr>
                                    <w:widowControl w:val="0"/>
                                    <w:autoSpaceDE w:val="0"/>
                                    <w:autoSpaceDN w:val="0"/>
                                    <w:adjustRightInd w:val="0"/>
                                    <w:ind w:left="-120"/>
                                    <w:rPr>
                                      <w:rFonts w:ascii="Century Gothic" w:hAnsi="Century Gothic" w:cs="Calibri"/>
                                      <w:color w:val="FFFFFF"/>
                                      <w:sz w:val="22"/>
                                      <w:szCs w:val="22"/>
                                    </w:rPr>
                                  </w:pPr>
                                  <w:r w:rsidRPr="007454FF">
                                    <w:rPr>
                                      <w:rFonts w:ascii="Century Gothic" w:hAnsi="Century Gothic" w:cs="Calibri"/>
                                      <w:color w:val="FFFFFF"/>
                                      <w:sz w:val="22"/>
                                      <w:szCs w:val="22"/>
                                    </w:rPr>
                                    <w:t>Theme</w:t>
                                  </w:r>
                                </w:p>
                              </w:tc>
                              <w:tc>
                                <w:tcPr>
                                  <w:tcW w:w="520" w:type="dxa"/>
                                </w:tcPr>
                                <w:p w14:paraId="66A8BC92" w14:textId="77777777" w:rsidR="00265F16" w:rsidRPr="007454FF" w:rsidRDefault="00265F16" w:rsidP="00265F16">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No</w:t>
                                  </w:r>
                                </w:p>
                              </w:tc>
                              <w:tc>
                                <w:tcPr>
                                  <w:tcW w:w="643" w:type="dxa"/>
                                </w:tcPr>
                                <w:p w14:paraId="7257199B" w14:textId="77777777" w:rsidR="00265F16" w:rsidRPr="007454FF" w:rsidRDefault="00265F16" w:rsidP="00265F16">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w:t>
                                  </w:r>
                                </w:p>
                              </w:tc>
                              <w:tc>
                                <w:tcPr>
                                  <w:tcW w:w="5999" w:type="dxa"/>
                                </w:tcPr>
                                <w:p w14:paraId="127E5715" w14:textId="77777777" w:rsidR="00265F16" w:rsidRPr="007454FF" w:rsidRDefault="00265F16" w:rsidP="00265F16">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Example Comments</w:t>
                                  </w:r>
                                </w:p>
                              </w:tc>
                            </w:tr>
                            <w:tr w:rsidR="00265F16" w:rsidRPr="00BC67B8" w14:paraId="4763CEC3" w14:textId="77777777" w:rsidTr="00CF716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89" w:type="dxa"/>
                                </w:tcPr>
                                <w:p w14:paraId="7F3978AF" w14:textId="77777777" w:rsidR="00265F16" w:rsidRPr="00BC67B8" w:rsidRDefault="00265F16" w:rsidP="00265F16">
                                  <w:pPr>
                                    <w:widowControl w:val="0"/>
                                    <w:autoSpaceDE w:val="0"/>
                                    <w:autoSpaceDN w:val="0"/>
                                    <w:adjustRightInd w:val="0"/>
                                    <w:rPr>
                                      <w:rFonts w:ascii="Century Gothic" w:hAnsi="Century Gothic" w:cs="Calibri"/>
                                      <w:color w:val="2F5496" w:themeColor="accent1" w:themeShade="BF"/>
                                      <w:sz w:val="22"/>
                                      <w:szCs w:val="22"/>
                                    </w:rPr>
                                  </w:pPr>
                                  <w:r w:rsidRPr="00E248E6">
                                    <w:rPr>
                                      <w:rFonts w:ascii="Century Gothic" w:hAnsi="Century Gothic" w:cs="Calibri"/>
                                      <w:color w:val="2F5496" w:themeColor="accent1" w:themeShade="BF"/>
                                      <w:sz w:val="22"/>
                                    </w:rPr>
                                    <w:t>Against charges for residential parking</w:t>
                                  </w:r>
                                </w:p>
                              </w:tc>
                              <w:tc>
                                <w:tcPr>
                                  <w:tcW w:w="520" w:type="dxa"/>
                                </w:tcPr>
                                <w:p w14:paraId="5AD7C5A3" w14:textId="77777777" w:rsidR="00265F16" w:rsidRPr="00BC67B8" w:rsidRDefault="00265F16" w:rsidP="00265F16">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szCs w:val="22"/>
                                    </w:rPr>
                                  </w:pPr>
                                  <w:r w:rsidRPr="00E248E6">
                                    <w:rPr>
                                      <w:rFonts w:ascii="Century Gothic" w:hAnsi="Century Gothic" w:cs="Calibri"/>
                                      <w:color w:val="2F5496" w:themeColor="accent1" w:themeShade="BF"/>
                                      <w:sz w:val="22"/>
                                    </w:rPr>
                                    <w:t>7</w:t>
                                  </w:r>
                                </w:p>
                              </w:tc>
                              <w:tc>
                                <w:tcPr>
                                  <w:tcW w:w="643" w:type="dxa"/>
                                </w:tcPr>
                                <w:p w14:paraId="22C5E5FE" w14:textId="77777777" w:rsidR="00265F16" w:rsidRPr="00BC67B8" w:rsidRDefault="00265F16" w:rsidP="00265F16">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szCs w:val="22"/>
                                    </w:rPr>
                                  </w:pPr>
                                  <w:r w:rsidRPr="00E248E6">
                                    <w:rPr>
                                      <w:rFonts w:ascii="Century Gothic" w:hAnsi="Century Gothic" w:cs="Calibri"/>
                                      <w:i/>
                                      <w:iCs/>
                                      <w:color w:val="2F5496" w:themeColor="accent1" w:themeShade="BF"/>
                                      <w:sz w:val="22"/>
                                    </w:rPr>
                                    <w:t>28.0</w:t>
                                  </w:r>
                                </w:p>
                              </w:tc>
                              <w:tc>
                                <w:tcPr>
                                  <w:tcW w:w="5999" w:type="dxa"/>
                                </w:tcPr>
                                <w:p w14:paraId="1D150AB5" w14:textId="77777777" w:rsidR="00265F16" w:rsidRDefault="00265F16" w:rsidP="00265F16">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D06A1D">
                                    <w:rPr>
                                      <w:rFonts w:ascii="Century Gothic" w:hAnsi="Century Gothic" w:cs="Calibri"/>
                                      <w:i/>
                                      <w:iCs/>
                                      <w:color w:val="2F5496" w:themeColor="accent1" w:themeShade="BF"/>
                                      <w:sz w:val="22"/>
                                      <w:szCs w:val="22"/>
                                    </w:rPr>
                                    <w:t>Why should I have to pay to park my car?</w:t>
                                  </w:r>
                                </w:p>
                                <w:p w14:paraId="4B487587" w14:textId="77777777" w:rsidR="00265F16" w:rsidRDefault="00265F16" w:rsidP="00265F16">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4349DE">
                                    <w:rPr>
                                      <w:rFonts w:ascii="Century Gothic" w:hAnsi="Century Gothic" w:cs="Calibri"/>
                                      <w:i/>
                                      <w:iCs/>
                                      <w:color w:val="2F5496" w:themeColor="accent1" w:themeShade="BF"/>
                                      <w:sz w:val="22"/>
                                      <w:szCs w:val="22"/>
                                    </w:rPr>
                                    <w:t>I totally disagree of any parking fees</w:t>
                                  </w:r>
                                </w:p>
                                <w:p w14:paraId="35D1A997" w14:textId="77777777" w:rsidR="00265F16" w:rsidRPr="004349DE" w:rsidRDefault="00265F16" w:rsidP="00265F16">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4349DE">
                                    <w:rPr>
                                      <w:rFonts w:ascii="Century Gothic" w:hAnsi="Century Gothic" w:cs="Calibri"/>
                                      <w:i/>
                                      <w:iCs/>
                                      <w:color w:val="2F5496" w:themeColor="accent1" w:themeShade="BF"/>
                                      <w:sz w:val="22"/>
                                      <w:szCs w:val="22"/>
                                    </w:rPr>
                                    <w:t>people should not have to pay to park outside their own homes</w:t>
                                  </w:r>
                                </w:p>
                              </w:tc>
                            </w:tr>
                            <w:tr w:rsidR="00265F16" w:rsidRPr="00BC67B8" w14:paraId="317CDDB9" w14:textId="77777777" w:rsidTr="00CF716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89" w:type="dxa"/>
                                </w:tcPr>
                                <w:p w14:paraId="5AFFDE90" w14:textId="77777777" w:rsidR="00265F16" w:rsidRPr="00BC67B8" w:rsidRDefault="00265F16" w:rsidP="00265F16">
                                  <w:pPr>
                                    <w:widowControl w:val="0"/>
                                    <w:autoSpaceDE w:val="0"/>
                                    <w:autoSpaceDN w:val="0"/>
                                    <w:adjustRightInd w:val="0"/>
                                    <w:rPr>
                                      <w:rFonts w:ascii="Century Gothic" w:hAnsi="Century Gothic" w:cs="Calibri"/>
                                      <w:color w:val="2F5496" w:themeColor="accent1" w:themeShade="BF"/>
                                      <w:sz w:val="22"/>
                                    </w:rPr>
                                  </w:pPr>
                                  <w:r w:rsidRPr="00E248E6">
                                    <w:rPr>
                                      <w:rFonts w:ascii="Century Gothic" w:hAnsi="Century Gothic" w:cs="Calibri"/>
                                      <w:color w:val="2F5496" w:themeColor="accent1" w:themeShade="BF"/>
                                      <w:sz w:val="22"/>
                                    </w:rPr>
                                    <w:t>Too expensive</w:t>
                                  </w:r>
                                </w:p>
                              </w:tc>
                              <w:tc>
                                <w:tcPr>
                                  <w:tcW w:w="520" w:type="dxa"/>
                                </w:tcPr>
                                <w:p w14:paraId="250A1E58" w14:textId="77777777" w:rsidR="00265F16" w:rsidRPr="00BC67B8" w:rsidRDefault="00265F16" w:rsidP="00265F16">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color w:val="2F5496" w:themeColor="accent1" w:themeShade="BF"/>
                                      <w:sz w:val="22"/>
                                    </w:rPr>
                                  </w:pPr>
                                  <w:r w:rsidRPr="00E248E6">
                                    <w:rPr>
                                      <w:rFonts w:ascii="Century Gothic" w:hAnsi="Century Gothic" w:cs="Calibri"/>
                                      <w:color w:val="2F5496" w:themeColor="accent1" w:themeShade="BF"/>
                                      <w:sz w:val="22"/>
                                    </w:rPr>
                                    <w:t>5</w:t>
                                  </w:r>
                                </w:p>
                              </w:tc>
                              <w:tc>
                                <w:tcPr>
                                  <w:tcW w:w="643" w:type="dxa"/>
                                </w:tcPr>
                                <w:p w14:paraId="103ADC41" w14:textId="77777777" w:rsidR="00265F16" w:rsidRPr="00BC67B8" w:rsidRDefault="00265F16" w:rsidP="00265F16">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i/>
                                      <w:iCs/>
                                      <w:color w:val="2F5496" w:themeColor="accent1" w:themeShade="BF"/>
                                      <w:sz w:val="22"/>
                                    </w:rPr>
                                  </w:pPr>
                                  <w:r w:rsidRPr="00E248E6">
                                    <w:rPr>
                                      <w:rFonts w:ascii="Century Gothic" w:hAnsi="Century Gothic" w:cs="Calibri"/>
                                      <w:i/>
                                      <w:iCs/>
                                      <w:color w:val="2F5496" w:themeColor="accent1" w:themeShade="BF"/>
                                      <w:sz w:val="22"/>
                                    </w:rPr>
                                    <w:t>20.0</w:t>
                                  </w:r>
                                </w:p>
                              </w:tc>
                              <w:tc>
                                <w:tcPr>
                                  <w:tcW w:w="5999" w:type="dxa"/>
                                </w:tcPr>
                                <w:p w14:paraId="3D206BA0" w14:textId="77777777" w:rsidR="00265F16" w:rsidRPr="004349DE" w:rsidRDefault="00265F16" w:rsidP="00265F16">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4349DE">
                                    <w:rPr>
                                      <w:rFonts w:ascii="Century Gothic" w:hAnsi="Century Gothic" w:cs="Calibri"/>
                                      <w:i/>
                                      <w:iCs/>
                                      <w:color w:val="2F5496" w:themeColor="accent1" w:themeShade="BF"/>
                                      <w:sz w:val="22"/>
                                      <w:szCs w:val="22"/>
                                    </w:rPr>
                                    <w:t>Too expensive</w:t>
                                  </w:r>
                                </w:p>
                                <w:p w14:paraId="1FCDB3F1" w14:textId="77777777" w:rsidR="00265F16" w:rsidRPr="00BC67B8" w:rsidRDefault="00265F16" w:rsidP="00265F16">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sidRPr="00230DA2">
                                    <w:rPr>
                                      <w:rFonts w:ascii="Century Gothic" w:hAnsi="Century Gothic" w:cs="Calibri"/>
                                      <w:i/>
                                      <w:iCs/>
                                      <w:color w:val="2F5496" w:themeColor="accent1" w:themeShade="BF"/>
                                      <w:sz w:val="22"/>
                                    </w:rPr>
                                    <w:t>We already pay taxes so why are we increasing</w:t>
                                  </w:r>
                                </w:p>
                              </w:tc>
                            </w:tr>
                            <w:tr w:rsidR="00265F16" w:rsidRPr="00BC67B8" w14:paraId="4A55DCAB" w14:textId="77777777" w:rsidTr="00CF716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89" w:type="dxa"/>
                                </w:tcPr>
                                <w:p w14:paraId="1E52CC63" w14:textId="77777777" w:rsidR="00265F16" w:rsidRPr="00BC67B8" w:rsidRDefault="00265F16" w:rsidP="00265F16">
                                  <w:pPr>
                                    <w:widowControl w:val="0"/>
                                    <w:autoSpaceDE w:val="0"/>
                                    <w:autoSpaceDN w:val="0"/>
                                    <w:adjustRightInd w:val="0"/>
                                    <w:rPr>
                                      <w:rFonts w:ascii="Century Gothic" w:hAnsi="Century Gothic" w:cs="Calibri"/>
                                      <w:color w:val="2F5496" w:themeColor="accent1" w:themeShade="BF"/>
                                      <w:sz w:val="22"/>
                                    </w:rPr>
                                  </w:pPr>
                                  <w:r w:rsidRPr="00E248E6">
                                    <w:rPr>
                                      <w:rFonts w:ascii="Century Gothic" w:hAnsi="Century Gothic" w:cs="Calibri"/>
                                      <w:color w:val="2F5496" w:themeColor="accent1" w:themeShade="BF"/>
                                      <w:sz w:val="22"/>
                                    </w:rPr>
                                    <w:t>Discriminates against less well-off</w:t>
                                  </w:r>
                                </w:p>
                              </w:tc>
                              <w:tc>
                                <w:tcPr>
                                  <w:tcW w:w="520" w:type="dxa"/>
                                </w:tcPr>
                                <w:p w14:paraId="6977C50F" w14:textId="77777777" w:rsidR="00265F16" w:rsidRPr="00BC67B8" w:rsidRDefault="00265F16" w:rsidP="00265F16">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rPr>
                                  </w:pPr>
                                  <w:r w:rsidRPr="00E248E6">
                                    <w:rPr>
                                      <w:rFonts w:ascii="Century Gothic" w:hAnsi="Century Gothic" w:cs="Calibri"/>
                                      <w:color w:val="2F5496" w:themeColor="accent1" w:themeShade="BF"/>
                                      <w:sz w:val="22"/>
                                    </w:rPr>
                                    <w:t>4</w:t>
                                  </w:r>
                                </w:p>
                              </w:tc>
                              <w:tc>
                                <w:tcPr>
                                  <w:tcW w:w="643" w:type="dxa"/>
                                </w:tcPr>
                                <w:p w14:paraId="32CFBB26" w14:textId="77777777" w:rsidR="00265F16" w:rsidRPr="00BC67B8" w:rsidRDefault="00265F16" w:rsidP="00265F16">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rPr>
                                  </w:pPr>
                                  <w:r w:rsidRPr="00E248E6">
                                    <w:rPr>
                                      <w:rFonts w:ascii="Century Gothic" w:hAnsi="Century Gothic" w:cs="Calibri"/>
                                      <w:i/>
                                      <w:iCs/>
                                      <w:color w:val="2F5496" w:themeColor="accent1" w:themeShade="BF"/>
                                      <w:sz w:val="22"/>
                                    </w:rPr>
                                    <w:t>16.0</w:t>
                                  </w:r>
                                </w:p>
                              </w:tc>
                              <w:tc>
                                <w:tcPr>
                                  <w:tcW w:w="5999" w:type="dxa"/>
                                </w:tcPr>
                                <w:p w14:paraId="664B6D74" w14:textId="77777777" w:rsidR="00265F16" w:rsidRPr="004349DE" w:rsidRDefault="00265F16" w:rsidP="00265F16">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4349DE">
                                    <w:rPr>
                                      <w:rFonts w:ascii="Century Gothic" w:hAnsi="Century Gothic" w:cs="Calibri"/>
                                      <w:i/>
                                      <w:iCs/>
                                      <w:color w:val="2F5496" w:themeColor="accent1" w:themeShade="BF"/>
                                      <w:sz w:val="22"/>
                                      <w:szCs w:val="22"/>
                                    </w:rPr>
                                    <w:t>Disadvantages less wealthy and prohibits their right to travel freely</w:t>
                                  </w:r>
                                </w:p>
                                <w:p w14:paraId="76B2F45F" w14:textId="77777777" w:rsidR="00265F16" w:rsidRPr="00BC67B8" w:rsidRDefault="00265F16" w:rsidP="00265F16">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Pr>
                                      <w:rFonts w:ascii="Century Gothic" w:hAnsi="Century Gothic" w:cs="Calibri"/>
                                      <w:i/>
                                      <w:iCs/>
                                      <w:color w:val="2F5496" w:themeColor="accent1" w:themeShade="BF"/>
                                      <w:sz w:val="22"/>
                                    </w:rPr>
                                    <w:t>I</w:t>
                                  </w:r>
                                  <w:r w:rsidRPr="0005322B">
                                    <w:rPr>
                                      <w:rFonts w:ascii="Century Gothic" w:hAnsi="Century Gothic" w:cs="Calibri"/>
                                      <w:i/>
                                      <w:iCs/>
                                      <w:color w:val="2F5496" w:themeColor="accent1" w:themeShade="BF"/>
                                      <w:sz w:val="22"/>
                                    </w:rPr>
                                    <w:t>n lower income areas there are often more residential parking spots and very little money to afford them. This change would ultimately limit car usage in lower income households thereby limiting their prospects and employability in many ways</w:t>
                                  </w:r>
                                </w:p>
                              </w:tc>
                            </w:tr>
                          </w:tbl>
                          <w:p w14:paraId="72DE7903" w14:textId="77777777" w:rsidR="004050CA" w:rsidRPr="00E256DB" w:rsidRDefault="004050CA" w:rsidP="00DE4103">
                            <w:pPr>
                              <w:rPr>
                                <w:rFonts w:ascii="Century Gothic" w:hAnsi="Century Gothic"/>
                                <w:color w:val="2F5496" w:themeColor="accent1" w:themeShade="BF"/>
                                <w:sz w:val="22"/>
                                <w:szCs w:val="20"/>
                              </w:rP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3E598269" id="_x0000_s1035" type="#_x0000_t202" alt="Do you have a parking permit where you live?&#10;Most respondents (67.0%) did not have parking permits, 7.2% did, and a quarter (25.8%) were not sure.&#10;&#10;Chart showing results&#10;&#10;Do you agree with this idea?&#10;Just over half (51.9%) agreed with the idea to increase the cost of parking permits.&#10;&#10;Chart showing results&#10;&#10;Why do you disagree?&#10;Respondents were invited to explain why they disagreed with this proposal; 25 comments were received, and grouped into themes.  The top three are shown below, with a full list in Appendix 13.&#10;Theme No % Example Comments&#10;Against charges for residential parking 7 28.0 - Why should I have to pay to park my car?&#10;- I totally disagree of any parking fees&#10;- people should not have to pay to park outside their own homes&#10;Too expensive 5 20.0 - Too expensive&#10;- We already pay taxes so why are we increasing&#10;Discriminates against less well-off 4 16.0 - Disadvantages less wealthy and prohibits their right to travel freely&#10;- In lower income areas there are often more residential parking spots and very little money to afford them. This change would ultimately limit car usage in lower income households thereby limiting their prospects and employability in many ways&#10;Total 25 - &#10;Note: Respondents could leave multiple comments, therefore total may exceed 100%&#10;" style="position:absolute;margin-left:0;margin-top:0;width:487.55pt;height:696.6pt;z-index:251658250;visibility:visible;mso-wrap-style:square;mso-width-percent:0;mso-height-percent:0;mso-wrap-distance-left:9pt;mso-wrap-distance-top:3.6pt;mso-wrap-distance-right:9pt;mso-wrap-distance-bottom:3.6pt;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bQXhLAIAADwEAAAOAAAAZHJzL2Uyb0RvYy54bWysU9tu2zAMfR+wfxD0vjg2ktQx4hRdug4D&#10;ugvQ7QMUWY6FSaImKbG7rx8lO2m2vQ17EURSOiQPDze3g1bkJJyXYGqaz+aUCMOhkeZQ029fH96U&#10;lPjATMMUGFHTZ+Hp7fb1q01vK1FAB6oRjiCI8VVva9qFYKss87wTmvkZWGEw2ILTLKDpDlnjWI/o&#10;WmXFfL7KenCNdcCF9+i9H4N0m/DbVvDwuW29CETVFGsL6XTp3Mcz225YdXDMdpJPZbB/qEIzaTDp&#10;BeqeBUaOTv4FpSV34KENMw46g7aVXKQesJt8/kc3Tx2zIvWC5Hh7ocn/P1j+6fRkvzgShrcw4ABT&#10;E94+Av/uiYFdx8xB3DkHfSdYg4nzSFnWW19NXyPVvvIRZN9/hAaHzI4BEtDQOh1ZwT4JouMAni+k&#10;iyEQjs5Vvs7LckkJx1hZLm6KYszBqvN363x4L0CTeKmpw6kmeHZ69CGWw6rzk5jNg5LNg1QqGVFJ&#10;YqccOTHUAONcmLBK39VRY72jH7U0n9SAbtTM6C7PbkyRNBmRUsLfkihD+pqul8UyARuI2ZO0tAyo&#10;byU19haxphyRzHemSU8Ck2q8YxJlJnYjoSO1YdgPRDaIH6mPZO+heUa6HYxyxvXDSwfuJyU9Srmm&#10;/seROUGJ+mBwZOt8sYjaT8ZieVOg4a4j++sIMxyhahooGa+7kPYlkmngDkfbykT6SyVTySjRRM20&#10;TnEHru306mXpt78AAAD//wMAUEsDBBQABgAIAAAAIQDc83OA3gAAAAYBAAAPAAAAZHJzL2Rvd25y&#10;ZXYueG1sTI/BTsMwEETvSPyDtZW4UadpoU0ap0JInDgUUg7l5iRLHDVeR7HbpH/PwgUuI61mNPM2&#10;2022ExccfOtIwWIegUCqXN1So+Dj8HK/AeGDplp3jlDBFT3s8tubTKe1G+kdL0VoBJeQT7UCE0Kf&#10;Sukrg1b7ueuR2Ptyg9WBz6GR9aBHLredjKPoUVrdEi8Y3eOzwepUnK2Cz3hzGK/H/rRavZljkezL&#10;9X56VepuNj1tQQScwl8YfvAZHXJmKt2Zai86BfxI+FX2kvXDAkTJoWWyjEHmmfyPn38DAAD//wMA&#10;UEsBAi0AFAAGAAgAAAAhALaDOJL+AAAA4QEAABMAAAAAAAAAAAAAAAAAAAAAAFtDb250ZW50X1R5&#10;cGVzXS54bWxQSwECLQAUAAYACAAAACEAOP0h/9YAAACUAQAACwAAAAAAAAAAAAAAAAAvAQAAX3Jl&#10;bHMvLnJlbHNQSwECLQAUAAYACAAAACEAa20F4SwCAAA8BAAADgAAAAAAAAAAAAAAAAAuAgAAZHJz&#10;L2Uyb0RvYy54bWxQSwECLQAUAAYACAAAACEA3PNzgN4AAAAGAQAADwAAAAAAAAAAAAAAAACGBAAA&#10;ZHJzL2Rvd25yZXYueG1sUEsFBgAAAAAEAAQA8wAAAJEFAAAAAA==&#10;" fillcolor="#e2efd9 [665]" stroked="f">
                <v:textbox>
                  <w:txbxContent>
                    <w:p w14:paraId="45B49EB9" w14:textId="77777777" w:rsidR="009C5CD5" w:rsidRPr="00F33DE9" w:rsidRDefault="009C5CD5" w:rsidP="009C5CD5">
                      <w:pPr>
                        <w:rPr>
                          <w:rFonts w:ascii="Century Gothic" w:hAnsi="Century Gothic"/>
                          <w:b/>
                          <w:bCs/>
                          <w:color w:val="2F5496" w:themeColor="accent1" w:themeShade="BF"/>
                          <w:sz w:val="22"/>
                          <w:szCs w:val="20"/>
                        </w:rPr>
                      </w:pPr>
                      <w:r w:rsidRPr="00F33DE9">
                        <w:rPr>
                          <w:rFonts w:ascii="Century Gothic" w:hAnsi="Century Gothic"/>
                          <w:b/>
                          <w:bCs/>
                          <w:color w:val="2F5496" w:themeColor="accent1" w:themeShade="BF"/>
                          <w:sz w:val="22"/>
                          <w:szCs w:val="20"/>
                        </w:rPr>
                        <w:t>Do you have a parking permit where you live?</w:t>
                      </w:r>
                    </w:p>
                    <w:p w14:paraId="5C375FB7" w14:textId="77777777" w:rsidR="00310AC9" w:rsidRDefault="00054D8B" w:rsidP="009C5CD5">
                      <w:pPr>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Most respondents</w:t>
                      </w:r>
                      <w:r w:rsidR="001F236E">
                        <w:rPr>
                          <w:rFonts w:ascii="Century Gothic" w:hAnsi="Century Gothic"/>
                          <w:color w:val="2F5496" w:themeColor="accent1" w:themeShade="BF"/>
                          <w:sz w:val="22"/>
                          <w:szCs w:val="20"/>
                        </w:rPr>
                        <w:t xml:space="preserve"> (67.0%) did not have parking permits</w:t>
                      </w:r>
                      <w:r w:rsidR="00310AC9">
                        <w:rPr>
                          <w:rFonts w:ascii="Century Gothic" w:hAnsi="Century Gothic"/>
                          <w:color w:val="2F5496" w:themeColor="accent1" w:themeShade="BF"/>
                          <w:sz w:val="22"/>
                          <w:szCs w:val="20"/>
                        </w:rPr>
                        <w:t>, 7.2% did, and a quarter (25.8%) were not sure.</w:t>
                      </w:r>
                    </w:p>
                    <w:p w14:paraId="3D39FE97" w14:textId="1BF68ACB" w:rsidR="009C5CD5" w:rsidRDefault="00313E6C" w:rsidP="009C5CD5">
                      <w:pPr>
                        <w:rPr>
                          <w:rFonts w:ascii="Century Gothic" w:hAnsi="Century Gothic"/>
                          <w:color w:val="2F5496" w:themeColor="accent1" w:themeShade="BF"/>
                          <w:sz w:val="22"/>
                          <w:szCs w:val="20"/>
                        </w:rPr>
                      </w:pPr>
                      <w:r>
                        <w:rPr>
                          <w:noProof/>
                        </w:rPr>
                        <w:drawing>
                          <wp:inline distT="0" distB="0" distL="0" distR="0" wp14:anchorId="009B34FE" wp14:editId="06A5D559">
                            <wp:extent cx="5983705" cy="1330960"/>
                            <wp:effectExtent l="0" t="0" r="17145" b="2540"/>
                            <wp:docPr id="98363198" name="Chart 1">
                              <a:extLst xmlns:a="http://schemas.openxmlformats.org/drawingml/2006/main">
                                <a:ext uri="{FF2B5EF4-FFF2-40B4-BE49-F238E27FC236}">
                                  <a16:creationId xmlns:a16="http://schemas.microsoft.com/office/drawing/2014/main" id="{6F73FF40-63B6-4C17-A220-EDCEF0B1A27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1"/>
                              </a:graphicData>
                            </a:graphic>
                          </wp:inline>
                        </w:drawing>
                      </w:r>
                    </w:p>
                    <w:p w14:paraId="41311F3B" w14:textId="6997F431" w:rsidR="00DE4103" w:rsidRPr="00F33DE9" w:rsidRDefault="00DE4103" w:rsidP="005E24E9">
                      <w:pPr>
                        <w:rPr>
                          <w:rFonts w:ascii="Century Gothic" w:hAnsi="Century Gothic"/>
                          <w:b/>
                          <w:bCs/>
                          <w:color w:val="2F5496" w:themeColor="accent1" w:themeShade="BF"/>
                          <w:sz w:val="22"/>
                          <w:szCs w:val="20"/>
                        </w:rPr>
                      </w:pPr>
                      <w:r w:rsidRPr="00F33DE9">
                        <w:rPr>
                          <w:rFonts w:ascii="Century Gothic" w:hAnsi="Century Gothic"/>
                          <w:b/>
                          <w:bCs/>
                          <w:color w:val="2F5496" w:themeColor="accent1" w:themeShade="BF"/>
                          <w:sz w:val="22"/>
                          <w:szCs w:val="20"/>
                        </w:rPr>
                        <w:t>Do you </w:t>
                      </w:r>
                      <w:r w:rsidR="005E24E9" w:rsidRPr="00F33DE9">
                        <w:rPr>
                          <w:rFonts w:ascii="Century Gothic" w:hAnsi="Century Gothic"/>
                          <w:b/>
                          <w:bCs/>
                          <w:color w:val="2F5496" w:themeColor="accent1" w:themeShade="BF"/>
                          <w:sz w:val="22"/>
                          <w:szCs w:val="20"/>
                        </w:rPr>
                        <w:t>agree with this idea</w:t>
                      </w:r>
                      <w:r w:rsidRPr="00F33DE9">
                        <w:rPr>
                          <w:rFonts w:ascii="Century Gothic" w:hAnsi="Century Gothic"/>
                          <w:b/>
                          <w:bCs/>
                          <w:color w:val="2F5496" w:themeColor="accent1" w:themeShade="BF"/>
                          <w:sz w:val="22"/>
                          <w:szCs w:val="20"/>
                        </w:rPr>
                        <w:t>?</w:t>
                      </w:r>
                    </w:p>
                    <w:p w14:paraId="1487DFAC" w14:textId="38BB12FE" w:rsidR="00DE4103" w:rsidRDefault="00310AC9" w:rsidP="00DE4103">
                      <w:pPr>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Just over half (</w:t>
                      </w:r>
                      <w:r w:rsidR="00F202A0">
                        <w:rPr>
                          <w:rFonts w:ascii="Century Gothic" w:hAnsi="Century Gothic"/>
                          <w:color w:val="2F5496" w:themeColor="accent1" w:themeShade="BF"/>
                          <w:sz w:val="22"/>
                          <w:szCs w:val="20"/>
                        </w:rPr>
                        <w:t>51.9%) agreed with the idea to increase the cost of parking permits</w:t>
                      </w:r>
                      <w:r w:rsidR="00156E71">
                        <w:rPr>
                          <w:rFonts w:ascii="Century Gothic" w:hAnsi="Century Gothic"/>
                          <w:color w:val="2F5496" w:themeColor="accent1" w:themeShade="BF"/>
                          <w:sz w:val="22"/>
                          <w:szCs w:val="20"/>
                        </w:rPr>
                        <w:t>.</w:t>
                      </w:r>
                    </w:p>
                    <w:p w14:paraId="338CAA41" w14:textId="6A1863E4" w:rsidR="004A6789" w:rsidRDefault="004A6789" w:rsidP="00C453A2">
                      <w:pPr>
                        <w:spacing w:after="0"/>
                        <w:rPr>
                          <w:rFonts w:ascii="Century Gothic" w:hAnsi="Century Gothic"/>
                          <w:color w:val="2F5496" w:themeColor="accent1" w:themeShade="BF"/>
                          <w:sz w:val="22"/>
                          <w:szCs w:val="20"/>
                        </w:rPr>
                      </w:pPr>
                      <w:r>
                        <w:rPr>
                          <w:noProof/>
                        </w:rPr>
                        <w:drawing>
                          <wp:inline distT="0" distB="0" distL="0" distR="0" wp14:anchorId="44BD16A4" wp14:editId="2AD8F7F0">
                            <wp:extent cx="5999747" cy="1331595"/>
                            <wp:effectExtent l="0" t="0" r="1270" b="1905"/>
                            <wp:docPr id="197295123" name="Chart 1">
                              <a:extLst xmlns:a="http://schemas.openxmlformats.org/drawingml/2006/main">
                                <a:ext uri="{FF2B5EF4-FFF2-40B4-BE49-F238E27FC236}">
                                  <a16:creationId xmlns:a16="http://schemas.microsoft.com/office/drawing/2014/main" id="{DE44EAD4-581C-49E9-998D-39D7A273F21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2"/>
                              </a:graphicData>
                            </a:graphic>
                          </wp:inline>
                        </w:drawing>
                      </w:r>
                    </w:p>
                    <w:p w14:paraId="7DB3A9B3" w14:textId="2D2BBF11" w:rsidR="007454FF" w:rsidRPr="007A3698" w:rsidRDefault="007454FF" w:rsidP="007A3698">
                      <w:pPr>
                        <w:spacing w:after="0" w:line="240" w:lineRule="auto"/>
                        <w:rPr>
                          <w:rFonts w:ascii="Century Gothic" w:hAnsi="Century Gothic"/>
                          <w:i/>
                          <w:iCs/>
                          <w:color w:val="2F5496" w:themeColor="accent1" w:themeShade="BF"/>
                          <w:sz w:val="20"/>
                          <w:szCs w:val="18"/>
                        </w:rPr>
                      </w:pPr>
                      <w:r w:rsidRPr="007454FF">
                        <w:rPr>
                          <w:rFonts w:ascii="Century Gothic" w:hAnsi="Century Gothic"/>
                          <w:i/>
                          <w:iCs/>
                          <w:color w:val="2F5496" w:themeColor="accent1" w:themeShade="BF"/>
                          <w:sz w:val="22"/>
                          <w:szCs w:val="20"/>
                        </w:rPr>
                        <w:t xml:space="preserve">Note: </w:t>
                      </w:r>
                      <w:r w:rsidR="00596A48">
                        <w:rPr>
                          <w:rFonts w:ascii="Century Gothic" w:hAnsi="Century Gothic"/>
                          <w:i/>
                          <w:iCs/>
                          <w:color w:val="2F5496" w:themeColor="accent1" w:themeShade="BF"/>
                          <w:sz w:val="22"/>
                          <w:szCs w:val="20"/>
                        </w:rPr>
                        <w:t>Excludes ‘Don’t know</w:t>
                      </w:r>
                      <w:r w:rsidR="00CA0CF5">
                        <w:rPr>
                          <w:rFonts w:ascii="Century Gothic" w:hAnsi="Century Gothic"/>
                          <w:i/>
                          <w:iCs/>
                          <w:color w:val="2F5496" w:themeColor="accent1" w:themeShade="BF"/>
                          <w:sz w:val="22"/>
                          <w:szCs w:val="20"/>
                        </w:rPr>
                        <w:t>’</w:t>
                      </w:r>
                      <w:r w:rsidR="00596A48">
                        <w:rPr>
                          <w:rFonts w:ascii="Century Gothic" w:hAnsi="Century Gothic"/>
                          <w:i/>
                          <w:iCs/>
                          <w:color w:val="2F5496" w:themeColor="accent1" w:themeShade="BF"/>
                          <w:sz w:val="22"/>
                          <w:szCs w:val="20"/>
                        </w:rPr>
                        <w:t xml:space="preserve"> responses</w:t>
                      </w:r>
                    </w:p>
                    <w:p w14:paraId="2F8F7E3B" w14:textId="77777777" w:rsidR="00DE4103" w:rsidRPr="007A3698" w:rsidRDefault="00DE4103" w:rsidP="007A3698">
                      <w:pPr>
                        <w:spacing w:line="240" w:lineRule="auto"/>
                        <w:rPr>
                          <w:rFonts w:ascii="Century Gothic" w:hAnsi="Century Gothic"/>
                          <w:color w:val="2F5496" w:themeColor="accent1" w:themeShade="BF"/>
                          <w:sz w:val="20"/>
                          <w:szCs w:val="18"/>
                        </w:rPr>
                      </w:pPr>
                    </w:p>
                    <w:p w14:paraId="5BD56F2F" w14:textId="77777777" w:rsidR="00265F16" w:rsidRPr="00E107A0" w:rsidRDefault="00265F16" w:rsidP="00265F16">
                      <w:pPr>
                        <w:rPr>
                          <w:rFonts w:ascii="Century Gothic" w:hAnsi="Century Gothic"/>
                          <w:color w:val="2F5496" w:themeColor="accent1" w:themeShade="BF"/>
                          <w:sz w:val="22"/>
                          <w:szCs w:val="20"/>
                        </w:rPr>
                      </w:pPr>
                      <w:r w:rsidRPr="00F33DE9">
                        <w:rPr>
                          <w:rFonts w:ascii="Century Gothic" w:hAnsi="Century Gothic"/>
                          <w:b/>
                          <w:bCs/>
                          <w:color w:val="2F5496" w:themeColor="accent1" w:themeShade="BF"/>
                          <w:sz w:val="22"/>
                          <w:szCs w:val="20"/>
                        </w:rPr>
                        <w:t>Why do you disagree?</w:t>
                      </w:r>
                    </w:p>
                    <w:p w14:paraId="165E0D39" w14:textId="46AA43EB" w:rsidR="00E107A0" w:rsidRPr="00E107A0" w:rsidRDefault="00E107A0" w:rsidP="00265F16">
                      <w:pPr>
                        <w:rPr>
                          <w:rFonts w:ascii="Century Gothic" w:hAnsi="Century Gothic"/>
                          <w:color w:val="2F5496" w:themeColor="accent1" w:themeShade="BF"/>
                          <w:sz w:val="22"/>
                          <w:szCs w:val="20"/>
                        </w:rPr>
                      </w:pPr>
                      <w:r w:rsidRPr="00E107A0">
                        <w:rPr>
                          <w:rFonts w:ascii="Century Gothic" w:hAnsi="Century Gothic"/>
                          <w:color w:val="2F5496" w:themeColor="accent1" w:themeShade="BF"/>
                          <w:sz w:val="22"/>
                          <w:szCs w:val="20"/>
                        </w:rPr>
                        <w:t>Res</w:t>
                      </w:r>
                      <w:r>
                        <w:rPr>
                          <w:rFonts w:ascii="Century Gothic" w:hAnsi="Century Gothic"/>
                          <w:color w:val="2F5496" w:themeColor="accent1" w:themeShade="BF"/>
                          <w:sz w:val="22"/>
                          <w:szCs w:val="20"/>
                        </w:rPr>
                        <w:t>pondents were invited to explain why they disagreed with this proposal; 25 comments were received</w:t>
                      </w:r>
                      <w:r w:rsidR="00EC2ECE">
                        <w:rPr>
                          <w:rFonts w:ascii="Century Gothic" w:hAnsi="Century Gothic"/>
                          <w:color w:val="2F5496" w:themeColor="accent1" w:themeShade="BF"/>
                          <w:sz w:val="22"/>
                          <w:szCs w:val="20"/>
                        </w:rPr>
                        <w:t xml:space="preserve">, and grouped into themes.  The top three are shown below, with a full list </w:t>
                      </w:r>
                      <w:bookmarkStart w:id="55" w:name="Page43"/>
                      <w:r w:rsidR="00EC2ECE">
                        <w:rPr>
                          <w:rFonts w:ascii="Century Gothic" w:hAnsi="Century Gothic"/>
                          <w:color w:val="2F5496" w:themeColor="accent1" w:themeShade="BF"/>
                          <w:sz w:val="22"/>
                          <w:szCs w:val="20"/>
                        </w:rPr>
                        <w:t xml:space="preserve">in </w:t>
                      </w:r>
                      <w:bookmarkEnd w:id="55"/>
                      <w:r w:rsidR="00836E1B">
                        <w:rPr>
                          <w:rFonts w:ascii="Century Gothic" w:hAnsi="Century Gothic"/>
                          <w:color w:val="2F5496" w:themeColor="accent1" w:themeShade="BF"/>
                          <w:sz w:val="22"/>
                          <w:szCs w:val="20"/>
                        </w:rPr>
                        <w:fldChar w:fldCharType="begin"/>
                      </w:r>
                      <w:r w:rsidR="00836E1B">
                        <w:rPr>
                          <w:rFonts w:ascii="Century Gothic" w:hAnsi="Century Gothic"/>
                          <w:color w:val="2F5496" w:themeColor="accent1" w:themeShade="BF"/>
                          <w:sz w:val="22"/>
                          <w:szCs w:val="20"/>
                        </w:rPr>
                        <w:instrText>HYPERLINK  \l "_Young_People’s_Survey:_4"</w:instrText>
                      </w:r>
                      <w:r w:rsidR="00836E1B">
                        <w:rPr>
                          <w:rFonts w:ascii="Century Gothic" w:hAnsi="Century Gothic"/>
                          <w:color w:val="2F5496" w:themeColor="accent1" w:themeShade="BF"/>
                          <w:sz w:val="22"/>
                          <w:szCs w:val="20"/>
                        </w:rPr>
                      </w:r>
                      <w:r w:rsidR="00836E1B">
                        <w:rPr>
                          <w:rFonts w:ascii="Century Gothic" w:hAnsi="Century Gothic"/>
                          <w:color w:val="2F5496" w:themeColor="accent1" w:themeShade="BF"/>
                          <w:sz w:val="22"/>
                          <w:szCs w:val="20"/>
                        </w:rPr>
                        <w:fldChar w:fldCharType="separate"/>
                      </w:r>
                      <w:r w:rsidR="00EC2ECE" w:rsidRPr="00836E1B">
                        <w:rPr>
                          <w:rStyle w:val="Hyperlink"/>
                          <w:rFonts w:ascii="Century Gothic" w:hAnsi="Century Gothic"/>
                          <w:sz w:val="22"/>
                          <w:szCs w:val="20"/>
                        </w:rPr>
                        <w:t xml:space="preserve">Appendix </w:t>
                      </w:r>
                      <w:r w:rsidR="003C492A" w:rsidRPr="00836E1B">
                        <w:rPr>
                          <w:rStyle w:val="Hyperlink"/>
                          <w:rFonts w:ascii="Century Gothic" w:hAnsi="Century Gothic"/>
                          <w:sz w:val="22"/>
                          <w:szCs w:val="20"/>
                        </w:rPr>
                        <w:t>1</w:t>
                      </w:r>
                      <w:r w:rsidR="00836E1B" w:rsidRPr="00836E1B">
                        <w:rPr>
                          <w:rStyle w:val="Hyperlink"/>
                          <w:rFonts w:ascii="Century Gothic" w:hAnsi="Century Gothic"/>
                          <w:sz w:val="22"/>
                          <w:szCs w:val="20"/>
                        </w:rPr>
                        <w:t>4</w:t>
                      </w:r>
                      <w:r w:rsidR="00836E1B">
                        <w:rPr>
                          <w:rFonts w:ascii="Century Gothic" w:hAnsi="Century Gothic"/>
                          <w:color w:val="2F5496" w:themeColor="accent1" w:themeShade="BF"/>
                          <w:sz w:val="22"/>
                          <w:szCs w:val="20"/>
                        </w:rPr>
                        <w:fldChar w:fldCharType="end"/>
                      </w:r>
                      <w:r w:rsidR="00EC2ECE">
                        <w:rPr>
                          <w:rFonts w:ascii="Century Gothic" w:hAnsi="Century Gothic"/>
                          <w:color w:val="2F5496" w:themeColor="accent1" w:themeShade="BF"/>
                          <w:sz w:val="22"/>
                          <w:szCs w:val="20"/>
                        </w:rPr>
                        <w:t>.</w:t>
                      </w:r>
                    </w:p>
                    <w:tbl>
                      <w:tblPr>
                        <w:tblStyle w:val="GridTable4-Accent5"/>
                        <w:tblW w:w="9351" w:type="dxa"/>
                        <w:tblLook w:val="04A0" w:firstRow="1" w:lastRow="0" w:firstColumn="1" w:lastColumn="0" w:noHBand="0" w:noVBand="1"/>
                      </w:tblPr>
                      <w:tblGrid>
                        <w:gridCol w:w="2189"/>
                        <w:gridCol w:w="520"/>
                        <w:gridCol w:w="643"/>
                        <w:gridCol w:w="5999"/>
                      </w:tblGrid>
                      <w:tr w:rsidR="00265F16" w:rsidRPr="007454FF" w14:paraId="13DF7934" w14:textId="77777777" w:rsidTr="00CF716D">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89" w:type="dxa"/>
                          </w:tcPr>
                          <w:p w14:paraId="26174B19" w14:textId="77777777" w:rsidR="00265F16" w:rsidRPr="007454FF" w:rsidRDefault="00265F16" w:rsidP="00265F16">
                            <w:pPr>
                              <w:widowControl w:val="0"/>
                              <w:autoSpaceDE w:val="0"/>
                              <w:autoSpaceDN w:val="0"/>
                              <w:adjustRightInd w:val="0"/>
                              <w:ind w:left="-120"/>
                              <w:rPr>
                                <w:rFonts w:ascii="Century Gothic" w:hAnsi="Century Gothic" w:cs="Calibri"/>
                                <w:color w:val="FFFFFF"/>
                                <w:sz w:val="22"/>
                                <w:szCs w:val="22"/>
                              </w:rPr>
                            </w:pPr>
                            <w:r w:rsidRPr="007454FF">
                              <w:rPr>
                                <w:rFonts w:ascii="Century Gothic" w:hAnsi="Century Gothic" w:cs="Calibri"/>
                                <w:color w:val="FFFFFF"/>
                                <w:sz w:val="22"/>
                                <w:szCs w:val="22"/>
                              </w:rPr>
                              <w:t>Theme</w:t>
                            </w:r>
                          </w:p>
                        </w:tc>
                        <w:tc>
                          <w:tcPr>
                            <w:tcW w:w="520" w:type="dxa"/>
                          </w:tcPr>
                          <w:p w14:paraId="66A8BC92" w14:textId="77777777" w:rsidR="00265F16" w:rsidRPr="007454FF" w:rsidRDefault="00265F16" w:rsidP="00265F16">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No</w:t>
                            </w:r>
                          </w:p>
                        </w:tc>
                        <w:tc>
                          <w:tcPr>
                            <w:tcW w:w="643" w:type="dxa"/>
                          </w:tcPr>
                          <w:p w14:paraId="7257199B" w14:textId="77777777" w:rsidR="00265F16" w:rsidRPr="007454FF" w:rsidRDefault="00265F16" w:rsidP="00265F16">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w:t>
                            </w:r>
                          </w:p>
                        </w:tc>
                        <w:tc>
                          <w:tcPr>
                            <w:tcW w:w="5999" w:type="dxa"/>
                          </w:tcPr>
                          <w:p w14:paraId="127E5715" w14:textId="77777777" w:rsidR="00265F16" w:rsidRPr="007454FF" w:rsidRDefault="00265F16" w:rsidP="00265F16">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Example Comments</w:t>
                            </w:r>
                          </w:p>
                        </w:tc>
                      </w:tr>
                      <w:tr w:rsidR="00265F16" w:rsidRPr="00BC67B8" w14:paraId="4763CEC3" w14:textId="77777777" w:rsidTr="00CF716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89" w:type="dxa"/>
                          </w:tcPr>
                          <w:p w14:paraId="7F3978AF" w14:textId="77777777" w:rsidR="00265F16" w:rsidRPr="00BC67B8" w:rsidRDefault="00265F16" w:rsidP="00265F16">
                            <w:pPr>
                              <w:widowControl w:val="0"/>
                              <w:autoSpaceDE w:val="0"/>
                              <w:autoSpaceDN w:val="0"/>
                              <w:adjustRightInd w:val="0"/>
                              <w:rPr>
                                <w:rFonts w:ascii="Century Gothic" w:hAnsi="Century Gothic" w:cs="Calibri"/>
                                <w:color w:val="2F5496" w:themeColor="accent1" w:themeShade="BF"/>
                                <w:sz w:val="22"/>
                                <w:szCs w:val="22"/>
                              </w:rPr>
                            </w:pPr>
                            <w:r w:rsidRPr="00E248E6">
                              <w:rPr>
                                <w:rFonts w:ascii="Century Gothic" w:hAnsi="Century Gothic" w:cs="Calibri"/>
                                <w:color w:val="2F5496" w:themeColor="accent1" w:themeShade="BF"/>
                                <w:sz w:val="22"/>
                              </w:rPr>
                              <w:t>Against charges for residential parking</w:t>
                            </w:r>
                          </w:p>
                        </w:tc>
                        <w:tc>
                          <w:tcPr>
                            <w:tcW w:w="520" w:type="dxa"/>
                          </w:tcPr>
                          <w:p w14:paraId="5AD7C5A3" w14:textId="77777777" w:rsidR="00265F16" w:rsidRPr="00BC67B8" w:rsidRDefault="00265F16" w:rsidP="00265F16">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szCs w:val="22"/>
                              </w:rPr>
                            </w:pPr>
                            <w:r w:rsidRPr="00E248E6">
                              <w:rPr>
                                <w:rFonts w:ascii="Century Gothic" w:hAnsi="Century Gothic" w:cs="Calibri"/>
                                <w:color w:val="2F5496" w:themeColor="accent1" w:themeShade="BF"/>
                                <w:sz w:val="22"/>
                              </w:rPr>
                              <w:t>7</w:t>
                            </w:r>
                          </w:p>
                        </w:tc>
                        <w:tc>
                          <w:tcPr>
                            <w:tcW w:w="643" w:type="dxa"/>
                          </w:tcPr>
                          <w:p w14:paraId="22C5E5FE" w14:textId="77777777" w:rsidR="00265F16" w:rsidRPr="00BC67B8" w:rsidRDefault="00265F16" w:rsidP="00265F16">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szCs w:val="22"/>
                              </w:rPr>
                            </w:pPr>
                            <w:r w:rsidRPr="00E248E6">
                              <w:rPr>
                                <w:rFonts w:ascii="Century Gothic" w:hAnsi="Century Gothic" w:cs="Calibri"/>
                                <w:i/>
                                <w:iCs/>
                                <w:color w:val="2F5496" w:themeColor="accent1" w:themeShade="BF"/>
                                <w:sz w:val="22"/>
                              </w:rPr>
                              <w:t>28.0</w:t>
                            </w:r>
                          </w:p>
                        </w:tc>
                        <w:tc>
                          <w:tcPr>
                            <w:tcW w:w="5999" w:type="dxa"/>
                          </w:tcPr>
                          <w:p w14:paraId="1D150AB5" w14:textId="77777777" w:rsidR="00265F16" w:rsidRDefault="00265F16" w:rsidP="00265F16">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D06A1D">
                              <w:rPr>
                                <w:rFonts w:ascii="Century Gothic" w:hAnsi="Century Gothic" w:cs="Calibri"/>
                                <w:i/>
                                <w:iCs/>
                                <w:color w:val="2F5496" w:themeColor="accent1" w:themeShade="BF"/>
                                <w:sz w:val="22"/>
                                <w:szCs w:val="22"/>
                              </w:rPr>
                              <w:t>Why should I have to pay to park my car?</w:t>
                            </w:r>
                          </w:p>
                          <w:p w14:paraId="4B487587" w14:textId="77777777" w:rsidR="00265F16" w:rsidRDefault="00265F16" w:rsidP="00265F16">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4349DE">
                              <w:rPr>
                                <w:rFonts w:ascii="Century Gothic" w:hAnsi="Century Gothic" w:cs="Calibri"/>
                                <w:i/>
                                <w:iCs/>
                                <w:color w:val="2F5496" w:themeColor="accent1" w:themeShade="BF"/>
                                <w:sz w:val="22"/>
                                <w:szCs w:val="22"/>
                              </w:rPr>
                              <w:t>I totally disagree of any parking fees</w:t>
                            </w:r>
                          </w:p>
                          <w:p w14:paraId="35D1A997" w14:textId="77777777" w:rsidR="00265F16" w:rsidRPr="004349DE" w:rsidRDefault="00265F16" w:rsidP="00265F16">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4349DE">
                              <w:rPr>
                                <w:rFonts w:ascii="Century Gothic" w:hAnsi="Century Gothic" w:cs="Calibri"/>
                                <w:i/>
                                <w:iCs/>
                                <w:color w:val="2F5496" w:themeColor="accent1" w:themeShade="BF"/>
                                <w:sz w:val="22"/>
                                <w:szCs w:val="22"/>
                              </w:rPr>
                              <w:t>people should not have to pay to park outside their own homes</w:t>
                            </w:r>
                          </w:p>
                        </w:tc>
                      </w:tr>
                      <w:tr w:rsidR="00265F16" w:rsidRPr="00BC67B8" w14:paraId="317CDDB9" w14:textId="77777777" w:rsidTr="00CF716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89" w:type="dxa"/>
                          </w:tcPr>
                          <w:p w14:paraId="5AFFDE90" w14:textId="77777777" w:rsidR="00265F16" w:rsidRPr="00BC67B8" w:rsidRDefault="00265F16" w:rsidP="00265F16">
                            <w:pPr>
                              <w:widowControl w:val="0"/>
                              <w:autoSpaceDE w:val="0"/>
                              <w:autoSpaceDN w:val="0"/>
                              <w:adjustRightInd w:val="0"/>
                              <w:rPr>
                                <w:rFonts w:ascii="Century Gothic" w:hAnsi="Century Gothic" w:cs="Calibri"/>
                                <w:color w:val="2F5496" w:themeColor="accent1" w:themeShade="BF"/>
                                <w:sz w:val="22"/>
                              </w:rPr>
                            </w:pPr>
                            <w:r w:rsidRPr="00E248E6">
                              <w:rPr>
                                <w:rFonts w:ascii="Century Gothic" w:hAnsi="Century Gothic" w:cs="Calibri"/>
                                <w:color w:val="2F5496" w:themeColor="accent1" w:themeShade="BF"/>
                                <w:sz w:val="22"/>
                              </w:rPr>
                              <w:t>Too expensive</w:t>
                            </w:r>
                          </w:p>
                        </w:tc>
                        <w:tc>
                          <w:tcPr>
                            <w:tcW w:w="520" w:type="dxa"/>
                          </w:tcPr>
                          <w:p w14:paraId="250A1E58" w14:textId="77777777" w:rsidR="00265F16" w:rsidRPr="00BC67B8" w:rsidRDefault="00265F16" w:rsidP="00265F16">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color w:val="2F5496" w:themeColor="accent1" w:themeShade="BF"/>
                                <w:sz w:val="22"/>
                              </w:rPr>
                            </w:pPr>
                            <w:r w:rsidRPr="00E248E6">
                              <w:rPr>
                                <w:rFonts w:ascii="Century Gothic" w:hAnsi="Century Gothic" w:cs="Calibri"/>
                                <w:color w:val="2F5496" w:themeColor="accent1" w:themeShade="BF"/>
                                <w:sz w:val="22"/>
                              </w:rPr>
                              <w:t>5</w:t>
                            </w:r>
                          </w:p>
                        </w:tc>
                        <w:tc>
                          <w:tcPr>
                            <w:tcW w:w="643" w:type="dxa"/>
                          </w:tcPr>
                          <w:p w14:paraId="103ADC41" w14:textId="77777777" w:rsidR="00265F16" w:rsidRPr="00BC67B8" w:rsidRDefault="00265F16" w:rsidP="00265F16">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i/>
                                <w:iCs/>
                                <w:color w:val="2F5496" w:themeColor="accent1" w:themeShade="BF"/>
                                <w:sz w:val="22"/>
                              </w:rPr>
                            </w:pPr>
                            <w:r w:rsidRPr="00E248E6">
                              <w:rPr>
                                <w:rFonts w:ascii="Century Gothic" w:hAnsi="Century Gothic" w:cs="Calibri"/>
                                <w:i/>
                                <w:iCs/>
                                <w:color w:val="2F5496" w:themeColor="accent1" w:themeShade="BF"/>
                                <w:sz w:val="22"/>
                              </w:rPr>
                              <w:t>20.0</w:t>
                            </w:r>
                          </w:p>
                        </w:tc>
                        <w:tc>
                          <w:tcPr>
                            <w:tcW w:w="5999" w:type="dxa"/>
                          </w:tcPr>
                          <w:p w14:paraId="3D206BA0" w14:textId="77777777" w:rsidR="00265F16" w:rsidRPr="004349DE" w:rsidRDefault="00265F16" w:rsidP="00265F16">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4349DE">
                              <w:rPr>
                                <w:rFonts w:ascii="Century Gothic" w:hAnsi="Century Gothic" w:cs="Calibri"/>
                                <w:i/>
                                <w:iCs/>
                                <w:color w:val="2F5496" w:themeColor="accent1" w:themeShade="BF"/>
                                <w:sz w:val="22"/>
                                <w:szCs w:val="22"/>
                              </w:rPr>
                              <w:t>Too expensive</w:t>
                            </w:r>
                          </w:p>
                          <w:p w14:paraId="1FCDB3F1" w14:textId="77777777" w:rsidR="00265F16" w:rsidRPr="00BC67B8" w:rsidRDefault="00265F16" w:rsidP="00265F16">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sidRPr="00230DA2">
                              <w:rPr>
                                <w:rFonts w:ascii="Century Gothic" w:hAnsi="Century Gothic" w:cs="Calibri"/>
                                <w:i/>
                                <w:iCs/>
                                <w:color w:val="2F5496" w:themeColor="accent1" w:themeShade="BF"/>
                                <w:sz w:val="22"/>
                              </w:rPr>
                              <w:t>We already pay taxes so why are we increasing</w:t>
                            </w:r>
                          </w:p>
                        </w:tc>
                      </w:tr>
                      <w:tr w:rsidR="00265F16" w:rsidRPr="00BC67B8" w14:paraId="4A55DCAB" w14:textId="77777777" w:rsidTr="00CF716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89" w:type="dxa"/>
                          </w:tcPr>
                          <w:p w14:paraId="1E52CC63" w14:textId="77777777" w:rsidR="00265F16" w:rsidRPr="00BC67B8" w:rsidRDefault="00265F16" w:rsidP="00265F16">
                            <w:pPr>
                              <w:widowControl w:val="0"/>
                              <w:autoSpaceDE w:val="0"/>
                              <w:autoSpaceDN w:val="0"/>
                              <w:adjustRightInd w:val="0"/>
                              <w:rPr>
                                <w:rFonts w:ascii="Century Gothic" w:hAnsi="Century Gothic" w:cs="Calibri"/>
                                <w:color w:val="2F5496" w:themeColor="accent1" w:themeShade="BF"/>
                                <w:sz w:val="22"/>
                              </w:rPr>
                            </w:pPr>
                            <w:r w:rsidRPr="00E248E6">
                              <w:rPr>
                                <w:rFonts w:ascii="Century Gothic" w:hAnsi="Century Gothic" w:cs="Calibri"/>
                                <w:color w:val="2F5496" w:themeColor="accent1" w:themeShade="BF"/>
                                <w:sz w:val="22"/>
                              </w:rPr>
                              <w:t>Discriminates against less well-off</w:t>
                            </w:r>
                          </w:p>
                        </w:tc>
                        <w:tc>
                          <w:tcPr>
                            <w:tcW w:w="520" w:type="dxa"/>
                          </w:tcPr>
                          <w:p w14:paraId="6977C50F" w14:textId="77777777" w:rsidR="00265F16" w:rsidRPr="00BC67B8" w:rsidRDefault="00265F16" w:rsidP="00265F16">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rPr>
                            </w:pPr>
                            <w:r w:rsidRPr="00E248E6">
                              <w:rPr>
                                <w:rFonts w:ascii="Century Gothic" w:hAnsi="Century Gothic" w:cs="Calibri"/>
                                <w:color w:val="2F5496" w:themeColor="accent1" w:themeShade="BF"/>
                                <w:sz w:val="22"/>
                              </w:rPr>
                              <w:t>4</w:t>
                            </w:r>
                          </w:p>
                        </w:tc>
                        <w:tc>
                          <w:tcPr>
                            <w:tcW w:w="643" w:type="dxa"/>
                          </w:tcPr>
                          <w:p w14:paraId="32CFBB26" w14:textId="77777777" w:rsidR="00265F16" w:rsidRPr="00BC67B8" w:rsidRDefault="00265F16" w:rsidP="00265F16">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rPr>
                            </w:pPr>
                            <w:r w:rsidRPr="00E248E6">
                              <w:rPr>
                                <w:rFonts w:ascii="Century Gothic" w:hAnsi="Century Gothic" w:cs="Calibri"/>
                                <w:i/>
                                <w:iCs/>
                                <w:color w:val="2F5496" w:themeColor="accent1" w:themeShade="BF"/>
                                <w:sz w:val="22"/>
                              </w:rPr>
                              <w:t>16.0</w:t>
                            </w:r>
                          </w:p>
                        </w:tc>
                        <w:tc>
                          <w:tcPr>
                            <w:tcW w:w="5999" w:type="dxa"/>
                          </w:tcPr>
                          <w:p w14:paraId="664B6D74" w14:textId="77777777" w:rsidR="00265F16" w:rsidRPr="004349DE" w:rsidRDefault="00265F16" w:rsidP="00265F16">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4349DE">
                              <w:rPr>
                                <w:rFonts w:ascii="Century Gothic" w:hAnsi="Century Gothic" w:cs="Calibri"/>
                                <w:i/>
                                <w:iCs/>
                                <w:color w:val="2F5496" w:themeColor="accent1" w:themeShade="BF"/>
                                <w:sz w:val="22"/>
                                <w:szCs w:val="22"/>
                              </w:rPr>
                              <w:t>Disadvantages less wealthy and prohibits their right to travel freely</w:t>
                            </w:r>
                          </w:p>
                          <w:p w14:paraId="76B2F45F" w14:textId="77777777" w:rsidR="00265F16" w:rsidRPr="00BC67B8" w:rsidRDefault="00265F16" w:rsidP="00265F16">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Pr>
                                <w:rFonts w:ascii="Century Gothic" w:hAnsi="Century Gothic" w:cs="Calibri"/>
                                <w:i/>
                                <w:iCs/>
                                <w:color w:val="2F5496" w:themeColor="accent1" w:themeShade="BF"/>
                                <w:sz w:val="22"/>
                              </w:rPr>
                              <w:t>I</w:t>
                            </w:r>
                            <w:r w:rsidRPr="0005322B">
                              <w:rPr>
                                <w:rFonts w:ascii="Century Gothic" w:hAnsi="Century Gothic" w:cs="Calibri"/>
                                <w:i/>
                                <w:iCs/>
                                <w:color w:val="2F5496" w:themeColor="accent1" w:themeShade="BF"/>
                                <w:sz w:val="22"/>
                              </w:rPr>
                              <w:t>n lower income areas there are often more residential parking spots and very little money to afford them. This change would ultimately limit car usage in lower income households thereby limiting their prospects and employability in many ways</w:t>
                            </w:r>
                          </w:p>
                        </w:tc>
                      </w:tr>
                    </w:tbl>
                    <w:p w14:paraId="72DE7903" w14:textId="77777777" w:rsidR="004050CA" w:rsidRPr="00E256DB" w:rsidRDefault="004050CA" w:rsidP="00DE4103">
                      <w:pPr>
                        <w:rPr>
                          <w:rFonts w:ascii="Century Gothic" w:hAnsi="Century Gothic"/>
                          <w:color w:val="2F5496" w:themeColor="accent1" w:themeShade="BF"/>
                          <w:sz w:val="22"/>
                          <w:szCs w:val="20"/>
                        </w:rPr>
                      </w:pPr>
                    </w:p>
                  </w:txbxContent>
                </v:textbox>
                <w10:wrap type="square" anchorx="margin"/>
              </v:shape>
            </w:pict>
          </mc:Fallback>
        </mc:AlternateContent>
      </w:r>
    </w:p>
    <w:p w14:paraId="1050FB9B" w14:textId="44291776" w:rsidR="00EF2065" w:rsidRPr="008A0AC8" w:rsidRDefault="001B585E" w:rsidP="001B585E">
      <w:pPr>
        <w:rPr>
          <w:b/>
        </w:rPr>
      </w:pPr>
      <w:r w:rsidRPr="008A0AC8">
        <w:rPr>
          <w:b/>
        </w:rPr>
        <w:lastRenderedPageBreak/>
        <w:t>Does your family use the school meals service?</w:t>
      </w:r>
    </w:p>
    <w:p w14:paraId="2D837F6A" w14:textId="776E9B08" w:rsidR="00645DF3" w:rsidRDefault="00687471" w:rsidP="001B585E">
      <w:r>
        <w:t xml:space="preserve">Overall, </w:t>
      </w:r>
      <w:r w:rsidR="006A158A">
        <w:t>less than</w:t>
      </w:r>
      <w:r>
        <w:t xml:space="preserve"> a </w:t>
      </w:r>
      <w:r w:rsidR="00FA0A3A">
        <w:t>fifth</w:t>
      </w:r>
      <w:r>
        <w:t xml:space="preserve"> </w:t>
      </w:r>
      <w:r w:rsidR="00D42CE8">
        <w:t xml:space="preserve">of </w:t>
      </w:r>
      <w:r>
        <w:t>respondents</w:t>
      </w:r>
      <w:r w:rsidR="00FA0A3A">
        <w:t xml:space="preserve"> (</w:t>
      </w:r>
      <w:r w:rsidR="006A158A">
        <w:t>17.4</w:t>
      </w:r>
      <w:r w:rsidR="00FA0A3A">
        <w:t xml:space="preserve">%) </w:t>
      </w:r>
      <w:r w:rsidR="006A158A">
        <w:t xml:space="preserve">reported </w:t>
      </w:r>
      <w:r w:rsidR="00FA0A3A">
        <w:t>us</w:t>
      </w:r>
      <w:r w:rsidR="006A158A">
        <w:t>ing</w:t>
      </w:r>
      <w:r w:rsidR="00FA0A3A">
        <w:t xml:space="preserve"> the school meals service</w:t>
      </w:r>
      <w:r w:rsidR="006A158A">
        <w:t xml:space="preserve">; </w:t>
      </w:r>
      <w:r w:rsidR="000C7A53">
        <w:t xml:space="preserve">this rose to </w:t>
      </w:r>
      <w:r w:rsidR="00642032">
        <w:t>57.1%</w:t>
      </w:r>
      <w:r w:rsidR="00273C86">
        <w:t xml:space="preserve"> of respondents with Children aged </w:t>
      </w:r>
      <w:r w:rsidR="00BA0511">
        <w:t>11 – 18 in the Household, and 56.9% of respondents with a child of any age.</w:t>
      </w:r>
    </w:p>
    <w:tbl>
      <w:tblPr>
        <w:tblStyle w:val="GridTable4-Accent5"/>
        <w:tblW w:w="9191" w:type="dxa"/>
        <w:tblLook w:val="04A0" w:firstRow="1" w:lastRow="0" w:firstColumn="1" w:lastColumn="0" w:noHBand="0" w:noVBand="1"/>
      </w:tblPr>
      <w:tblGrid>
        <w:gridCol w:w="2000"/>
        <w:gridCol w:w="709"/>
        <w:gridCol w:w="1148"/>
        <w:gridCol w:w="1261"/>
        <w:gridCol w:w="1418"/>
        <w:gridCol w:w="1417"/>
        <w:gridCol w:w="1238"/>
      </w:tblGrid>
      <w:tr w:rsidR="00771127" w:rsidRPr="00771127" w14:paraId="18903233" w14:textId="77777777" w:rsidTr="003E308D">
        <w:trPr>
          <w:cnfStyle w:val="100000000000" w:firstRow="1" w:lastRow="0" w:firstColumn="0" w:lastColumn="0" w:oddVBand="0" w:evenVBand="0" w:oddHBand="0" w:evenHBand="0" w:firstRowFirstColumn="0" w:firstRowLastColumn="0" w:lastRowFirstColumn="0" w:lastRowLastColumn="0"/>
          <w:trHeight w:val="343"/>
        </w:trPr>
        <w:tc>
          <w:tcPr>
            <w:cnfStyle w:val="001000000000" w:firstRow="0" w:lastRow="0" w:firstColumn="1" w:lastColumn="0" w:oddVBand="0" w:evenVBand="0" w:oddHBand="0" w:evenHBand="0" w:firstRowFirstColumn="0" w:firstRowLastColumn="0" w:lastRowFirstColumn="0" w:lastRowLastColumn="0"/>
            <w:tcW w:w="2000" w:type="dxa"/>
            <w:tcBorders>
              <w:right w:val="nil"/>
            </w:tcBorders>
            <w:hideMark/>
          </w:tcPr>
          <w:p w14:paraId="47178E38" w14:textId="77777777" w:rsidR="00771127" w:rsidRPr="00771127" w:rsidRDefault="00771127" w:rsidP="00771127">
            <w:pPr>
              <w:rPr>
                <w:rFonts w:asciiTheme="minorHAnsi" w:hAnsiTheme="minorHAnsi" w:cstheme="minorHAnsi"/>
                <w:b w:val="0"/>
                <w:bCs w:val="0"/>
                <w:color w:val="FFFFFF" w:themeColor="background1"/>
                <w:szCs w:val="24"/>
              </w:rPr>
            </w:pPr>
            <w:r w:rsidRPr="00771127">
              <w:rPr>
                <w:rFonts w:asciiTheme="minorHAnsi" w:hAnsiTheme="minorHAnsi" w:cstheme="minorHAnsi"/>
                <w:b w:val="0"/>
                <w:bCs w:val="0"/>
                <w:color w:val="FFFFFF" w:themeColor="background1"/>
                <w:szCs w:val="24"/>
              </w:rPr>
              <w:t>%</w:t>
            </w:r>
          </w:p>
        </w:tc>
        <w:tc>
          <w:tcPr>
            <w:tcW w:w="709" w:type="dxa"/>
            <w:tcBorders>
              <w:left w:val="nil"/>
            </w:tcBorders>
          </w:tcPr>
          <w:p w14:paraId="709BBEA8" w14:textId="70A7C51B" w:rsidR="00771127" w:rsidRPr="00771127" w:rsidRDefault="00771127" w:rsidP="00771127">
            <w:pP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bCs/>
                <w:color w:val="FFFFFF" w:themeColor="background1"/>
                <w:szCs w:val="24"/>
              </w:rPr>
            </w:pPr>
          </w:p>
        </w:tc>
        <w:tc>
          <w:tcPr>
            <w:tcW w:w="3827" w:type="dxa"/>
            <w:gridSpan w:val="3"/>
          </w:tcPr>
          <w:p w14:paraId="42EBE2DF" w14:textId="0D011DC0" w:rsidR="00771127" w:rsidRPr="00771127" w:rsidRDefault="00771127" w:rsidP="00771127">
            <w:pPr>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bCs/>
                <w:color w:val="FFFFFF" w:themeColor="background1"/>
                <w:szCs w:val="24"/>
              </w:rPr>
            </w:pPr>
            <w:r w:rsidRPr="00771127">
              <w:rPr>
                <w:rFonts w:asciiTheme="minorHAnsi" w:hAnsiTheme="minorHAnsi" w:cstheme="minorHAnsi"/>
                <w:b/>
                <w:bCs/>
                <w:color w:val="FFFFFF" w:themeColor="background1"/>
                <w:szCs w:val="24"/>
              </w:rPr>
              <w:t>Use the service</w:t>
            </w:r>
          </w:p>
        </w:tc>
        <w:tc>
          <w:tcPr>
            <w:tcW w:w="2655" w:type="dxa"/>
            <w:gridSpan w:val="2"/>
          </w:tcPr>
          <w:p w14:paraId="2925573B" w14:textId="289A9FF6" w:rsidR="00771127" w:rsidRPr="00771127" w:rsidRDefault="00771127" w:rsidP="00771127">
            <w:pPr>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bCs/>
                <w:color w:val="FFFFFF" w:themeColor="background1"/>
                <w:szCs w:val="24"/>
              </w:rPr>
            </w:pPr>
            <w:r w:rsidRPr="00771127">
              <w:rPr>
                <w:rFonts w:asciiTheme="minorHAnsi" w:hAnsiTheme="minorHAnsi" w:cstheme="minorHAnsi"/>
                <w:b/>
                <w:bCs/>
                <w:color w:val="FFFFFF" w:themeColor="background1"/>
                <w:szCs w:val="24"/>
              </w:rPr>
              <w:t>Don’t Use the Service</w:t>
            </w:r>
          </w:p>
        </w:tc>
      </w:tr>
      <w:tr w:rsidR="00771127" w:rsidRPr="00771127" w14:paraId="1E9CAC1B" w14:textId="77777777" w:rsidTr="00394A23">
        <w:trPr>
          <w:cnfStyle w:val="000000100000" w:firstRow="0" w:lastRow="0" w:firstColumn="0" w:lastColumn="0" w:oddVBand="0" w:evenVBand="0" w:oddHBand="1" w:evenHBand="0" w:firstRowFirstColumn="0" w:firstRowLastColumn="0" w:lastRowFirstColumn="0" w:lastRowLastColumn="0"/>
          <w:trHeight w:val="1359"/>
        </w:trPr>
        <w:tc>
          <w:tcPr>
            <w:cnfStyle w:val="001000000000" w:firstRow="0" w:lastRow="0" w:firstColumn="1" w:lastColumn="0" w:oddVBand="0" w:evenVBand="0" w:oddHBand="0" w:evenHBand="0" w:firstRowFirstColumn="0" w:firstRowLastColumn="0" w:lastRowFirstColumn="0" w:lastRowLastColumn="0"/>
            <w:tcW w:w="2000" w:type="dxa"/>
            <w:shd w:val="clear" w:color="auto" w:fill="27A096"/>
            <w:vAlign w:val="bottom"/>
          </w:tcPr>
          <w:p w14:paraId="4EC01953" w14:textId="77777777" w:rsidR="00771127" w:rsidRPr="00771127" w:rsidRDefault="00771127" w:rsidP="00771127">
            <w:pPr>
              <w:rPr>
                <w:rFonts w:asciiTheme="minorHAnsi" w:hAnsiTheme="minorHAnsi" w:cstheme="minorHAnsi"/>
                <w:b w:val="0"/>
                <w:bCs w:val="0"/>
                <w:color w:val="FFFFFF" w:themeColor="background1"/>
                <w:szCs w:val="24"/>
              </w:rPr>
            </w:pPr>
          </w:p>
        </w:tc>
        <w:tc>
          <w:tcPr>
            <w:tcW w:w="709" w:type="dxa"/>
            <w:shd w:val="clear" w:color="auto" w:fill="27A096"/>
            <w:vAlign w:val="bottom"/>
          </w:tcPr>
          <w:p w14:paraId="3A985F4B" w14:textId="5CD18C9D" w:rsidR="00771127" w:rsidRPr="00771127" w:rsidRDefault="00771127" w:rsidP="00771127">
            <w:p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color w:val="FFFFFF" w:themeColor="background1"/>
                <w:szCs w:val="24"/>
              </w:rPr>
            </w:pPr>
            <w:r w:rsidRPr="00771127">
              <w:rPr>
                <w:rFonts w:asciiTheme="minorHAnsi" w:hAnsiTheme="minorHAnsi" w:cstheme="minorHAnsi"/>
                <w:b/>
                <w:bCs/>
                <w:color w:val="FFFFFF" w:themeColor="background1"/>
                <w:szCs w:val="24"/>
              </w:rPr>
              <w:t>Base</w:t>
            </w:r>
          </w:p>
        </w:tc>
        <w:tc>
          <w:tcPr>
            <w:tcW w:w="1148" w:type="dxa"/>
            <w:tcBorders>
              <w:bottom w:val="single" w:sz="4" w:space="0" w:color="9CC2E5" w:themeColor="accent5" w:themeTint="99"/>
            </w:tcBorders>
            <w:shd w:val="clear" w:color="auto" w:fill="27A096"/>
            <w:vAlign w:val="bottom"/>
          </w:tcPr>
          <w:p w14:paraId="028C876F" w14:textId="3D1A3A5F" w:rsidR="00771127" w:rsidRPr="00771127" w:rsidRDefault="00771127" w:rsidP="00771127">
            <w:p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color w:val="FFFFFF" w:themeColor="background1"/>
                <w:szCs w:val="24"/>
              </w:rPr>
            </w:pPr>
            <w:r w:rsidRPr="00771127">
              <w:rPr>
                <w:rFonts w:asciiTheme="minorHAnsi" w:hAnsiTheme="minorHAnsi" w:cstheme="minorHAnsi"/>
                <w:b/>
                <w:bCs/>
                <w:color w:val="FFFFFF" w:themeColor="background1"/>
                <w:szCs w:val="24"/>
              </w:rPr>
              <w:t>Total</w:t>
            </w:r>
          </w:p>
        </w:tc>
        <w:tc>
          <w:tcPr>
            <w:tcW w:w="1261" w:type="dxa"/>
            <w:shd w:val="clear" w:color="auto" w:fill="27A096"/>
            <w:vAlign w:val="bottom"/>
          </w:tcPr>
          <w:p w14:paraId="64344FDD" w14:textId="69680DF0" w:rsidR="00771127" w:rsidRPr="00771127" w:rsidRDefault="00771127" w:rsidP="00771127">
            <w:p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color w:val="FFFFFF" w:themeColor="background1"/>
                <w:szCs w:val="24"/>
              </w:rPr>
            </w:pPr>
            <w:r w:rsidRPr="00771127">
              <w:rPr>
                <w:rFonts w:asciiTheme="minorHAnsi" w:hAnsiTheme="minorHAnsi" w:cstheme="minorHAnsi"/>
                <w:b/>
                <w:bCs/>
                <w:color w:val="FFFFFF" w:themeColor="background1"/>
                <w:szCs w:val="24"/>
              </w:rPr>
              <w:t>Yes, I pay for my child’s school meals</w:t>
            </w:r>
          </w:p>
        </w:tc>
        <w:tc>
          <w:tcPr>
            <w:tcW w:w="1418" w:type="dxa"/>
            <w:shd w:val="clear" w:color="auto" w:fill="27A096"/>
            <w:vAlign w:val="bottom"/>
          </w:tcPr>
          <w:p w14:paraId="45E8C760" w14:textId="57EB9CE8" w:rsidR="00771127" w:rsidRPr="00771127" w:rsidRDefault="00771127" w:rsidP="00771127">
            <w:p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color w:val="FFFFFF" w:themeColor="background1"/>
                <w:szCs w:val="24"/>
              </w:rPr>
            </w:pPr>
            <w:r w:rsidRPr="00771127">
              <w:rPr>
                <w:rFonts w:asciiTheme="minorHAnsi" w:hAnsiTheme="minorHAnsi" w:cstheme="minorHAnsi"/>
                <w:b/>
                <w:bCs/>
                <w:color w:val="FFFFFF" w:themeColor="background1"/>
                <w:szCs w:val="24"/>
              </w:rPr>
              <w:t>Yes, my child is entitled to free school meals</w:t>
            </w:r>
          </w:p>
        </w:tc>
        <w:tc>
          <w:tcPr>
            <w:tcW w:w="1417" w:type="dxa"/>
            <w:tcBorders>
              <w:bottom w:val="single" w:sz="4" w:space="0" w:color="9CC2E5" w:themeColor="accent5" w:themeTint="99"/>
            </w:tcBorders>
            <w:shd w:val="clear" w:color="auto" w:fill="27A096"/>
            <w:vAlign w:val="bottom"/>
          </w:tcPr>
          <w:p w14:paraId="0E35828C" w14:textId="04EF5FA1" w:rsidR="00771127" w:rsidRPr="00771127" w:rsidRDefault="00771127" w:rsidP="00771127">
            <w:p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color w:val="FFFFFF" w:themeColor="background1"/>
                <w:szCs w:val="24"/>
              </w:rPr>
            </w:pPr>
            <w:r w:rsidRPr="00771127">
              <w:rPr>
                <w:rFonts w:asciiTheme="minorHAnsi" w:hAnsiTheme="minorHAnsi" w:cstheme="minorHAnsi"/>
                <w:b/>
                <w:bCs/>
                <w:color w:val="FFFFFF" w:themeColor="background1"/>
                <w:szCs w:val="24"/>
              </w:rPr>
              <w:t>No, I provide my child with a packed lunch</w:t>
            </w:r>
          </w:p>
        </w:tc>
        <w:tc>
          <w:tcPr>
            <w:tcW w:w="1238" w:type="dxa"/>
            <w:shd w:val="clear" w:color="auto" w:fill="27A096"/>
            <w:vAlign w:val="bottom"/>
          </w:tcPr>
          <w:p w14:paraId="35DDF214" w14:textId="6E3453D1" w:rsidR="00771127" w:rsidRPr="00771127" w:rsidRDefault="00771127" w:rsidP="00771127">
            <w:p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color w:val="FFFFFF" w:themeColor="background1"/>
                <w:szCs w:val="24"/>
              </w:rPr>
            </w:pPr>
            <w:r w:rsidRPr="00771127">
              <w:rPr>
                <w:rFonts w:asciiTheme="minorHAnsi" w:hAnsiTheme="minorHAnsi" w:cstheme="minorHAnsi"/>
                <w:b/>
                <w:bCs/>
                <w:color w:val="FFFFFF" w:themeColor="background1"/>
                <w:szCs w:val="24"/>
              </w:rPr>
              <w:t>Not applicable</w:t>
            </w:r>
          </w:p>
        </w:tc>
      </w:tr>
      <w:tr w:rsidR="00771127" w:rsidRPr="00AF1D03" w14:paraId="63FFF868" w14:textId="77777777" w:rsidTr="00394A23">
        <w:trPr>
          <w:cnfStyle w:val="000000010000" w:firstRow="0" w:lastRow="0" w:firstColumn="0" w:lastColumn="0" w:oddVBand="0" w:evenVBand="0" w:oddHBand="0" w:evenHBand="1" w:firstRowFirstColumn="0" w:firstRowLastColumn="0" w:lastRowFirstColumn="0" w:lastRowLastColumn="0"/>
          <w:trHeight w:val="181"/>
        </w:trPr>
        <w:tc>
          <w:tcPr>
            <w:cnfStyle w:val="001000000000" w:firstRow="0" w:lastRow="0" w:firstColumn="1" w:lastColumn="0" w:oddVBand="0" w:evenVBand="0" w:oddHBand="0" w:evenHBand="0" w:firstRowFirstColumn="0" w:firstRowLastColumn="0" w:lastRowFirstColumn="0" w:lastRowLastColumn="0"/>
            <w:tcW w:w="2000" w:type="dxa"/>
          </w:tcPr>
          <w:p w14:paraId="6A4425CE" w14:textId="4E3B6245" w:rsidR="00771127" w:rsidRPr="00AF1D03" w:rsidRDefault="00771127" w:rsidP="00771127">
            <w:pPr>
              <w:rPr>
                <w:rFonts w:asciiTheme="minorHAnsi" w:hAnsiTheme="minorHAnsi" w:cstheme="minorHAnsi"/>
                <w:b w:val="0"/>
                <w:bCs w:val="0"/>
                <w:color w:val="000000"/>
                <w:szCs w:val="24"/>
              </w:rPr>
            </w:pPr>
            <w:r w:rsidRPr="00AF1D03">
              <w:rPr>
                <w:rFonts w:asciiTheme="minorHAnsi" w:hAnsiTheme="minorHAnsi" w:cstheme="minorHAnsi"/>
                <w:szCs w:val="24"/>
              </w:rPr>
              <w:t>Children aged 11-18 in household</w:t>
            </w:r>
          </w:p>
        </w:tc>
        <w:tc>
          <w:tcPr>
            <w:tcW w:w="709" w:type="dxa"/>
            <w:tcBorders>
              <w:right w:val="double" w:sz="4" w:space="0" w:color="27A096"/>
            </w:tcBorders>
          </w:tcPr>
          <w:p w14:paraId="528BC9B8" w14:textId="409682EF" w:rsidR="00771127" w:rsidRPr="00AF1D03" w:rsidRDefault="00771127" w:rsidP="00771127">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Pr>
                <w:rFonts w:asciiTheme="minorHAnsi" w:hAnsiTheme="minorHAnsi" w:cstheme="minorHAnsi"/>
                <w:color w:val="000000"/>
                <w:szCs w:val="24"/>
              </w:rPr>
              <w:t>326</w:t>
            </w:r>
          </w:p>
        </w:tc>
        <w:tc>
          <w:tcPr>
            <w:tcW w:w="1148" w:type="dxa"/>
            <w:tcBorders>
              <w:left w:val="double" w:sz="4" w:space="0" w:color="27A096"/>
            </w:tcBorders>
          </w:tcPr>
          <w:p w14:paraId="6875D566" w14:textId="0CA5CF02" w:rsidR="00771127" w:rsidRPr="00AF1D03" w:rsidRDefault="00771127" w:rsidP="00771127">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Pr>
                <w:rFonts w:asciiTheme="minorHAnsi" w:hAnsiTheme="minorHAnsi" w:cstheme="minorHAnsi"/>
                <w:color w:val="000000"/>
                <w:szCs w:val="24"/>
              </w:rPr>
              <w:t>57.1</w:t>
            </w:r>
          </w:p>
        </w:tc>
        <w:tc>
          <w:tcPr>
            <w:tcW w:w="1261" w:type="dxa"/>
          </w:tcPr>
          <w:p w14:paraId="536B3045" w14:textId="5EC28BB0" w:rsidR="00771127" w:rsidRPr="00AF1D03" w:rsidRDefault="00771127" w:rsidP="00771127">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AF1D03">
              <w:rPr>
                <w:rFonts w:asciiTheme="minorHAnsi" w:hAnsiTheme="minorHAnsi" w:cstheme="minorHAnsi"/>
                <w:color w:val="000000"/>
                <w:szCs w:val="24"/>
              </w:rPr>
              <w:t>40.2</w:t>
            </w:r>
          </w:p>
        </w:tc>
        <w:tc>
          <w:tcPr>
            <w:tcW w:w="1418" w:type="dxa"/>
            <w:tcBorders>
              <w:right w:val="double" w:sz="4" w:space="0" w:color="27A096"/>
            </w:tcBorders>
          </w:tcPr>
          <w:p w14:paraId="52279823" w14:textId="157A3C1A" w:rsidR="00771127" w:rsidRPr="00AF1D03" w:rsidRDefault="00771127" w:rsidP="00771127">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AF1D03">
              <w:rPr>
                <w:rFonts w:asciiTheme="minorHAnsi" w:hAnsiTheme="minorHAnsi" w:cstheme="minorHAnsi"/>
                <w:color w:val="000000"/>
                <w:szCs w:val="24"/>
              </w:rPr>
              <w:t>16.9</w:t>
            </w:r>
          </w:p>
        </w:tc>
        <w:tc>
          <w:tcPr>
            <w:tcW w:w="1417" w:type="dxa"/>
            <w:tcBorders>
              <w:left w:val="double" w:sz="4" w:space="0" w:color="27A096"/>
            </w:tcBorders>
          </w:tcPr>
          <w:p w14:paraId="54046515" w14:textId="0D605F74" w:rsidR="00771127" w:rsidRPr="00AF1D03" w:rsidRDefault="00771127" w:rsidP="00771127">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AF1D03">
              <w:rPr>
                <w:rFonts w:asciiTheme="minorHAnsi" w:hAnsiTheme="minorHAnsi" w:cstheme="minorHAnsi"/>
                <w:color w:val="000000"/>
                <w:szCs w:val="24"/>
              </w:rPr>
              <w:t>31.0</w:t>
            </w:r>
          </w:p>
        </w:tc>
        <w:tc>
          <w:tcPr>
            <w:tcW w:w="1238" w:type="dxa"/>
          </w:tcPr>
          <w:p w14:paraId="47A6C5D3" w14:textId="453AACD9" w:rsidR="00771127" w:rsidRPr="00AF1D03" w:rsidRDefault="00771127" w:rsidP="00771127">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AF1D03">
              <w:rPr>
                <w:rFonts w:asciiTheme="minorHAnsi" w:hAnsiTheme="minorHAnsi" w:cstheme="minorHAnsi"/>
                <w:color w:val="000000"/>
                <w:szCs w:val="24"/>
              </w:rPr>
              <w:t>18.7</w:t>
            </w:r>
          </w:p>
        </w:tc>
      </w:tr>
      <w:tr w:rsidR="00771127" w:rsidRPr="00F7454C" w14:paraId="6B58759B" w14:textId="77777777" w:rsidTr="00394A23">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000" w:type="dxa"/>
            <w:noWrap/>
            <w:hideMark/>
          </w:tcPr>
          <w:p w14:paraId="6EE2981B" w14:textId="370C98A9" w:rsidR="00771127" w:rsidRPr="00F7454C" w:rsidRDefault="00771127" w:rsidP="00771127">
            <w:pPr>
              <w:rPr>
                <w:rFonts w:asciiTheme="minorHAnsi" w:hAnsiTheme="minorHAnsi" w:cstheme="minorHAnsi"/>
                <w:szCs w:val="24"/>
              </w:rPr>
            </w:pPr>
            <w:r w:rsidRPr="00F7454C">
              <w:rPr>
                <w:rFonts w:asciiTheme="minorHAnsi" w:hAnsiTheme="minorHAnsi" w:cstheme="minorHAnsi"/>
                <w:szCs w:val="24"/>
              </w:rPr>
              <w:t>Children in household</w:t>
            </w:r>
          </w:p>
        </w:tc>
        <w:tc>
          <w:tcPr>
            <w:tcW w:w="709" w:type="dxa"/>
            <w:tcBorders>
              <w:right w:val="double" w:sz="4" w:space="0" w:color="27A096"/>
            </w:tcBorders>
          </w:tcPr>
          <w:p w14:paraId="36982818" w14:textId="09826BF1" w:rsidR="00771127" w:rsidRPr="00F7454C" w:rsidRDefault="00771127" w:rsidP="00771127">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Pr>
                <w:rFonts w:asciiTheme="minorHAnsi" w:hAnsiTheme="minorHAnsi" w:cstheme="minorHAnsi"/>
                <w:color w:val="000000"/>
                <w:szCs w:val="24"/>
              </w:rPr>
              <w:t>650</w:t>
            </w:r>
          </w:p>
        </w:tc>
        <w:tc>
          <w:tcPr>
            <w:tcW w:w="1148" w:type="dxa"/>
            <w:tcBorders>
              <w:left w:val="double" w:sz="4" w:space="0" w:color="27A096"/>
            </w:tcBorders>
          </w:tcPr>
          <w:p w14:paraId="4E29991E" w14:textId="28C54346" w:rsidR="00771127" w:rsidRPr="00F7454C" w:rsidRDefault="00771127" w:rsidP="00771127">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Pr>
                <w:rFonts w:asciiTheme="minorHAnsi" w:hAnsiTheme="minorHAnsi" w:cstheme="minorHAnsi"/>
                <w:color w:val="000000"/>
                <w:szCs w:val="24"/>
              </w:rPr>
              <w:t>56.9</w:t>
            </w:r>
          </w:p>
        </w:tc>
        <w:tc>
          <w:tcPr>
            <w:tcW w:w="1261" w:type="dxa"/>
            <w:noWrap/>
            <w:hideMark/>
          </w:tcPr>
          <w:p w14:paraId="05F22BE3" w14:textId="64B9FCF1" w:rsidR="00771127" w:rsidRPr="00F7454C" w:rsidRDefault="00771127" w:rsidP="00771127">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F7454C">
              <w:rPr>
                <w:rFonts w:asciiTheme="minorHAnsi" w:hAnsiTheme="minorHAnsi" w:cstheme="minorHAnsi"/>
                <w:color w:val="000000"/>
                <w:szCs w:val="24"/>
              </w:rPr>
              <w:t>28.0</w:t>
            </w:r>
          </w:p>
        </w:tc>
        <w:tc>
          <w:tcPr>
            <w:tcW w:w="1418" w:type="dxa"/>
            <w:tcBorders>
              <w:right w:val="double" w:sz="4" w:space="0" w:color="27A096"/>
            </w:tcBorders>
            <w:noWrap/>
            <w:hideMark/>
          </w:tcPr>
          <w:p w14:paraId="368A627B" w14:textId="77777777" w:rsidR="00771127" w:rsidRPr="00F7454C" w:rsidRDefault="00771127" w:rsidP="00771127">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F7454C">
              <w:rPr>
                <w:rFonts w:asciiTheme="minorHAnsi" w:hAnsiTheme="minorHAnsi" w:cstheme="minorHAnsi"/>
                <w:color w:val="000000"/>
                <w:szCs w:val="24"/>
              </w:rPr>
              <w:t>28.9</w:t>
            </w:r>
          </w:p>
        </w:tc>
        <w:tc>
          <w:tcPr>
            <w:tcW w:w="1417" w:type="dxa"/>
            <w:tcBorders>
              <w:left w:val="double" w:sz="4" w:space="0" w:color="27A096"/>
            </w:tcBorders>
            <w:noWrap/>
            <w:hideMark/>
          </w:tcPr>
          <w:p w14:paraId="75F0D94E" w14:textId="77777777" w:rsidR="00771127" w:rsidRPr="00F7454C" w:rsidRDefault="00771127" w:rsidP="00771127">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F7454C">
              <w:rPr>
                <w:rFonts w:asciiTheme="minorHAnsi" w:hAnsiTheme="minorHAnsi" w:cstheme="minorHAnsi"/>
                <w:color w:val="000000"/>
                <w:szCs w:val="24"/>
              </w:rPr>
              <w:t>23.8</w:t>
            </w:r>
          </w:p>
        </w:tc>
        <w:tc>
          <w:tcPr>
            <w:tcW w:w="1238" w:type="dxa"/>
            <w:noWrap/>
            <w:hideMark/>
          </w:tcPr>
          <w:p w14:paraId="33CD7042" w14:textId="77777777" w:rsidR="00771127" w:rsidRPr="00F7454C" w:rsidRDefault="00771127" w:rsidP="00771127">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F7454C">
              <w:rPr>
                <w:rFonts w:asciiTheme="minorHAnsi" w:hAnsiTheme="minorHAnsi" w:cstheme="minorHAnsi"/>
                <w:color w:val="000000"/>
                <w:szCs w:val="24"/>
              </w:rPr>
              <w:t>24.5</w:t>
            </w:r>
          </w:p>
        </w:tc>
      </w:tr>
      <w:tr w:rsidR="00771127" w:rsidRPr="00F7454C" w14:paraId="27F45076" w14:textId="77777777" w:rsidTr="00394A23">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000" w:type="dxa"/>
            <w:noWrap/>
            <w:hideMark/>
          </w:tcPr>
          <w:p w14:paraId="3BA4AF26" w14:textId="63A57358" w:rsidR="00771127" w:rsidRPr="00F7454C" w:rsidRDefault="00771127" w:rsidP="00771127">
            <w:pPr>
              <w:rPr>
                <w:rFonts w:asciiTheme="minorHAnsi" w:hAnsiTheme="minorHAnsi" w:cstheme="minorHAnsi"/>
                <w:szCs w:val="24"/>
              </w:rPr>
            </w:pPr>
            <w:r w:rsidRPr="00F7454C">
              <w:rPr>
                <w:rFonts w:asciiTheme="minorHAnsi" w:hAnsiTheme="minorHAnsi" w:cstheme="minorHAnsi"/>
                <w:szCs w:val="24"/>
              </w:rPr>
              <w:t>Ethnically Diverse</w:t>
            </w:r>
          </w:p>
        </w:tc>
        <w:tc>
          <w:tcPr>
            <w:tcW w:w="709" w:type="dxa"/>
            <w:tcBorders>
              <w:right w:val="double" w:sz="4" w:space="0" w:color="27A096"/>
            </w:tcBorders>
          </w:tcPr>
          <w:p w14:paraId="2EFE511D" w14:textId="26EEDAF4" w:rsidR="00771127" w:rsidRPr="00F7454C" w:rsidRDefault="00771127" w:rsidP="00771127">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Pr>
                <w:rFonts w:asciiTheme="minorHAnsi" w:hAnsiTheme="minorHAnsi" w:cstheme="minorHAnsi"/>
                <w:color w:val="000000"/>
                <w:szCs w:val="24"/>
              </w:rPr>
              <w:t>477</w:t>
            </w:r>
          </w:p>
        </w:tc>
        <w:tc>
          <w:tcPr>
            <w:tcW w:w="1148" w:type="dxa"/>
            <w:tcBorders>
              <w:left w:val="double" w:sz="4" w:space="0" w:color="27A096"/>
            </w:tcBorders>
          </w:tcPr>
          <w:p w14:paraId="24C9C859" w14:textId="25FB2957" w:rsidR="00771127" w:rsidRPr="00F7454C" w:rsidRDefault="00771127" w:rsidP="00771127">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Pr>
                <w:rFonts w:asciiTheme="minorHAnsi" w:hAnsiTheme="minorHAnsi" w:cstheme="minorHAnsi"/>
                <w:color w:val="000000"/>
                <w:szCs w:val="24"/>
              </w:rPr>
              <w:t>26.2</w:t>
            </w:r>
          </w:p>
        </w:tc>
        <w:tc>
          <w:tcPr>
            <w:tcW w:w="1261" w:type="dxa"/>
            <w:noWrap/>
            <w:hideMark/>
          </w:tcPr>
          <w:p w14:paraId="37E017C0" w14:textId="0381C75C" w:rsidR="00771127" w:rsidRPr="00F7454C" w:rsidRDefault="00771127" w:rsidP="00771127">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F7454C">
              <w:rPr>
                <w:rFonts w:asciiTheme="minorHAnsi" w:hAnsiTheme="minorHAnsi" w:cstheme="minorHAnsi"/>
                <w:color w:val="000000"/>
                <w:szCs w:val="24"/>
              </w:rPr>
              <w:t>12.2</w:t>
            </w:r>
          </w:p>
        </w:tc>
        <w:tc>
          <w:tcPr>
            <w:tcW w:w="1418" w:type="dxa"/>
            <w:tcBorders>
              <w:right w:val="double" w:sz="4" w:space="0" w:color="27A096"/>
            </w:tcBorders>
            <w:noWrap/>
            <w:hideMark/>
          </w:tcPr>
          <w:p w14:paraId="2AFBFD83" w14:textId="77777777" w:rsidR="00771127" w:rsidRPr="00F7454C" w:rsidRDefault="00771127" w:rsidP="00771127">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F7454C">
              <w:rPr>
                <w:rFonts w:asciiTheme="minorHAnsi" w:hAnsiTheme="minorHAnsi" w:cstheme="minorHAnsi"/>
                <w:color w:val="000000"/>
                <w:szCs w:val="24"/>
              </w:rPr>
              <w:t>14.0</w:t>
            </w:r>
          </w:p>
        </w:tc>
        <w:tc>
          <w:tcPr>
            <w:tcW w:w="1417" w:type="dxa"/>
            <w:tcBorders>
              <w:left w:val="double" w:sz="4" w:space="0" w:color="27A096"/>
            </w:tcBorders>
            <w:noWrap/>
            <w:hideMark/>
          </w:tcPr>
          <w:p w14:paraId="20395F7C" w14:textId="77777777" w:rsidR="00771127" w:rsidRPr="00F7454C" w:rsidRDefault="00771127" w:rsidP="00771127">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F7454C">
              <w:rPr>
                <w:rFonts w:asciiTheme="minorHAnsi" w:hAnsiTheme="minorHAnsi" w:cstheme="minorHAnsi"/>
                <w:color w:val="000000"/>
                <w:szCs w:val="24"/>
              </w:rPr>
              <w:t>10.5</w:t>
            </w:r>
          </w:p>
        </w:tc>
        <w:tc>
          <w:tcPr>
            <w:tcW w:w="1238" w:type="dxa"/>
            <w:noWrap/>
            <w:hideMark/>
          </w:tcPr>
          <w:p w14:paraId="5410EA2B" w14:textId="77777777" w:rsidR="00771127" w:rsidRPr="00F7454C" w:rsidRDefault="00771127" w:rsidP="00771127">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F7454C">
              <w:rPr>
                <w:rFonts w:asciiTheme="minorHAnsi" w:hAnsiTheme="minorHAnsi" w:cstheme="minorHAnsi"/>
                <w:color w:val="000000"/>
                <w:szCs w:val="24"/>
              </w:rPr>
              <w:t>63.7</w:t>
            </w:r>
          </w:p>
        </w:tc>
      </w:tr>
      <w:tr w:rsidR="00771127" w:rsidRPr="00F7454C" w14:paraId="132A7EF3" w14:textId="77777777" w:rsidTr="00394A23">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000" w:type="dxa"/>
            <w:noWrap/>
            <w:hideMark/>
          </w:tcPr>
          <w:p w14:paraId="62BF745D" w14:textId="1BFD1C76" w:rsidR="00771127" w:rsidRPr="00F7454C" w:rsidRDefault="00771127" w:rsidP="00771127">
            <w:pPr>
              <w:rPr>
                <w:rFonts w:asciiTheme="minorHAnsi" w:hAnsiTheme="minorHAnsi" w:cstheme="minorHAnsi"/>
                <w:szCs w:val="24"/>
              </w:rPr>
            </w:pPr>
            <w:r w:rsidRPr="00F7454C">
              <w:rPr>
                <w:rFonts w:asciiTheme="minorHAnsi" w:hAnsiTheme="minorHAnsi" w:cstheme="minorHAnsi"/>
                <w:szCs w:val="24"/>
              </w:rPr>
              <w:t>Welsh speaker</w:t>
            </w:r>
          </w:p>
        </w:tc>
        <w:tc>
          <w:tcPr>
            <w:tcW w:w="709" w:type="dxa"/>
            <w:tcBorders>
              <w:right w:val="double" w:sz="4" w:space="0" w:color="27A096"/>
            </w:tcBorders>
          </w:tcPr>
          <w:p w14:paraId="1288F7C7" w14:textId="50CA763A" w:rsidR="00771127" w:rsidRPr="00F7454C" w:rsidRDefault="00771127" w:rsidP="00771127">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Pr>
                <w:rFonts w:asciiTheme="minorHAnsi" w:hAnsiTheme="minorHAnsi" w:cstheme="minorHAnsi"/>
                <w:color w:val="000000"/>
                <w:szCs w:val="24"/>
              </w:rPr>
              <w:t>257</w:t>
            </w:r>
          </w:p>
        </w:tc>
        <w:tc>
          <w:tcPr>
            <w:tcW w:w="1148" w:type="dxa"/>
            <w:tcBorders>
              <w:left w:val="double" w:sz="4" w:space="0" w:color="27A096"/>
            </w:tcBorders>
          </w:tcPr>
          <w:p w14:paraId="0005F78F" w14:textId="1425B8B2" w:rsidR="00771127" w:rsidRPr="00F7454C" w:rsidRDefault="00771127" w:rsidP="00771127">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Pr>
                <w:rFonts w:asciiTheme="minorHAnsi" w:hAnsiTheme="minorHAnsi" w:cstheme="minorHAnsi"/>
                <w:color w:val="000000"/>
                <w:szCs w:val="24"/>
              </w:rPr>
              <w:t>23.7</w:t>
            </w:r>
          </w:p>
        </w:tc>
        <w:tc>
          <w:tcPr>
            <w:tcW w:w="1261" w:type="dxa"/>
            <w:noWrap/>
            <w:hideMark/>
          </w:tcPr>
          <w:p w14:paraId="65E00826" w14:textId="50A5B462" w:rsidR="00771127" w:rsidRPr="00F7454C" w:rsidRDefault="00771127" w:rsidP="00771127">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F7454C">
              <w:rPr>
                <w:rFonts w:asciiTheme="minorHAnsi" w:hAnsiTheme="minorHAnsi" w:cstheme="minorHAnsi"/>
                <w:color w:val="000000"/>
                <w:szCs w:val="24"/>
              </w:rPr>
              <w:t>15.2</w:t>
            </w:r>
          </w:p>
        </w:tc>
        <w:tc>
          <w:tcPr>
            <w:tcW w:w="1418" w:type="dxa"/>
            <w:tcBorders>
              <w:right w:val="double" w:sz="4" w:space="0" w:color="27A096"/>
            </w:tcBorders>
            <w:noWrap/>
            <w:hideMark/>
          </w:tcPr>
          <w:p w14:paraId="5EA57704" w14:textId="77777777" w:rsidR="00771127" w:rsidRPr="00F7454C" w:rsidRDefault="00771127" w:rsidP="00771127">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F7454C">
              <w:rPr>
                <w:rFonts w:asciiTheme="minorHAnsi" w:hAnsiTheme="minorHAnsi" w:cstheme="minorHAnsi"/>
                <w:color w:val="000000"/>
                <w:szCs w:val="24"/>
              </w:rPr>
              <w:t>8.6</w:t>
            </w:r>
          </w:p>
        </w:tc>
        <w:tc>
          <w:tcPr>
            <w:tcW w:w="1417" w:type="dxa"/>
            <w:tcBorders>
              <w:left w:val="double" w:sz="4" w:space="0" w:color="27A096"/>
            </w:tcBorders>
            <w:noWrap/>
            <w:hideMark/>
          </w:tcPr>
          <w:p w14:paraId="0CD3ACCC" w14:textId="77777777" w:rsidR="00771127" w:rsidRPr="00F7454C" w:rsidRDefault="00771127" w:rsidP="00771127">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F7454C">
              <w:rPr>
                <w:rFonts w:asciiTheme="minorHAnsi" w:hAnsiTheme="minorHAnsi" w:cstheme="minorHAnsi"/>
                <w:color w:val="000000"/>
                <w:szCs w:val="24"/>
              </w:rPr>
              <w:t>8.2</w:t>
            </w:r>
          </w:p>
        </w:tc>
        <w:tc>
          <w:tcPr>
            <w:tcW w:w="1238" w:type="dxa"/>
            <w:noWrap/>
            <w:hideMark/>
          </w:tcPr>
          <w:p w14:paraId="2F98C781" w14:textId="77777777" w:rsidR="00771127" w:rsidRPr="00F7454C" w:rsidRDefault="00771127" w:rsidP="00771127">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F7454C">
              <w:rPr>
                <w:rFonts w:asciiTheme="minorHAnsi" w:hAnsiTheme="minorHAnsi" w:cstheme="minorHAnsi"/>
                <w:color w:val="000000"/>
                <w:szCs w:val="24"/>
              </w:rPr>
              <w:t>70.4</w:t>
            </w:r>
          </w:p>
        </w:tc>
      </w:tr>
      <w:tr w:rsidR="00771127" w:rsidRPr="00F7454C" w14:paraId="600BB5A2" w14:textId="77777777" w:rsidTr="00394A23">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000" w:type="dxa"/>
            <w:noWrap/>
            <w:hideMark/>
          </w:tcPr>
          <w:p w14:paraId="6054F702" w14:textId="647DA4D5" w:rsidR="00771127" w:rsidRPr="00F7454C" w:rsidRDefault="00771127" w:rsidP="00771127">
            <w:pPr>
              <w:rPr>
                <w:rFonts w:asciiTheme="minorHAnsi" w:hAnsiTheme="minorHAnsi" w:cstheme="minorHAnsi"/>
                <w:szCs w:val="24"/>
              </w:rPr>
            </w:pPr>
            <w:r w:rsidRPr="00F7454C">
              <w:rPr>
                <w:rFonts w:asciiTheme="minorHAnsi" w:hAnsiTheme="minorHAnsi" w:cstheme="minorHAnsi"/>
                <w:szCs w:val="24"/>
              </w:rPr>
              <w:t>Southern Arc</w:t>
            </w:r>
          </w:p>
        </w:tc>
        <w:tc>
          <w:tcPr>
            <w:tcW w:w="709" w:type="dxa"/>
            <w:tcBorders>
              <w:right w:val="double" w:sz="4" w:space="0" w:color="27A096"/>
            </w:tcBorders>
          </w:tcPr>
          <w:p w14:paraId="632E5265" w14:textId="78CAF0C3" w:rsidR="00771127" w:rsidRPr="00F7454C" w:rsidRDefault="00771127" w:rsidP="00771127">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Pr>
                <w:rFonts w:asciiTheme="minorHAnsi" w:hAnsiTheme="minorHAnsi" w:cstheme="minorHAnsi"/>
                <w:color w:val="000000"/>
                <w:szCs w:val="24"/>
              </w:rPr>
              <w:t>780</w:t>
            </w:r>
          </w:p>
        </w:tc>
        <w:tc>
          <w:tcPr>
            <w:tcW w:w="1148" w:type="dxa"/>
            <w:tcBorders>
              <w:left w:val="double" w:sz="4" w:space="0" w:color="27A096"/>
            </w:tcBorders>
          </w:tcPr>
          <w:p w14:paraId="60FBFB97" w14:textId="163E99AF" w:rsidR="00771127" w:rsidRPr="00F7454C" w:rsidRDefault="00771127" w:rsidP="00771127">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Pr>
                <w:rFonts w:asciiTheme="minorHAnsi" w:hAnsiTheme="minorHAnsi" w:cstheme="minorHAnsi"/>
                <w:color w:val="000000"/>
                <w:szCs w:val="24"/>
              </w:rPr>
              <w:t>18.5</w:t>
            </w:r>
          </w:p>
        </w:tc>
        <w:tc>
          <w:tcPr>
            <w:tcW w:w="1261" w:type="dxa"/>
            <w:noWrap/>
            <w:hideMark/>
          </w:tcPr>
          <w:p w14:paraId="3694F38D" w14:textId="664ADC8D" w:rsidR="00771127" w:rsidRPr="00F7454C" w:rsidRDefault="00771127" w:rsidP="00771127">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F7454C">
              <w:rPr>
                <w:rFonts w:asciiTheme="minorHAnsi" w:hAnsiTheme="minorHAnsi" w:cstheme="minorHAnsi"/>
                <w:color w:val="000000"/>
                <w:szCs w:val="24"/>
              </w:rPr>
              <w:t>9.0</w:t>
            </w:r>
          </w:p>
        </w:tc>
        <w:tc>
          <w:tcPr>
            <w:tcW w:w="1418" w:type="dxa"/>
            <w:tcBorders>
              <w:right w:val="double" w:sz="4" w:space="0" w:color="27A096"/>
            </w:tcBorders>
            <w:noWrap/>
            <w:hideMark/>
          </w:tcPr>
          <w:p w14:paraId="0B502A50" w14:textId="77777777" w:rsidR="00771127" w:rsidRPr="00F7454C" w:rsidRDefault="00771127" w:rsidP="00771127">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F7454C">
              <w:rPr>
                <w:rFonts w:asciiTheme="minorHAnsi" w:hAnsiTheme="minorHAnsi" w:cstheme="minorHAnsi"/>
                <w:color w:val="000000"/>
                <w:szCs w:val="24"/>
              </w:rPr>
              <w:t>9.5</w:t>
            </w:r>
          </w:p>
        </w:tc>
        <w:tc>
          <w:tcPr>
            <w:tcW w:w="1417" w:type="dxa"/>
            <w:tcBorders>
              <w:left w:val="double" w:sz="4" w:space="0" w:color="27A096"/>
            </w:tcBorders>
            <w:noWrap/>
            <w:hideMark/>
          </w:tcPr>
          <w:p w14:paraId="1D73FA7C" w14:textId="77777777" w:rsidR="00771127" w:rsidRPr="00F7454C" w:rsidRDefault="00771127" w:rsidP="00771127">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F7454C">
              <w:rPr>
                <w:rFonts w:asciiTheme="minorHAnsi" w:hAnsiTheme="minorHAnsi" w:cstheme="minorHAnsi"/>
                <w:color w:val="000000"/>
                <w:szCs w:val="24"/>
              </w:rPr>
              <w:t>7.7</w:t>
            </w:r>
          </w:p>
        </w:tc>
        <w:tc>
          <w:tcPr>
            <w:tcW w:w="1238" w:type="dxa"/>
            <w:noWrap/>
            <w:hideMark/>
          </w:tcPr>
          <w:p w14:paraId="055D1C1A" w14:textId="77777777" w:rsidR="00771127" w:rsidRPr="00F7454C" w:rsidRDefault="00771127" w:rsidP="00771127">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F7454C">
              <w:rPr>
                <w:rFonts w:asciiTheme="minorHAnsi" w:hAnsiTheme="minorHAnsi" w:cstheme="minorHAnsi"/>
                <w:color w:val="000000"/>
                <w:szCs w:val="24"/>
              </w:rPr>
              <w:t>74.9</w:t>
            </w:r>
          </w:p>
        </w:tc>
      </w:tr>
      <w:tr w:rsidR="00771127" w:rsidRPr="00F7454C" w14:paraId="670BE3C8" w14:textId="77777777" w:rsidTr="00394A23">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000" w:type="dxa"/>
            <w:noWrap/>
            <w:hideMark/>
          </w:tcPr>
          <w:p w14:paraId="3C43FDCA" w14:textId="1C937C4D" w:rsidR="00771127" w:rsidRPr="00F7454C" w:rsidRDefault="00771127" w:rsidP="00771127">
            <w:pPr>
              <w:rPr>
                <w:rFonts w:asciiTheme="minorHAnsi" w:hAnsiTheme="minorHAnsi" w:cstheme="minorHAnsi"/>
                <w:szCs w:val="24"/>
              </w:rPr>
            </w:pPr>
            <w:r w:rsidRPr="00F7454C">
              <w:rPr>
                <w:rFonts w:asciiTheme="minorHAnsi" w:hAnsiTheme="minorHAnsi" w:cstheme="minorHAnsi"/>
                <w:szCs w:val="24"/>
              </w:rPr>
              <w:t>Female</w:t>
            </w:r>
          </w:p>
        </w:tc>
        <w:tc>
          <w:tcPr>
            <w:tcW w:w="709" w:type="dxa"/>
            <w:tcBorders>
              <w:right w:val="double" w:sz="4" w:space="0" w:color="27A096"/>
            </w:tcBorders>
          </w:tcPr>
          <w:p w14:paraId="16A779D3" w14:textId="6C7D5144" w:rsidR="00771127" w:rsidRPr="00F7454C" w:rsidRDefault="00771127" w:rsidP="00771127">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Pr>
                <w:rFonts w:asciiTheme="minorHAnsi" w:hAnsiTheme="minorHAnsi" w:cstheme="minorHAnsi"/>
                <w:color w:val="000000"/>
                <w:szCs w:val="24"/>
              </w:rPr>
              <w:t>1100</w:t>
            </w:r>
          </w:p>
        </w:tc>
        <w:tc>
          <w:tcPr>
            <w:tcW w:w="1148" w:type="dxa"/>
            <w:tcBorders>
              <w:left w:val="double" w:sz="4" w:space="0" w:color="27A096"/>
            </w:tcBorders>
          </w:tcPr>
          <w:p w14:paraId="2A19E5DE" w14:textId="4CBD9109" w:rsidR="00771127" w:rsidRPr="00F7454C" w:rsidRDefault="00771127" w:rsidP="00771127">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Pr>
                <w:rFonts w:asciiTheme="minorHAnsi" w:hAnsiTheme="minorHAnsi" w:cstheme="minorHAnsi"/>
                <w:color w:val="000000"/>
                <w:szCs w:val="24"/>
              </w:rPr>
              <w:t>19.3</w:t>
            </w:r>
          </w:p>
        </w:tc>
        <w:tc>
          <w:tcPr>
            <w:tcW w:w="1261" w:type="dxa"/>
            <w:noWrap/>
            <w:hideMark/>
          </w:tcPr>
          <w:p w14:paraId="176C047A" w14:textId="417B1679" w:rsidR="00771127" w:rsidRPr="00F7454C" w:rsidRDefault="00771127" w:rsidP="00771127">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F7454C">
              <w:rPr>
                <w:rFonts w:asciiTheme="minorHAnsi" w:hAnsiTheme="minorHAnsi" w:cstheme="minorHAnsi"/>
                <w:color w:val="000000"/>
                <w:szCs w:val="24"/>
              </w:rPr>
              <w:t>9.0</w:t>
            </w:r>
          </w:p>
        </w:tc>
        <w:tc>
          <w:tcPr>
            <w:tcW w:w="1418" w:type="dxa"/>
            <w:tcBorders>
              <w:right w:val="double" w:sz="4" w:space="0" w:color="27A096"/>
            </w:tcBorders>
            <w:noWrap/>
            <w:hideMark/>
          </w:tcPr>
          <w:p w14:paraId="25F48AD9" w14:textId="77777777" w:rsidR="00771127" w:rsidRPr="00F7454C" w:rsidRDefault="00771127" w:rsidP="00771127">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F7454C">
              <w:rPr>
                <w:rFonts w:asciiTheme="minorHAnsi" w:hAnsiTheme="minorHAnsi" w:cstheme="minorHAnsi"/>
                <w:color w:val="000000"/>
                <w:szCs w:val="24"/>
              </w:rPr>
              <w:t>10.3</w:t>
            </w:r>
          </w:p>
        </w:tc>
        <w:tc>
          <w:tcPr>
            <w:tcW w:w="1417" w:type="dxa"/>
            <w:tcBorders>
              <w:left w:val="double" w:sz="4" w:space="0" w:color="27A096"/>
            </w:tcBorders>
            <w:noWrap/>
            <w:hideMark/>
          </w:tcPr>
          <w:p w14:paraId="317F6819" w14:textId="77777777" w:rsidR="00771127" w:rsidRPr="00F7454C" w:rsidRDefault="00771127" w:rsidP="00771127">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F7454C">
              <w:rPr>
                <w:rFonts w:asciiTheme="minorHAnsi" w:hAnsiTheme="minorHAnsi" w:cstheme="minorHAnsi"/>
                <w:color w:val="000000"/>
                <w:szCs w:val="24"/>
              </w:rPr>
              <w:t>7.1</w:t>
            </w:r>
          </w:p>
        </w:tc>
        <w:tc>
          <w:tcPr>
            <w:tcW w:w="1238" w:type="dxa"/>
            <w:noWrap/>
            <w:hideMark/>
          </w:tcPr>
          <w:p w14:paraId="7FC94292" w14:textId="77777777" w:rsidR="00771127" w:rsidRPr="00F7454C" w:rsidRDefault="00771127" w:rsidP="00771127">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F7454C">
              <w:rPr>
                <w:rFonts w:asciiTheme="minorHAnsi" w:hAnsiTheme="minorHAnsi" w:cstheme="minorHAnsi"/>
                <w:color w:val="000000"/>
                <w:szCs w:val="24"/>
              </w:rPr>
              <w:t>75.0</w:t>
            </w:r>
          </w:p>
        </w:tc>
      </w:tr>
      <w:tr w:rsidR="00771127" w:rsidRPr="00F7454C" w14:paraId="44F7A5D1" w14:textId="77777777" w:rsidTr="00394A23">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000" w:type="dxa"/>
            <w:noWrap/>
            <w:hideMark/>
          </w:tcPr>
          <w:p w14:paraId="4E2E5C87" w14:textId="12A17B99" w:rsidR="00771127" w:rsidRPr="00F7454C" w:rsidRDefault="00771127" w:rsidP="00771127">
            <w:pPr>
              <w:rPr>
                <w:rFonts w:asciiTheme="minorHAnsi" w:hAnsiTheme="minorHAnsi" w:cstheme="minorHAnsi"/>
                <w:szCs w:val="24"/>
              </w:rPr>
            </w:pPr>
            <w:r w:rsidRPr="00F7454C">
              <w:rPr>
                <w:rFonts w:asciiTheme="minorHAnsi" w:hAnsiTheme="minorHAnsi" w:cstheme="minorHAnsi"/>
                <w:szCs w:val="24"/>
              </w:rPr>
              <w:t>All Respondents</w:t>
            </w:r>
          </w:p>
        </w:tc>
        <w:tc>
          <w:tcPr>
            <w:tcW w:w="709" w:type="dxa"/>
            <w:tcBorders>
              <w:right w:val="double" w:sz="4" w:space="0" w:color="27A096"/>
            </w:tcBorders>
          </w:tcPr>
          <w:p w14:paraId="38F9164A" w14:textId="3B278322" w:rsidR="00771127" w:rsidRPr="00F7454C" w:rsidRDefault="00771127" w:rsidP="00771127">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Pr>
                <w:rFonts w:asciiTheme="minorHAnsi" w:hAnsiTheme="minorHAnsi" w:cstheme="minorHAnsi"/>
                <w:color w:val="000000"/>
                <w:szCs w:val="24"/>
              </w:rPr>
              <w:t>2597</w:t>
            </w:r>
          </w:p>
        </w:tc>
        <w:tc>
          <w:tcPr>
            <w:tcW w:w="1148" w:type="dxa"/>
            <w:tcBorders>
              <w:left w:val="double" w:sz="4" w:space="0" w:color="27A096"/>
            </w:tcBorders>
          </w:tcPr>
          <w:p w14:paraId="4F6A8A17" w14:textId="7598E285" w:rsidR="00771127" w:rsidRPr="00F7454C" w:rsidRDefault="00771127" w:rsidP="00771127">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Pr>
                <w:rFonts w:asciiTheme="minorHAnsi" w:hAnsiTheme="minorHAnsi" w:cstheme="minorHAnsi"/>
                <w:color w:val="000000"/>
                <w:szCs w:val="24"/>
              </w:rPr>
              <w:t>17.4</w:t>
            </w:r>
          </w:p>
        </w:tc>
        <w:tc>
          <w:tcPr>
            <w:tcW w:w="1261" w:type="dxa"/>
            <w:noWrap/>
            <w:hideMark/>
          </w:tcPr>
          <w:p w14:paraId="63A07DF5" w14:textId="79AF26A5" w:rsidR="00771127" w:rsidRPr="00F7454C" w:rsidRDefault="00771127" w:rsidP="00771127">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F7454C">
              <w:rPr>
                <w:rFonts w:asciiTheme="minorHAnsi" w:hAnsiTheme="minorHAnsi" w:cstheme="minorHAnsi"/>
                <w:color w:val="000000"/>
                <w:szCs w:val="24"/>
              </w:rPr>
              <w:t>8.9</w:t>
            </w:r>
          </w:p>
        </w:tc>
        <w:tc>
          <w:tcPr>
            <w:tcW w:w="1418" w:type="dxa"/>
            <w:tcBorders>
              <w:right w:val="double" w:sz="4" w:space="0" w:color="27A096"/>
            </w:tcBorders>
            <w:noWrap/>
            <w:hideMark/>
          </w:tcPr>
          <w:p w14:paraId="1F0D14D2" w14:textId="77777777" w:rsidR="00771127" w:rsidRPr="00F7454C" w:rsidRDefault="00771127" w:rsidP="00771127">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F7454C">
              <w:rPr>
                <w:rFonts w:asciiTheme="minorHAnsi" w:hAnsiTheme="minorHAnsi" w:cstheme="minorHAnsi"/>
                <w:color w:val="000000"/>
                <w:szCs w:val="24"/>
              </w:rPr>
              <w:t>8.5</w:t>
            </w:r>
          </w:p>
        </w:tc>
        <w:tc>
          <w:tcPr>
            <w:tcW w:w="1417" w:type="dxa"/>
            <w:tcBorders>
              <w:left w:val="double" w:sz="4" w:space="0" w:color="27A096"/>
            </w:tcBorders>
            <w:noWrap/>
            <w:hideMark/>
          </w:tcPr>
          <w:p w14:paraId="53E47695" w14:textId="77777777" w:rsidR="00771127" w:rsidRPr="00F7454C" w:rsidRDefault="00771127" w:rsidP="00771127">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F7454C">
              <w:rPr>
                <w:rFonts w:asciiTheme="minorHAnsi" w:hAnsiTheme="minorHAnsi" w:cstheme="minorHAnsi"/>
                <w:color w:val="000000"/>
                <w:szCs w:val="24"/>
              </w:rPr>
              <w:t>7.7</w:t>
            </w:r>
          </w:p>
        </w:tc>
        <w:tc>
          <w:tcPr>
            <w:tcW w:w="1238" w:type="dxa"/>
            <w:noWrap/>
            <w:hideMark/>
          </w:tcPr>
          <w:p w14:paraId="7EA6181A" w14:textId="77777777" w:rsidR="00771127" w:rsidRPr="00F7454C" w:rsidRDefault="00771127" w:rsidP="00771127">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F7454C">
              <w:rPr>
                <w:rFonts w:asciiTheme="minorHAnsi" w:hAnsiTheme="minorHAnsi" w:cstheme="minorHAnsi"/>
                <w:color w:val="000000"/>
                <w:szCs w:val="24"/>
              </w:rPr>
              <w:t>76.5</w:t>
            </w:r>
          </w:p>
        </w:tc>
      </w:tr>
      <w:tr w:rsidR="00771127" w:rsidRPr="00F7454C" w14:paraId="35C4BEC6" w14:textId="77777777" w:rsidTr="00394A23">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000" w:type="dxa"/>
            <w:noWrap/>
            <w:hideMark/>
          </w:tcPr>
          <w:p w14:paraId="6BA10CE1" w14:textId="6C3F986D" w:rsidR="00771127" w:rsidRPr="00F7454C" w:rsidRDefault="00771127" w:rsidP="00771127">
            <w:pPr>
              <w:rPr>
                <w:rFonts w:asciiTheme="minorHAnsi" w:hAnsiTheme="minorHAnsi" w:cstheme="minorHAnsi"/>
                <w:szCs w:val="24"/>
              </w:rPr>
            </w:pPr>
            <w:r w:rsidRPr="00F7454C">
              <w:rPr>
                <w:rFonts w:asciiTheme="minorHAnsi" w:hAnsiTheme="minorHAnsi" w:cstheme="minorHAnsi"/>
                <w:szCs w:val="24"/>
              </w:rPr>
              <w:t>Under 35</w:t>
            </w:r>
          </w:p>
        </w:tc>
        <w:tc>
          <w:tcPr>
            <w:tcW w:w="709" w:type="dxa"/>
            <w:tcBorders>
              <w:right w:val="double" w:sz="4" w:space="0" w:color="27A096"/>
            </w:tcBorders>
          </w:tcPr>
          <w:p w14:paraId="400AE846" w14:textId="07463D11" w:rsidR="00771127" w:rsidRPr="00F7454C" w:rsidRDefault="00771127" w:rsidP="00771127">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Pr>
                <w:rFonts w:asciiTheme="minorHAnsi" w:hAnsiTheme="minorHAnsi" w:cstheme="minorHAnsi"/>
                <w:color w:val="000000"/>
                <w:szCs w:val="24"/>
              </w:rPr>
              <w:t>443</w:t>
            </w:r>
          </w:p>
        </w:tc>
        <w:tc>
          <w:tcPr>
            <w:tcW w:w="1148" w:type="dxa"/>
            <w:tcBorders>
              <w:left w:val="double" w:sz="4" w:space="0" w:color="27A096"/>
            </w:tcBorders>
          </w:tcPr>
          <w:p w14:paraId="11D687B4" w14:textId="7B267DC3" w:rsidR="00771127" w:rsidRPr="00F7454C" w:rsidRDefault="00771127" w:rsidP="00771127">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Pr>
                <w:rFonts w:asciiTheme="minorHAnsi" w:hAnsiTheme="minorHAnsi" w:cstheme="minorHAnsi"/>
                <w:color w:val="000000"/>
                <w:szCs w:val="24"/>
              </w:rPr>
              <w:t>16.5</w:t>
            </w:r>
          </w:p>
        </w:tc>
        <w:tc>
          <w:tcPr>
            <w:tcW w:w="1261" w:type="dxa"/>
            <w:noWrap/>
            <w:hideMark/>
          </w:tcPr>
          <w:p w14:paraId="1C77F84B" w14:textId="54245B7C" w:rsidR="00771127" w:rsidRPr="00F7454C" w:rsidRDefault="00771127" w:rsidP="00771127">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F7454C">
              <w:rPr>
                <w:rFonts w:asciiTheme="minorHAnsi" w:hAnsiTheme="minorHAnsi" w:cstheme="minorHAnsi"/>
                <w:color w:val="000000"/>
                <w:szCs w:val="24"/>
              </w:rPr>
              <w:t>6.5</w:t>
            </w:r>
          </w:p>
        </w:tc>
        <w:tc>
          <w:tcPr>
            <w:tcW w:w="1418" w:type="dxa"/>
            <w:tcBorders>
              <w:right w:val="double" w:sz="4" w:space="0" w:color="27A096"/>
            </w:tcBorders>
            <w:noWrap/>
            <w:hideMark/>
          </w:tcPr>
          <w:p w14:paraId="417D2618" w14:textId="77777777" w:rsidR="00771127" w:rsidRPr="00F7454C" w:rsidRDefault="00771127" w:rsidP="00771127">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F7454C">
              <w:rPr>
                <w:rFonts w:asciiTheme="minorHAnsi" w:hAnsiTheme="minorHAnsi" w:cstheme="minorHAnsi"/>
                <w:color w:val="000000"/>
                <w:szCs w:val="24"/>
              </w:rPr>
              <w:t>9.9</w:t>
            </w:r>
          </w:p>
        </w:tc>
        <w:tc>
          <w:tcPr>
            <w:tcW w:w="1417" w:type="dxa"/>
            <w:tcBorders>
              <w:left w:val="double" w:sz="4" w:space="0" w:color="27A096"/>
            </w:tcBorders>
            <w:noWrap/>
            <w:hideMark/>
          </w:tcPr>
          <w:p w14:paraId="792B402E" w14:textId="77777777" w:rsidR="00771127" w:rsidRPr="00F7454C" w:rsidRDefault="00771127" w:rsidP="00771127">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F7454C">
              <w:rPr>
                <w:rFonts w:asciiTheme="minorHAnsi" w:hAnsiTheme="minorHAnsi" w:cstheme="minorHAnsi"/>
                <w:color w:val="000000"/>
                <w:szCs w:val="24"/>
              </w:rPr>
              <w:t>5.0</w:t>
            </w:r>
          </w:p>
        </w:tc>
        <w:tc>
          <w:tcPr>
            <w:tcW w:w="1238" w:type="dxa"/>
            <w:noWrap/>
            <w:hideMark/>
          </w:tcPr>
          <w:p w14:paraId="0B4A2045" w14:textId="77777777" w:rsidR="00771127" w:rsidRPr="00F7454C" w:rsidRDefault="00771127" w:rsidP="00771127">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F7454C">
              <w:rPr>
                <w:rFonts w:asciiTheme="minorHAnsi" w:hAnsiTheme="minorHAnsi" w:cstheme="minorHAnsi"/>
                <w:color w:val="000000"/>
                <w:szCs w:val="24"/>
              </w:rPr>
              <w:t>79.2</w:t>
            </w:r>
          </w:p>
        </w:tc>
      </w:tr>
      <w:tr w:rsidR="00771127" w:rsidRPr="00F7454C" w14:paraId="6824C1D1" w14:textId="77777777" w:rsidTr="00394A23">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000" w:type="dxa"/>
            <w:noWrap/>
            <w:hideMark/>
          </w:tcPr>
          <w:p w14:paraId="57D78540" w14:textId="33438618" w:rsidR="00771127" w:rsidRPr="00F7454C" w:rsidRDefault="00771127" w:rsidP="00771127">
            <w:pPr>
              <w:rPr>
                <w:rFonts w:asciiTheme="minorHAnsi" w:hAnsiTheme="minorHAnsi" w:cstheme="minorHAnsi"/>
                <w:szCs w:val="24"/>
              </w:rPr>
            </w:pPr>
            <w:r w:rsidRPr="00F7454C">
              <w:rPr>
                <w:rFonts w:asciiTheme="minorHAnsi" w:hAnsiTheme="minorHAnsi" w:cstheme="minorHAnsi"/>
                <w:szCs w:val="24"/>
              </w:rPr>
              <w:t>Male</w:t>
            </w:r>
          </w:p>
        </w:tc>
        <w:tc>
          <w:tcPr>
            <w:tcW w:w="709" w:type="dxa"/>
            <w:tcBorders>
              <w:right w:val="double" w:sz="4" w:space="0" w:color="27A096"/>
            </w:tcBorders>
          </w:tcPr>
          <w:p w14:paraId="681AEF77" w14:textId="30DCE712" w:rsidR="00771127" w:rsidRPr="00F7454C" w:rsidRDefault="00771127" w:rsidP="00771127">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Pr>
                <w:rFonts w:asciiTheme="minorHAnsi" w:hAnsiTheme="minorHAnsi" w:cstheme="minorHAnsi"/>
                <w:color w:val="000000"/>
                <w:szCs w:val="24"/>
              </w:rPr>
              <w:t>1177</w:t>
            </w:r>
          </w:p>
        </w:tc>
        <w:tc>
          <w:tcPr>
            <w:tcW w:w="1148" w:type="dxa"/>
            <w:tcBorders>
              <w:left w:val="double" w:sz="4" w:space="0" w:color="27A096"/>
            </w:tcBorders>
          </w:tcPr>
          <w:p w14:paraId="57459F6F" w14:textId="25150FA7" w:rsidR="00771127" w:rsidRPr="00F7454C" w:rsidRDefault="00771127" w:rsidP="00771127">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Pr>
                <w:rFonts w:asciiTheme="minorHAnsi" w:hAnsiTheme="minorHAnsi" w:cstheme="minorHAnsi"/>
                <w:color w:val="000000"/>
                <w:szCs w:val="24"/>
              </w:rPr>
              <w:t>14.7</w:t>
            </w:r>
          </w:p>
        </w:tc>
        <w:tc>
          <w:tcPr>
            <w:tcW w:w="1261" w:type="dxa"/>
            <w:noWrap/>
            <w:hideMark/>
          </w:tcPr>
          <w:p w14:paraId="021FC17E" w14:textId="57DD1398" w:rsidR="00771127" w:rsidRPr="00F7454C" w:rsidRDefault="00771127" w:rsidP="00771127">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F7454C">
              <w:rPr>
                <w:rFonts w:asciiTheme="minorHAnsi" w:hAnsiTheme="minorHAnsi" w:cstheme="minorHAnsi"/>
                <w:color w:val="000000"/>
                <w:szCs w:val="24"/>
              </w:rPr>
              <w:t>8.0</w:t>
            </w:r>
          </w:p>
        </w:tc>
        <w:tc>
          <w:tcPr>
            <w:tcW w:w="1418" w:type="dxa"/>
            <w:tcBorders>
              <w:right w:val="double" w:sz="4" w:space="0" w:color="27A096"/>
            </w:tcBorders>
            <w:noWrap/>
            <w:hideMark/>
          </w:tcPr>
          <w:p w14:paraId="174EBF11" w14:textId="77777777" w:rsidR="00771127" w:rsidRPr="00F7454C" w:rsidRDefault="00771127" w:rsidP="00771127">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F7454C">
              <w:rPr>
                <w:rFonts w:asciiTheme="minorHAnsi" w:hAnsiTheme="minorHAnsi" w:cstheme="minorHAnsi"/>
                <w:color w:val="000000"/>
                <w:szCs w:val="24"/>
              </w:rPr>
              <w:t>6.7</w:t>
            </w:r>
          </w:p>
        </w:tc>
        <w:tc>
          <w:tcPr>
            <w:tcW w:w="1417" w:type="dxa"/>
            <w:tcBorders>
              <w:left w:val="double" w:sz="4" w:space="0" w:color="27A096"/>
            </w:tcBorders>
            <w:noWrap/>
            <w:hideMark/>
          </w:tcPr>
          <w:p w14:paraId="43049CCF" w14:textId="77777777" w:rsidR="00771127" w:rsidRPr="00F7454C" w:rsidRDefault="00771127" w:rsidP="00771127">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F7454C">
              <w:rPr>
                <w:rFonts w:asciiTheme="minorHAnsi" w:hAnsiTheme="minorHAnsi" w:cstheme="minorHAnsi"/>
                <w:color w:val="000000"/>
                <w:szCs w:val="24"/>
              </w:rPr>
              <w:t>7.6</w:t>
            </w:r>
          </w:p>
        </w:tc>
        <w:tc>
          <w:tcPr>
            <w:tcW w:w="1238" w:type="dxa"/>
            <w:noWrap/>
            <w:hideMark/>
          </w:tcPr>
          <w:p w14:paraId="2300936F" w14:textId="77777777" w:rsidR="00771127" w:rsidRPr="00F7454C" w:rsidRDefault="00771127" w:rsidP="00771127">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F7454C">
              <w:rPr>
                <w:rFonts w:asciiTheme="minorHAnsi" w:hAnsiTheme="minorHAnsi" w:cstheme="minorHAnsi"/>
                <w:color w:val="000000"/>
                <w:szCs w:val="24"/>
              </w:rPr>
              <w:t>79.4</w:t>
            </w:r>
          </w:p>
        </w:tc>
      </w:tr>
      <w:tr w:rsidR="00771127" w:rsidRPr="00F7454C" w14:paraId="4805BC81" w14:textId="77777777" w:rsidTr="00394A23">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000" w:type="dxa"/>
            <w:noWrap/>
            <w:hideMark/>
          </w:tcPr>
          <w:p w14:paraId="652C6D7A" w14:textId="579294C8" w:rsidR="00771127" w:rsidRPr="00F7454C" w:rsidRDefault="00771127" w:rsidP="00771127">
            <w:pPr>
              <w:rPr>
                <w:rFonts w:asciiTheme="minorHAnsi" w:hAnsiTheme="minorHAnsi" w:cstheme="minorHAnsi"/>
                <w:szCs w:val="24"/>
              </w:rPr>
            </w:pPr>
            <w:r w:rsidRPr="00F7454C">
              <w:rPr>
                <w:rFonts w:asciiTheme="minorHAnsi" w:hAnsiTheme="minorHAnsi" w:cstheme="minorHAnsi"/>
                <w:szCs w:val="24"/>
              </w:rPr>
              <w:t>Identify as disabled</w:t>
            </w:r>
          </w:p>
        </w:tc>
        <w:tc>
          <w:tcPr>
            <w:tcW w:w="709" w:type="dxa"/>
            <w:tcBorders>
              <w:right w:val="double" w:sz="4" w:space="0" w:color="27A096"/>
            </w:tcBorders>
          </w:tcPr>
          <w:p w14:paraId="34CB051B" w14:textId="13C8E3F9" w:rsidR="00771127" w:rsidRPr="00F7454C" w:rsidRDefault="00771127" w:rsidP="00771127">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Pr>
                <w:rFonts w:asciiTheme="minorHAnsi" w:hAnsiTheme="minorHAnsi" w:cstheme="minorHAnsi"/>
                <w:color w:val="000000"/>
                <w:szCs w:val="24"/>
              </w:rPr>
              <w:t>326</w:t>
            </w:r>
          </w:p>
        </w:tc>
        <w:tc>
          <w:tcPr>
            <w:tcW w:w="1148" w:type="dxa"/>
            <w:tcBorders>
              <w:left w:val="double" w:sz="4" w:space="0" w:color="27A096"/>
            </w:tcBorders>
          </w:tcPr>
          <w:p w14:paraId="5F3CE712" w14:textId="6F18E3F6" w:rsidR="00771127" w:rsidRPr="00F7454C" w:rsidRDefault="00771127" w:rsidP="00771127">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Pr>
                <w:rFonts w:asciiTheme="minorHAnsi" w:hAnsiTheme="minorHAnsi" w:cstheme="minorHAnsi"/>
                <w:color w:val="000000"/>
                <w:szCs w:val="24"/>
              </w:rPr>
              <w:t>13.2</w:t>
            </w:r>
          </w:p>
        </w:tc>
        <w:tc>
          <w:tcPr>
            <w:tcW w:w="1261" w:type="dxa"/>
            <w:noWrap/>
            <w:hideMark/>
          </w:tcPr>
          <w:p w14:paraId="7470D981" w14:textId="3A335B28" w:rsidR="00771127" w:rsidRPr="00F7454C" w:rsidRDefault="00771127" w:rsidP="00771127">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F7454C">
              <w:rPr>
                <w:rFonts w:asciiTheme="minorHAnsi" w:hAnsiTheme="minorHAnsi" w:cstheme="minorHAnsi"/>
                <w:color w:val="000000"/>
                <w:szCs w:val="24"/>
              </w:rPr>
              <w:t>4.3</w:t>
            </w:r>
          </w:p>
        </w:tc>
        <w:tc>
          <w:tcPr>
            <w:tcW w:w="1418" w:type="dxa"/>
            <w:tcBorders>
              <w:right w:val="double" w:sz="4" w:space="0" w:color="27A096"/>
            </w:tcBorders>
            <w:noWrap/>
            <w:hideMark/>
          </w:tcPr>
          <w:p w14:paraId="28551131" w14:textId="77777777" w:rsidR="00771127" w:rsidRPr="00F7454C" w:rsidRDefault="00771127" w:rsidP="00771127">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F7454C">
              <w:rPr>
                <w:rFonts w:asciiTheme="minorHAnsi" w:hAnsiTheme="minorHAnsi" w:cstheme="minorHAnsi"/>
                <w:color w:val="000000"/>
                <w:szCs w:val="24"/>
              </w:rPr>
              <w:t>8.9</w:t>
            </w:r>
          </w:p>
        </w:tc>
        <w:tc>
          <w:tcPr>
            <w:tcW w:w="1417" w:type="dxa"/>
            <w:tcBorders>
              <w:left w:val="double" w:sz="4" w:space="0" w:color="27A096"/>
            </w:tcBorders>
            <w:noWrap/>
            <w:hideMark/>
          </w:tcPr>
          <w:p w14:paraId="62814ADB" w14:textId="77777777" w:rsidR="00771127" w:rsidRPr="00F7454C" w:rsidRDefault="00771127" w:rsidP="00771127">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F7454C">
              <w:rPr>
                <w:rFonts w:asciiTheme="minorHAnsi" w:hAnsiTheme="minorHAnsi" w:cstheme="minorHAnsi"/>
                <w:color w:val="000000"/>
                <w:szCs w:val="24"/>
              </w:rPr>
              <w:t>6.1</w:t>
            </w:r>
          </w:p>
        </w:tc>
        <w:tc>
          <w:tcPr>
            <w:tcW w:w="1238" w:type="dxa"/>
            <w:noWrap/>
            <w:hideMark/>
          </w:tcPr>
          <w:p w14:paraId="1521AD65" w14:textId="77777777" w:rsidR="00771127" w:rsidRPr="00F7454C" w:rsidRDefault="00771127" w:rsidP="00771127">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F7454C">
              <w:rPr>
                <w:rFonts w:asciiTheme="minorHAnsi" w:hAnsiTheme="minorHAnsi" w:cstheme="minorHAnsi"/>
                <w:color w:val="000000"/>
                <w:szCs w:val="24"/>
              </w:rPr>
              <w:t>81.9</w:t>
            </w:r>
          </w:p>
        </w:tc>
      </w:tr>
      <w:tr w:rsidR="00771127" w:rsidRPr="00F7454C" w14:paraId="2C78AEF1" w14:textId="77777777" w:rsidTr="00394A23">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000" w:type="dxa"/>
            <w:noWrap/>
            <w:hideMark/>
          </w:tcPr>
          <w:p w14:paraId="1F1D7F46" w14:textId="39DA665A" w:rsidR="00771127" w:rsidRPr="00F7454C" w:rsidRDefault="00771127" w:rsidP="00771127">
            <w:pPr>
              <w:rPr>
                <w:rFonts w:asciiTheme="minorHAnsi" w:hAnsiTheme="minorHAnsi" w:cstheme="minorHAnsi"/>
                <w:szCs w:val="24"/>
              </w:rPr>
            </w:pPr>
            <w:r w:rsidRPr="00F7454C">
              <w:rPr>
                <w:rFonts w:asciiTheme="minorHAnsi" w:hAnsiTheme="minorHAnsi" w:cstheme="minorHAnsi"/>
                <w:szCs w:val="24"/>
              </w:rPr>
              <w:t xml:space="preserve">LGBTQ+ </w:t>
            </w:r>
          </w:p>
        </w:tc>
        <w:tc>
          <w:tcPr>
            <w:tcW w:w="709" w:type="dxa"/>
            <w:tcBorders>
              <w:right w:val="double" w:sz="4" w:space="0" w:color="27A096"/>
            </w:tcBorders>
          </w:tcPr>
          <w:p w14:paraId="20988E22" w14:textId="68DB4B42" w:rsidR="00771127" w:rsidRPr="00F7454C" w:rsidRDefault="00771127" w:rsidP="00771127">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Pr>
                <w:rFonts w:asciiTheme="minorHAnsi" w:hAnsiTheme="minorHAnsi" w:cstheme="minorHAnsi"/>
                <w:color w:val="000000"/>
                <w:szCs w:val="24"/>
              </w:rPr>
              <w:t>237</w:t>
            </w:r>
          </w:p>
        </w:tc>
        <w:tc>
          <w:tcPr>
            <w:tcW w:w="1148" w:type="dxa"/>
            <w:tcBorders>
              <w:left w:val="double" w:sz="4" w:space="0" w:color="27A096"/>
            </w:tcBorders>
          </w:tcPr>
          <w:p w14:paraId="4B010EC8" w14:textId="70562012" w:rsidR="00771127" w:rsidRPr="00F7454C" w:rsidRDefault="00771127" w:rsidP="00771127">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Pr>
                <w:rFonts w:asciiTheme="minorHAnsi" w:hAnsiTheme="minorHAnsi" w:cstheme="minorHAnsi"/>
                <w:color w:val="000000"/>
                <w:szCs w:val="24"/>
              </w:rPr>
              <w:t>7.2</w:t>
            </w:r>
          </w:p>
        </w:tc>
        <w:tc>
          <w:tcPr>
            <w:tcW w:w="1261" w:type="dxa"/>
            <w:noWrap/>
            <w:hideMark/>
          </w:tcPr>
          <w:p w14:paraId="49A8752C" w14:textId="613BB7A5" w:rsidR="00771127" w:rsidRPr="00F7454C" w:rsidRDefault="00771127" w:rsidP="00771127">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F7454C">
              <w:rPr>
                <w:rFonts w:asciiTheme="minorHAnsi" w:hAnsiTheme="minorHAnsi" w:cstheme="minorHAnsi"/>
                <w:color w:val="000000"/>
                <w:szCs w:val="24"/>
              </w:rPr>
              <w:t>3.8</w:t>
            </w:r>
          </w:p>
        </w:tc>
        <w:tc>
          <w:tcPr>
            <w:tcW w:w="1418" w:type="dxa"/>
            <w:tcBorders>
              <w:right w:val="double" w:sz="4" w:space="0" w:color="27A096"/>
            </w:tcBorders>
            <w:noWrap/>
            <w:hideMark/>
          </w:tcPr>
          <w:p w14:paraId="5EA40388" w14:textId="77777777" w:rsidR="00771127" w:rsidRPr="00F7454C" w:rsidRDefault="00771127" w:rsidP="00771127">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F7454C">
              <w:rPr>
                <w:rFonts w:asciiTheme="minorHAnsi" w:hAnsiTheme="minorHAnsi" w:cstheme="minorHAnsi"/>
                <w:color w:val="000000"/>
                <w:szCs w:val="24"/>
              </w:rPr>
              <w:t>3.4</w:t>
            </w:r>
          </w:p>
        </w:tc>
        <w:tc>
          <w:tcPr>
            <w:tcW w:w="1417" w:type="dxa"/>
            <w:tcBorders>
              <w:left w:val="double" w:sz="4" w:space="0" w:color="27A096"/>
            </w:tcBorders>
            <w:noWrap/>
            <w:hideMark/>
          </w:tcPr>
          <w:p w14:paraId="55285D7C" w14:textId="77777777" w:rsidR="00771127" w:rsidRPr="00F7454C" w:rsidRDefault="00771127" w:rsidP="00771127">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F7454C">
              <w:rPr>
                <w:rFonts w:asciiTheme="minorHAnsi" w:hAnsiTheme="minorHAnsi" w:cstheme="minorHAnsi"/>
                <w:color w:val="000000"/>
                <w:szCs w:val="24"/>
              </w:rPr>
              <w:t>2.1</w:t>
            </w:r>
          </w:p>
        </w:tc>
        <w:tc>
          <w:tcPr>
            <w:tcW w:w="1238" w:type="dxa"/>
            <w:noWrap/>
            <w:hideMark/>
          </w:tcPr>
          <w:p w14:paraId="0897392A" w14:textId="77777777" w:rsidR="00771127" w:rsidRPr="00F7454C" w:rsidRDefault="00771127" w:rsidP="00771127">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F7454C">
              <w:rPr>
                <w:rFonts w:asciiTheme="minorHAnsi" w:hAnsiTheme="minorHAnsi" w:cstheme="minorHAnsi"/>
                <w:color w:val="000000"/>
                <w:szCs w:val="24"/>
              </w:rPr>
              <w:t>90.7</w:t>
            </w:r>
          </w:p>
        </w:tc>
      </w:tr>
      <w:tr w:rsidR="00771127" w:rsidRPr="00F7454C" w14:paraId="01214BB9" w14:textId="77777777" w:rsidTr="00394A23">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000" w:type="dxa"/>
            <w:noWrap/>
            <w:hideMark/>
          </w:tcPr>
          <w:p w14:paraId="2CDC0D3F" w14:textId="5FA45394" w:rsidR="00771127" w:rsidRPr="00F7454C" w:rsidRDefault="00771127" w:rsidP="00771127">
            <w:pPr>
              <w:rPr>
                <w:rFonts w:asciiTheme="minorHAnsi" w:hAnsiTheme="minorHAnsi" w:cstheme="minorHAnsi"/>
                <w:szCs w:val="24"/>
              </w:rPr>
            </w:pPr>
            <w:r w:rsidRPr="00F7454C">
              <w:rPr>
                <w:rFonts w:asciiTheme="minorHAnsi" w:hAnsiTheme="minorHAnsi" w:cstheme="minorHAnsi"/>
                <w:szCs w:val="24"/>
              </w:rPr>
              <w:t xml:space="preserve">55+ </w:t>
            </w:r>
          </w:p>
        </w:tc>
        <w:tc>
          <w:tcPr>
            <w:tcW w:w="709" w:type="dxa"/>
            <w:tcBorders>
              <w:right w:val="double" w:sz="4" w:space="0" w:color="27A096"/>
            </w:tcBorders>
          </w:tcPr>
          <w:p w14:paraId="44EB6064" w14:textId="59F8EFA5" w:rsidR="00771127" w:rsidRPr="00F7454C" w:rsidRDefault="00771127" w:rsidP="00771127">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Pr>
                <w:rFonts w:asciiTheme="minorHAnsi" w:hAnsiTheme="minorHAnsi" w:cstheme="minorHAnsi"/>
                <w:color w:val="000000"/>
                <w:szCs w:val="24"/>
              </w:rPr>
              <w:t>1053</w:t>
            </w:r>
          </w:p>
        </w:tc>
        <w:tc>
          <w:tcPr>
            <w:tcW w:w="1148" w:type="dxa"/>
            <w:tcBorders>
              <w:left w:val="double" w:sz="4" w:space="0" w:color="27A096"/>
            </w:tcBorders>
          </w:tcPr>
          <w:p w14:paraId="4623EF0F" w14:textId="0CE33478" w:rsidR="00771127" w:rsidRPr="00F7454C" w:rsidRDefault="00771127" w:rsidP="00771127">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Pr>
                <w:rFonts w:asciiTheme="minorHAnsi" w:hAnsiTheme="minorHAnsi" w:cstheme="minorHAnsi"/>
                <w:color w:val="000000"/>
                <w:szCs w:val="24"/>
              </w:rPr>
              <w:t>3.2</w:t>
            </w:r>
          </w:p>
        </w:tc>
        <w:tc>
          <w:tcPr>
            <w:tcW w:w="1261" w:type="dxa"/>
            <w:noWrap/>
            <w:hideMark/>
          </w:tcPr>
          <w:p w14:paraId="10F4FE7C" w14:textId="2F96C583" w:rsidR="00771127" w:rsidRPr="00F7454C" w:rsidRDefault="00771127" w:rsidP="00771127">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F7454C">
              <w:rPr>
                <w:rFonts w:asciiTheme="minorHAnsi" w:hAnsiTheme="minorHAnsi" w:cstheme="minorHAnsi"/>
                <w:color w:val="000000"/>
                <w:szCs w:val="24"/>
              </w:rPr>
              <w:t>2.4</w:t>
            </w:r>
          </w:p>
        </w:tc>
        <w:tc>
          <w:tcPr>
            <w:tcW w:w="1418" w:type="dxa"/>
            <w:tcBorders>
              <w:right w:val="double" w:sz="4" w:space="0" w:color="27A096"/>
            </w:tcBorders>
            <w:noWrap/>
            <w:hideMark/>
          </w:tcPr>
          <w:p w14:paraId="21D3914C" w14:textId="77777777" w:rsidR="00771127" w:rsidRPr="00F7454C" w:rsidRDefault="00771127" w:rsidP="00771127">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F7454C">
              <w:rPr>
                <w:rFonts w:asciiTheme="minorHAnsi" w:hAnsiTheme="minorHAnsi" w:cstheme="minorHAnsi"/>
                <w:color w:val="000000"/>
                <w:szCs w:val="24"/>
              </w:rPr>
              <w:t>0.9</w:t>
            </w:r>
          </w:p>
        </w:tc>
        <w:tc>
          <w:tcPr>
            <w:tcW w:w="1417" w:type="dxa"/>
            <w:tcBorders>
              <w:left w:val="double" w:sz="4" w:space="0" w:color="27A096"/>
            </w:tcBorders>
            <w:noWrap/>
            <w:hideMark/>
          </w:tcPr>
          <w:p w14:paraId="4C79D791" w14:textId="77777777" w:rsidR="00771127" w:rsidRPr="00F7454C" w:rsidRDefault="00771127" w:rsidP="00771127">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F7454C">
              <w:rPr>
                <w:rFonts w:asciiTheme="minorHAnsi" w:hAnsiTheme="minorHAnsi" w:cstheme="minorHAnsi"/>
                <w:color w:val="000000"/>
                <w:szCs w:val="24"/>
              </w:rPr>
              <w:t>1.8</w:t>
            </w:r>
          </w:p>
        </w:tc>
        <w:tc>
          <w:tcPr>
            <w:tcW w:w="1238" w:type="dxa"/>
            <w:noWrap/>
            <w:hideMark/>
          </w:tcPr>
          <w:p w14:paraId="794FB009" w14:textId="77777777" w:rsidR="00771127" w:rsidRPr="00F7454C" w:rsidRDefault="00771127" w:rsidP="00771127">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F7454C">
              <w:rPr>
                <w:rFonts w:asciiTheme="minorHAnsi" w:hAnsiTheme="minorHAnsi" w:cstheme="minorHAnsi"/>
                <w:color w:val="000000"/>
                <w:szCs w:val="24"/>
              </w:rPr>
              <w:t>95.1</w:t>
            </w:r>
          </w:p>
        </w:tc>
      </w:tr>
    </w:tbl>
    <w:p w14:paraId="23CA2766" w14:textId="77777777" w:rsidR="002E4B28" w:rsidRDefault="002E4B28" w:rsidP="002E4B28">
      <w:pPr>
        <w:rPr>
          <w:bCs/>
          <w:i/>
          <w:iCs/>
        </w:rPr>
      </w:pPr>
      <w:r w:rsidRPr="00921BD8">
        <w:rPr>
          <w:bCs/>
          <w:i/>
          <w:iCs/>
        </w:rPr>
        <w:t>Note: Respondents could leave multiple comments, therefore total may exceed 100%</w:t>
      </w:r>
    </w:p>
    <w:p w14:paraId="3696092F" w14:textId="77777777" w:rsidR="00F7454C" w:rsidRDefault="00F7454C" w:rsidP="001B585E"/>
    <w:p w14:paraId="2D9B201E" w14:textId="77777777" w:rsidR="007F7148" w:rsidRDefault="007F7148">
      <w:r>
        <w:br w:type="page"/>
      </w:r>
    </w:p>
    <w:p w14:paraId="06E9B484" w14:textId="195A05BF" w:rsidR="001B585E" w:rsidRPr="001B585E" w:rsidRDefault="001B585E" w:rsidP="001B585E">
      <w:r w:rsidRPr="001B585E">
        <w:lastRenderedPageBreak/>
        <w:t xml:space="preserve">The Council currently subsidises the cost of school meals for secondary school pupils. The cost of providing school meals continues to rise with inflation. This means that, without an increase in the costs of meals, the Council would face additional costs to deliver this service.  </w:t>
      </w:r>
    </w:p>
    <w:p w14:paraId="246B80CF" w14:textId="55FCA391" w:rsidR="001B585E" w:rsidRDefault="001B585E" w:rsidP="00146259">
      <w:r w:rsidRPr="001B585E">
        <w:t>The Council is therefore considering increasing the cost of secondary school meals to meet the rising cost, but thinks that passing on the increased cost in full would be too great a rise.  The charge for Secondary School Meals is currently £3.40, and the Council is proposing to increase the cost of the meals in secondary schools whilst continuing to provide a subsidy to meet any additional cost for delivering the service. Children eligible for Free School Meals (eFSM) will continue to receive school meals for free.</w:t>
      </w:r>
    </w:p>
    <w:p w14:paraId="1BDE4ACA" w14:textId="77777777" w:rsidR="000C76B1" w:rsidRDefault="000C76B1" w:rsidP="00146259"/>
    <w:p w14:paraId="1E361F73" w14:textId="57D5EDE0" w:rsidR="001B585E" w:rsidRPr="008A0AC8" w:rsidRDefault="0072169D" w:rsidP="0072169D">
      <w:pPr>
        <w:rPr>
          <w:b/>
        </w:rPr>
      </w:pPr>
      <w:r w:rsidRPr="008A0AC8">
        <w:rPr>
          <w:b/>
        </w:rPr>
        <w:t xml:space="preserve">Which of the following options do you support? </w:t>
      </w:r>
    </w:p>
    <w:p w14:paraId="526B4041" w14:textId="056903C8" w:rsidR="003F3F49" w:rsidRDefault="00D9784F" w:rsidP="000D35CB">
      <w:pPr>
        <w:rPr>
          <w:bCs/>
        </w:rPr>
      </w:pPr>
      <w:r>
        <w:rPr>
          <w:bCs/>
        </w:rPr>
        <w:t>More than a third of all respondents (38.4%) supported an increase of 20p per</w:t>
      </w:r>
      <w:r w:rsidR="00EB50D6">
        <w:rPr>
          <w:bCs/>
        </w:rPr>
        <w:t xml:space="preserve"> secondary school meal</w:t>
      </w:r>
      <w:r w:rsidR="00D03821">
        <w:rPr>
          <w:bCs/>
        </w:rPr>
        <w:t>.  A similar proportion of respondents with a child in their household</w:t>
      </w:r>
      <w:r w:rsidR="00684CA7">
        <w:rPr>
          <w:bCs/>
        </w:rPr>
        <w:t xml:space="preserve"> supported ‘no increase in the cost of secondary school meals’ (</w:t>
      </w:r>
      <w:r w:rsidR="007B34E5">
        <w:rPr>
          <w:bCs/>
        </w:rPr>
        <w:t>36.4% of those with a child of any age</w:t>
      </w:r>
      <w:r w:rsidR="00F12729">
        <w:rPr>
          <w:bCs/>
        </w:rPr>
        <w:t>, rising to 41.2% of those with a child of secondary school age).</w:t>
      </w:r>
      <w:r w:rsidR="00733B08">
        <w:rPr>
          <w:bCs/>
        </w:rPr>
        <w:t xml:space="preserve">  Similarly, </w:t>
      </w:r>
      <w:r w:rsidR="00845C12">
        <w:rPr>
          <w:bCs/>
        </w:rPr>
        <w:t xml:space="preserve">39.6% of respondents from an ethnically diverse background supported no increase in </w:t>
      </w:r>
      <w:r w:rsidR="00682337">
        <w:rPr>
          <w:bCs/>
        </w:rPr>
        <w:t>cost.</w:t>
      </w:r>
    </w:p>
    <w:p w14:paraId="2993A4E9" w14:textId="4C6626FA" w:rsidR="00684CA7" w:rsidRDefault="00684CA7" w:rsidP="000D35CB">
      <w:pPr>
        <w:rPr>
          <w:bCs/>
        </w:rPr>
      </w:pPr>
      <w:r>
        <w:rPr>
          <w:bCs/>
          <w:noProof/>
        </w:rPr>
        <w:drawing>
          <wp:inline distT="0" distB="0" distL="0" distR="0" wp14:anchorId="31D98A14" wp14:editId="6ED11C38">
            <wp:extent cx="5760000" cy="5084880"/>
            <wp:effectExtent l="0" t="0" r="0" b="1905"/>
            <wp:docPr id="130515055" name="Picture 2" descr="Chart showing resul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0515055" name="Picture 2" descr="Chart showing results"/>
                    <pic:cNvPicPr>
                      <a:picLocks noChangeAspect="1" noChangeArrowheads="1"/>
                    </pic:cNvPicPr>
                  </pic:nvPicPr>
                  <pic:blipFill>
                    <a:blip r:embed="rId53">
                      <a:extLst>
                        <a:ext uri="{28A0092B-C50C-407E-A947-70E740481C1C}">
                          <a14:useLocalDpi xmlns:a14="http://schemas.microsoft.com/office/drawing/2010/main" val="0"/>
                        </a:ext>
                      </a:extLst>
                    </a:blip>
                    <a:srcRect/>
                    <a:stretch>
                      <a:fillRect/>
                    </a:stretch>
                  </pic:blipFill>
                  <pic:spPr bwMode="auto">
                    <a:xfrm>
                      <a:off x="0" y="0"/>
                      <a:ext cx="5760000" cy="5084880"/>
                    </a:xfrm>
                    <a:prstGeom prst="rect">
                      <a:avLst/>
                    </a:prstGeom>
                    <a:noFill/>
                  </pic:spPr>
                </pic:pic>
              </a:graphicData>
            </a:graphic>
          </wp:inline>
        </w:drawing>
      </w:r>
    </w:p>
    <w:p w14:paraId="5A86405A" w14:textId="02928D94" w:rsidR="006C57A1" w:rsidRDefault="00513735" w:rsidP="0072169D">
      <w:pPr>
        <w:rPr>
          <w:bCs/>
        </w:rPr>
      </w:pPr>
      <w:r>
        <w:rPr>
          <w:bCs/>
        </w:rPr>
        <w:lastRenderedPageBreak/>
        <w:t xml:space="preserve">There was </w:t>
      </w:r>
      <w:r w:rsidR="00C0620B">
        <w:rPr>
          <w:bCs/>
        </w:rPr>
        <w:t>a</w:t>
      </w:r>
      <w:r>
        <w:rPr>
          <w:bCs/>
        </w:rPr>
        <w:t xml:space="preserve"> correlation</w:t>
      </w:r>
      <w:r w:rsidR="00C0620B">
        <w:rPr>
          <w:bCs/>
        </w:rPr>
        <w:t xml:space="preserve"> between support for no increase in the cost of secondary school meals</w:t>
      </w:r>
      <w:r w:rsidR="00BA5D1D">
        <w:rPr>
          <w:bCs/>
        </w:rPr>
        <w:t xml:space="preserve"> and level of deprivation, with </w:t>
      </w:r>
      <w:r w:rsidR="00034B74">
        <w:rPr>
          <w:bCs/>
        </w:rPr>
        <w:t>those residing in the most deprived areas showing the greatest support for this option (31.6%, compared with 21.1% of those from the least deprived areas</w:t>
      </w:r>
      <w:r w:rsidR="00416F3D">
        <w:rPr>
          <w:bCs/>
        </w:rPr>
        <w:t>).</w:t>
      </w:r>
    </w:p>
    <w:p w14:paraId="080096E0" w14:textId="63CCEBCE" w:rsidR="007837ED" w:rsidRDefault="007837ED" w:rsidP="0072169D">
      <w:pPr>
        <w:rPr>
          <w:bCs/>
        </w:rPr>
      </w:pPr>
      <w:r>
        <w:rPr>
          <w:noProof/>
        </w:rPr>
        <w:drawing>
          <wp:inline distT="0" distB="0" distL="0" distR="0" wp14:anchorId="477F216A" wp14:editId="2A6B04A8">
            <wp:extent cx="5760000" cy="3528000"/>
            <wp:effectExtent l="0" t="0" r="12700" b="15875"/>
            <wp:docPr id="873278691" name="Chart 1" descr="Chart showing results">
              <a:extLst xmlns:a="http://schemas.openxmlformats.org/drawingml/2006/main">
                <a:ext uri="{FF2B5EF4-FFF2-40B4-BE49-F238E27FC236}">
                  <a16:creationId xmlns:a16="http://schemas.microsoft.com/office/drawing/2014/main" id="{784EABF3-7FB2-480C-97C1-1FC57E65663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4"/>
              </a:graphicData>
            </a:graphic>
          </wp:inline>
        </w:drawing>
      </w:r>
    </w:p>
    <w:p w14:paraId="4DD9AF09" w14:textId="77777777" w:rsidR="006C57A1" w:rsidRDefault="006C57A1" w:rsidP="0072169D">
      <w:pPr>
        <w:rPr>
          <w:bCs/>
        </w:rPr>
      </w:pPr>
    </w:p>
    <w:p w14:paraId="71F47153" w14:textId="77777777" w:rsidR="006C57A1" w:rsidRDefault="006C57A1" w:rsidP="0072169D">
      <w:pPr>
        <w:rPr>
          <w:bCs/>
        </w:rPr>
      </w:pPr>
    </w:p>
    <w:p w14:paraId="74DB64A6" w14:textId="77777777" w:rsidR="003F3F49" w:rsidRDefault="003F3F49" w:rsidP="0072169D">
      <w:pPr>
        <w:rPr>
          <w:bCs/>
        </w:rPr>
      </w:pPr>
    </w:p>
    <w:p w14:paraId="6C0A330A" w14:textId="77777777" w:rsidR="003F3F49" w:rsidRPr="003F3F49" w:rsidRDefault="003F3F49" w:rsidP="0072169D">
      <w:pPr>
        <w:rPr>
          <w:bCs/>
        </w:rPr>
      </w:pPr>
    </w:p>
    <w:p w14:paraId="7D5644DA" w14:textId="152B9EA9" w:rsidR="0072169D" w:rsidRDefault="00DE4103" w:rsidP="0072169D">
      <w:r>
        <w:rPr>
          <w:noProof/>
        </w:rPr>
        <w:lastRenderedPageBreak/>
        <mc:AlternateContent>
          <mc:Choice Requires="wps">
            <w:drawing>
              <wp:anchor distT="45720" distB="45720" distL="114300" distR="114300" simplePos="0" relativeHeight="251658251" behindDoc="0" locked="0" layoutInCell="1" allowOverlap="1" wp14:anchorId="45728586" wp14:editId="187500B5">
                <wp:simplePos x="0" y="0"/>
                <wp:positionH relativeFrom="margin">
                  <wp:align>left</wp:align>
                </wp:positionH>
                <wp:positionV relativeFrom="paragraph">
                  <wp:posOffset>0</wp:posOffset>
                </wp:positionV>
                <wp:extent cx="6192000" cy="1404620"/>
                <wp:effectExtent l="0" t="0" r="0" b="0"/>
                <wp:wrapSquare wrapText="bothSides"/>
                <wp:docPr id="1543329524" name="Text Box 2" descr="The Council wants to know if your family uses school meals&#10;Two-thirds (65.7%) of those responding to this question said that they, or someone in their family, used school meals.  A third (31.3%) were eligible for free school meals (20.9% of respondents were of primary school age, and so entitled to Universal Primary Free School Meals), a fifth (21.2%) took a packed lunch, and around one in seven (13.1%) paid for school meals.&#10;&#10;Chart showing results&#10;&#10;Which option do you think is best?&#10;More than half (58.7%) felt there should be no increase in the cost of secondary school meals.  One in ten (10.6%) agreed with increasing the cost of a meal by 20p, whilst almost a quarter (23.1%) felt a 10p increase was the best option.&#10;&#10;Chart showing results"/>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192000" cy="1404620"/>
                        </a:xfrm>
                        <a:prstGeom prst="rect">
                          <a:avLst/>
                        </a:prstGeom>
                        <a:solidFill>
                          <a:schemeClr val="accent6">
                            <a:lumMod val="20000"/>
                            <a:lumOff val="80000"/>
                          </a:schemeClr>
                        </a:solidFill>
                        <a:ln w="9525">
                          <a:noFill/>
                          <a:miter lim="800000"/>
                          <a:headEnd/>
                          <a:tailEnd/>
                        </a:ln>
                      </wps:spPr>
                      <wps:txbx>
                        <w:txbxContent>
                          <w:p w14:paraId="3B71A09B" w14:textId="77777777" w:rsidR="002818A2" w:rsidRPr="00F33DE9" w:rsidRDefault="002818A2" w:rsidP="002818A2">
                            <w:pPr>
                              <w:rPr>
                                <w:rFonts w:ascii="Century Gothic" w:hAnsi="Century Gothic"/>
                                <w:b/>
                                <w:bCs/>
                                <w:color w:val="2F5496" w:themeColor="accent1" w:themeShade="BF"/>
                                <w:sz w:val="22"/>
                                <w:szCs w:val="20"/>
                              </w:rPr>
                            </w:pPr>
                            <w:r w:rsidRPr="00F33DE9">
                              <w:rPr>
                                <w:rFonts w:ascii="Century Gothic" w:hAnsi="Century Gothic"/>
                                <w:b/>
                                <w:bCs/>
                                <w:color w:val="2F5496" w:themeColor="accent1" w:themeShade="BF"/>
                                <w:sz w:val="22"/>
                                <w:szCs w:val="20"/>
                              </w:rPr>
                              <w:t>The Council wants to know if your family uses school meals</w:t>
                            </w:r>
                          </w:p>
                          <w:p w14:paraId="112B1AFA" w14:textId="68729D9C" w:rsidR="002818A2" w:rsidRDefault="0099790F" w:rsidP="002818A2">
                            <w:pPr>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Two-</w:t>
                            </w:r>
                            <w:r w:rsidR="0042399C">
                              <w:rPr>
                                <w:rFonts w:ascii="Century Gothic" w:hAnsi="Century Gothic"/>
                                <w:color w:val="2F5496" w:themeColor="accent1" w:themeShade="BF"/>
                                <w:sz w:val="22"/>
                                <w:szCs w:val="20"/>
                              </w:rPr>
                              <w:t>fifths</w:t>
                            </w:r>
                            <w:r>
                              <w:rPr>
                                <w:rFonts w:ascii="Century Gothic" w:hAnsi="Century Gothic"/>
                                <w:color w:val="2F5496" w:themeColor="accent1" w:themeShade="BF"/>
                                <w:sz w:val="22"/>
                                <w:szCs w:val="20"/>
                              </w:rPr>
                              <w:t xml:space="preserve"> </w:t>
                            </w:r>
                            <w:r w:rsidR="00656A5D">
                              <w:rPr>
                                <w:rFonts w:ascii="Century Gothic" w:hAnsi="Century Gothic"/>
                                <w:color w:val="2F5496" w:themeColor="accent1" w:themeShade="BF"/>
                                <w:sz w:val="22"/>
                                <w:szCs w:val="20"/>
                              </w:rPr>
                              <w:t>(</w:t>
                            </w:r>
                            <w:r w:rsidR="0042399C">
                              <w:rPr>
                                <w:rFonts w:ascii="Century Gothic" w:hAnsi="Century Gothic"/>
                                <w:color w:val="2F5496" w:themeColor="accent1" w:themeShade="BF"/>
                                <w:sz w:val="22"/>
                                <w:szCs w:val="20"/>
                              </w:rPr>
                              <w:t>44.4</w:t>
                            </w:r>
                            <w:r w:rsidR="00656A5D">
                              <w:rPr>
                                <w:rFonts w:ascii="Century Gothic" w:hAnsi="Century Gothic"/>
                                <w:color w:val="2F5496" w:themeColor="accent1" w:themeShade="BF"/>
                                <w:sz w:val="22"/>
                                <w:szCs w:val="20"/>
                              </w:rPr>
                              <w:t xml:space="preserve">%) </w:t>
                            </w:r>
                            <w:r>
                              <w:rPr>
                                <w:rFonts w:ascii="Century Gothic" w:hAnsi="Century Gothic"/>
                                <w:color w:val="2F5496" w:themeColor="accent1" w:themeShade="BF"/>
                                <w:sz w:val="22"/>
                                <w:szCs w:val="20"/>
                              </w:rPr>
                              <w:t>of those responding to this question said that they, or someone in their family</w:t>
                            </w:r>
                            <w:r w:rsidR="001324CB">
                              <w:rPr>
                                <w:rFonts w:ascii="Century Gothic" w:hAnsi="Century Gothic"/>
                                <w:color w:val="2F5496" w:themeColor="accent1" w:themeShade="BF"/>
                                <w:sz w:val="22"/>
                                <w:szCs w:val="20"/>
                              </w:rPr>
                              <w:t>, used school meals.  A third (31.3%) were eligible for free school meals</w:t>
                            </w:r>
                            <w:r w:rsidR="00886D38">
                              <w:rPr>
                                <w:rFonts w:ascii="Century Gothic" w:hAnsi="Century Gothic"/>
                                <w:color w:val="2F5496" w:themeColor="accent1" w:themeShade="BF"/>
                                <w:sz w:val="22"/>
                                <w:szCs w:val="20"/>
                              </w:rPr>
                              <w:t xml:space="preserve"> (</w:t>
                            </w:r>
                            <w:r w:rsidR="00CE4E52">
                              <w:rPr>
                                <w:rFonts w:ascii="Century Gothic" w:hAnsi="Century Gothic"/>
                                <w:color w:val="2F5496" w:themeColor="accent1" w:themeShade="BF"/>
                                <w:sz w:val="22"/>
                                <w:szCs w:val="20"/>
                              </w:rPr>
                              <w:t>20.9% of respondents were of primary school age</w:t>
                            </w:r>
                            <w:r w:rsidR="00416F3D">
                              <w:rPr>
                                <w:rFonts w:ascii="Century Gothic" w:hAnsi="Century Gothic"/>
                                <w:color w:val="2F5496" w:themeColor="accent1" w:themeShade="BF"/>
                                <w:sz w:val="22"/>
                                <w:szCs w:val="20"/>
                              </w:rPr>
                              <w:t>, and so entitled to Universal</w:t>
                            </w:r>
                            <w:r w:rsidR="007551F1">
                              <w:rPr>
                                <w:rFonts w:ascii="Century Gothic" w:hAnsi="Century Gothic"/>
                                <w:color w:val="2F5496" w:themeColor="accent1" w:themeShade="BF"/>
                                <w:sz w:val="22"/>
                                <w:szCs w:val="20"/>
                              </w:rPr>
                              <w:t xml:space="preserve"> </w:t>
                            </w:r>
                            <w:r w:rsidR="00EB6692">
                              <w:rPr>
                                <w:rFonts w:ascii="Century Gothic" w:hAnsi="Century Gothic"/>
                                <w:color w:val="2F5496" w:themeColor="accent1" w:themeShade="BF"/>
                                <w:sz w:val="22"/>
                                <w:szCs w:val="20"/>
                              </w:rPr>
                              <w:t xml:space="preserve">Primary </w:t>
                            </w:r>
                            <w:r w:rsidR="007551F1">
                              <w:rPr>
                                <w:rFonts w:ascii="Century Gothic" w:hAnsi="Century Gothic"/>
                                <w:color w:val="2F5496" w:themeColor="accent1" w:themeShade="BF"/>
                                <w:sz w:val="22"/>
                                <w:szCs w:val="20"/>
                              </w:rPr>
                              <w:t>Free School Meals</w:t>
                            </w:r>
                            <w:r w:rsidR="00CE4E52">
                              <w:rPr>
                                <w:rFonts w:ascii="Century Gothic" w:hAnsi="Century Gothic"/>
                                <w:color w:val="2F5496" w:themeColor="accent1" w:themeShade="BF"/>
                                <w:sz w:val="22"/>
                                <w:szCs w:val="20"/>
                              </w:rPr>
                              <w:t>)</w:t>
                            </w:r>
                            <w:r w:rsidR="001324CB">
                              <w:rPr>
                                <w:rFonts w:ascii="Century Gothic" w:hAnsi="Century Gothic"/>
                                <w:color w:val="2F5496" w:themeColor="accent1" w:themeShade="BF"/>
                                <w:sz w:val="22"/>
                                <w:szCs w:val="20"/>
                              </w:rPr>
                              <w:t xml:space="preserve">, </w:t>
                            </w:r>
                            <w:r w:rsidR="00656A5D">
                              <w:rPr>
                                <w:rFonts w:ascii="Century Gothic" w:hAnsi="Century Gothic"/>
                                <w:color w:val="2F5496" w:themeColor="accent1" w:themeShade="BF"/>
                                <w:sz w:val="22"/>
                                <w:szCs w:val="20"/>
                              </w:rPr>
                              <w:t xml:space="preserve">a fifth (21.2%) took a packed lunch, and </w:t>
                            </w:r>
                            <w:r w:rsidR="00E11089">
                              <w:rPr>
                                <w:rFonts w:ascii="Century Gothic" w:hAnsi="Century Gothic"/>
                                <w:color w:val="2F5496" w:themeColor="accent1" w:themeShade="BF"/>
                                <w:sz w:val="22"/>
                                <w:szCs w:val="20"/>
                              </w:rPr>
                              <w:t xml:space="preserve">around </w:t>
                            </w:r>
                            <w:r w:rsidR="00656A5D">
                              <w:rPr>
                                <w:rFonts w:ascii="Century Gothic" w:hAnsi="Century Gothic"/>
                                <w:color w:val="2F5496" w:themeColor="accent1" w:themeShade="BF"/>
                                <w:sz w:val="22"/>
                                <w:szCs w:val="20"/>
                              </w:rPr>
                              <w:t>one in seven</w:t>
                            </w:r>
                            <w:r w:rsidR="0040334F">
                              <w:rPr>
                                <w:rFonts w:ascii="Century Gothic" w:hAnsi="Century Gothic"/>
                                <w:color w:val="2F5496" w:themeColor="accent1" w:themeShade="BF"/>
                                <w:sz w:val="22"/>
                                <w:szCs w:val="20"/>
                              </w:rPr>
                              <w:t xml:space="preserve"> (</w:t>
                            </w:r>
                            <w:r w:rsidR="00E11089">
                              <w:rPr>
                                <w:rFonts w:ascii="Century Gothic" w:hAnsi="Century Gothic"/>
                                <w:color w:val="2F5496" w:themeColor="accent1" w:themeShade="BF"/>
                                <w:sz w:val="22"/>
                                <w:szCs w:val="20"/>
                              </w:rPr>
                              <w:t>13.1</w:t>
                            </w:r>
                            <w:r w:rsidR="0040334F">
                              <w:rPr>
                                <w:rFonts w:ascii="Century Gothic" w:hAnsi="Century Gothic"/>
                                <w:color w:val="2F5496" w:themeColor="accent1" w:themeShade="BF"/>
                                <w:sz w:val="22"/>
                                <w:szCs w:val="20"/>
                              </w:rPr>
                              <w:t>%) paid for school meals.</w:t>
                            </w:r>
                          </w:p>
                          <w:p w14:paraId="3DB692EE" w14:textId="756B1A70" w:rsidR="002818A2" w:rsidRPr="00E256DB" w:rsidRDefault="00567505" w:rsidP="002818A2">
                            <w:pPr>
                              <w:rPr>
                                <w:rFonts w:ascii="Century Gothic" w:hAnsi="Century Gothic"/>
                                <w:color w:val="2F5496" w:themeColor="accent1" w:themeShade="BF"/>
                                <w:sz w:val="22"/>
                                <w:szCs w:val="20"/>
                              </w:rPr>
                            </w:pPr>
                            <w:r>
                              <w:rPr>
                                <w:noProof/>
                              </w:rPr>
                              <w:drawing>
                                <wp:inline distT="0" distB="0" distL="0" distR="0" wp14:anchorId="6121E285" wp14:editId="66515045">
                                  <wp:extent cx="5943600" cy="2395855"/>
                                  <wp:effectExtent l="0" t="0" r="0" b="4445"/>
                                  <wp:docPr id="371371803" name="Chart 1">
                                    <a:extLst xmlns:a="http://schemas.openxmlformats.org/drawingml/2006/main">
                                      <a:ext uri="{FF2B5EF4-FFF2-40B4-BE49-F238E27FC236}">
                                        <a16:creationId xmlns:a16="http://schemas.microsoft.com/office/drawing/2014/main" id="{1AD1E625-F403-48DD-92E2-91D0F0922D7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5"/>
                                    </a:graphicData>
                                  </a:graphic>
                                </wp:inline>
                              </w:drawing>
                            </w:r>
                          </w:p>
                          <w:p w14:paraId="37CB5FE1" w14:textId="77777777" w:rsidR="00E11089" w:rsidRDefault="00E11089" w:rsidP="0084525C">
                            <w:pPr>
                              <w:rPr>
                                <w:rFonts w:ascii="Century Gothic" w:hAnsi="Century Gothic"/>
                                <w:b/>
                                <w:bCs/>
                                <w:color w:val="2F5496" w:themeColor="accent1" w:themeShade="BF"/>
                                <w:sz w:val="22"/>
                                <w:szCs w:val="20"/>
                              </w:rPr>
                            </w:pPr>
                          </w:p>
                          <w:p w14:paraId="3602736F" w14:textId="47EF0624" w:rsidR="00DE4103" w:rsidRPr="00F33DE9" w:rsidRDefault="0084525C" w:rsidP="0084525C">
                            <w:pPr>
                              <w:rPr>
                                <w:rFonts w:ascii="Century Gothic" w:hAnsi="Century Gothic"/>
                                <w:b/>
                                <w:bCs/>
                                <w:color w:val="2F5496" w:themeColor="accent1" w:themeShade="BF"/>
                                <w:sz w:val="22"/>
                                <w:szCs w:val="20"/>
                              </w:rPr>
                            </w:pPr>
                            <w:r w:rsidRPr="00F33DE9">
                              <w:rPr>
                                <w:rFonts w:ascii="Century Gothic" w:hAnsi="Century Gothic"/>
                                <w:b/>
                                <w:bCs/>
                                <w:color w:val="2F5496" w:themeColor="accent1" w:themeShade="BF"/>
                                <w:sz w:val="22"/>
                                <w:szCs w:val="20"/>
                              </w:rPr>
                              <w:t>Which option do you think is best</w:t>
                            </w:r>
                            <w:r w:rsidR="00DE4103" w:rsidRPr="00F33DE9">
                              <w:rPr>
                                <w:rFonts w:ascii="Century Gothic" w:hAnsi="Century Gothic"/>
                                <w:b/>
                                <w:bCs/>
                                <w:color w:val="2F5496" w:themeColor="accent1" w:themeShade="BF"/>
                                <w:sz w:val="22"/>
                                <w:szCs w:val="20"/>
                              </w:rPr>
                              <w:t>?</w:t>
                            </w:r>
                          </w:p>
                          <w:p w14:paraId="17133B13" w14:textId="32A99B11" w:rsidR="00DE4103" w:rsidRDefault="00937F0E" w:rsidP="00DE4103">
                            <w:pPr>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More than half (58.7%)</w:t>
                            </w:r>
                            <w:r w:rsidR="00D81C3A">
                              <w:rPr>
                                <w:rFonts w:ascii="Century Gothic" w:hAnsi="Century Gothic"/>
                                <w:color w:val="2F5496" w:themeColor="accent1" w:themeShade="BF"/>
                                <w:sz w:val="22"/>
                                <w:szCs w:val="20"/>
                              </w:rPr>
                              <w:t xml:space="preserve"> felt there should be no increase in the cost of secondary school meals.  One in ten (</w:t>
                            </w:r>
                            <w:r w:rsidR="000623EC">
                              <w:rPr>
                                <w:rFonts w:ascii="Century Gothic" w:hAnsi="Century Gothic"/>
                                <w:color w:val="2F5496" w:themeColor="accent1" w:themeShade="BF"/>
                                <w:sz w:val="22"/>
                                <w:szCs w:val="20"/>
                              </w:rPr>
                              <w:t>10.6%) agreed with increasing the cost of a meal by 20p, whilst almost a quarter</w:t>
                            </w:r>
                            <w:r w:rsidR="007C51FE">
                              <w:rPr>
                                <w:rFonts w:ascii="Century Gothic" w:hAnsi="Century Gothic"/>
                                <w:color w:val="2F5496" w:themeColor="accent1" w:themeShade="BF"/>
                                <w:sz w:val="22"/>
                                <w:szCs w:val="20"/>
                              </w:rPr>
                              <w:t xml:space="preserve"> (23.1%)</w:t>
                            </w:r>
                            <w:r w:rsidR="00D6524E">
                              <w:rPr>
                                <w:rFonts w:ascii="Century Gothic" w:hAnsi="Century Gothic"/>
                                <w:color w:val="2F5496" w:themeColor="accent1" w:themeShade="BF"/>
                                <w:sz w:val="22"/>
                                <w:szCs w:val="20"/>
                              </w:rPr>
                              <w:t xml:space="preserve"> felt a 10p increase</w:t>
                            </w:r>
                            <w:r w:rsidR="000153A1">
                              <w:rPr>
                                <w:rFonts w:ascii="Century Gothic" w:hAnsi="Century Gothic"/>
                                <w:color w:val="2F5496" w:themeColor="accent1" w:themeShade="BF"/>
                                <w:sz w:val="22"/>
                                <w:szCs w:val="20"/>
                              </w:rPr>
                              <w:t xml:space="preserve"> was the best option.</w:t>
                            </w:r>
                          </w:p>
                          <w:p w14:paraId="4C07054E" w14:textId="63A54FFE" w:rsidR="0052130A" w:rsidRPr="007454FF" w:rsidRDefault="0077306D" w:rsidP="0052130A">
                            <w:pPr>
                              <w:spacing w:after="0"/>
                              <w:rPr>
                                <w:rFonts w:ascii="Century Gothic" w:hAnsi="Century Gothic"/>
                                <w:i/>
                                <w:iCs/>
                                <w:color w:val="2F5496" w:themeColor="accent1" w:themeShade="BF"/>
                                <w:sz w:val="22"/>
                                <w:szCs w:val="20"/>
                              </w:rPr>
                            </w:pPr>
                            <w:r>
                              <w:rPr>
                                <w:noProof/>
                              </w:rPr>
                              <w:drawing>
                                <wp:inline distT="0" distB="0" distL="0" distR="0" wp14:anchorId="4DDD4867" wp14:editId="702EADF7">
                                  <wp:extent cx="5927558" cy="2722880"/>
                                  <wp:effectExtent l="0" t="0" r="16510" b="1270"/>
                                  <wp:docPr id="1870036371" name="Chart 1">
                                    <a:extLst xmlns:a="http://schemas.openxmlformats.org/drawingml/2006/main">
                                      <a:ext uri="{FF2B5EF4-FFF2-40B4-BE49-F238E27FC236}">
                                        <a16:creationId xmlns:a16="http://schemas.microsoft.com/office/drawing/2014/main" id="{78B27FEE-EDE7-4848-8AE7-3548B75659A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6"/>
                                    </a:graphicData>
                                  </a:graphic>
                                </wp:inline>
                              </w:drawing>
                            </w:r>
                            <w:r w:rsidR="0052130A" w:rsidRPr="0052130A">
                              <w:rPr>
                                <w:rFonts w:ascii="Century Gothic" w:hAnsi="Century Gothic"/>
                                <w:i/>
                                <w:iCs/>
                                <w:color w:val="2F5496" w:themeColor="accent1" w:themeShade="BF"/>
                                <w:sz w:val="22"/>
                                <w:szCs w:val="20"/>
                              </w:rPr>
                              <w:t xml:space="preserve"> </w:t>
                            </w:r>
                            <w:r w:rsidR="0052130A">
                              <w:rPr>
                                <w:rFonts w:ascii="Century Gothic" w:hAnsi="Century Gothic"/>
                                <w:i/>
                                <w:iCs/>
                                <w:color w:val="2F5496" w:themeColor="accent1" w:themeShade="BF"/>
                                <w:sz w:val="22"/>
                                <w:szCs w:val="20"/>
                              </w:rPr>
                              <w:t>Excludes ‘Don’t know’ responses</w:t>
                            </w:r>
                          </w:p>
                          <w:p w14:paraId="03D26423" w14:textId="44636E95" w:rsidR="00190682" w:rsidRPr="00E256DB" w:rsidRDefault="00190682" w:rsidP="00DE4103">
                            <w:pPr>
                              <w:rPr>
                                <w:rFonts w:ascii="Century Gothic" w:hAnsi="Century Gothic"/>
                                <w:color w:val="2F5496" w:themeColor="accent1" w:themeShade="BF"/>
                                <w:sz w:val="22"/>
                                <w:szCs w:val="20"/>
                              </w:rPr>
                            </w:pP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45728586" id="_x0000_s1036" type="#_x0000_t202" alt="The Council wants to know if your family uses school meals&#10;Two-thirds (65.7%) of those responding to this question said that they, or someone in their family, used school meals.  A third (31.3%) were eligible for free school meals (20.9% of respondents were of primary school age, and so entitled to Universal Primary Free School Meals), a fifth (21.2%) took a packed lunch, and around one in seven (13.1%) paid for school meals.&#10;&#10;Chart showing results&#10;&#10;Which option do you think is best?&#10;More than half (58.7%) felt there should be no increase in the cost of secondary school meals.  One in ten (10.6%) agreed with increasing the cost of a meal by 20p, whilst almost a quarter (23.1%) felt a 10p increase was the best option.&#10;&#10;Chart showing results" style="position:absolute;margin-left:0;margin-top:0;width:487.55pt;height:110.6pt;z-index:251658251;visibility:visible;mso-wrap-style:square;mso-width-percent:0;mso-height-percent:200;mso-wrap-distance-left:9pt;mso-wrap-distance-top:3.6pt;mso-wrap-distance-right:9pt;mso-wrap-distance-bottom:3.6pt;mso-position-horizontal:left;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x7bEKQIAAD0EAAAOAAAAZHJzL2Uyb0RvYy54bWysU1GP0zAMfkfiP0R5Z12nbdyq607HjiGk&#10;40A6+AFZmq4RaRySbO349ThutxvwhniJHDv5bH/+fHvXt4YdlQ8abMnzyZQzZSVU2u5L/u3r9s0N&#10;ZyEKWwkDVpX8pAK/W79+ddu5Qs2gAVMpzxDEhqJzJW9idEWWBdmoVoQJOGUxWINvRcSr32eVFx2i&#10;tyabTafLrANfOQ9ShYDehyHI14Rf10rGz3UdVGSm5FhbpNPTuUtntr4Vxd4L12g5liH+oYpWaItJ&#10;L1APIgp28PovqFZLDwHqOJHQZlDXWirqAbvJp39089wIp6gXJCe4C03h/8HKp+Oz++JZ7N9BjwOk&#10;JoJ7BPk9MAubRti9uvceukaJChPnibKsc6EYvyaqQxESyK77BBUOWRwiEFBf+zaxgn0yRMcBnC6k&#10;qz4yic5lvsJBYkhiLJ9P58sZjSUTxfm78yF+UNCyZJTc41QJXhwfQ0zliOL8JGULYHS11cbQJSlJ&#10;bYxnR4EaEFIqG5f03RxarHfwpxJGNaAbNTO4b85uTEGaTEiU8LckxrKu5KvFbEHAFlJ2klarI+rb&#10;6LbkhDXmSGS+txU9iUKbwcYkxo7sJkIHamO/65mukBz6nNjeQXVCvj0Mesb9Q6MB/5OzDrVc8vDj&#10;ILzizHy0OLNVPp8n8dNlvniLBDN/HdldR4SVCFXyyNlgbiItDLHp7nG2W02sv1Qy1owaJW7GfUpL&#10;cH2nVy9bv/4FAAD//wMAUEsDBBQABgAIAAAAIQBowPbN2wAAAAUBAAAPAAAAZHJzL2Rvd25yZXYu&#10;eG1sTI9BS8NAEIXvgv9hGcGb3SSirTGTooKeBDEVep1mxyQ0Oxuymyb+e1cvehl4vMd73xTbxfbq&#10;xKPvnCCkqwQUS+1MJw3Cx+75agPKBxJDvRNG+GIP2/L8rKDcuFne+VSFRsUS8TkhtCEMuda+btmS&#10;X7mBJXqfbrQUohwbbUaaY7ntdZYkt9pSJ3GhpYGfWq6P1WQRHt9od5zruaum5mVDr/t9atbXiJcX&#10;y8M9qMBL+AvDD35EhzIyHdwkxqseIT4Sfm/07tY3KagDQpalGeiy0P/py28AAAD//wMAUEsBAi0A&#10;FAAGAAgAAAAhALaDOJL+AAAA4QEAABMAAAAAAAAAAAAAAAAAAAAAAFtDb250ZW50X1R5cGVzXS54&#10;bWxQSwECLQAUAAYACAAAACEAOP0h/9YAAACUAQAACwAAAAAAAAAAAAAAAAAvAQAAX3JlbHMvLnJl&#10;bHNQSwECLQAUAAYACAAAACEAjce2xCkCAAA9BAAADgAAAAAAAAAAAAAAAAAuAgAAZHJzL2Uyb0Rv&#10;Yy54bWxQSwECLQAUAAYACAAAACEAaMD2zdsAAAAFAQAADwAAAAAAAAAAAAAAAACDBAAAZHJzL2Rv&#10;d25yZXYueG1sUEsFBgAAAAAEAAQA8wAAAIsFAAAAAA==&#10;" fillcolor="#e2efd9 [665]" stroked="f">
                <v:textbox style="mso-fit-shape-to-text:t">
                  <w:txbxContent>
                    <w:p w14:paraId="3B71A09B" w14:textId="77777777" w:rsidR="002818A2" w:rsidRPr="00F33DE9" w:rsidRDefault="002818A2" w:rsidP="002818A2">
                      <w:pPr>
                        <w:rPr>
                          <w:rFonts w:ascii="Century Gothic" w:hAnsi="Century Gothic"/>
                          <w:b/>
                          <w:bCs/>
                          <w:color w:val="2F5496" w:themeColor="accent1" w:themeShade="BF"/>
                          <w:sz w:val="22"/>
                          <w:szCs w:val="20"/>
                        </w:rPr>
                      </w:pPr>
                      <w:r w:rsidRPr="00F33DE9">
                        <w:rPr>
                          <w:rFonts w:ascii="Century Gothic" w:hAnsi="Century Gothic"/>
                          <w:b/>
                          <w:bCs/>
                          <w:color w:val="2F5496" w:themeColor="accent1" w:themeShade="BF"/>
                          <w:sz w:val="22"/>
                          <w:szCs w:val="20"/>
                        </w:rPr>
                        <w:t>The Council wants to know if your family uses school meals</w:t>
                      </w:r>
                    </w:p>
                    <w:p w14:paraId="112B1AFA" w14:textId="68729D9C" w:rsidR="002818A2" w:rsidRDefault="0099790F" w:rsidP="002818A2">
                      <w:pPr>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Two-</w:t>
                      </w:r>
                      <w:r w:rsidR="0042399C">
                        <w:rPr>
                          <w:rFonts w:ascii="Century Gothic" w:hAnsi="Century Gothic"/>
                          <w:color w:val="2F5496" w:themeColor="accent1" w:themeShade="BF"/>
                          <w:sz w:val="22"/>
                          <w:szCs w:val="20"/>
                        </w:rPr>
                        <w:t>fifths</w:t>
                      </w:r>
                      <w:r>
                        <w:rPr>
                          <w:rFonts w:ascii="Century Gothic" w:hAnsi="Century Gothic"/>
                          <w:color w:val="2F5496" w:themeColor="accent1" w:themeShade="BF"/>
                          <w:sz w:val="22"/>
                          <w:szCs w:val="20"/>
                        </w:rPr>
                        <w:t xml:space="preserve"> </w:t>
                      </w:r>
                      <w:r w:rsidR="00656A5D">
                        <w:rPr>
                          <w:rFonts w:ascii="Century Gothic" w:hAnsi="Century Gothic"/>
                          <w:color w:val="2F5496" w:themeColor="accent1" w:themeShade="BF"/>
                          <w:sz w:val="22"/>
                          <w:szCs w:val="20"/>
                        </w:rPr>
                        <w:t>(</w:t>
                      </w:r>
                      <w:r w:rsidR="0042399C">
                        <w:rPr>
                          <w:rFonts w:ascii="Century Gothic" w:hAnsi="Century Gothic"/>
                          <w:color w:val="2F5496" w:themeColor="accent1" w:themeShade="BF"/>
                          <w:sz w:val="22"/>
                          <w:szCs w:val="20"/>
                        </w:rPr>
                        <w:t>44.4</w:t>
                      </w:r>
                      <w:r w:rsidR="00656A5D">
                        <w:rPr>
                          <w:rFonts w:ascii="Century Gothic" w:hAnsi="Century Gothic"/>
                          <w:color w:val="2F5496" w:themeColor="accent1" w:themeShade="BF"/>
                          <w:sz w:val="22"/>
                          <w:szCs w:val="20"/>
                        </w:rPr>
                        <w:t xml:space="preserve">%) </w:t>
                      </w:r>
                      <w:r>
                        <w:rPr>
                          <w:rFonts w:ascii="Century Gothic" w:hAnsi="Century Gothic"/>
                          <w:color w:val="2F5496" w:themeColor="accent1" w:themeShade="BF"/>
                          <w:sz w:val="22"/>
                          <w:szCs w:val="20"/>
                        </w:rPr>
                        <w:t>of those responding to this question said that they, or someone in their family</w:t>
                      </w:r>
                      <w:r w:rsidR="001324CB">
                        <w:rPr>
                          <w:rFonts w:ascii="Century Gothic" w:hAnsi="Century Gothic"/>
                          <w:color w:val="2F5496" w:themeColor="accent1" w:themeShade="BF"/>
                          <w:sz w:val="22"/>
                          <w:szCs w:val="20"/>
                        </w:rPr>
                        <w:t>, used school meals.  A third (31.3%) were eligible for free school meals</w:t>
                      </w:r>
                      <w:r w:rsidR="00886D38">
                        <w:rPr>
                          <w:rFonts w:ascii="Century Gothic" w:hAnsi="Century Gothic"/>
                          <w:color w:val="2F5496" w:themeColor="accent1" w:themeShade="BF"/>
                          <w:sz w:val="22"/>
                          <w:szCs w:val="20"/>
                        </w:rPr>
                        <w:t xml:space="preserve"> (</w:t>
                      </w:r>
                      <w:r w:rsidR="00CE4E52">
                        <w:rPr>
                          <w:rFonts w:ascii="Century Gothic" w:hAnsi="Century Gothic"/>
                          <w:color w:val="2F5496" w:themeColor="accent1" w:themeShade="BF"/>
                          <w:sz w:val="22"/>
                          <w:szCs w:val="20"/>
                        </w:rPr>
                        <w:t>20.9% of respondents were of primary school age</w:t>
                      </w:r>
                      <w:r w:rsidR="00416F3D">
                        <w:rPr>
                          <w:rFonts w:ascii="Century Gothic" w:hAnsi="Century Gothic"/>
                          <w:color w:val="2F5496" w:themeColor="accent1" w:themeShade="BF"/>
                          <w:sz w:val="22"/>
                          <w:szCs w:val="20"/>
                        </w:rPr>
                        <w:t>, and so entitled to Universal</w:t>
                      </w:r>
                      <w:r w:rsidR="007551F1">
                        <w:rPr>
                          <w:rFonts w:ascii="Century Gothic" w:hAnsi="Century Gothic"/>
                          <w:color w:val="2F5496" w:themeColor="accent1" w:themeShade="BF"/>
                          <w:sz w:val="22"/>
                          <w:szCs w:val="20"/>
                        </w:rPr>
                        <w:t xml:space="preserve"> </w:t>
                      </w:r>
                      <w:r w:rsidR="00EB6692">
                        <w:rPr>
                          <w:rFonts w:ascii="Century Gothic" w:hAnsi="Century Gothic"/>
                          <w:color w:val="2F5496" w:themeColor="accent1" w:themeShade="BF"/>
                          <w:sz w:val="22"/>
                          <w:szCs w:val="20"/>
                        </w:rPr>
                        <w:t xml:space="preserve">Primary </w:t>
                      </w:r>
                      <w:r w:rsidR="007551F1">
                        <w:rPr>
                          <w:rFonts w:ascii="Century Gothic" w:hAnsi="Century Gothic"/>
                          <w:color w:val="2F5496" w:themeColor="accent1" w:themeShade="BF"/>
                          <w:sz w:val="22"/>
                          <w:szCs w:val="20"/>
                        </w:rPr>
                        <w:t>Free School Meals</w:t>
                      </w:r>
                      <w:r w:rsidR="00CE4E52">
                        <w:rPr>
                          <w:rFonts w:ascii="Century Gothic" w:hAnsi="Century Gothic"/>
                          <w:color w:val="2F5496" w:themeColor="accent1" w:themeShade="BF"/>
                          <w:sz w:val="22"/>
                          <w:szCs w:val="20"/>
                        </w:rPr>
                        <w:t>)</w:t>
                      </w:r>
                      <w:r w:rsidR="001324CB">
                        <w:rPr>
                          <w:rFonts w:ascii="Century Gothic" w:hAnsi="Century Gothic"/>
                          <w:color w:val="2F5496" w:themeColor="accent1" w:themeShade="BF"/>
                          <w:sz w:val="22"/>
                          <w:szCs w:val="20"/>
                        </w:rPr>
                        <w:t xml:space="preserve">, </w:t>
                      </w:r>
                      <w:r w:rsidR="00656A5D">
                        <w:rPr>
                          <w:rFonts w:ascii="Century Gothic" w:hAnsi="Century Gothic"/>
                          <w:color w:val="2F5496" w:themeColor="accent1" w:themeShade="BF"/>
                          <w:sz w:val="22"/>
                          <w:szCs w:val="20"/>
                        </w:rPr>
                        <w:t xml:space="preserve">a fifth (21.2%) took a packed lunch, and </w:t>
                      </w:r>
                      <w:r w:rsidR="00E11089">
                        <w:rPr>
                          <w:rFonts w:ascii="Century Gothic" w:hAnsi="Century Gothic"/>
                          <w:color w:val="2F5496" w:themeColor="accent1" w:themeShade="BF"/>
                          <w:sz w:val="22"/>
                          <w:szCs w:val="20"/>
                        </w:rPr>
                        <w:t xml:space="preserve">around </w:t>
                      </w:r>
                      <w:r w:rsidR="00656A5D">
                        <w:rPr>
                          <w:rFonts w:ascii="Century Gothic" w:hAnsi="Century Gothic"/>
                          <w:color w:val="2F5496" w:themeColor="accent1" w:themeShade="BF"/>
                          <w:sz w:val="22"/>
                          <w:szCs w:val="20"/>
                        </w:rPr>
                        <w:t>one in seven</w:t>
                      </w:r>
                      <w:r w:rsidR="0040334F">
                        <w:rPr>
                          <w:rFonts w:ascii="Century Gothic" w:hAnsi="Century Gothic"/>
                          <w:color w:val="2F5496" w:themeColor="accent1" w:themeShade="BF"/>
                          <w:sz w:val="22"/>
                          <w:szCs w:val="20"/>
                        </w:rPr>
                        <w:t xml:space="preserve"> (</w:t>
                      </w:r>
                      <w:r w:rsidR="00E11089">
                        <w:rPr>
                          <w:rFonts w:ascii="Century Gothic" w:hAnsi="Century Gothic"/>
                          <w:color w:val="2F5496" w:themeColor="accent1" w:themeShade="BF"/>
                          <w:sz w:val="22"/>
                          <w:szCs w:val="20"/>
                        </w:rPr>
                        <w:t>13.1</w:t>
                      </w:r>
                      <w:r w:rsidR="0040334F">
                        <w:rPr>
                          <w:rFonts w:ascii="Century Gothic" w:hAnsi="Century Gothic"/>
                          <w:color w:val="2F5496" w:themeColor="accent1" w:themeShade="BF"/>
                          <w:sz w:val="22"/>
                          <w:szCs w:val="20"/>
                        </w:rPr>
                        <w:t>%) paid for school meals.</w:t>
                      </w:r>
                    </w:p>
                    <w:p w14:paraId="3DB692EE" w14:textId="756B1A70" w:rsidR="002818A2" w:rsidRPr="00E256DB" w:rsidRDefault="00567505" w:rsidP="002818A2">
                      <w:pPr>
                        <w:rPr>
                          <w:rFonts w:ascii="Century Gothic" w:hAnsi="Century Gothic"/>
                          <w:color w:val="2F5496" w:themeColor="accent1" w:themeShade="BF"/>
                          <w:sz w:val="22"/>
                          <w:szCs w:val="20"/>
                        </w:rPr>
                      </w:pPr>
                      <w:r>
                        <w:rPr>
                          <w:noProof/>
                        </w:rPr>
                        <w:drawing>
                          <wp:inline distT="0" distB="0" distL="0" distR="0" wp14:anchorId="6121E285" wp14:editId="66515045">
                            <wp:extent cx="5943600" cy="2395855"/>
                            <wp:effectExtent l="0" t="0" r="0" b="4445"/>
                            <wp:docPr id="371371803" name="Chart 1">
                              <a:extLst xmlns:a="http://schemas.openxmlformats.org/drawingml/2006/main">
                                <a:ext uri="{FF2B5EF4-FFF2-40B4-BE49-F238E27FC236}">
                                  <a16:creationId xmlns:a16="http://schemas.microsoft.com/office/drawing/2014/main" id="{1AD1E625-F403-48DD-92E2-91D0F0922D7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5"/>
                              </a:graphicData>
                            </a:graphic>
                          </wp:inline>
                        </w:drawing>
                      </w:r>
                    </w:p>
                    <w:p w14:paraId="37CB5FE1" w14:textId="77777777" w:rsidR="00E11089" w:rsidRDefault="00E11089" w:rsidP="0084525C">
                      <w:pPr>
                        <w:rPr>
                          <w:rFonts w:ascii="Century Gothic" w:hAnsi="Century Gothic"/>
                          <w:b/>
                          <w:bCs/>
                          <w:color w:val="2F5496" w:themeColor="accent1" w:themeShade="BF"/>
                          <w:sz w:val="22"/>
                          <w:szCs w:val="20"/>
                        </w:rPr>
                      </w:pPr>
                    </w:p>
                    <w:p w14:paraId="3602736F" w14:textId="47EF0624" w:rsidR="00DE4103" w:rsidRPr="00F33DE9" w:rsidRDefault="0084525C" w:rsidP="0084525C">
                      <w:pPr>
                        <w:rPr>
                          <w:rFonts w:ascii="Century Gothic" w:hAnsi="Century Gothic"/>
                          <w:b/>
                          <w:bCs/>
                          <w:color w:val="2F5496" w:themeColor="accent1" w:themeShade="BF"/>
                          <w:sz w:val="22"/>
                          <w:szCs w:val="20"/>
                        </w:rPr>
                      </w:pPr>
                      <w:r w:rsidRPr="00F33DE9">
                        <w:rPr>
                          <w:rFonts w:ascii="Century Gothic" w:hAnsi="Century Gothic"/>
                          <w:b/>
                          <w:bCs/>
                          <w:color w:val="2F5496" w:themeColor="accent1" w:themeShade="BF"/>
                          <w:sz w:val="22"/>
                          <w:szCs w:val="20"/>
                        </w:rPr>
                        <w:t>Which option do you think is best</w:t>
                      </w:r>
                      <w:r w:rsidR="00DE4103" w:rsidRPr="00F33DE9">
                        <w:rPr>
                          <w:rFonts w:ascii="Century Gothic" w:hAnsi="Century Gothic"/>
                          <w:b/>
                          <w:bCs/>
                          <w:color w:val="2F5496" w:themeColor="accent1" w:themeShade="BF"/>
                          <w:sz w:val="22"/>
                          <w:szCs w:val="20"/>
                        </w:rPr>
                        <w:t>?</w:t>
                      </w:r>
                    </w:p>
                    <w:p w14:paraId="17133B13" w14:textId="32A99B11" w:rsidR="00DE4103" w:rsidRDefault="00937F0E" w:rsidP="00DE4103">
                      <w:pPr>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More than half (58.7%)</w:t>
                      </w:r>
                      <w:r w:rsidR="00D81C3A">
                        <w:rPr>
                          <w:rFonts w:ascii="Century Gothic" w:hAnsi="Century Gothic"/>
                          <w:color w:val="2F5496" w:themeColor="accent1" w:themeShade="BF"/>
                          <w:sz w:val="22"/>
                          <w:szCs w:val="20"/>
                        </w:rPr>
                        <w:t xml:space="preserve"> felt there should be no increase in the cost of secondary school meals.  One in ten (</w:t>
                      </w:r>
                      <w:r w:rsidR="000623EC">
                        <w:rPr>
                          <w:rFonts w:ascii="Century Gothic" w:hAnsi="Century Gothic"/>
                          <w:color w:val="2F5496" w:themeColor="accent1" w:themeShade="BF"/>
                          <w:sz w:val="22"/>
                          <w:szCs w:val="20"/>
                        </w:rPr>
                        <w:t>10.6%) agreed with increasing the cost of a meal by 20p, whilst almost a quarter</w:t>
                      </w:r>
                      <w:r w:rsidR="007C51FE">
                        <w:rPr>
                          <w:rFonts w:ascii="Century Gothic" w:hAnsi="Century Gothic"/>
                          <w:color w:val="2F5496" w:themeColor="accent1" w:themeShade="BF"/>
                          <w:sz w:val="22"/>
                          <w:szCs w:val="20"/>
                        </w:rPr>
                        <w:t xml:space="preserve"> (23.1%)</w:t>
                      </w:r>
                      <w:r w:rsidR="00D6524E">
                        <w:rPr>
                          <w:rFonts w:ascii="Century Gothic" w:hAnsi="Century Gothic"/>
                          <w:color w:val="2F5496" w:themeColor="accent1" w:themeShade="BF"/>
                          <w:sz w:val="22"/>
                          <w:szCs w:val="20"/>
                        </w:rPr>
                        <w:t xml:space="preserve"> felt a 10p increase</w:t>
                      </w:r>
                      <w:r w:rsidR="000153A1">
                        <w:rPr>
                          <w:rFonts w:ascii="Century Gothic" w:hAnsi="Century Gothic"/>
                          <w:color w:val="2F5496" w:themeColor="accent1" w:themeShade="BF"/>
                          <w:sz w:val="22"/>
                          <w:szCs w:val="20"/>
                        </w:rPr>
                        <w:t xml:space="preserve"> was the best option.</w:t>
                      </w:r>
                    </w:p>
                    <w:p w14:paraId="4C07054E" w14:textId="63A54FFE" w:rsidR="0052130A" w:rsidRPr="007454FF" w:rsidRDefault="0077306D" w:rsidP="0052130A">
                      <w:pPr>
                        <w:spacing w:after="0"/>
                        <w:rPr>
                          <w:rFonts w:ascii="Century Gothic" w:hAnsi="Century Gothic"/>
                          <w:i/>
                          <w:iCs/>
                          <w:color w:val="2F5496" w:themeColor="accent1" w:themeShade="BF"/>
                          <w:sz w:val="22"/>
                          <w:szCs w:val="20"/>
                        </w:rPr>
                      </w:pPr>
                      <w:r>
                        <w:rPr>
                          <w:noProof/>
                        </w:rPr>
                        <w:drawing>
                          <wp:inline distT="0" distB="0" distL="0" distR="0" wp14:anchorId="4DDD4867" wp14:editId="702EADF7">
                            <wp:extent cx="5927558" cy="2722880"/>
                            <wp:effectExtent l="0" t="0" r="16510" b="1270"/>
                            <wp:docPr id="1870036371" name="Chart 1">
                              <a:extLst xmlns:a="http://schemas.openxmlformats.org/drawingml/2006/main">
                                <a:ext uri="{FF2B5EF4-FFF2-40B4-BE49-F238E27FC236}">
                                  <a16:creationId xmlns:a16="http://schemas.microsoft.com/office/drawing/2014/main" id="{78B27FEE-EDE7-4848-8AE7-3548B75659A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6"/>
                              </a:graphicData>
                            </a:graphic>
                          </wp:inline>
                        </w:drawing>
                      </w:r>
                      <w:r w:rsidR="0052130A" w:rsidRPr="0052130A">
                        <w:rPr>
                          <w:rFonts w:ascii="Century Gothic" w:hAnsi="Century Gothic"/>
                          <w:i/>
                          <w:iCs/>
                          <w:color w:val="2F5496" w:themeColor="accent1" w:themeShade="BF"/>
                          <w:sz w:val="22"/>
                          <w:szCs w:val="20"/>
                        </w:rPr>
                        <w:t xml:space="preserve"> </w:t>
                      </w:r>
                      <w:r w:rsidR="0052130A">
                        <w:rPr>
                          <w:rFonts w:ascii="Century Gothic" w:hAnsi="Century Gothic"/>
                          <w:i/>
                          <w:iCs/>
                          <w:color w:val="2F5496" w:themeColor="accent1" w:themeShade="BF"/>
                          <w:sz w:val="22"/>
                          <w:szCs w:val="20"/>
                        </w:rPr>
                        <w:t>Excludes ‘Don’t know’ responses</w:t>
                      </w:r>
                    </w:p>
                    <w:p w14:paraId="03D26423" w14:textId="44636E95" w:rsidR="00190682" w:rsidRPr="00E256DB" w:rsidRDefault="00190682" w:rsidP="00DE4103">
                      <w:pPr>
                        <w:rPr>
                          <w:rFonts w:ascii="Century Gothic" w:hAnsi="Century Gothic"/>
                          <w:color w:val="2F5496" w:themeColor="accent1" w:themeShade="BF"/>
                          <w:sz w:val="22"/>
                          <w:szCs w:val="20"/>
                        </w:rPr>
                      </w:pPr>
                    </w:p>
                  </w:txbxContent>
                </v:textbox>
                <w10:wrap type="square" anchorx="margin"/>
              </v:shape>
            </w:pict>
          </mc:Fallback>
        </mc:AlternateContent>
      </w:r>
    </w:p>
    <w:p w14:paraId="153E723D" w14:textId="4513A1F6" w:rsidR="0072169D" w:rsidRDefault="00074035" w:rsidP="00BD4E9A">
      <w:pPr>
        <w:pStyle w:val="Heading2"/>
      </w:pPr>
      <w:bookmarkStart w:id="56" w:name="_Toc190194135"/>
      <w:r w:rsidRPr="00074035">
        <w:lastRenderedPageBreak/>
        <w:t>Supporting People as they Grow Older</w:t>
      </w:r>
      <w:bookmarkEnd w:id="56"/>
    </w:p>
    <w:p w14:paraId="15B1DD9B" w14:textId="77777777" w:rsidR="00074035" w:rsidRPr="00074035" w:rsidRDefault="00074035" w:rsidP="00074035">
      <w:r w:rsidRPr="00074035">
        <w:t xml:space="preserve">Cardiff has an aging population. Over the next 10 years the number of people aged over 65 years will increase by 17%, while those aged over 85 will increase by 24%.  </w:t>
      </w:r>
    </w:p>
    <w:p w14:paraId="0BF5A380" w14:textId="77777777" w:rsidR="00074035" w:rsidRPr="00074035" w:rsidRDefault="00074035" w:rsidP="00074035">
      <w:r w:rsidRPr="00074035">
        <w:t xml:space="preserve">The number of people living with dementia will also increase by more than 30% and, by 2034, 5,500 individuals will be living with dementia, of which 3,500 will have a severe level of dementia. </w:t>
      </w:r>
    </w:p>
    <w:p w14:paraId="0C01F941" w14:textId="77777777" w:rsidR="00074035" w:rsidRPr="00074035" w:rsidRDefault="00074035" w:rsidP="00074035">
      <w:r w:rsidRPr="00074035">
        <w:t>We recognise how much older people contribute to our city and it is more important than ever that we support our older citizens to live full lives and remain connected to their communities.</w:t>
      </w:r>
    </w:p>
    <w:p w14:paraId="703693D6" w14:textId="77777777" w:rsidR="00074035" w:rsidRPr="00074035" w:rsidRDefault="00074035" w:rsidP="00074035">
      <w:r w:rsidRPr="00074035">
        <w:t xml:space="preserve">We are committed to providing the right support at the right time to ensure that older people remain independent at home, increasing the support provided in line with an individual’s need. </w:t>
      </w:r>
    </w:p>
    <w:p w14:paraId="4D333B3C" w14:textId="3A8B4F49" w:rsidR="00074035" w:rsidRDefault="00074035" w:rsidP="00074035">
      <w:r w:rsidRPr="00074035">
        <w:t>While we will do all we can to support independence, an increasing number of individuals will require care and support in the future.  It is vital that we provide this care in a sustainable and cost-effective way.</w:t>
      </w:r>
    </w:p>
    <w:p w14:paraId="257D17D7" w14:textId="77777777" w:rsidR="002F469E" w:rsidRPr="002F469E" w:rsidRDefault="002F469E" w:rsidP="002F469E">
      <w:r w:rsidRPr="002F469E">
        <w:t>The cost of adult social care in Cardiff was more than £165 million in 2024/25, which is an increase of £53 million (48%) since 2019/20. This is due to increase in demand and rising prices.  The increase in the number of older residents in Cardiff set out above will mean that costs will continue to rise.</w:t>
      </w:r>
    </w:p>
    <w:p w14:paraId="546D6D6A" w14:textId="184C0B02" w:rsidR="00074035" w:rsidRDefault="002F469E" w:rsidP="002F469E">
      <w:r w:rsidRPr="002F469E">
        <w:t>To ensure both fairness and sustainability in the delivery of care and support, it is important there are clear principles as to how decisions are made, set out below:</w:t>
      </w:r>
    </w:p>
    <w:p w14:paraId="7F22CF05" w14:textId="77777777" w:rsidR="0072301A" w:rsidRDefault="0072301A" w:rsidP="002F469E"/>
    <w:p w14:paraId="6E49A8DB" w14:textId="4F17FC78" w:rsidR="0072301A" w:rsidRPr="008A0AC8" w:rsidRDefault="0072301A" w:rsidP="00141E38">
      <w:pPr>
        <w:rPr>
          <w:b/>
        </w:rPr>
      </w:pPr>
      <w:r w:rsidRPr="008A0AC8">
        <w:rPr>
          <w:b/>
        </w:rPr>
        <w:t>Do you agree with the following statements?</w:t>
      </w:r>
    </w:p>
    <w:p w14:paraId="5B205CDC" w14:textId="2539162E" w:rsidR="006562C5" w:rsidRDefault="00D06EF9" w:rsidP="0072301A">
      <w:pPr>
        <w:rPr>
          <w:bCs/>
        </w:rPr>
      </w:pPr>
      <w:r>
        <w:rPr>
          <w:bCs/>
        </w:rPr>
        <w:t>Respondents were given eight statements, listing the principles</w:t>
      </w:r>
      <w:r w:rsidR="00115A06">
        <w:rPr>
          <w:bCs/>
        </w:rPr>
        <w:t xml:space="preserve"> Cardiff Council will use to </w:t>
      </w:r>
      <w:r w:rsidR="00B04359">
        <w:rPr>
          <w:bCs/>
        </w:rPr>
        <w:t xml:space="preserve">inform decisions around the care of </w:t>
      </w:r>
      <w:r w:rsidR="00BB44B7">
        <w:rPr>
          <w:bCs/>
        </w:rPr>
        <w:t>older residents, and asked to indicate how much they agreed with each.</w:t>
      </w:r>
    </w:p>
    <w:p w14:paraId="3804EE51" w14:textId="1BB18CC6" w:rsidR="00325DC7" w:rsidRDefault="00AA7752" w:rsidP="0072301A">
      <w:pPr>
        <w:rPr>
          <w:bCs/>
        </w:rPr>
      </w:pPr>
      <w:r>
        <w:rPr>
          <w:bCs/>
        </w:rPr>
        <w:t xml:space="preserve">There was generally a high level of support for each of the </w:t>
      </w:r>
      <w:r w:rsidR="00B410E0">
        <w:rPr>
          <w:bCs/>
        </w:rPr>
        <w:t>principles</w:t>
      </w:r>
      <w:r w:rsidR="0019505F">
        <w:rPr>
          <w:bCs/>
        </w:rPr>
        <w:t xml:space="preserve">, with seven of these receiving </w:t>
      </w:r>
      <w:r w:rsidR="004C1EAD">
        <w:rPr>
          <w:bCs/>
        </w:rPr>
        <w:t>agreement from at least four out of five respondents (a minimum of 82.</w:t>
      </w:r>
      <w:r w:rsidR="0063397E">
        <w:rPr>
          <w:bCs/>
        </w:rPr>
        <w:t>4</w:t>
      </w:r>
      <w:r w:rsidR="004C1EAD">
        <w:rPr>
          <w:bCs/>
        </w:rPr>
        <w:t>%</w:t>
      </w:r>
      <w:r w:rsidR="0063397E">
        <w:rPr>
          <w:bCs/>
        </w:rPr>
        <w:t>)</w:t>
      </w:r>
      <w:r w:rsidR="00430A21">
        <w:rPr>
          <w:bCs/>
        </w:rPr>
        <w:t>.</w:t>
      </w:r>
    </w:p>
    <w:p w14:paraId="0D99B136" w14:textId="4BE399A5" w:rsidR="00430A21" w:rsidRDefault="00430A21" w:rsidP="0072301A">
      <w:pPr>
        <w:rPr>
          <w:bCs/>
        </w:rPr>
      </w:pPr>
      <w:r>
        <w:rPr>
          <w:bCs/>
        </w:rPr>
        <w:t>One principle</w:t>
      </w:r>
      <w:r w:rsidR="007C49FA">
        <w:rPr>
          <w:bCs/>
        </w:rPr>
        <w:t xml:space="preserve">, </w:t>
      </w:r>
      <w:r w:rsidR="001A6670" w:rsidRPr="001A6670">
        <w:rPr>
          <w:b/>
        </w:rPr>
        <w:t>Where someone chooses to move into a care home, they will need to arrange to pay the difference between our set rate &amp; the cost of their chosen care home. They may need to move to another care home if they cannot pay the extra charge</w:t>
      </w:r>
      <w:r w:rsidR="007C49FA" w:rsidRPr="001A6670">
        <w:rPr>
          <w:bCs/>
        </w:rPr>
        <w:t>, r</w:t>
      </w:r>
      <w:r w:rsidR="007C49FA">
        <w:rPr>
          <w:bCs/>
        </w:rPr>
        <w:t xml:space="preserve">eceived </w:t>
      </w:r>
      <w:r w:rsidR="008C26AD">
        <w:rPr>
          <w:bCs/>
        </w:rPr>
        <w:t>a lower level of</w:t>
      </w:r>
      <w:r w:rsidR="007C49FA">
        <w:rPr>
          <w:bCs/>
        </w:rPr>
        <w:t xml:space="preserve"> support, with 67.6% of respondents in agreement</w:t>
      </w:r>
      <w:r w:rsidR="00E03B82">
        <w:rPr>
          <w:bCs/>
        </w:rPr>
        <w:t>.</w:t>
      </w:r>
    </w:p>
    <w:p w14:paraId="2176DF2A" w14:textId="6F2D7869" w:rsidR="000B090E" w:rsidRPr="005A10F5" w:rsidRDefault="00C03043" w:rsidP="000B090E">
      <w:pPr>
        <w:rPr>
          <w:i/>
          <w:iCs/>
        </w:rPr>
      </w:pPr>
      <w:r>
        <w:rPr>
          <w:bCs/>
          <w:noProof/>
        </w:rPr>
        <w:lastRenderedPageBreak/>
        <w:drawing>
          <wp:inline distT="0" distB="0" distL="0" distR="0" wp14:anchorId="4DE6A861" wp14:editId="164CFE6F">
            <wp:extent cx="5760000" cy="7196206"/>
            <wp:effectExtent l="0" t="0" r="0" b="5080"/>
            <wp:docPr id="1931260702" name="Picture 1" descr="Chart showing resul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31260702" name="Picture 1" descr="Chart showing results"/>
                    <pic:cNvPicPr>
                      <a:picLocks noChangeAspect="1" noChangeArrowheads="1"/>
                    </pic:cNvPicPr>
                  </pic:nvPicPr>
                  <pic:blipFill>
                    <a:blip r:embed="rId57">
                      <a:extLst>
                        <a:ext uri="{28A0092B-C50C-407E-A947-70E740481C1C}">
                          <a14:useLocalDpi xmlns:a14="http://schemas.microsoft.com/office/drawing/2010/main" val="0"/>
                        </a:ext>
                      </a:extLst>
                    </a:blip>
                    <a:srcRect/>
                    <a:stretch>
                      <a:fillRect/>
                    </a:stretch>
                  </pic:blipFill>
                  <pic:spPr bwMode="auto">
                    <a:xfrm>
                      <a:off x="0" y="0"/>
                      <a:ext cx="5760000" cy="7196206"/>
                    </a:xfrm>
                    <a:prstGeom prst="rect">
                      <a:avLst/>
                    </a:prstGeom>
                    <a:noFill/>
                  </pic:spPr>
                </pic:pic>
              </a:graphicData>
            </a:graphic>
          </wp:inline>
        </w:drawing>
      </w:r>
      <w:r w:rsidR="000B090E" w:rsidRPr="000B090E">
        <w:rPr>
          <w:i/>
          <w:iCs/>
        </w:rPr>
        <w:t xml:space="preserve"> </w:t>
      </w:r>
      <w:r w:rsidR="000B090E" w:rsidRPr="005A10F5">
        <w:rPr>
          <w:i/>
          <w:iCs/>
        </w:rPr>
        <w:t>Excludes ‘Don’t know</w:t>
      </w:r>
      <w:r w:rsidR="00723706">
        <w:rPr>
          <w:i/>
          <w:iCs/>
        </w:rPr>
        <w:t>/No opinion</w:t>
      </w:r>
      <w:r w:rsidR="000B090E" w:rsidRPr="005A10F5">
        <w:rPr>
          <w:i/>
          <w:iCs/>
        </w:rPr>
        <w:t>’ responses</w:t>
      </w:r>
    </w:p>
    <w:p w14:paraId="728C4ED4" w14:textId="685C08A0" w:rsidR="00C03043" w:rsidRPr="006562C5" w:rsidRDefault="00C03043" w:rsidP="0072301A">
      <w:pPr>
        <w:rPr>
          <w:bCs/>
        </w:rPr>
      </w:pPr>
    </w:p>
    <w:p w14:paraId="451CBFEB" w14:textId="77777777" w:rsidR="00430A21" w:rsidRDefault="00430A21">
      <w:pPr>
        <w:rPr>
          <w:noProof/>
        </w:rPr>
      </w:pPr>
      <w:r>
        <w:rPr>
          <w:noProof/>
        </w:rPr>
        <w:br w:type="page"/>
      </w:r>
    </w:p>
    <w:p w14:paraId="6CB13E4D" w14:textId="33EDCEA1" w:rsidR="0037693C" w:rsidRDefault="002C07C3">
      <w:pPr>
        <w:rPr>
          <w:noProof/>
        </w:rPr>
      </w:pPr>
      <w:r>
        <w:rPr>
          <w:noProof/>
        </w:rPr>
        <w:lastRenderedPageBreak/>
        <w:t>There was a consistency of opinion across demographic and geographical sub-groups for</w:t>
      </w:r>
      <w:r w:rsidR="00AD3386">
        <w:rPr>
          <w:noProof/>
        </w:rPr>
        <w:t xml:space="preserve"> these seven principles</w:t>
      </w:r>
      <w:r w:rsidR="00141E38">
        <w:rPr>
          <w:noProof/>
        </w:rPr>
        <w:t>:</w:t>
      </w:r>
    </w:p>
    <w:tbl>
      <w:tblPr>
        <w:tblStyle w:val="GridTable4-Accent5"/>
        <w:tblW w:w="0" w:type="auto"/>
        <w:tblLook w:val="0420" w:firstRow="1" w:lastRow="0" w:firstColumn="0" w:lastColumn="0" w:noHBand="0" w:noVBand="1"/>
      </w:tblPr>
      <w:tblGrid>
        <w:gridCol w:w="3256"/>
        <w:gridCol w:w="2551"/>
        <w:gridCol w:w="3209"/>
      </w:tblGrid>
      <w:tr w:rsidR="0037693C" w14:paraId="09193ABD" w14:textId="77777777">
        <w:trPr>
          <w:cnfStyle w:val="100000000000" w:firstRow="1" w:lastRow="0" w:firstColumn="0" w:lastColumn="0" w:oddVBand="0" w:evenVBand="0" w:oddHBand="0" w:evenHBand="0" w:firstRowFirstColumn="0" w:firstRowLastColumn="0" w:lastRowFirstColumn="0" w:lastRowLastColumn="0"/>
        </w:trPr>
        <w:tc>
          <w:tcPr>
            <w:tcW w:w="9016" w:type="dxa"/>
            <w:gridSpan w:val="3"/>
          </w:tcPr>
          <w:p w14:paraId="66B000BD" w14:textId="77777777" w:rsidR="0037693C" w:rsidRPr="00FD315F" w:rsidRDefault="0037693C" w:rsidP="0030653F">
            <w:pPr>
              <w:rPr>
                <w:b/>
                <w:color w:val="FFFFFF" w:themeColor="background1"/>
              </w:rPr>
            </w:pPr>
            <w:r w:rsidRPr="00FD315F">
              <w:rPr>
                <w:b/>
                <w:color w:val="FFFFFF" w:themeColor="background1"/>
              </w:rPr>
              <w:t>The right support should be provided at the right time to help people to remain independent</w:t>
            </w:r>
          </w:p>
        </w:tc>
      </w:tr>
      <w:tr w:rsidR="0037693C" w14:paraId="6A28FB4E" w14:textId="77777777" w:rsidTr="0030653F">
        <w:trPr>
          <w:cnfStyle w:val="000000100000" w:firstRow="0" w:lastRow="0" w:firstColumn="0" w:lastColumn="0" w:oddVBand="0" w:evenVBand="0" w:oddHBand="1" w:evenHBand="0" w:firstRowFirstColumn="0" w:firstRowLastColumn="0" w:lastRowFirstColumn="0" w:lastRowLastColumn="0"/>
        </w:trPr>
        <w:tc>
          <w:tcPr>
            <w:tcW w:w="3256" w:type="dxa"/>
            <w:vAlign w:val="center"/>
          </w:tcPr>
          <w:p w14:paraId="27EF239A" w14:textId="77777777" w:rsidR="0037693C" w:rsidRDefault="0037693C" w:rsidP="0030653F">
            <w:pPr>
              <w:jc w:val="center"/>
              <w:rPr>
                <w:bCs/>
              </w:rPr>
            </w:pPr>
            <w:r>
              <w:rPr>
                <w:bCs/>
              </w:rPr>
              <w:t>Minimum level of agreement</w:t>
            </w:r>
          </w:p>
        </w:tc>
        <w:tc>
          <w:tcPr>
            <w:tcW w:w="2551" w:type="dxa"/>
            <w:vAlign w:val="center"/>
          </w:tcPr>
          <w:p w14:paraId="1C35949A" w14:textId="77777777" w:rsidR="0037693C" w:rsidRDefault="0037693C" w:rsidP="0030653F">
            <w:pPr>
              <w:jc w:val="center"/>
              <w:rPr>
                <w:bCs/>
              </w:rPr>
            </w:pPr>
            <w:r>
              <w:rPr>
                <w:bCs/>
              </w:rPr>
              <w:t>Overall agreement</w:t>
            </w:r>
          </w:p>
        </w:tc>
        <w:tc>
          <w:tcPr>
            <w:tcW w:w="3209" w:type="dxa"/>
            <w:vAlign w:val="center"/>
          </w:tcPr>
          <w:p w14:paraId="4E92A0A0" w14:textId="77777777" w:rsidR="0037693C" w:rsidRDefault="0037693C" w:rsidP="0030653F">
            <w:pPr>
              <w:jc w:val="center"/>
              <w:rPr>
                <w:bCs/>
              </w:rPr>
            </w:pPr>
            <w:r>
              <w:rPr>
                <w:bCs/>
              </w:rPr>
              <w:t>Maximum level of agreement</w:t>
            </w:r>
          </w:p>
        </w:tc>
      </w:tr>
      <w:tr w:rsidR="0037693C" w14:paraId="71DE4EA9" w14:textId="77777777" w:rsidTr="0030653F">
        <w:trPr>
          <w:cnfStyle w:val="000000010000" w:firstRow="0" w:lastRow="0" w:firstColumn="0" w:lastColumn="0" w:oddVBand="0" w:evenVBand="0" w:oddHBand="0" w:evenHBand="1" w:firstRowFirstColumn="0" w:firstRowLastColumn="0" w:lastRowFirstColumn="0" w:lastRowLastColumn="0"/>
        </w:trPr>
        <w:tc>
          <w:tcPr>
            <w:tcW w:w="3256" w:type="dxa"/>
            <w:vAlign w:val="center"/>
          </w:tcPr>
          <w:p w14:paraId="413DCFBB" w14:textId="77754C9C" w:rsidR="0037693C" w:rsidRDefault="0083757E" w:rsidP="0030653F">
            <w:pPr>
              <w:jc w:val="center"/>
              <w:rPr>
                <w:bCs/>
              </w:rPr>
            </w:pPr>
            <w:r>
              <w:rPr>
                <w:bCs/>
              </w:rPr>
              <w:t>96.</w:t>
            </w:r>
            <w:r w:rsidR="000B5C26">
              <w:rPr>
                <w:bCs/>
              </w:rPr>
              <w:t>0</w:t>
            </w:r>
            <w:r>
              <w:rPr>
                <w:bCs/>
              </w:rPr>
              <w:t>%</w:t>
            </w:r>
          </w:p>
        </w:tc>
        <w:tc>
          <w:tcPr>
            <w:tcW w:w="2551" w:type="dxa"/>
            <w:vAlign w:val="center"/>
          </w:tcPr>
          <w:p w14:paraId="7B56FE17" w14:textId="77777777" w:rsidR="0037693C" w:rsidRDefault="0037693C" w:rsidP="0030653F">
            <w:pPr>
              <w:jc w:val="center"/>
              <w:rPr>
                <w:bCs/>
              </w:rPr>
            </w:pPr>
            <w:r>
              <w:rPr>
                <w:bCs/>
              </w:rPr>
              <w:t>97.9%</w:t>
            </w:r>
          </w:p>
        </w:tc>
        <w:tc>
          <w:tcPr>
            <w:tcW w:w="3209" w:type="dxa"/>
            <w:vAlign w:val="center"/>
          </w:tcPr>
          <w:p w14:paraId="535EAB4B" w14:textId="3A641947" w:rsidR="0037693C" w:rsidRDefault="0083757E" w:rsidP="0030653F">
            <w:pPr>
              <w:jc w:val="center"/>
              <w:rPr>
                <w:bCs/>
              </w:rPr>
            </w:pPr>
            <w:r>
              <w:rPr>
                <w:bCs/>
              </w:rPr>
              <w:t>99.1%</w:t>
            </w:r>
          </w:p>
        </w:tc>
      </w:tr>
      <w:tr w:rsidR="0037693C" w14:paraId="5DDCEE6F" w14:textId="77777777">
        <w:trPr>
          <w:cnfStyle w:val="000000100000" w:firstRow="0" w:lastRow="0" w:firstColumn="0" w:lastColumn="0" w:oddVBand="0" w:evenVBand="0" w:oddHBand="1" w:evenHBand="0" w:firstRowFirstColumn="0" w:firstRowLastColumn="0" w:lastRowFirstColumn="0" w:lastRowLastColumn="0"/>
        </w:trPr>
        <w:tc>
          <w:tcPr>
            <w:tcW w:w="9016" w:type="dxa"/>
            <w:gridSpan w:val="3"/>
            <w:shd w:val="clear" w:color="auto" w:fill="27A096"/>
            <w:vAlign w:val="center"/>
          </w:tcPr>
          <w:p w14:paraId="787C913E" w14:textId="77777777" w:rsidR="0037693C" w:rsidRPr="00FD315F" w:rsidRDefault="0037693C" w:rsidP="0030653F">
            <w:pPr>
              <w:rPr>
                <w:b/>
                <w:color w:val="FFFFFF" w:themeColor="background1"/>
              </w:rPr>
            </w:pPr>
            <w:r w:rsidRPr="00FD315F">
              <w:rPr>
                <w:b/>
                <w:color w:val="FFFFFF" w:themeColor="background1"/>
              </w:rPr>
              <w:t>Older people should be supported to remain as independent as possible in their home and community</w:t>
            </w:r>
          </w:p>
        </w:tc>
      </w:tr>
      <w:tr w:rsidR="0037693C" w14:paraId="3B1021BD" w14:textId="77777777" w:rsidTr="0030653F">
        <w:trPr>
          <w:cnfStyle w:val="000000010000" w:firstRow="0" w:lastRow="0" w:firstColumn="0" w:lastColumn="0" w:oddVBand="0" w:evenVBand="0" w:oddHBand="0" w:evenHBand="1" w:firstRowFirstColumn="0" w:firstRowLastColumn="0" w:lastRowFirstColumn="0" w:lastRowLastColumn="0"/>
        </w:trPr>
        <w:tc>
          <w:tcPr>
            <w:tcW w:w="3256" w:type="dxa"/>
            <w:shd w:val="clear" w:color="auto" w:fill="CCF2EF"/>
            <w:vAlign w:val="center"/>
          </w:tcPr>
          <w:p w14:paraId="7FB3FC5A" w14:textId="77777777" w:rsidR="0037693C" w:rsidRDefault="0037693C" w:rsidP="0030653F">
            <w:pPr>
              <w:jc w:val="center"/>
              <w:rPr>
                <w:bCs/>
              </w:rPr>
            </w:pPr>
            <w:r>
              <w:rPr>
                <w:bCs/>
              </w:rPr>
              <w:t>Minimum level of agreement</w:t>
            </w:r>
          </w:p>
        </w:tc>
        <w:tc>
          <w:tcPr>
            <w:tcW w:w="2551" w:type="dxa"/>
            <w:shd w:val="clear" w:color="auto" w:fill="CCF2EF"/>
            <w:vAlign w:val="center"/>
          </w:tcPr>
          <w:p w14:paraId="36E4F558" w14:textId="77777777" w:rsidR="0037693C" w:rsidRDefault="0037693C" w:rsidP="0030653F">
            <w:pPr>
              <w:jc w:val="center"/>
              <w:rPr>
                <w:bCs/>
              </w:rPr>
            </w:pPr>
            <w:r>
              <w:rPr>
                <w:bCs/>
              </w:rPr>
              <w:t>Overall agreement</w:t>
            </w:r>
          </w:p>
        </w:tc>
        <w:tc>
          <w:tcPr>
            <w:tcW w:w="3209" w:type="dxa"/>
            <w:shd w:val="clear" w:color="auto" w:fill="CCF2EF"/>
            <w:vAlign w:val="center"/>
          </w:tcPr>
          <w:p w14:paraId="08A4F322" w14:textId="77777777" w:rsidR="0037693C" w:rsidRDefault="0037693C" w:rsidP="0030653F">
            <w:pPr>
              <w:jc w:val="center"/>
              <w:rPr>
                <w:bCs/>
              </w:rPr>
            </w:pPr>
            <w:r>
              <w:rPr>
                <w:bCs/>
              </w:rPr>
              <w:t>Maximum level of agreement</w:t>
            </w:r>
          </w:p>
        </w:tc>
      </w:tr>
      <w:tr w:rsidR="0037693C" w14:paraId="1B8E6449" w14:textId="77777777" w:rsidTr="0037693C">
        <w:trPr>
          <w:cnfStyle w:val="000000100000" w:firstRow="0" w:lastRow="0" w:firstColumn="0" w:lastColumn="0" w:oddVBand="0" w:evenVBand="0" w:oddHBand="1" w:evenHBand="0" w:firstRowFirstColumn="0" w:firstRowLastColumn="0" w:lastRowFirstColumn="0" w:lastRowLastColumn="0"/>
        </w:trPr>
        <w:tc>
          <w:tcPr>
            <w:tcW w:w="3256" w:type="dxa"/>
            <w:shd w:val="clear" w:color="auto" w:fill="FFFFFF" w:themeFill="background1"/>
            <w:vAlign w:val="center"/>
          </w:tcPr>
          <w:p w14:paraId="74EB26F3" w14:textId="3573E6B0" w:rsidR="0037693C" w:rsidRDefault="007824DD" w:rsidP="0030653F">
            <w:pPr>
              <w:jc w:val="center"/>
              <w:rPr>
                <w:bCs/>
              </w:rPr>
            </w:pPr>
            <w:r>
              <w:rPr>
                <w:bCs/>
              </w:rPr>
              <w:t>91.7</w:t>
            </w:r>
            <w:r w:rsidR="0083757E">
              <w:rPr>
                <w:bCs/>
              </w:rPr>
              <w:t>%</w:t>
            </w:r>
          </w:p>
        </w:tc>
        <w:tc>
          <w:tcPr>
            <w:tcW w:w="2551" w:type="dxa"/>
            <w:shd w:val="clear" w:color="auto" w:fill="FFFFFF" w:themeFill="background1"/>
            <w:vAlign w:val="center"/>
          </w:tcPr>
          <w:p w14:paraId="7C422991" w14:textId="77777777" w:rsidR="0037693C" w:rsidRDefault="0037693C" w:rsidP="0030653F">
            <w:pPr>
              <w:jc w:val="center"/>
              <w:rPr>
                <w:bCs/>
              </w:rPr>
            </w:pPr>
            <w:r>
              <w:rPr>
                <w:bCs/>
              </w:rPr>
              <w:t>95.4</w:t>
            </w:r>
            <w:r w:rsidRPr="00FF7CDD">
              <w:rPr>
                <w:bCs/>
              </w:rPr>
              <w:t>%</w:t>
            </w:r>
          </w:p>
        </w:tc>
        <w:tc>
          <w:tcPr>
            <w:tcW w:w="3209" w:type="dxa"/>
            <w:shd w:val="clear" w:color="auto" w:fill="FFFFFF" w:themeFill="background1"/>
            <w:vAlign w:val="center"/>
          </w:tcPr>
          <w:p w14:paraId="11419218" w14:textId="721D3890" w:rsidR="0037693C" w:rsidRDefault="0083757E" w:rsidP="0030653F">
            <w:pPr>
              <w:jc w:val="center"/>
              <w:rPr>
                <w:bCs/>
              </w:rPr>
            </w:pPr>
            <w:r>
              <w:rPr>
                <w:bCs/>
              </w:rPr>
              <w:t>97.9%</w:t>
            </w:r>
          </w:p>
        </w:tc>
      </w:tr>
      <w:tr w:rsidR="0037693C" w14:paraId="533CE793" w14:textId="77777777">
        <w:trPr>
          <w:cnfStyle w:val="000000010000" w:firstRow="0" w:lastRow="0" w:firstColumn="0" w:lastColumn="0" w:oddVBand="0" w:evenVBand="0" w:oddHBand="0" w:evenHBand="1" w:firstRowFirstColumn="0" w:firstRowLastColumn="0" w:lastRowFirstColumn="0" w:lastRowLastColumn="0"/>
        </w:trPr>
        <w:tc>
          <w:tcPr>
            <w:tcW w:w="9016" w:type="dxa"/>
            <w:gridSpan w:val="3"/>
            <w:shd w:val="clear" w:color="auto" w:fill="27A096"/>
            <w:vAlign w:val="center"/>
          </w:tcPr>
          <w:p w14:paraId="40A9F586" w14:textId="77777777" w:rsidR="0037693C" w:rsidRPr="00FD315F" w:rsidRDefault="0037693C" w:rsidP="0030653F">
            <w:pPr>
              <w:rPr>
                <w:b/>
                <w:color w:val="FFFFFF" w:themeColor="background1"/>
              </w:rPr>
            </w:pPr>
            <w:r w:rsidRPr="00FD315F">
              <w:rPr>
                <w:b/>
                <w:color w:val="FFFFFF" w:themeColor="background1"/>
              </w:rPr>
              <w:t>Higher levels of care and support must be focused on individuals with the greatest need</w:t>
            </w:r>
          </w:p>
        </w:tc>
      </w:tr>
      <w:tr w:rsidR="0037693C" w14:paraId="05F9302C" w14:textId="77777777" w:rsidTr="0030653F">
        <w:trPr>
          <w:cnfStyle w:val="000000100000" w:firstRow="0" w:lastRow="0" w:firstColumn="0" w:lastColumn="0" w:oddVBand="0" w:evenVBand="0" w:oddHBand="1" w:evenHBand="0" w:firstRowFirstColumn="0" w:firstRowLastColumn="0" w:lastRowFirstColumn="0" w:lastRowLastColumn="0"/>
        </w:trPr>
        <w:tc>
          <w:tcPr>
            <w:tcW w:w="3256" w:type="dxa"/>
            <w:vAlign w:val="center"/>
          </w:tcPr>
          <w:p w14:paraId="628CE0B2" w14:textId="77777777" w:rsidR="0037693C" w:rsidRDefault="0037693C" w:rsidP="0030653F">
            <w:pPr>
              <w:jc w:val="center"/>
              <w:rPr>
                <w:bCs/>
              </w:rPr>
            </w:pPr>
            <w:r>
              <w:rPr>
                <w:bCs/>
              </w:rPr>
              <w:t>Minimum level of agreement</w:t>
            </w:r>
          </w:p>
        </w:tc>
        <w:tc>
          <w:tcPr>
            <w:tcW w:w="2551" w:type="dxa"/>
            <w:vAlign w:val="center"/>
          </w:tcPr>
          <w:p w14:paraId="5194F4E3" w14:textId="77777777" w:rsidR="0037693C" w:rsidRDefault="0037693C" w:rsidP="0030653F">
            <w:pPr>
              <w:jc w:val="center"/>
              <w:rPr>
                <w:bCs/>
              </w:rPr>
            </w:pPr>
            <w:r>
              <w:rPr>
                <w:bCs/>
              </w:rPr>
              <w:t>Overall agreement</w:t>
            </w:r>
          </w:p>
        </w:tc>
        <w:tc>
          <w:tcPr>
            <w:tcW w:w="3209" w:type="dxa"/>
            <w:vAlign w:val="center"/>
          </w:tcPr>
          <w:p w14:paraId="5A839BB4" w14:textId="77777777" w:rsidR="0037693C" w:rsidRDefault="0037693C" w:rsidP="0030653F">
            <w:pPr>
              <w:jc w:val="center"/>
              <w:rPr>
                <w:bCs/>
              </w:rPr>
            </w:pPr>
            <w:r>
              <w:rPr>
                <w:bCs/>
              </w:rPr>
              <w:t>Maximum level of agreement</w:t>
            </w:r>
          </w:p>
        </w:tc>
      </w:tr>
      <w:tr w:rsidR="0037693C" w14:paraId="7B3B787F" w14:textId="77777777" w:rsidTr="0030653F">
        <w:trPr>
          <w:cnfStyle w:val="000000010000" w:firstRow="0" w:lastRow="0" w:firstColumn="0" w:lastColumn="0" w:oddVBand="0" w:evenVBand="0" w:oddHBand="0" w:evenHBand="1" w:firstRowFirstColumn="0" w:firstRowLastColumn="0" w:lastRowFirstColumn="0" w:lastRowLastColumn="0"/>
        </w:trPr>
        <w:tc>
          <w:tcPr>
            <w:tcW w:w="3256" w:type="dxa"/>
            <w:vAlign w:val="center"/>
          </w:tcPr>
          <w:p w14:paraId="43B9AB0D" w14:textId="51BF4163" w:rsidR="0037693C" w:rsidRDefault="00A322BA" w:rsidP="0030653F">
            <w:pPr>
              <w:jc w:val="center"/>
              <w:rPr>
                <w:bCs/>
              </w:rPr>
            </w:pPr>
            <w:r>
              <w:rPr>
                <w:bCs/>
              </w:rPr>
              <w:t>91.8%</w:t>
            </w:r>
          </w:p>
        </w:tc>
        <w:tc>
          <w:tcPr>
            <w:tcW w:w="2551" w:type="dxa"/>
            <w:vAlign w:val="center"/>
          </w:tcPr>
          <w:p w14:paraId="44E3EBDD" w14:textId="77777777" w:rsidR="0037693C" w:rsidRDefault="0037693C" w:rsidP="0030653F">
            <w:pPr>
              <w:jc w:val="center"/>
              <w:rPr>
                <w:bCs/>
              </w:rPr>
            </w:pPr>
            <w:r>
              <w:rPr>
                <w:bCs/>
              </w:rPr>
              <w:t>93.0</w:t>
            </w:r>
            <w:r w:rsidRPr="00FF7CDD">
              <w:rPr>
                <w:bCs/>
              </w:rPr>
              <w:t>%</w:t>
            </w:r>
          </w:p>
        </w:tc>
        <w:tc>
          <w:tcPr>
            <w:tcW w:w="3209" w:type="dxa"/>
            <w:vAlign w:val="center"/>
          </w:tcPr>
          <w:p w14:paraId="76DC4477" w14:textId="1FFCB3A7" w:rsidR="0037693C" w:rsidRDefault="00544147" w:rsidP="0030653F">
            <w:pPr>
              <w:jc w:val="center"/>
              <w:rPr>
                <w:bCs/>
              </w:rPr>
            </w:pPr>
            <w:r>
              <w:rPr>
                <w:bCs/>
              </w:rPr>
              <w:t>94.6</w:t>
            </w:r>
          </w:p>
        </w:tc>
      </w:tr>
      <w:tr w:rsidR="0037693C" w14:paraId="66B4CCAE" w14:textId="77777777">
        <w:trPr>
          <w:cnfStyle w:val="000000100000" w:firstRow="0" w:lastRow="0" w:firstColumn="0" w:lastColumn="0" w:oddVBand="0" w:evenVBand="0" w:oddHBand="1" w:evenHBand="0" w:firstRowFirstColumn="0" w:firstRowLastColumn="0" w:lastRowFirstColumn="0" w:lastRowLastColumn="0"/>
        </w:trPr>
        <w:tc>
          <w:tcPr>
            <w:tcW w:w="9016" w:type="dxa"/>
            <w:gridSpan w:val="3"/>
            <w:shd w:val="clear" w:color="auto" w:fill="27A096"/>
            <w:vAlign w:val="center"/>
          </w:tcPr>
          <w:p w14:paraId="338A964D" w14:textId="77777777" w:rsidR="0037693C" w:rsidRPr="00FD315F" w:rsidRDefault="0037693C" w:rsidP="0030653F">
            <w:pPr>
              <w:rPr>
                <w:b/>
                <w:color w:val="FFFFFF" w:themeColor="background1"/>
              </w:rPr>
            </w:pPr>
            <w:r w:rsidRPr="00FD315F">
              <w:rPr>
                <w:b/>
                <w:color w:val="FFFFFF" w:themeColor="background1"/>
              </w:rPr>
              <w:t>We will put in place a Care Home Framework; this is a list of homes that meet quality standards and which deliver care within our set care home rates. Individuals in need of a care home will be asked to choose from the homes on this list.</w:t>
            </w:r>
          </w:p>
        </w:tc>
      </w:tr>
      <w:tr w:rsidR="0037693C" w14:paraId="15AE1B75" w14:textId="77777777" w:rsidTr="0030653F">
        <w:trPr>
          <w:cnfStyle w:val="000000010000" w:firstRow="0" w:lastRow="0" w:firstColumn="0" w:lastColumn="0" w:oddVBand="0" w:evenVBand="0" w:oddHBand="0" w:evenHBand="1" w:firstRowFirstColumn="0" w:firstRowLastColumn="0" w:lastRowFirstColumn="0" w:lastRowLastColumn="0"/>
        </w:trPr>
        <w:tc>
          <w:tcPr>
            <w:tcW w:w="3256" w:type="dxa"/>
            <w:shd w:val="clear" w:color="auto" w:fill="CCF2EF"/>
            <w:vAlign w:val="center"/>
          </w:tcPr>
          <w:p w14:paraId="411D1EB4" w14:textId="77777777" w:rsidR="0037693C" w:rsidRDefault="0037693C" w:rsidP="0030653F">
            <w:pPr>
              <w:jc w:val="center"/>
              <w:rPr>
                <w:bCs/>
              </w:rPr>
            </w:pPr>
            <w:r>
              <w:rPr>
                <w:bCs/>
              </w:rPr>
              <w:t>Minimum level of agreement</w:t>
            </w:r>
          </w:p>
        </w:tc>
        <w:tc>
          <w:tcPr>
            <w:tcW w:w="2551" w:type="dxa"/>
            <w:shd w:val="clear" w:color="auto" w:fill="CCF2EF"/>
            <w:vAlign w:val="center"/>
          </w:tcPr>
          <w:p w14:paraId="152FC406" w14:textId="77777777" w:rsidR="0037693C" w:rsidRDefault="0037693C" w:rsidP="0030653F">
            <w:pPr>
              <w:jc w:val="center"/>
              <w:rPr>
                <w:bCs/>
              </w:rPr>
            </w:pPr>
            <w:r>
              <w:rPr>
                <w:bCs/>
              </w:rPr>
              <w:t>Overall agreement</w:t>
            </w:r>
          </w:p>
        </w:tc>
        <w:tc>
          <w:tcPr>
            <w:tcW w:w="3209" w:type="dxa"/>
            <w:shd w:val="clear" w:color="auto" w:fill="CCF2EF"/>
            <w:vAlign w:val="center"/>
          </w:tcPr>
          <w:p w14:paraId="647FCB7B" w14:textId="77777777" w:rsidR="0037693C" w:rsidRDefault="0037693C" w:rsidP="0030653F">
            <w:pPr>
              <w:jc w:val="center"/>
              <w:rPr>
                <w:bCs/>
              </w:rPr>
            </w:pPr>
            <w:r>
              <w:rPr>
                <w:bCs/>
              </w:rPr>
              <w:t>Maximum level of agreement</w:t>
            </w:r>
          </w:p>
        </w:tc>
      </w:tr>
      <w:tr w:rsidR="0037693C" w14:paraId="7F4F253F" w14:textId="77777777" w:rsidTr="0030653F">
        <w:trPr>
          <w:cnfStyle w:val="000000100000" w:firstRow="0" w:lastRow="0" w:firstColumn="0" w:lastColumn="0" w:oddVBand="0" w:evenVBand="0" w:oddHBand="1" w:evenHBand="0" w:firstRowFirstColumn="0" w:firstRowLastColumn="0" w:lastRowFirstColumn="0" w:lastRowLastColumn="0"/>
        </w:trPr>
        <w:tc>
          <w:tcPr>
            <w:tcW w:w="3256" w:type="dxa"/>
            <w:shd w:val="clear" w:color="auto" w:fill="FFFFFF" w:themeFill="background1"/>
            <w:vAlign w:val="center"/>
          </w:tcPr>
          <w:p w14:paraId="53600EF3" w14:textId="6E917ED5" w:rsidR="0037693C" w:rsidRDefault="00BC0F62" w:rsidP="0030653F">
            <w:pPr>
              <w:jc w:val="center"/>
              <w:rPr>
                <w:bCs/>
              </w:rPr>
            </w:pPr>
            <w:r>
              <w:rPr>
                <w:bCs/>
              </w:rPr>
              <w:t>87.8%</w:t>
            </w:r>
          </w:p>
        </w:tc>
        <w:tc>
          <w:tcPr>
            <w:tcW w:w="2551" w:type="dxa"/>
            <w:shd w:val="clear" w:color="auto" w:fill="FFFFFF" w:themeFill="background1"/>
            <w:vAlign w:val="center"/>
          </w:tcPr>
          <w:p w14:paraId="272A6A01" w14:textId="77777777" w:rsidR="0037693C" w:rsidRDefault="0037693C" w:rsidP="0030653F">
            <w:pPr>
              <w:jc w:val="center"/>
              <w:rPr>
                <w:bCs/>
              </w:rPr>
            </w:pPr>
            <w:r>
              <w:rPr>
                <w:bCs/>
              </w:rPr>
              <w:t>89.6</w:t>
            </w:r>
            <w:r w:rsidRPr="00FF7CDD">
              <w:rPr>
                <w:bCs/>
              </w:rPr>
              <w:t>%</w:t>
            </w:r>
          </w:p>
        </w:tc>
        <w:tc>
          <w:tcPr>
            <w:tcW w:w="3209" w:type="dxa"/>
            <w:shd w:val="clear" w:color="auto" w:fill="FFFFFF" w:themeFill="background1"/>
            <w:vAlign w:val="center"/>
          </w:tcPr>
          <w:p w14:paraId="21316728" w14:textId="081EBB5D" w:rsidR="0037693C" w:rsidRDefault="00CE251C" w:rsidP="0030653F">
            <w:pPr>
              <w:jc w:val="center"/>
              <w:rPr>
                <w:bCs/>
              </w:rPr>
            </w:pPr>
            <w:r>
              <w:rPr>
                <w:bCs/>
              </w:rPr>
              <w:t>92.3%</w:t>
            </w:r>
          </w:p>
        </w:tc>
      </w:tr>
      <w:tr w:rsidR="0037693C" w14:paraId="441C4D6B" w14:textId="77777777">
        <w:trPr>
          <w:cnfStyle w:val="000000010000" w:firstRow="0" w:lastRow="0" w:firstColumn="0" w:lastColumn="0" w:oddVBand="0" w:evenVBand="0" w:oddHBand="0" w:evenHBand="1" w:firstRowFirstColumn="0" w:firstRowLastColumn="0" w:lastRowFirstColumn="0" w:lastRowLastColumn="0"/>
        </w:trPr>
        <w:tc>
          <w:tcPr>
            <w:tcW w:w="9016" w:type="dxa"/>
            <w:gridSpan w:val="3"/>
            <w:shd w:val="clear" w:color="auto" w:fill="27A096"/>
            <w:vAlign w:val="center"/>
          </w:tcPr>
          <w:p w14:paraId="1A54D92D" w14:textId="77777777" w:rsidR="0037693C" w:rsidRPr="00FD315F" w:rsidRDefault="0037693C" w:rsidP="0030653F">
            <w:pPr>
              <w:rPr>
                <w:b/>
                <w:color w:val="FFFFFF" w:themeColor="background1"/>
              </w:rPr>
            </w:pPr>
            <w:r w:rsidRPr="00FD315F">
              <w:rPr>
                <w:b/>
                <w:color w:val="FFFFFF" w:themeColor="background1"/>
              </w:rPr>
              <w:t>The affordability and sustainability of services need to be considered when deciding what care to put in place, as long as an individual’s needs are being met</w:t>
            </w:r>
          </w:p>
        </w:tc>
      </w:tr>
      <w:tr w:rsidR="0037693C" w14:paraId="6F130E6E" w14:textId="77777777" w:rsidTr="0030653F">
        <w:trPr>
          <w:cnfStyle w:val="000000100000" w:firstRow="0" w:lastRow="0" w:firstColumn="0" w:lastColumn="0" w:oddVBand="0" w:evenVBand="0" w:oddHBand="1" w:evenHBand="0" w:firstRowFirstColumn="0" w:firstRowLastColumn="0" w:lastRowFirstColumn="0" w:lastRowLastColumn="0"/>
        </w:trPr>
        <w:tc>
          <w:tcPr>
            <w:tcW w:w="3256" w:type="dxa"/>
            <w:vAlign w:val="center"/>
          </w:tcPr>
          <w:p w14:paraId="0CD2D2F2" w14:textId="77777777" w:rsidR="0037693C" w:rsidRDefault="0037693C" w:rsidP="0030653F">
            <w:pPr>
              <w:jc w:val="center"/>
              <w:rPr>
                <w:bCs/>
              </w:rPr>
            </w:pPr>
            <w:r>
              <w:rPr>
                <w:bCs/>
              </w:rPr>
              <w:t>Minimum level of agreement</w:t>
            </w:r>
          </w:p>
        </w:tc>
        <w:tc>
          <w:tcPr>
            <w:tcW w:w="2551" w:type="dxa"/>
            <w:vAlign w:val="center"/>
          </w:tcPr>
          <w:p w14:paraId="0EF355EC" w14:textId="77777777" w:rsidR="0037693C" w:rsidRDefault="0037693C" w:rsidP="0030653F">
            <w:pPr>
              <w:jc w:val="center"/>
              <w:rPr>
                <w:bCs/>
              </w:rPr>
            </w:pPr>
            <w:r>
              <w:rPr>
                <w:bCs/>
              </w:rPr>
              <w:t>Overall agreement</w:t>
            </w:r>
          </w:p>
        </w:tc>
        <w:tc>
          <w:tcPr>
            <w:tcW w:w="3209" w:type="dxa"/>
            <w:vAlign w:val="center"/>
          </w:tcPr>
          <w:p w14:paraId="28340791" w14:textId="77777777" w:rsidR="0037693C" w:rsidRDefault="0037693C" w:rsidP="0030653F">
            <w:pPr>
              <w:jc w:val="center"/>
              <w:rPr>
                <w:bCs/>
              </w:rPr>
            </w:pPr>
            <w:r>
              <w:rPr>
                <w:bCs/>
              </w:rPr>
              <w:t>Maximum level of agreement</w:t>
            </w:r>
          </w:p>
        </w:tc>
      </w:tr>
      <w:tr w:rsidR="0037693C" w14:paraId="086C291E" w14:textId="77777777" w:rsidTr="0030653F">
        <w:trPr>
          <w:cnfStyle w:val="000000010000" w:firstRow="0" w:lastRow="0" w:firstColumn="0" w:lastColumn="0" w:oddVBand="0" w:evenVBand="0" w:oddHBand="0" w:evenHBand="1" w:firstRowFirstColumn="0" w:firstRowLastColumn="0" w:lastRowFirstColumn="0" w:lastRowLastColumn="0"/>
        </w:trPr>
        <w:tc>
          <w:tcPr>
            <w:tcW w:w="3256" w:type="dxa"/>
            <w:vAlign w:val="center"/>
          </w:tcPr>
          <w:p w14:paraId="491D7A1C" w14:textId="66E66F1A" w:rsidR="0037693C" w:rsidRDefault="00544147" w:rsidP="0030653F">
            <w:pPr>
              <w:jc w:val="center"/>
              <w:rPr>
                <w:bCs/>
              </w:rPr>
            </w:pPr>
            <w:r>
              <w:rPr>
                <w:bCs/>
              </w:rPr>
              <w:t>83.1%</w:t>
            </w:r>
          </w:p>
        </w:tc>
        <w:tc>
          <w:tcPr>
            <w:tcW w:w="2551" w:type="dxa"/>
            <w:vAlign w:val="center"/>
          </w:tcPr>
          <w:p w14:paraId="0AE27099" w14:textId="77777777" w:rsidR="0037693C" w:rsidRDefault="0037693C" w:rsidP="0030653F">
            <w:pPr>
              <w:jc w:val="center"/>
              <w:rPr>
                <w:bCs/>
              </w:rPr>
            </w:pPr>
            <w:r>
              <w:rPr>
                <w:bCs/>
              </w:rPr>
              <w:t>87.0</w:t>
            </w:r>
            <w:r w:rsidRPr="00FF7CDD">
              <w:rPr>
                <w:bCs/>
              </w:rPr>
              <w:t>%</w:t>
            </w:r>
          </w:p>
        </w:tc>
        <w:tc>
          <w:tcPr>
            <w:tcW w:w="3209" w:type="dxa"/>
            <w:vAlign w:val="center"/>
          </w:tcPr>
          <w:p w14:paraId="2C064AB1" w14:textId="3DBF171C" w:rsidR="0037693C" w:rsidRDefault="00544147" w:rsidP="0030653F">
            <w:pPr>
              <w:jc w:val="center"/>
              <w:rPr>
                <w:bCs/>
              </w:rPr>
            </w:pPr>
            <w:r>
              <w:rPr>
                <w:bCs/>
              </w:rPr>
              <w:t>91.2%</w:t>
            </w:r>
          </w:p>
        </w:tc>
      </w:tr>
      <w:tr w:rsidR="0037693C" w14:paraId="0CA6E7A9" w14:textId="77777777">
        <w:trPr>
          <w:cnfStyle w:val="000000100000" w:firstRow="0" w:lastRow="0" w:firstColumn="0" w:lastColumn="0" w:oddVBand="0" w:evenVBand="0" w:oddHBand="1" w:evenHBand="0" w:firstRowFirstColumn="0" w:firstRowLastColumn="0" w:lastRowFirstColumn="0" w:lastRowLastColumn="0"/>
        </w:trPr>
        <w:tc>
          <w:tcPr>
            <w:tcW w:w="9016" w:type="dxa"/>
            <w:gridSpan w:val="3"/>
            <w:shd w:val="clear" w:color="auto" w:fill="27A096"/>
            <w:vAlign w:val="center"/>
          </w:tcPr>
          <w:p w14:paraId="38721BF2" w14:textId="77777777" w:rsidR="0037693C" w:rsidRPr="00FD315F" w:rsidRDefault="0037693C" w:rsidP="0030653F">
            <w:pPr>
              <w:rPr>
                <w:b/>
                <w:color w:val="FFFFFF" w:themeColor="background1"/>
              </w:rPr>
            </w:pPr>
            <w:r w:rsidRPr="00FD315F">
              <w:rPr>
                <w:b/>
                <w:color w:val="FFFFFF" w:themeColor="background1"/>
              </w:rPr>
              <w:t>Set rates will be published for the provision of domiciliary care (home care) and care home placements. These rates will be the maximum the Council will pay for care, unless there are exceptional circumstances.</w:t>
            </w:r>
          </w:p>
        </w:tc>
      </w:tr>
      <w:tr w:rsidR="0037693C" w14:paraId="6BC6EA0A" w14:textId="77777777" w:rsidTr="0030653F">
        <w:trPr>
          <w:cnfStyle w:val="000000010000" w:firstRow="0" w:lastRow="0" w:firstColumn="0" w:lastColumn="0" w:oddVBand="0" w:evenVBand="0" w:oddHBand="0" w:evenHBand="1" w:firstRowFirstColumn="0" w:firstRowLastColumn="0" w:lastRowFirstColumn="0" w:lastRowLastColumn="0"/>
        </w:trPr>
        <w:tc>
          <w:tcPr>
            <w:tcW w:w="3256" w:type="dxa"/>
            <w:shd w:val="clear" w:color="auto" w:fill="CCF2EF"/>
            <w:vAlign w:val="center"/>
          </w:tcPr>
          <w:p w14:paraId="7A120293" w14:textId="77777777" w:rsidR="0037693C" w:rsidRDefault="0037693C" w:rsidP="0030653F">
            <w:pPr>
              <w:jc w:val="center"/>
              <w:rPr>
                <w:bCs/>
              </w:rPr>
            </w:pPr>
            <w:r>
              <w:rPr>
                <w:bCs/>
              </w:rPr>
              <w:t>Minimum level of agreement</w:t>
            </w:r>
          </w:p>
        </w:tc>
        <w:tc>
          <w:tcPr>
            <w:tcW w:w="2551" w:type="dxa"/>
            <w:shd w:val="clear" w:color="auto" w:fill="CCF2EF"/>
            <w:vAlign w:val="center"/>
          </w:tcPr>
          <w:p w14:paraId="1FF9CCD9" w14:textId="77777777" w:rsidR="0037693C" w:rsidRDefault="0037693C" w:rsidP="0030653F">
            <w:pPr>
              <w:jc w:val="center"/>
              <w:rPr>
                <w:bCs/>
              </w:rPr>
            </w:pPr>
            <w:r>
              <w:rPr>
                <w:bCs/>
              </w:rPr>
              <w:t>Overall agreement</w:t>
            </w:r>
          </w:p>
        </w:tc>
        <w:tc>
          <w:tcPr>
            <w:tcW w:w="3209" w:type="dxa"/>
            <w:shd w:val="clear" w:color="auto" w:fill="CCF2EF"/>
            <w:vAlign w:val="center"/>
          </w:tcPr>
          <w:p w14:paraId="4D3455A8" w14:textId="77777777" w:rsidR="0037693C" w:rsidRDefault="0037693C" w:rsidP="0030653F">
            <w:pPr>
              <w:jc w:val="center"/>
              <w:rPr>
                <w:bCs/>
              </w:rPr>
            </w:pPr>
            <w:r>
              <w:rPr>
                <w:bCs/>
              </w:rPr>
              <w:t>Maximum level of agreement</w:t>
            </w:r>
          </w:p>
        </w:tc>
      </w:tr>
      <w:tr w:rsidR="0037693C" w14:paraId="26E1245A" w14:textId="77777777" w:rsidTr="0030653F">
        <w:trPr>
          <w:cnfStyle w:val="000000100000" w:firstRow="0" w:lastRow="0" w:firstColumn="0" w:lastColumn="0" w:oddVBand="0" w:evenVBand="0" w:oddHBand="1" w:evenHBand="0" w:firstRowFirstColumn="0" w:firstRowLastColumn="0" w:lastRowFirstColumn="0" w:lastRowLastColumn="0"/>
        </w:trPr>
        <w:tc>
          <w:tcPr>
            <w:tcW w:w="3256" w:type="dxa"/>
            <w:shd w:val="clear" w:color="auto" w:fill="FFFFFF" w:themeFill="background1"/>
            <w:vAlign w:val="center"/>
          </w:tcPr>
          <w:p w14:paraId="490D83EF" w14:textId="49AE1082" w:rsidR="0037693C" w:rsidRDefault="006E76F5" w:rsidP="0030653F">
            <w:pPr>
              <w:jc w:val="center"/>
              <w:rPr>
                <w:bCs/>
              </w:rPr>
            </w:pPr>
            <w:r>
              <w:rPr>
                <w:bCs/>
              </w:rPr>
              <w:t>81.7%</w:t>
            </w:r>
          </w:p>
        </w:tc>
        <w:tc>
          <w:tcPr>
            <w:tcW w:w="2551" w:type="dxa"/>
            <w:shd w:val="clear" w:color="auto" w:fill="FFFFFF" w:themeFill="background1"/>
            <w:vAlign w:val="center"/>
          </w:tcPr>
          <w:p w14:paraId="268B3CDF" w14:textId="77777777" w:rsidR="0037693C" w:rsidRDefault="0037693C" w:rsidP="0030653F">
            <w:pPr>
              <w:jc w:val="center"/>
              <w:rPr>
                <w:bCs/>
              </w:rPr>
            </w:pPr>
            <w:r>
              <w:rPr>
                <w:bCs/>
              </w:rPr>
              <w:t>86.1</w:t>
            </w:r>
            <w:r w:rsidRPr="00FF7CDD">
              <w:rPr>
                <w:bCs/>
              </w:rPr>
              <w:t>%</w:t>
            </w:r>
          </w:p>
        </w:tc>
        <w:tc>
          <w:tcPr>
            <w:tcW w:w="3209" w:type="dxa"/>
            <w:shd w:val="clear" w:color="auto" w:fill="FFFFFF" w:themeFill="background1"/>
            <w:vAlign w:val="center"/>
          </w:tcPr>
          <w:p w14:paraId="46AAF0B5" w14:textId="2D525520" w:rsidR="0037693C" w:rsidRDefault="006E76F5" w:rsidP="0030653F">
            <w:pPr>
              <w:jc w:val="center"/>
              <w:rPr>
                <w:bCs/>
              </w:rPr>
            </w:pPr>
            <w:r>
              <w:rPr>
                <w:bCs/>
              </w:rPr>
              <w:t>90.9%</w:t>
            </w:r>
          </w:p>
        </w:tc>
      </w:tr>
      <w:tr w:rsidR="0037693C" w14:paraId="717A78DE" w14:textId="77777777">
        <w:trPr>
          <w:cnfStyle w:val="000000010000" w:firstRow="0" w:lastRow="0" w:firstColumn="0" w:lastColumn="0" w:oddVBand="0" w:evenVBand="0" w:oddHBand="0" w:evenHBand="1" w:firstRowFirstColumn="0" w:firstRowLastColumn="0" w:lastRowFirstColumn="0" w:lastRowLastColumn="0"/>
        </w:trPr>
        <w:tc>
          <w:tcPr>
            <w:tcW w:w="9016" w:type="dxa"/>
            <w:gridSpan w:val="3"/>
            <w:shd w:val="clear" w:color="auto" w:fill="27A096"/>
            <w:vAlign w:val="center"/>
          </w:tcPr>
          <w:p w14:paraId="263C46F2" w14:textId="77777777" w:rsidR="0037693C" w:rsidRPr="00FD315F" w:rsidRDefault="0037693C" w:rsidP="0030653F">
            <w:pPr>
              <w:rPr>
                <w:b/>
                <w:color w:val="FFFFFF" w:themeColor="background1"/>
              </w:rPr>
            </w:pPr>
            <w:r w:rsidRPr="00FD315F">
              <w:rPr>
                <w:b/>
                <w:color w:val="FFFFFF" w:themeColor="background1"/>
              </w:rPr>
              <w:t>People will only be supported by the Council in a care home if they have an assessed need for that level of care</w:t>
            </w:r>
          </w:p>
        </w:tc>
      </w:tr>
      <w:tr w:rsidR="0037693C" w14:paraId="5A73F80F" w14:textId="77777777" w:rsidTr="0030653F">
        <w:trPr>
          <w:cnfStyle w:val="000000100000" w:firstRow="0" w:lastRow="0" w:firstColumn="0" w:lastColumn="0" w:oddVBand="0" w:evenVBand="0" w:oddHBand="1" w:evenHBand="0" w:firstRowFirstColumn="0" w:firstRowLastColumn="0" w:lastRowFirstColumn="0" w:lastRowLastColumn="0"/>
        </w:trPr>
        <w:tc>
          <w:tcPr>
            <w:tcW w:w="3256" w:type="dxa"/>
            <w:vAlign w:val="center"/>
          </w:tcPr>
          <w:p w14:paraId="027BDD61" w14:textId="77777777" w:rsidR="0037693C" w:rsidRDefault="0037693C" w:rsidP="0030653F">
            <w:pPr>
              <w:jc w:val="center"/>
              <w:rPr>
                <w:bCs/>
              </w:rPr>
            </w:pPr>
            <w:r>
              <w:rPr>
                <w:bCs/>
              </w:rPr>
              <w:t>Minimum level of agreement</w:t>
            </w:r>
          </w:p>
        </w:tc>
        <w:tc>
          <w:tcPr>
            <w:tcW w:w="2551" w:type="dxa"/>
            <w:vAlign w:val="center"/>
          </w:tcPr>
          <w:p w14:paraId="64E8881C" w14:textId="77777777" w:rsidR="0037693C" w:rsidRDefault="0037693C" w:rsidP="0030653F">
            <w:pPr>
              <w:jc w:val="center"/>
              <w:rPr>
                <w:bCs/>
              </w:rPr>
            </w:pPr>
            <w:r>
              <w:rPr>
                <w:bCs/>
              </w:rPr>
              <w:t>Overall agreement</w:t>
            </w:r>
          </w:p>
        </w:tc>
        <w:tc>
          <w:tcPr>
            <w:tcW w:w="3209" w:type="dxa"/>
            <w:vAlign w:val="center"/>
          </w:tcPr>
          <w:p w14:paraId="47BA8B04" w14:textId="77777777" w:rsidR="0037693C" w:rsidRDefault="0037693C" w:rsidP="0030653F">
            <w:pPr>
              <w:jc w:val="center"/>
              <w:rPr>
                <w:bCs/>
              </w:rPr>
            </w:pPr>
            <w:r>
              <w:rPr>
                <w:bCs/>
              </w:rPr>
              <w:t>Maximum level of agreement</w:t>
            </w:r>
          </w:p>
        </w:tc>
      </w:tr>
      <w:tr w:rsidR="0037693C" w14:paraId="14BA1258" w14:textId="77777777" w:rsidTr="0030653F">
        <w:trPr>
          <w:cnfStyle w:val="000000010000" w:firstRow="0" w:lastRow="0" w:firstColumn="0" w:lastColumn="0" w:oddVBand="0" w:evenVBand="0" w:oddHBand="0" w:evenHBand="1" w:firstRowFirstColumn="0" w:firstRowLastColumn="0" w:lastRowFirstColumn="0" w:lastRowLastColumn="0"/>
        </w:trPr>
        <w:tc>
          <w:tcPr>
            <w:tcW w:w="3256" w:type="dxa"/>
            <w:vAlign w:val="center"/>
          </w:tcPr>
          <w:p w14:paraId="2E004EF6" w14:textId="22036504" w:rsidR="0037693C" w:rsidRDefault="00965BDD" w:rsidP="0030653F">
            <w:pPr>
              <w:jc w:val="center"/>
              <w:rPr>
                <w:bCs/>
              </w:rPr>
            </w:pPr>
            <w:r>
              <w:rPr>
                <w:bCs/>
              </w:rPr>
              <w:t>75.1%</w:t>
            </w:r>
          </w:p>
        </w:tc>
        <w:tc>
          <w:tcPr>
            <w:tcW w:w="2551" w:type="dxa"/>
            <w:vAlign w:val="center"/>
          </w:tcPr>
          <w:p w14:paraId="5CE20257" w14:textId="77777777" w:rsidR="0037693C" w:rsidRDefault="0037693C" w:rsidP="0030653F">
            <w:pPr>
              <w:jc w:val="center"/>
              <w:rPr>
                <w:bCs/>
              </w:rPr>
            </w:pPr>
            <w:r>
              <w:rPr>
                <w:bCs/>
              </w:rPr>
              <w:t>82.4</w:t>
            </w:r>
            <w:r w:rsidRPr="00FF7CDD">
              <w:rPr>
                <w:bCs/>
              </w:rPr>
              <w:t>%</w:t>
            </w:r>
          </w:p>
        </w:tc>
        <w:tc>
          <w:tcPr>
            <w:tcW w:w="3209" w:type="dxa"/>
            <w:vAlign w:val="center"/>
          </w:tcPr>
          <w:p w14:paraId="6580AEAD" w14:textId="2DADF3A9" w:rsidR="0037693C" w:rsidRDefault="00BC0F62" w:rsidP="0030653F">
            <w:pPr>
              <w:jc w:val="center"/>
              <w:rPr>
                <w:bCs/>
              </w:rPr>
            </w:pPr>
            <w:r>
              <w:rPr>
                <w:bCs/>
              </w:rPr>
              <w:t>87.0%</w:t>
            </w:r>
          </w:p>
        </w:tc>
      </w:tr>
    </w:tbl>
    <w:p w14:paraId="72A21D17" w14:textId="77777777" w:rsidR="00322B70" w:rsidRDefault="00322B70">
      <w:pPr>
        <w:rPr>
          <w:noProof/>
        </w:rPr>
      </w:pPr>
    </w:p>
    <w:p w14:paraId="57F25C4B" w14:textId="545D0A1D" w:rsidR="009503AB" w:rsidRDefault="0059478C" w:rsidP="00836E1B">
      <w:pPr>
        <w:ind w:right="-188"/>
        <w:rPr>
          <w:noProof/>
        </w:rPr>
      </w:pPr>
      <w:r>
        <w:rPr>
          <w:noProof/>
        </w:rPr>
        <w:t>A full breakdown of results by demo</w:t>
      </w:r>
      <w:r w:rsidR="00E079A0">
        <w:rPr>
          <w:noProof/>
        </w:rPr>
        <w:t xml:space="preserve">graphic and geographic group is available </w:t>
      </w:r>
      <w:bookmarkStart w:id="57" w:name="Page50"/>
      <w:r w:rsidR="00E079A0">
        <w:rPr>
          <w:noProof/>
        </w:rPr>
        <w:t xml:space="preserve">in </w:t>
      </w:r>
      <w:bookmarkEnd w:id="57"/>
      <w:r w:rsidR="00836E1B">
        <w:rPr>
          <w:noProof/>
        </w:rPr>
        <w:fldChar w:fldCharType="begin"/>
      </w:r>
      <w:r w:rsidR="00836E1B">
        <w:rPr>
          <w:noProof/>
        </w:rPr>
        <w:instrText>HYPERLINK  \l "_Agreement_with_the"</w:instrText>
      </w:r>
      <w:r w:rsidR="00836E1B">
        <w:rPr>
          <w:noProof/>
        </w:rPr>
      </w:r>
      <w:r w:rsidR="00836E1B">
        <w:rPr>
          <w:noProof/>
        </w:rPr>
        <w:fldChar w:fldCharType="separate"/>
      </w:r>
      <w:r w:rsidR="00E079A0" w:rsidRPr="00836E1B">
        <w:rPr>
          <w:rStyle w:val="Hyperlink"/>
          <w:noProof/>
        </w:rPr>
        <w:t xml:space="preserve">Appendix </w:t>
      </w:r>
      <w:r w:rsidR="008D18C6" w:rsidRPr="00836E1B">
        <w:rPr>
          <w:rStyle w:val="Hyperlink"/>
          <w:noProof/>
        </w:rPr>
        <w:t>1</w:t>
      </w:r>
      <w:r w:rsidR="00836E1B" w:rsidRPr="00836E1B">
        <w:rPr>
          <w:rStyle w:val="Hyperlink"/>
          <w:noProof/>
        </w:rPr>
        <w:t>5</w:t>
      </w:r>
      <w:r w:rsidR="00836E1B">
        <w:rPr>
          <w:rStyle w:val="Hyperlink"/>
        </w:rPr>
        <w:fldChar w:fldCharType="end"/>
      </w:r>
      <w:r w:rsidR="00E079A0">
        <w:rPr>
          <w:noProof/>
        </w:rPr>
        <w:t>.</w:t>
      </w:r>
      <w:r w:rsidR="009503AB">
        <w:rPr>
          <w:noProof/>
        </w:rPr>
        <w:br w:type="page"/>
      </w:r>
    </w:p>
    <w:p w14:paraId="69B11686" w14:textId="7B308141" w:rsidR="0073123A" w:rsidRDefault="00431D2C" w:rsidP="00C75072">
      <w:pPr>
        <w:pStyle w:val="ListParagraph"/>
        <w:ind w:left="0"/>
        <w:contextualSpacing w:val="0"/>
        <w:rPr>
          <w:bCs/>
        </w:rPr>
      </w:pPr>
      <w:r>
        <w:rPr>
          <w:bCs/>
        </w:rPr>
        <w:lastRenderedPageBreak/>
        <w:t xml:space="preserve">Support for </w:t>
      </w:r>
      <w:r w:rsidR="0073123A" w:rsidRPr="00C75072">
        <w:rPr>
          <w:b/>
        </w:rPr>
        <w:t>People will only be supported by the Council in a care home if they have an assessed need for that level of care</w:t>
      </w:r>
      <w:r w:rsidR="0073123A" w:rsidRPr="00550845">
        <w:rPr>
          <w:bCs/>
        </w:rPr>
        <w:t xml:space="preserve"> </w:t>
      </w:r>
      <w:r w:rsidR="000F021D">
        <w:rPr>
          <w:bCs/>
        </w:rPr>
        <w:t>was slightly lower amongst respondents identifying as disabled (75.1%)</w:t>
      </w:r>
      <w:r w:rsidR="0011506B">
        <w:rPr>
          <w:bCs/>
        </w:rPr>
        <w:t>, with around one in ten</w:t>
      </w:r>
      <w:r w:rsidR="0010413F">
        <w:rPr>
          <w:bCs/>
        </w:rPr>
        <w:t xml:space="preserve"> (9.7%)</w:t>
      </w:r>
      <w:r w:rsidR="0011506B">
        <w:rPr>
          <w:bCs/>
        </w:rPr>
        <w:t xml:space="preserve"> of this group ‘strongly disagreeing’.</w:t>
      </w:r>
      <w:r w:rsidR="00C75072">
        <w:rPr>
          <w:bCs/>
        </w:rPr>
        <w:t xml:space="preserve"> </w:t>
      </w:r>
    </w:p>
    <w:p w14:paraId="7D38123D" w14:textId="3E7147E9" w:rsidR="00B30AF1" w:rsidRPr="005A10F5" w:rsidRDefault="00030343" w:rsidP="00B30AF1">
      <w:pPr>
        <w:rPr>
          <w:i/>
          <w:iCs/>
        </w:rPr>
      </w:pPr>
      <w:r>
        <w:rPr>
          <w:noProof/>
        </w:rPr>
        <w:drawing>
          <wp:inline distT="0" distB="0" distL="0" distR="0" wp14:anchorId="34922790" wp14:editId="54BCF065">
            <wp:extent cx="5760000" cy="3564000"/>
            <wp:effectExtent l="0" t="0" r="12700" b="17780"/>
            <wp:docPr id="1768340937" name="Chart 1" descr="Chart showing results">
              <a:extLst xmlns:a="http://schemas.openxmlformats.org/drawingml/2006/main">
                <a:ext uri="{FF2B5EF4-FFF2-40B4-BE49-F238E27FC236}">
                  <a16:creationId xmlns:a16="http://schemas.microsoft.com/office/drawing/2014/main" id="{CC34AB28-61AA-4462-8D76-C717B594C89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8"/>
              </a:graphicData>
            </a:graphic>
          </wp:inline>
        </w:drawing>
      </w:r>
      <w:r w:rsidR="00B30AF1" w:rsidRPr="00B30AF1">
        <w:rPr>
          <w:i/>
          <w:iCs/>
        </w:rPr>
        <w:t xml:space="preserve"> </w:t>
      </w:r>
      <w:r w:rsidR="00B30AF1" w:rsidRPr="005A10F5">
        <w:rPr>
          <w:i/>
          <w:iCs/>
        </w:rPr>
        <w:t>Excludes ‘Don’t know</w:t>
      </w:r>
      <w:r w:rsidR="00723706">
        <w:rPr>
          <w:i/>
          <w:iCs/>
        </w:rPr>
        <w:t>/No opinion</w:t>
      </w:r>
      <w:r w:rsidR="00B30AF1" w:rsidRPr="005A10F5">
        <w:rPr>
          <w:i/>
          <w:iCs/>
        </w:rPr>
        <w:t>’ responses</w:t>
      </w:r>
    </w:p>
    <w:p w14:paraId="4EA4B56E" w14:textId="6B20982E" w:rsidR="00030343" w:rsidRPr="00030343" w:rsidRDefault="00030343" w:rsidP="00030343">
      <w:pPr>
        <w:rPr>
          <w:bCs/>
        </w:rPr>
      </w:pPr>
    </w:p>
    <w:p w14:paraId="4301322E" w14:textId="77777777" w:rsidR="00E326A5" w:rsidRDefault="00E326A5" w:rsidP="00E326A5">
      <w:pPr>
        <w:rPr>
          <w:bCs/>
        </w:rPr>
      </w:pPr>
    </w:p>
    <w:p w14:paraId="1BADD8F9" w14:textId="77777777" w:rsidR="00513992" w:rsidRDefault="00513992">
      <w:pPr>
        <w:rPr>
          <w:bCs/>
        </w:rPr>
      </w:pPr>
      <w:r>
        <w:rPr>
          <w:bCs/>
        </w:rPr>
        <w:br w:type="page"/>
      </w:r>
    </w:p>
    <w:p w14:paraId="299D0D49" w14:textId="23CA1C56" w:rsidR="00E326A5" w:rsidRDefault="00E326A5" w:rsidP="00E326A5">
      <w:pPr>
        <w:rPr>
          <w:noProof/>
        </w:rPr>
      </w:pPr>
      <w:r>
        <w:rPr>
          <w:bCs/>
        </w:rPr>
        <w:lastRenderedPageBreak/>
        <w:t xml:space="preserve">The widest range of support was seen for the </w:t>
      </w:r>
      <w:r w:rsidR="00513992">
        <w:rPr>
          <w:bCs/>
        </w:rPr>
        <w:t xml:space="preserve">principle: </w:t>
      </w:r>
      <w:r w:rsidR="0073123A" w:rsidRPr="00513992">
        <w:rPr>
          <w:b/>
        </w:rPr>
        <w:t>Where someone chooses to move into a care home, they will need to arrange to pay the difference between our set rate &amp; the cost of their chosen care home. They may need to move to another care home if they cannot pay the extra charge</w:t>
      </w:r>
      <w:r w:rsidR="0073123A" w:rsidRPr="00550845">
        <w:rPr>
          <w:bCs/>
        </w:rPr>
        <w:t>.</w:t>
      </w:r>
    </w:p>
    <w:tbl>
      <w:tblPr>
        <w:tblStyle w:val="GridTable4-Accent5"/>
        <w:tblW w:w="0" w:type="auto"/>
        <w:tblLook w:val="0420" w:firstRow="1" w:lastRow="0" w:firstColumn="0" w:lastColumn="0" w:noHBand="0" w:noVBand="1"/>
      </w:tblPr>
      <w:tblGrid>
        <w:gridCol w:w="3256"/>
        <w:gridCol w:w="2551"/>
        <w:gridCol w:w="3209"/>
      </w:tblGrid>
      <w:tr w:rsidR="00E326A5" w:rsidRPr="00FD315F" w14:paraId="47A9CB63" w14:textId="77777777">
        <w:trPr>
          <w:cnfStyle w:val="100000000000" w:firstRow="1" w:lastRow="0" w:firstColumn="0" w:lastColumn="0" w:oddVBand="0" w:evenVBand="0" w:oddHBand="0" w:evenHBand="0" w:firstRowFirstColumn="0" w:firstRowLastColumn="0" w:lastRowFirstColumn="0" w:lastRowLastColumn="0"/>
        </w:trPr>
        <w:tc>
          <w:tcPr>
            <w:tcW w:w="9016" w:type="dxa"/>
            <w:gridSpan w:val="3"/>
            <w:vAlign w:val="center"/>
          </w:tcPr>
          <w:p w14:paraId="0913622B" w14:textId="77777777" w:rsidR="00E326A5" w:rsidRPr="00FD315F" w:rsidRDefault="00E326A5" w:rsidP="0030653F">
            <w:pPr>
              <w:rPr>
                <w:b/>
                <w:color w:val="FFFFFF" w:themeColor="background1"/>
              </w:rPr>
            </w:pPr>
            <w:r w:rsidRPr="00FD315F">
              <w:rPr>
                <w:b/>
                <w:color w:val="FFFFFF" w:themeColor="background1"/>
              </w:rPr>
              <w:t>Where someone chooses to move into a care home, they will need to arrange to pay the difference between our set rate &amp; the cost of their chosen care home. They may need to move to another care home if they cannot pay the extra charge.</w:t>
            </w:r>
          </w:p>
        </w:tc>
      </w:tr>
      <w:tr w:rsidR="00E326A5" w14:paraId="7476599F" w14:textId="77777777">
        <w:trPr>
          <w:cnfStyle w:val="000000100000" w:firstRow="0" w:lastRow="0" w:firstColumn="0" w:lastColumn="0" w:oddVBand="0" w:evenVBand="0" w:oddHBand="1" w:evenHBand="0" w:firstRowFirstColumn="0" w:firstRowLastColumn="0" w:lastRowFirstColumn="0" w:lastRowLastColumn="0"/>
        </w:trPr>
        <w:tc>
          <w:tcPr>
            <w:tcW w:w="3256" w:type="dxa"/>
            <w:vAlign w:val="center"/>
          </w:tcPr>
          <w:p w14:paraId="57EC5E8B" w14:textId="77777777" w:rsidR="00E326A5" w:rsidRDefault="00E326A5" w:rsidP="0030653F">
            <w:pPr>
              <w:jc w:val="center"/>
              <w:rPr>
                <w:bCs/>
              </w:rPr>
            </w:pPr>
            <w:r>
              <w:rPr>
                <w:bCs/>
              </w:rPr>
              <w:t>Minimum level of agreement</w:t>
            </w:r>
          </w:p>
        </w:tc>
        <w:tc>
          <w:tcPr>
            <w:tcW w:w="2551" w:type="dxa"/>
            <w:vAlign w:val="center"/>
          </w:tcPr>
          <w:p w14:paraId="21F3E293" w14:textId="77777777" w:rsidR="00E326A5" w:rsidRDefault="00E326A5" w:rsidP="0030653F">
            <w:pPr>
              <w:jc w:val="center"/>
              <w:rPr>
                <w:bCs/>
              </w:rPr>
            </w:pPr>
            <w:r>
              <w:rPr>
                <w:bCs/>
              </w:rPr>
              <w:t>Overall agreement</w:t>
            </w:r>
          </w:p>
        </w:tc>
        <w:tc>
          <w:tcPr>
            <w:tcW w:w="3209" w:type="dxa"/>
            <w:vAlign w:val="center"/>
          </w:tcPr>
          <w:p w14:paraId="2447E058" w14:textId="77777777" w:rsidR="00E326A5" w:rsidRDefault="00E326A5" w:rsidP="0030653F">
            <w:pPr>
              <w:jc w:val="center"/>
              <w:rPr>
                <w:bCs/>
              </w:rPr>
            </w:pPr>
            <w:r>
              <w:rPr>
                <w:bCs/>
              </w:rPr>
              <w:t>Maximum level of agreement</w:t>
            </w:r>
          </w:p>
        </w:tc>
      </w:tr>
      <w:tr w:rsidR="00E326A5" w14:paraId="27CCF5A5" w14:textId="77777777">
        <w:trPr>
          <w:cnfStyle w:val="000000010000" w:firstRow="0" w:lastRow="0" w:firstColumn="0" w:lastColumn="0" w:oddVBand="0" w:evenVBand="0" w:oddHBand="0" w:evenHBand="1" w:firstRowFirstColumn="0" w:firstRowLastColumn="0" w:lastRowFirstColumn="0" w:lastRowLastColumn="0"/>
        </w:trPr>
        <w:tc>
          <w:tcPr>
            <w:tcW w:w="3256" w:type="dxa"/>
            <w:vAlign w:val="center"/>
          </w:tcPr>
          <w:p w14:paraId="7B5917CD" w14:textId="77777777" w:rsidR="00E326A5" w:rsidRDefault="00E326A5" w:rsidP="0030653F">
            <w:pPr>
              <w:jc w:val="center"/>
              <w:rPr>
                <w:bCs/>
              </w:rPr>
            </w:pPr>
            <w:r>
              <w:rPr>
                <w:bCs/>
              </w:rPr>
              <w:t>57.0%</w:t>
            </w:r>
          </w:p>
        </w:tc>
        <w:tc>
          <w:tcPr>
            <w:tcW w:w="2551" w:type="dxa"/>
            <w:vAlign w:val="center"/>
          </w:tcPr>
          <w:p w14:paraId="23F31B2B" w14:textId="77777777" w:rsidR="00E326A5" w:rsidRDefault="00E326A5" w:rsidP="0030653F">
            <w:pPr>
              <w:jc w:val="center"/>
              <w:rPr>
                <w:bCs/>
              </w:rPr>
            </w:pPr>
            <w:r>
              <w:rPr>
                <w:bCs/>
              </w:rPr>
              <w:t>6</w:t>
            </w:r>
            <w:r w:rsidRPr="00FF7CDD">
              <w:rPr>
                <w:bCs/>
              </w:rPr>
              <w:t>7.</w:t>
            </w:r>
            <w:r>
              <w:rPr>
                <w:bCs/>
              </w:rPr>
              <w:t>6</w:t>
            </w:r>
            <w:r w:rsidRPr="00FF7CDD">
              <w:rPr>
                <w:bCs/>
              </w:rPr>
              <w:t>%</w:t>
            </w:r>
          </w:p>
        </w:tc>
        <w:tc>
          <w:tcPr>
            <w:tcW w:w="3209" w:type="dxa"/>
            <w:vAlign w:val="center"/>
          </w:tcPr>
          <w:p w14:paraId="406618AA" w14:textId="77777777" w:rsidR="00E326A5" w:rsidRDefault="00E326A5" w:rsidP="0030653F">
            <w:pPr>
              <w:jc w:val="center"/>
              <w:rPr>
                <w:bCs/>
              </w:rPr>
            </w:pPr>
            <w:r>
              <w:rPr>
                <w:bCs/>
              </w:rPr>
              <w:t>79.6%</w:t>
            </w:r>
          </w:p>
        </w:tc>
      </w:tr>
    </w:tbl>
    <w:p w14:paraId="49BA137B" w14:textId="7CF88425" w:rsidR="0073123A" w:rsidRDefault="0073123A" w:rsidP="00030343">
      <w:pPr>
        <w:rPr>
          <w:bCs/>
        </w:rPr>
      </w:pPr>
    </w:p>
    <w:p w14:paraId="67631F5A" w14:textId="562F8D91" w:rsidR="00513992" w:rsidRPr="00030343" w:rsidRDefault="00513992" w:rsidP="00030343">
      <w:pPr>
        <w:rPr>
          <w:bCs/>
        </w:rPr>
      </w:pPr>
      <w:r>
        <w:rPr>
          <w:bCs/>
        </w:rPr>
        <w:t xml:space="preserve">Support for this principle was highest amongst </w:t>
      </w:r>
      <w:r w:rsidR="00907BEA">
        <w:rPr>
          <w:bCs/>
        </w:rPr>
        <w:t>respondents under the age of 35</w:t>
      </w:r>
      <w:r w:rsidR="00B86615">
        <w:rPr>
          <w:bCs/>
        </w:rPr>
        <w:t xml:space="preserve"> (</w:t>
      </w:r>
      <w:r w:rsidR="00FE6E15">
        <w:rPr>
          <w:bCs/>
        </w:rPr>
        <w:t>79.6</w:t>
      </w:r>
      <w:r w:rsidR="00B86615">
        <w:rPr>
          <w:bCs/>
        </w:rPr>
        <w:t>%)</w:t>
      </w:r>
      <w:r w:rsidR="00907BEA">
        <w:rPr>
          <w:bCs/>
        </w:rPr>
        <w:t xml:space="preserve">; it </w:t>
      </w:r>
      <w:r w:rsidR="00907BEA" w:rsidRPr="00672943">
        <w:rPr>
          <w:bCs/>
        </w:rPr>
        <w:t xml:space="preserve">was lowest amongst </w:t>
      </w:r>
      <w:r w:rsidR="00A5657D" w:rsidRPr="00672943">
        <w:rPr>
          <w:bCs/>
        </w:rPr>
        <w:t xml:space="preserve">those </w:t>
      </w:r>
      <w:r w:rsidR="00907BEA" w:rsidRPr="00672943">
        <w:rPr>
          <w:bCs/>
        </w:rPr>
        <w:t>identifying as disabled (</w:t>
      </w:r>
      <w:r w:rsidR="00AD00AE" w:rsidRPr="00672943">
        <w:rPr>
          <w:bCs/>
        </w:rPr>
        <w:t>57.0%</w:t>
      </w:r>
      <w:r w:rsidR="001D3AAD" w:rsidRPr="00672943">
        <w:rPr>
          <w:bCs/>
        </w:rPr>
        <w:t>)</w:t>
      </w:r>
      <w:r w:rsidR="00672943" w:rsidRPr="00672943">
        <w:rPr>
          <w:bCs/>
        </w:rPr>
        <w:t xml:space="preserve"> - </w:t>
      </w:r>
      <w:r w:rsidR="00A04274" w:rsidRPr="00672943">
        <w:rPr>
          <w:bCs/>
        </w:rPr>
        <w:t>with a fifth of this group (21.3%) strongly disagreeing</w:t>
      </w:r>
      <w:r w:rsidR="00672943" w:rsidRPr="00672943">
        <w:rPr>
          <w:bCs/>
        </w:rPr>
        <w:t xml:space="preserve"> - followed by respondents aged 55 or older (63.6%)</w:t>
      </w:r>
      <w:r w:rsidR="00A04274" w:rsidRPr="00672943">
        <w:rPr>
          <w:bCs/>
        </w:rPr>
        <w:t>.</w:t>
      </w:r>
      <w:r w:rsidR="00AD00AE">
        <w:rPr>
          <w:bCs/>
        </w:rPr>
        <w:t xml:space="preserve"> </w:t>
      </w:r>
    </w:p>
    <w:p w14:paraId="26BCD929" w14:textId="1AE0818D" w:rsidR="00B30AF1" w:rsidRPr="005A10F5" w:rsidRDefault="00030343" w:rsidP="00B30AF1">
      <w:pPr>
        <w:rPr>
          <w:i/>
          <w:iCs/>
        </w:rPr>
      </w:pPr>
      <w:r>
        <w:rPr>
          <w:noProof/>
        </w:rPr>
        <w:drawing>
          <wp:inline distT="0" distB="0" distL="0" distR="0" wp14:anchorId="4A9BB299" wp14:editId="3109095E">
            <wp:extent cx="5760000" cy="3420000"/>
            <wp:effectExtent l="0" t="0" r="12700" b="9525"/>
            <wp:docPr id="1945093073" name="Chart 1" descr="Chart showing results">
              <a:extLst xmlns:a="http://schemas.openxmlformats.org/drawingml/2006/main">
                <a:ext uri="{FF2B5EF4-FFF2-40B4-BE49-F238E27FC236}">
                  <a16:creationId xmlns:a16="http://schemas.microsoft.com/office/drawing/2014/main" id="{F414A2F7-C0A3-43E8-83C3-61786EC4652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9"/>
              </a:graphicData>
            </a:graphic>
          </wp:inline>
        </w:drawing>
      </w:r>
      <w:r w:rsidR="00B30AF1" w:rsidRPr="00B30AF1">
        <w:rPr>
          <w:i/>
          <w:iCs/>
        </w:rPr>
        <w:t xml:space="preserve"> </w:t>
      </w:r>
      <w:r w:rsidR="00B30AF1" w:rsidRPr="005A10F5">
        <w:rPr>
          <w:i/>
          <w:iCs/>
        </w:rPr>
        <w:t>Excludes ‘Don’t know</w:t>
      </w:r>
      <w:r w:rsidR="00723706">
        <w:rPr>
          <w:i/>
          <w:iCs/>
        </w:rPr>
        <w:t>/No opinion</w:t>
      </w:r>
      <w:r w:rsidR="00B30AF1" w:rsidRPr="005A10F5">
        <w:rPr>
          <w:i/>
          <w:iCs/>
        </w:rPr>
        <w:t>’ responses</w:t>
      </w:r>
    </w:p>
    <w:p w14:paraId="093D1685" w14:textId="35E3C8A5" w:rsidR="007602AD" w:rsidRDefault="007602AD" w:rsidP="0072301A">
      <w:pPr>
        <w:rPr>
          <w:bCs/>
        </w:rPr>
      </w:pPr>
    </w:p>
    <w:p w14:paraId="12B299D3" w14:textId="753F4963" w:rsidR="007602AD" w:rsidRDefault="007602AD" w:rsidP="0072301A">
      <w:pPr>
        <w:rPr>
          <w:bCs/>
        </w:rPr>
      </w:pPr>
    </w:p>
    <w:p w14:paraId="2B241BC4" w14:textId="77777777" w:rsidR="00513992" w:rsidRDefault="00513992">
      <w:pPr>
        <w:rPr>
          <w:b/>
        </w:rPr>
      </w:pPr>
      <w:r>
        <w:rPr>
          <w:b/>
        </w:rPr>
        <w:br w:type="page"/>
      </w:r>
    </w:p>
    <w:p w14:paraId="0E6F9954" w14:textId="1430B1DD" w:rsidR="0072301A" w:rsidRPr="008A0AC8" w:rsidRDefault="00145167" w:rsidP="00145167">
      <w:pPr>
        <w:rPr>
          <w:b/>
        </w:rPr>
      </w:pPr>
      <w:r w:rsidRPr="008A0AC8">
        <w:rPr>
          <w:b/>
        </w:rPr>
        <w:lastRenderedPageBreak/>
        <w:t>Do you have any other comments on the Council's principles for supporting older people?</w:t>
      </w:r>
    </w:p>
    <w:p w14:paraId="53F597CF" w14:textId="4C1D2C62" w:rsidR="00F806B7" w:rsidRDefault="00F806B7" w:rsidP="00F806B7">
      <w:pPr>
        <w:rPr>
          <w:bCs/>
        </w:rPr>
      </w:pPr>
      <w:r w:rsidRPr="00A9354C">
        <w:rPr>
          <w:bCs/>
        </w:rPr>
        <w:t>Respon</w:t>
      </w:r>
      <w:r>
        <w:rPr>
          <w:bCs/>
        </w:rPr>
        <w:t xml:space="preserve">dents who disagreed with the proposal were asked to give further details; </w:t>
      </w:r>
      <w:r w:rsidR="00E35E14">
        <w:rPr>
          <w:bCs/>
        </w:rPr>
        <w:t xml:space="preserve">435 </w:t>
      </w:r>
      <w:r>
        <w:rPr>
          <w:bCs/>
        </w:rPr>
        <w:t xml:space="preserve">comments were received, which have been grouped into themes.  The top three themes are shown below, with a full list available </w:t>
      </w:r>
      <w:bookmarkStart w:id="58" w:name="Page53"/>
      <w:r>
        <w:rPr>
          <w:bCs/>
        </w:rPr>
        <w:t xml:space="preserve">in </w:t>
      </w:r>
      <w:bookmarkEnd w:id="58"/>
      <w:r w:rsidR="007C4599">
        <w:fldChar w:fldCharType="begin"/>
      </w:r>
      <w:r w:rsidR="007C4599">
        <w:rPr>
          <w:bCs/>
        </w:rPr>
        <w:instrText>HYPERLINK  \l "_Do_You_Have"</w:instrText>
      </w:r>
      <w:r w:rsidR="007C4599">
        <w:fldChar w:fldCharType="separate"/>
      </w:r>
      <w:r w:rsidRPr="007C4599">
        <w:rPr>
          <w:rStyle w:val="Hyperlink"/>
          <w:bCs/>
        </w:rPr>
        <w:t xml:space="preserve">Appendix </w:t>
      </w:r>
      <w:r w:rsidR="003C492A" w:rsidRPr="007C4599">
        <w:rPr>
          <w:rStyle w:val="Hyperlink"/>
          <w:bCs/>
        </w:rPr>
        <w:t>1</w:t>
      </w:r>
      <w:r w:rsidR="007C4599" w:rsidRPr="007C4599">
        <w:rPr>
          <w:rStyle w:val="Hyperlink"/>
          <w:bCs/>
        </w:rPr>
        <w:t>6</w:t>
      </w:r>
      <w:r w:rsidR="007C4599">
        <w:rPr>
          <w:rStyle w:val="Hyperlink"/>
          <w:bCs/>
        </w:rPr>
        <w:fldChar w:fldCharType="end"/>
      </w:r>
      <w:r>
        <w:rPr>
          <w:bCs/>
        </w:rPr>
        <w:t>.</w:t>
      </w:r>
    </w:p>
    <w:tbl>
      <w:tblPr>
        <w:tblStyle w:val="GridTable4-Accent5"/>
        <w:tblW w:w="9324" w:type="dxa"/>
        <w:tblLook w:val="04A0" w:firstRow="1" w:lastRow="0" w:firstColumn="1" w:lastColumn="0" w:noHBand="0" w:noVBand="1"/>
      </w:tblPr>
      <w:tblGrid>
        <w:gridCol w:w="2518"/>
        <w:gridCol w:w="596"/>
        <w:gridCol w:w="709"/>
        <w:gridCol w:w="5501"/>
      </w:tblGrid>
      <w:tr w:rsidR="00F806B7" w:rsidRPr="007454FF" w14:paraId="0D8D18D4" w14:textId="77777777" w:rsidTr="00F9680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0FCDCBA7" w14:textId="77777777" w:rsidR="00F806B7" w:rsidRPr="007454FF" w:rsidRDefault="00F806B7" w:rsidP="0030653F">
            <w:pPr>
              <w:widowControl w:val="0"/>
              <w:autoSpaceDE w:val="0"/>
              <w:autoSpaceDN w:val="0"/>
              <w:adjustRightInd w:val="0"/>
              <w:rPr>
                <w:rFonts w:ascii="Century Gothic" w:hAnsi="Century Gothic" w:cs="Calibri"/>
                <w:color w:val="FFFFFF"/>
                <w:sz w:val="22"/>
                <w:szCs w:val="22"/>
              </w:rPr>
            </w:pPr>
            <w:r w:rsidRPr="007454FF">
              <w:rPr>
                <w:rFonts w:ascii="Century Gothic" w:hAnsi="Century Gothic" w:cs="Calibri"/>
                <w:color w:val="FFFFFF"/>
                <w:sz w:val="22"/>
                <w:szCs w:val="22"/>
              </w:rPr>
              <w:t>Theme</w:t>
            </w:r>
          </w:p>
        </w:tc>
        <w:tc>
          <w:tcPr>
            <w:tcW w:w="596" w:type="dxa"/>
          </w:tcPr>
          <w:p w14:paraId="650A7BEA" w14:textId="77777777" w:rsidR="00F806B7" w:rsidRPr="007454FF" w:rsidRDefault="00F806B7"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No</w:t>
            </w:r>
          </w:p>
        </w:tc>
        <w:tc>
          <w:tcPr>
            <w:tcW w:w="709" w:type="dxa"/>
          </w:tcPr>
          <w:p w14:paraId="5E40AD54" w14:textId="77777777" w:rsidR="00F806B7" w:rsidRPr="007454FF" w:rsidRDefault="00F806B7"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w:t>
            </w:r>
          </w:p>
        </w:tc>
        <w:tc>
          <w:tcPr>
            <w:tcW w:w="5501" w:type="dxa"/>
          </w:tcPr>
          <w:p w14:paraId="724649E0" w14:textId="77777777" w:rsidR="00F806B7" w:rsidRPr="007454FF" w:rsidRDefault="00F806B7"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Example Comments</w:t>
            </w:r>
          </w:p>
        </w:tc>
      </w:tr>
      <w:tr w:rsidR="00E35E14" w:rsidRPr="00BC67B8" w14:paraId="74C33A94" w14:textId="77777777" w:rsidTr="00F9680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410A00AE" w14:textId="77777777" w:rsidR="00E35E14" w:rsidRDefault="00E35E14" w:rsidP="00E35E14">
            <w:pPr>
              <w:widowControl w:val="0"/>
              <w:autoSpaceDE w:val="0"/>
              <w:autoSpaceDN w:val="0"/>
              <w:adjustRightInd w:val="0"/>
              <w:rPr>
                <w:rFonts w:cs="Calibri"/>
                <w:b w:val="0"/>
                <w:bCs w:val="0"/>
                <w:szCs w:val="24"/>
              </w:rPr>
            </w:pPr>
            <w:r w:rsidRPr="00835D9E">
              <w:rPr>
                <w:rFonts w:cs="Calibri"/>
                <w:szCs w:val="24"/>
              </w:rPr>
              <w:t>Alternative Delivery / Funding</w:t>
            </w:r>
            <w:r>
              <w:rPr>
                <w:rFonts w:cs="Calibri"/>
                <w:szCs w:val="24"/>
              </w:rPr>
              <w:t xml:space="preserve"> </w:t>
            </w:r>
            <w:r w:rsidRPr="00835D9E">
              <w:rPr>
                <w:rFonts w:cs="Calibri"/>
                <w:szCs w:val="24"/>
              </w:rPr>
              <w:t>Suggestions</w:t>
            </w:r>
            <w:r>
              <w:rPr>
                <w:rFonts w:cs="Calibri"/>
                <w:szCs w:val="24"/>
              </w:rPr>
              <w:t xml:space="preserve"> / </w:t>
            </w:r>
            <w:r w:rsidRPr="00835D9E">
              <w:rPr>
                <w:rFonts w:cs="Calibri"/>
                <w:szCs w:val="24"/>
              </w:rPr>
              <w:t xml:space="preserve"> </w:t>
            </w:r>
          </w:p>
          <w:p w14:paraId="78FE39A1" w14:textId="37C8F093" w:rsidR="00E35E14" w:rsidRPr="00F6554A" w:rsidRDefault="00E35E14" w:rsidP="00E35E14">
            <w:pPr>
              <w:widowControl w:val="0"/>
              <w:autoSpaceDE w:val="0"/>
              <w:autoSpaceDN w:val="0"/>
              <w:adjustRightInd w:val="0"/>
              <w:rPr>
                <w:rFonts w:ascii="Century Gothic" w:hAnsi="Century Gothic" w:cs="Calibri"/>
                <w:color w:val="2F5496" w:themeColor="accent1" w:themeShade="BF"/>
                <w:sz w:val="22"/>
                <w:szCs w:val="22"/>
              </w:rPr>
            </w:pPr>
            <w:r w:rsidRPr="00835D9E">
              <w:rPr>
                <w:rFonts w:cs="Calibri"/>
                <w:szCs w:val="24"/>
              </w:rPr>
              <w:t>concerns -</w:t>
            </w:r>
            <w:r>
              <w:rPr>
                <w:rFonts w:cs="Calibri"/>
                <w:szCs w:val="24"/>
              </w:rPr>
              <w:t xml:space="preserve"> </w:t>
            </w:r>
            <w:r w:rsidRPr="00835D9E">
              <w:rPr>
                <w:rFonts w:cs="Calibri"/>
                <w:szCs w:val="24"/>
              </w:rPr>
              <w:t>System review</w:t>
            </w:r>
          </w:p>
        </w:tc>
        <w:tc>
          <w:tcPr>
            <w:tcW w:w="596" w:type="dxa"/>
          </w:tcPr>
          <w:p w14:paraId="4BF5D3AB" w14:textId="32C1F751" w:rsidR="00E35E14" w:rsidRPr="00BC67B8" w:rsidRDefault="00E35E14" w:rsidP="00E35E14">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szCs w:val="22"/>
              </w:rPr>
            </w:pPr>
            <w:r w:rsidRPr="003215A2">
              <w:rPr>
                <w:rFonts w:cs="Calibri"/>
                <w:szCs w:val="24"/>
              </w:rPr>
              <w:t>194</w:t>
            </w:r>
          </w:p>
        </w:tc>
        <w:tc>
          <w:tcPr>
            <w:tcW w:w="709" w:type="dxa"/>
          </w:tcPr>
          <w:p w14:paraId="30C61C77" w14:textId="5639B5F1" w:rsidR="00E35E14" w:rsidRPr="00BC67B8" w:rsidRDefault="00E35E14" w:rsidP="00E35E14">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szCs w:val="22"/>
              </w:rPr>
            </w:pPr>
            <w:r w:rsidRPr="003215A2">
              <w:rPr>
                <w:rFonts w:cs="Calibri"/>
                <w:i/>
                <w:iCs/>
                <w:szCs w:val="24"/>
              </w:rPr>
              <w:t>44.6</w:t>
            </w:r>
          </w:p>
        </w:tc>
        <w:tc>
          <w:tcPr>
            <w:tcW w:w="5501" w:type="dxa"/>
          </w:tcPr>
          <w:p w14:paraId="7F05BE61" w14:textId="77777777" w:rsidR="00E35E14" w:rsidRDefault="00E35E14" w:rsidP="00E35E14">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AE728F">
              <w:rPr>
                <w:rFonts w:asciiTheme="minorHAnsi" w:hAnsiTheme="minorHAnsi" w:cstheme="minorHAnsi"/>
                <w:i/>
                <w:iCs/>
                <w:szCs w:val="24"/>
              </w:rPr>
              <w:t xml:space="preserve">Councils should receive a small percentage of an individuals NI contributions from central government which gets invested and ringfenced, used to pay for the individuals care needs upon retirement or when they require care. </w:t>
            </w:r>
          </w:p>
          <w:p w14:paraId="1A659BA8" w14:textId="77777777" w:rsidR="00E35E14" w:rsidRDefault="00E35E14" w:rsidP="00E35E14">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AE728F">
              <w:rPr>
                <w:rFonts w:asciiTheme="minorHAnsi" w:hAnsiTheme="minorHAnsi" w:cstheme="minorHAnsi"/>
                <w:i/>
                <w:iCs/>
                <w:szCs w:val="24"/>
              </w:rPr>
              <w:t xml:space="preserve">Care at home shouldn't be the only option. Models such as extra care and care hubs need to be considered. </w:t>
            </w:r>
          </w:p>
          <w:p w14:paraId="47113ECB" w14:textId="77777777" w:rsidR="00E35E14" w:rsidRDefault="00E35E14" w:rsidP="00E35E14">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AE728F">
              <w:rPr>
                <w:rFonts w:asciiTheme="minorHAnsi" w:hAnsiTheme="minorHAnsi" w:cstheme="minorHAnsi"/>
                <w:i/>
                <w:iCs/>
                <w:szCs w:val="24"/>
              </w:rPr>
              <w:t xml:space="preserve">Look at previous models of sheltered housing. Lord Pontypridd House used to be a great stop gap and was able to significantly help prevent its residents from requiring a care home, or at least until the their last few years. LPH used to have an onsite warden, who built a community, and made people feel included improving their moral. There used to be a waiting list to get in. Sadly the warden was sacked, and the building has gone to the dogs. 1 warden was able to ensure 60 - 70 residents had a good home with community activities. </w:t>
            </w:r>
          </w:p>
          <w:p w14:paraId="7BA2C583" w14:textId="77777777" w:rsidR="00E35E14" w:rsidRDefault="00E35E14" w:rsidP="00E35E14">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AE728F">
              <w:rPr>
                <w:rFonts w:asciiTheme="minorHAnsi" w:hAnsiTheme="minorHAnsi" w:cstheme="minorHAnsi"/>
                <w:i/>
                <w:iCs/>
                <w:szCs w:val="24"/>
              </w:rPr>
              <w:t xml:space="preserve">Cardiff council should be proactive in finding more sustainable approaches to the provision of older care. All councils seem to be sitting back waiting for central governments to come up with solutions as a way of keeping costs down. You say Cardiff is a champion of the elderly do something to demonstrate that. </w:t>
            </w:r>
          </w:p>
          <w:p w14:paraId="3B3ED6CD" w14:textId="2E8035A4" w:rsidR="00E35E14" w:rsidRPr="002A193E" w:rsidRDefault="00E35E14" w:rsidP="00E35E14">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AE728F">
              <w:rPr>
                <w:rFonts w:asciiTheme="minorHAnsi" w:hAnsiTheme="minorHAnsi" w:cstheme="minorHAnsi"/>
                <w:i/>
                <w:iCs/>
                <w:szCs w:val="24"/>
              </w:rPr>
              <w:t>All money from council tax that goes to schools etc from over sixties should go to adult social.</w:t>
            </w:r>
          </w:p>
        </w:tc>
      </w:tr>
      <w:tr w:rsidR="00E35E14" w:rsidRPr="00BC67B8" w14:paraId="4968106A" w14:textId="77777777" w:rsidTr="00F9680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0796A295" w14:textId="77777777" w:rsidR="00E35E14" w:rsidRPr="002E09DE" w:rsidRDefault="00E35E14" w:rsidP="00E35E14">
            <w:pPr>
              <w:widowControl w:val="0"/>
              <w:autoSpaceDE w:val="0"/>
              <w:autoSpaceDN w:val="0"/>
              <w:adjustRightInd w:val="0"/>
              <w:rPr>
                <w:rFonts w:cs="Calibri"/>
                <w:szCs w:val="24"/>
              </w:rPr>
            </w:pPr>
            <w:r w:rsidRPr="002E09DE">
              <w:rPr>
                <w:rFonts w:cs="Calibri"/>
                <w:szCs w:val="24"/>
              </w:rPr>
              <w:t>Care for older people with</w:t>
            </w:r>
            <w:r>
              <w:rPr>
                <w:rFonts w:cs="Calibri"/>
                <w:szCs w:val="24"/>
              </w:rPr>
              <w:t xml:space="preserve"> </w:t>
            </w:r>
            <w:r w:rsidRPr="002E09DE">
              <w:rPr>
                <w:rFonts w:cs="Calibri"/>
                <w:szCs w:val="24"/>
              </w:rPr>
              <w:t>dignity and respect</w:t>
            </w:r>
          </w:p>
          <w:p w14:paraId="00AB443E" w14:textId="77777777" w:rsidR="00E35E14" w:rsidRPr="00BC67B8" w:rsidRDefault="00E35E14" w:rsidP="00E35E14">
            <w:pPr>
              <w:widowControl w:val="0"/>
              <w:autoSpaceDE w:val="0"/>
              <w:autoSpaceDN w:val="0"/>
              <w:adjustRightInd w:val="0"/>
              <w:rPr>
                <w:rFonts w:ascii="Century Gothic" w:hAnsi="Century Gothic" w:cs="Calibri"/>
                <w:color w:val="2F5496" w:themeColor="accent1" w:themeShade="BF"/>
                <w:sz w:val="22"/>
                <w:szCs w:val="22"/>
              </w:rPr>
            </w:pPr>
          </w:p>
        </w:tc>
        <w:tc>
          <w:tcPr>
            <w:tcW w:w="596" w:type="dxa"/>
          </w:tcPr>
          <w:p w14:paraId="4565B765" w14:textId="38E7E4FA" w:rsidR="00E35E14" w:rsidRPr="00BC67B8" w:rsidRDefault="00E35E14" w:rsidP="00E35E14">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color w:val="2F5496" w:themeColor="accent1" w:themeShade="BF"/>
                <w:sz w:val="22"/>
                <w:szCs w:val="22"/>
              </w:rPr>
            </w:pPr>
            <w:r>
              <w:rPr>
                <w:rFonts w:cs="Calibri"/>
                <w:szCs w:val="24"/>
              </w:rPr>
              <w:t>55</w:t>
            </w:r>
          </w:p>
        </w:tc>
        <w:tc>
          <w:tcPr>
            <w:tcW w:w="709" w:type="dxa"/>
          </w:tcPr>
          <w:p w14:paraId="6A39725C" w14:textId="33482329" w:rsidR="00E35E14" w:rsidRPr="00BC67B8" w:rsidRDefault="00E35E14" w:rsidP="00E35E14">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i/>
                <w:iCs/>
                <w:color w:val="2F5496" w:themeColor="accent1" w:themeShade="BF"/>
                <w:sz w:val="22"/>
                <w:szCs w:val="22"/>
              </w:rPr>
            </w:pPr>
            <w:r>
              <w:rPr>
                <w:rFonts w:cs="Calibri"/>
                <w:i/>
                <w:iCs/>
                <w:szCs w:val="24"/>
              </w:rPr>
              <w:t>12.6</w:t>
            </w:r>
          </w:p>
        </w:tc>
        <w:tc>
          <w:tcPr>
            <w:tcW w:w="5501" w:type="dxa"/>
          </w:tcPr>
          <w:p w14:paraId="7179BBA6" w14:textId="77777777" w:rsidR="00E35E14" w:rsidRDefault="00E35E14" w:rsidP="00E35E14">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81611B">
              <w:rPr>
                <w:rFonts w:asciiTheme="minorHAnsi" w:hAnsiTheme="minorHAnsi" w:cstheme="minorHAnsi"/>
                <w:i/>
                <w:iCs/>
                <w:szCs w:val="24"/>
              </w:rPr>
              <w:t>Ensure that older people are treated with dignity.</w:t>
            </w:r>
          </w:p>
          <w:p w14:paraId="6620D4C0" w14:textId="77777777" w:rsidR="00E35E14" w:rsidRDefault="00E35E14" w:rsidP="00E35E14">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81611B">
              <w:rPr>
                <w:rFonts w:asciiTheme="minorHAnsi" w:hAnsiTheme="minorHAnsi" w:cstheme="minorHAnsi"/>
                <w:i/>
                <w:iCs/>
                <w:szCs w:val="24"/>
              </w:rPr>
              <w:t xml:space="preserve">No. Just making sure older people get looked after properly with dignity and respect don't let them suffer as they are weak and vulnerable. </w:t>
            </w:r>
          </w:p>
          <w:p w14:paraId="148EB6EC" w14:textId="77777777" w:rsidR="00E35E14" w:rsidRDefault="00E35E14" w:rsidP="00E35E14">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81611B">
              <w:rPr>
                <w:rFonts w:asciiTheme="minorHAnsi" w:hAnsiTheme="minorHAnsi" w:cstheme="minorHAnsi"/>
                <w:i/>
                <w:iCs/>
                <w:szCs w:val="24"/>
              </w:rPr>
              <w:t xml:space="preserve">They are not a number, what if it was your parents??? </w:t>
            </w:r>
          </w:p>
          <w:p w14:paraId="420C4829" w14:textId="77777777" w:rsidR="00E35E14" w:rsidRDefault="00E35E14" w:rsidP="00E35E14">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81611B">
              <w:rPr>
                <w:rFonts w:asciiTheme="minorHAnsi" w:hAnsiTheme="minorHAnsi" w:cstheme="minorHAnsi"/>
                <w:i/>
                <w:iCs/>
                <w:szCs w:val="24"/>
              </w:rPr>
              <w:t xml:space="preserve">At the moment the homecare system is a bit of a shambles (from friends and neighbours). people need to be treated with compassion. an adequate amount of a needs to be allowed for the corers to actually care! </w:t>
            </w:r>
          </w:p>
          <w:p w14:paraId="38E52277" w14:textId="6C393139" w:rsidR="00E35E14" w:rsidRPr="002A193E" w:rsidRDefault="00E35E14" w:rsidP="00E35E14">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81611B">
              <w:rPr>
                <w:rFonts w:asciiTheme="minorHAnsi" w:hAnsiTheme="minorHAnsi" w:cstheme="minorHAnsi"/>
                <w:i/>
                <w:iCs/>
                <w:szCs w:val="24"/>
              </w:rPr>
              <w:t xml:space="preserve">Everybody should be dealt with Compassion is the </w:t>
            </w:r>
            <w:r w:rsidRPr="0081611B">
              <w:rPr>
                <w:rFonts w:asciiTheme="minorHAnsi" w:hAnsiTheme="minorHAnsi" w:cstheme="minorHAnsi"/>
                <w:i/>
                <w:iCs/>
                <w:szCs w:val="24"/>
              </w:rPr>
              <w:lastRenderedPageBreak/>
              <w:t>first instance and not just form filling exercise. for the convenience of the council. but tailored for the person and family needs.</w:t>
            </w:r>
          </w:p>
        </w:tc>
      </w:tr>
      <w:tr w:rsidR="00E35E14" w:rsidRPr="008107A1" w14:paraId="2CB72F80" w14:textId="77777777" w:rsidTr="00F9680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384A7C8A" w14:textId="692239DC" w:rsidR="00E35E14" w:rsidRPr="00312BA1" w:rsidRDefault="00E35E14" w:rsidP="00E35E14">
            <w:pPr>
              <w:widowControl w:val="0"/>
              <w:autoSpaceDE w:val="0"/>
              <w:autoSpaceDN w:val="0"/>
              <w:adjustRightInd w:val="0"/>
              <w:rPr>
                <w:rFonts w:ascii="Century Gothic" w:hAnsi="Century Gothic" w:cs="Calibri"/>
                <w:color w:val="2F5496" w:themeColor="accent1" w:themeShade="BF"/>
                <w:sz w:val="22"/>
              </w:rPr>
            </w:pPr>
            <w:r w:rsidRPr="009C6680">
              <w:rPr>
                <w:rFonts w:cs="Calibri"/>
                <w:color w:val="000000"/>
                <w:szCs w:val="24"/>
              </w:rPr>
              <w:lastRenderedPageBreak/>
              <w:t>System unfair - assessments / payments, etc.</w:t>
            </w:r>
          </w:p>
        </w:tc>
        <w:tc>
          <w:tcPr>
            <w:tcW w:w="596" w:type="dxa"/>
          </w:tcPr>
          <w:p w14:paraId="1C987F4B" w14:textId="6112AB53" w:rsidR="00E35E14" w:rsidRPr="00312BA1" w:rsidRDefault="00E35E14" w:rsidP="00E35E14">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rPr>
            </w:pPr>
            <w:r>
              <w:rPr>
                <w:rFonts w:cs="Calibri"/>
                <w:color w:val="000000"/>
                <w:szCs w:val="24"/>
              </w:rPr>
              <w:t>55</w:t>
            </w:r>
          </w:p>
        </w:tc>
        <w:tc>
          <w:tcPr>
            <w:tcW w:w="709" w:type="dxa"/>
          </w:tcPr>
          <w:p w14:paraId="21582CD3" w14:textId="24437967" w:rsidR="00E35E14" w:rsidRPr="00312BA1" w:rsidRDefault="00E35E14" w:rsidP="00E35E14">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Pr>
                <w:rFonts w:cs="Calibri"/>
                <w:i/>
                <w:iCs/>
                <w:color w:val="000000"/>
                <w:szCs w:val="24"/>
              </w:rPr>
              <w:t>12.6</w:t>
            </w:r>
          </w:p>
        </w:tc>
        <w:tc>
          <w:tcPr>
            <w:tcW w:w="5501" w:type="dxa"/>
          </w:tcPr>
          <w:p w14:paraId="4B952D9F" w14:textId="77777777" w:rsidR="00E35E14" w:rsidRDefault="00E35E14" w:rsidP="00E35E14">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FD174E">
              <w:rPr>
                <w:rFonts w:asciiTheme="minorHAnsi" w:hAnsiTheme="minorHAnsi" w:cstheme="minorHAnsi"/>
                <w:i/>
                <w:iCs/>
                <w:szCs w:val="24"/>
              </w:rPr>
              <w:t xml:space="preserve">People who have worked and saved shouldn't be penalised, whilst those who have wasted their money are helped. Older people tend to save and thus end off worse off than those who waste their money. </w:t>
            </w:r>
          </w:p>
          <w:p w14:paraId="3504185C" w14:textId="77777777" w:rsidR="00E35E14" w:rsidRDefault="00E35E14" w:rsidP="00E35E14">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FD174E">
              <w:rPr>
                <w:rFonts w:asciiTheme="minorHAnsi" w:hAnsiTheme="minorHAnsi" w:cstheme="minorHAnsi"/>
                <w:i/>
                <w:iCs/>
                <w:szCs w:val="24"/>
              </w:rPr>
              <w:t xml:space="preserve">Most older people in Wales have worked all there lives why if the become unwell and unable to support themselves should they have to use all there savings to pay for care????! </w:t>
            </w:r>
          </w:p>
          <w:p w14:paraId="792754F7" w14:textId="77777777" w:rsidR="00E35E14" w:rsidRDefault="00E35E14" w:rsidP="00E35E14">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FD174E">
              <w:rPr>
                <w:rFonts w:asciiTheme="minorHAnsi" w:hAnsiTheme="minorHAnsi" w:cstheme="minorHAnsi"/>
                <w:i/>
                <w:iCs/>
                <w:szCs w:val="24"/>
              </w:rPr>
              <w:t>Stop raiding poor people’s assets to pay for it. The rich get away with not losing everything - take their assets instead</w:t>
            </w:r>
          </w:p>
          <w:p w14:paraId="74F375DF" w14:textId="77777777" w:rsidR="00E35E14" w:rsidRDefault="00E35E14" w:rsidP="00E35E14">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FD174E">
              <w:rPr>
                <w:rFonts w:asciiTheme="minorHAnsi" w:hAnsiTheme="minorHAnsi" w:cstheme="minorHAnsi"/>
                <w:i/>
                <w:iCs/>
                <w:szCs w:val="24"/>
              </w:rPr>
              <w:t xml:space="preserve">The cost of care falls heavily on families who pay taxes at each stage of life. The system is unfair. </w:t>
            </w:r>
          </w:p>
          <w:p w14:paraId="4EBC668E" w14:textId="3AFDECD0" w:rsidR="00E35E14" w:rsidRPr="002A193E" w:rsidRDefault="00E35E14" w:rsidP="00E35E14">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FD174E">
              <w:rPr>
                <w:rFonts w:asciiTheme="minorHAnsi" w:hAnsiTheme="minorHAnsi" w:cstheme="minorHAnsi"/>
                <w:i/>
                <w:iCs/>
                <w:szCs w:val="24"/>
              </w:rPr>
              <w:t>The current system seems very unfair. My mother is in a home and is self funded. Family has to pay pocket money to her for hair cuts etc. If she was being funded by the Council she would also be receiving funded pocket money. There has to be a fairer way to treat people who have worked all their lives and tried to provide for their retirement.</w:t>
            </w:r>
          </w:p>
        </w:tc>
      </w:tr>
    </w:tbl>
    <w:p w14:paraId="4CB5CA49" w14:textId="77777777" w:rsidR="00106E48" w:rsidRDefault="00106E48">
      <w:pPr>
        <w:rPr>
          <w:bCs/>
        </w:rPr>
      </w:pPr>
      <w:r>
        <w:rPr>
          <w:bCs/>
        </w:rPr>
        <w:br w:type="page"/>
      </w:r>
    </w:p>
    <w:p w14:paraId="589B9B73" w14:textId="55378DB0" w:rsidR="00F440AE" w:rsidRDefault="00932FBF" w:rsidP="00F806B7">
      <w:pPr>
        <w:rPr>
          <w:bCs/>
        </w:rPr>
      </w:pPr>
      <w:r>
        <w:rPr>
          <w:noProof/>
        </w:rPr>
        <w:lastRenderedPageBreak/>
        <mc:AlternateContent>
          <mc:Choice Requires="wps">
            <w:drawing>
              <wp:anchor distT="45720" distB="45720" distL="114300" distR="114300" simplePos="0" relativeHeight="251658252" behindDoc="0" locked="0" layoutInCell="1" allowOverlap="1" wp14:anchorId="30A658A9" wp14:editId="25AB5EBF">
                <wp:simplePos x="0" y="0"/>
                <wp:positionH relativeFrom="margin">
                  <wp:align>left</wp:align>
                </wp:positionH>
                <wp:positionV relativeFrom="paragraph">
                  <wp:posOffset>167</wp:posOffset>
                </wp:positionV>
                <wp:extent cx="6191885" cy="9055735"/>
                <wp:effectExtent l="0" t="0" r="0" b="0"/>
                <wp:wrapSquare wrapText="bothSides"/>
                <wp:docPr id="285712095" name="Text Box 2" descr="Supporting People as they Grow Older&#10;More people in Cardiff are living longer. Over the next 10 years, the number of people aged over 65 will grow by 17%, and the number of people aged over 85 will grow by 24%. This also means that more people will need more support as they get older.&#10;We know that older people do so much for our communities, and we want to make sure they look after themselves and enjoy their life for as long as possible, and also feel connected to their friends, family, and neighbourhoods for as long as possible. Some people will need extra help at home, and some may need care in a care home.&#10;The cost of adult social care in Cardiff was over £165 million in 2024/25, and this will keep increasing as more people need support. We need to make sure that the care we provide is fair, the best possible and we can afford it.&#10;To make sure everyone is treated fairly, we want to follow some key ideas for how we make decisions when we support older people.&#10;Do you agree with the following statements?&#10;Respondents to the Young People’s survey showed high levels of support for four of the proposed principles for the care of older people:&#10;- People should get the right support at the right time to continue to be healthy and active for as long as possible (97.6% agreement)&#10;- Older people should be supported to be healthy and active at home and in their community for as long as possible (95.1% agreement)&#10;- The plans we have to care for people should be affordable, to help people for a long time rather than a short time and make sure they get the help they need (95.1% agreement)&#10;- We should give the most care and support to people who need it the most (92.8% agreement)&#10;&#10;Chart showing results"/>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191885" cy="9055768"/>
                        </a:xfrm>
                        <a:prstGeom prst="rect">
                          <a:avLst/>
                        </a:prstGeom>
                        <a:solidFill>
                          <a:schemeClr val="accent6">
                            <a:lumMod val="20000"/>
                            <a:lumOff val="80000"/>
                          </a:schemeClr>
                        </a:solidFill>
                        <a:ln w="9525">
                          <a:noFill/>
                          <a:miter lim="800000"/>
                          <a:headEnd/>
                          <a:tailEnd/>
                        </a:ln>
                      </wps:spPr>
                      <wps:txbx>
                        <w:txbxContent>
                          <w:p w14:paraId="53E28BB5" w14:textId="77777777" w:rsidR="00DD05AF" w:rsidRDefault="00DD05AF" w:rsidP="00DD05AF">
                            <w:pPr>
                              <w:rPr>
                                <w:rFonts w:ascii="Century Gothic" w:hAnsi="Century Gothic"/>
                                <w:b/>
                                <w:bCs/>
                                <w:color w:val="2F5496" w:themeColor="accent1" w:themeShade="BF"/>
                                <w:sz w:val="22"/>
                                <w:szCs w:val="20"/>
                              </w:rPr>
                            </w:pPr>
                            <w:r w:rsidRPr="00DD05AF">
                              <w:rPr>
                                <w:rFonts w:ascii="Century Gothic" w:hAnsi="Century Gothic"/>
                                <w:b/>
                                <w:bCs/>
                                <w:color w:val="2F5496" w:themeColor="accent1" w:themeShade="BF"/>
                                <w:sz w:val="22"/>
                                <w:szCs w:val="20"/>
                              </w:rPr>
                              <w:t>Supporting People as they Grow Older</w:t>
                            </w:r>
                          </w:p>
                          <w:p w14:paraId="3273F7F7" w14:textId="77777777" w:rsidR="00977BC6" w:rsidRPr="00977BC6" w:rsidRDefault="00977BC6" w:rsidP="00977BC6">
                            <w:pPr>
                              <w:rPr>
                                <w:rFonts w:ascii="Century Gothic" w:hAnsi="Century Gothic"/>
                                <w:color w:val="2F5496" w:themeColor="accent1" w:themeShade="BF"/>
                                <w:sz w:val="22"/>
                                <w:szCs w:val="20"/>
                              </w:rPr>
                            </w:pPr>
                            <w:r w:rsidRPr="00977BC6">
                              <w:rPr>
                                <w:rFonts w:ascii="Century Gothic" w:hAnsi="Century Gothic"/>
                                <w:color w:val="2F5496" w:themeColor="accent1" w:themeShade="BF"/>
                                <w:sz w:val="22"/>
                                <w:szCs w:val="20"/>
                              </w:rPr>
                              <w:t>More people in Cardiff are living longer. Over the next 10 years, the number of people aged over 65 will grow by 17%, and the number of people aged over 85 will grow by 24%. This also means that more people will need more support as they get older.</w:t>
                            </w:r>
                          </w:p>
                          <w:p w14:paraId="64A9FF67" w14:textId="77777777" w:rsidR="00977BC6" w:rsidRPr="00977BC6" w:rsidRDefault="00977BC6" w:rsidP="00977BC6">
                            <w:pPr>
                              <w:rPr>
                                <w:rFonts w:ascii="Century Gothic" w:hAnsi="Century Gothic"/>
                                <w:color w:val="2F5496" w:themeColor="accent1" w:themeShade="BF"/>
                                <w:sz w:val="22"/>
                                <w:szCs w:val="20"/>
                              </w:rPr>
                            </w:pPr>
                            <w:r w:rsidRPr="00977BC6">
                              <w:rPr>
                                <w:rFonts w:ascii="Century Gothic" w:hAnsi="Century Gothic"/>
                                <w:color w:val="2F5496" w:themeColor="accent1" w:themeShade="BF"/>
                                <w:sz w:val="22"/>
                                <w:szCs w:val="20"/>
                              </w:rPr>
                              <w:t>We know that older people do so much for our communities, and we want to make sure they look after themselves and enjoy their life for as long as possible, and also feel connected to their friends, family, and neighbourhoods for as long as possible. Some people will need extra help at home, and some may need care in a care home.</w:t>
                            </w:r>
                          </w:p>
                          <w:p w14:paraId="4618EDF6" w14:textId="73F22602" w:rsidR="00DE4103" w:rsidRDefault="00977BC6" w:rsidP="00977BC6">
                            <w:pPr>
                              <w:rPr>
                                <w:rFonts w:ascii="Century Gothic" w:hAnsi="Century Gothic"/>
                                <w:color w:val="2F5496" w:themeColor="accent1" w:themeShade="BF"/>
                                <w:sz w:val="22"/>
                                <w:szCs w:val="20"/>
                              </w:rPr>
                            </w:pPr>
                            <w:r w:rsidRPr="00977BC6">
                              <w:rPr>
                                <w:rFonts w:ascii="Century Gothic" w:hAnsi="Century Gothic"/>
                                <w:color w:val="2F5496" w:themeColor="accent1" w:themeShade="BF"/>
                                <w:sz w:val="22"/>
                                <w:szCs w:val="20"/>
                              </w:rPr>
                              <w:t>The cost of adult social care in Cardiff was over £165 million in 2024/25, and this will keep increasing as more people need support. We need to make sure that the care we provide is fair, the best possible and we can afford it.</w:t>
                            </w:r>
                          </w:p>
                          <w:p w14:paraId="3267AD61" w14:textId="4B9FEBFA" w:rsidR="00846CDD" w:rsidRPr="00A43228" w:rsidRDefault="00E05B95" w:rsidP="00E05B95">
                            <w:pPr>
                              <w:rPr>
                                <w:rFonts w:ascii="Century Gothic" w:hAnsi="Century Gothic"/>
                                <w:color w:val="2F5496" w:themeColor="accent1" w:themeShade="BF"/>
                                <w:sz w:val="22"/>
                                <w:szCs w:val="20"/>
                              </w:rPr>
                            </w:pPr>
                            <w:r w:rsidRPr="00E05B95">
                              <w:rPr>
                                <w:rFonts w:ascii="Century Gothic" w:hAnsi="Century Gothic"/>
                                <w:color w:val="2F5496" w:themeColor="accent1" w:themeShade="BF"/>
                                <w:sz w:val="22"/>
                                <w:szCs w:val="20"/>
                              </w:rPr>
                              <w:t>To make sure everyone is treated fairly, we want to follow some key ideas for how we make decisions when we support older people.</w:t>
                            </w:r>
                          </w:p>
                          <w:p w14:paraId="14716909" w14:textId="77777777" w:rsidR="006248CA" w:rsidRPr="00F33DE9" w:rsidRDefault="006248CA" w:rsidP="006248CA">
                            <w:pPr>
                              <w:rPr>
                                <w:rFonts w:ascii="Century Gothic" w:hAnsi="Century Gothic"/>
                                <w:b/>
                                <w:bCs/>
                                <w:color w:val="2F5496" w:themeColor="accent1" w:themeShade="BF"/>
                                <w:sz w:val="22"/>
                                <w:szCs w:val="20"/>
                              </w:rPr>
                            </w:pPr>
                            <w:r w:rsidRPr="00F33DE9">
                              <w:rPr>
                                <w:rFonts w:ascii="Century Gothic" w:hAnsi="Century Gothic"/>
                                <w:b/>
                                <w:bCs/>
                                <w:color w:val="2F5496" w:themeColor="accent1" w:themeShade="BF"/>
                                <w:sz w:val="22"/>
                                <w:szCs w:val="20"/>
                              </w:rPr>
                              <w:t>Do you agree with the following statements?</w:t>
                            </w:r>
                          </w:p>
                          <w:p w14:paraId="5DD73AF6" w14:textId="77777777" w:rsidR="006248CA" w:rsidRDefault="006248CA" w:rsidP="006248CA">
                            <w:pPr>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Respondents to the Young People’s survey showed high levels of support for four of the proposed principles for the care of older people:</w:t>
                            </w:r>
                          </w:p>
                          <w:p w14:paraId="24FDCE27" w14:textId="77777777" w:rsidR="006248CA" w:rsidRDefault="006248CA" w:rsidP="0047456A">
                            <w:pPr>
                              <w:pStyle w:val="ListParagraph"/>
                              <w:numPr>
                                <w:ilvl w:val="0"/>
                                <w:numId w:val="15"/>
                              </w:numPr>
                              <w:spacing w:after="80"/>
                              <w:ind w:left="714" w:hanging="357"/>
                              <w:contextualSpacing w:val="0"/>
                              <w:rPr>
                                <w:rFonts w:ascii="Century Gothic" w:hAnsi="Century Gothic"/>
                                <w:color w:val="2F5496" w:themeColor="accent1" w:themeShade="BF"/>
                                <w:sz w:val="22"/>
                                <w:szCs w:val="20"/>
                              </w:rPr>
                            </w:pPr>
                            <w:r w:rsidRPr="00846CDD">
                              <w:rPr>
                                <w:rFonts w:ascii="Century Gothic" w:hAnsi="Century Gothic"/>
                                <w:color w:val="2F5496" w:themeColor="accent1" w:themeShade="BF"/>
                                <w:sz w:val="22"/>
                                <w:szCs w:val="20"/>
                              </w:rPr>
                              <w:t>People should get the right support at the right time to continue to be healthy and active for as long as possible</w:t>
                            </w:r>
                            <w:r>
                              <w:rPr>
                                <w:rFonts w:ascii="Century Gothic" w:hAnsi="Century Gothic"/>
                                <w:color w:val="2F5496" w:themeColor="accent1" w:themeShade="BF"/>
                                <w:sz w:val="22"/>
                                <w:szCs w:val="20"/>
                              </w:rPr>
                              <w:t xml:space="preserve"> (97.6% agreement)</w:t>
                            </w:r>
                          </w:p>
                          <w:p w14:paraId="37DA7F64" w14:textId="77777777" w:rsidR="006248CA" w:rsidRDefault="006248CA" w:rsidP="0047456A">
                            <w:pPr>
                              <w:pStyle w:val="ListParagraph"/>
                              <w:numPr>
                                <w:ilvl w:val="0"/>
                                <w:numId w:val="15"/>
                              </w:numPr>
                              <w:spacing w:after="80"/>
                              <w:ind w:left="714" w:hanging="357"/>
                              <w:contextualSpacing w:val="0"/>
                              <w:rPr>
                                <w:rFonts w:ascii="Century Gothic" w:hAnsi="Century Gothic"/>
                                <w:color w:val="2F5496" w:themeColor="accent1" w:themeShade="BF"/>
                                <w:sz w:val="22"/>
                                <w:szCs w:val="20"/>
                              </w:rPr>
                            </w:pPr>
                            <w:r w:rsidRPr="00846CDD">
                              <w:rPr>
                                <w:rFonts w:ascii="Century Gothic" w:hAnsi="Century Gothic"/>
                                <w:color w:val="2F5496" w:themeColor="accent1" w:themeShade="BF"/>
                                <w:sz w:val="22"/>
                                <w:szCs w:val="20"/>
                              </w:rPr>
                              <w:t>Older people should be supported to be healthy and active at home and in their community for as long as possible</w:t>
                            </w:r>
                            <w:r>
                              <w:rPr>
                                <w:rFonts w:ascii="Century Gothic" w:hAnsi="Century Gothic"/>
                                <w:color w:val="2F5496" w:themeColor="accent1" w:themeShade="BF"/>
                                <w:sz w:val="22"/>
                                <w:szCs w:val="20"/>
                              </w:rPr>
                              <w:t xml:space="preserve"> (95.1% agreement)</w:t>
                            </w:r>
                          </w:p>
                          <w:p w14:paraId="5455F545" w14:textId="77777777" w:rsidR="006248CA" w:rsidRDefault="006248CA" w:rsidP="0047456A">
                            <w:pPr>
                              <w:pStyle w:val="ListParagraph"/>
                              <w:numPr>
                                <w:ilvl w:val="0"/>
                                <w:numId w:val="15"/>
                              </w:numPr>
                              <w:spacing w:after="80"/>
                              <w:ind w:left="714" w:hanging="357"/>
                              <w:contextualSpacing w:val="0"/>
                              <w:rPr>
                                <w:rFonts w:ascii="Century Gothic" w:hAnsi="Century Gothic"/>
                                <w:color w:val="2F5496" w:themeColor="accent1" w:themeShade="BF"/>
                                <w:sz w:val="22"/>
                                <w:szCs w:val="20"/>
                              </w:rPr>
                            </w:pPr>
                            <w:r w:rsidRPr="00846CDD">
                              <w:rPr>
                                <w:rFonts w:ascii="Century Gothic" w:hAnsi="Century Gothic"/>
                                <w:color w:val="2F5496" w:themeColor="accent1" w:themeShade="BF"/>
                                <w:sz w:val="22"/>
                                <w:szCs w:val="20"/>
                              </w:rPr>
                              <w:t>The plans we have to care for people should be affordable, to help people for a long time rather than a short time and make sure they get the help they need</w:t>
                            </w:r>
                            <w:r>
                              <w:rPr>
                                <w:rFonts w:ascii="Century Gothic" w:hAnsi="Century Gothic"/>
                                <w:color w:val="2F5496" w:themeColor="accent1" w:themeShade="BF"/>
                                <w:sz w:val="22"/>
                                <w:szCs w:val="20"/>
                              </w:rPr>
                              <w:t xml:space="preserve"> (95.1% agreement)</w:t>
                            </w:r>
                          </w:p>
                          <w:p w14:paraId="00AF3F06" w14:textId="77777777" w:rsidR="006248CA" w:rsidRDefault="006248CA" w:rsidP="0047456A">
                            <w:pPr>
                              <w:pStyle w:val="ListParagraph"/>
                              <w:numPr>
                                <w:ilvl w:val="0"/>
                                <w:numId w:val="15"/>
                              </w:numPr>
                              <w:spacing w:after="80"/>
                              <w:ind w:left="714" w:hanging="357"/>
                              <w:contextualSpacing w:val="0"/>
                              <w:rPr>
                                <w:rFonts w:ascii="Century Gothic" w:hAnsi="Century Gothic"/>
                                <w:color w:val="2F5496" w:themeColor="accent1" w:themeShade="BF"/>
                                <w:sz w:val="22"/>
                                <w:szCs w:val="20"/>
                              </w:rPr>
                            </w:pPr>
                            <w:r w:rsidRPr="00846CDD">
                              <w:rPr>
                                <w:rFonts w:ascii="Century Gothic" w:hAnsi="Century Gothic"/>
                                <w:color w:val="2F5496" w:themeColor="accent1" w:themeShade="BF"/>
                                <w:sz w:val="22"/>
                                <w:szCs w:val="20"/>
                              </w:rPr>
                              <w:t>We should give the most care and support to people who need it the most</w:t>
                            </w:r>
                            <w:r>
                              <w:rPr>
                                <w:rFonts w:ascii="Century Gothic" w:hAnsi="Century Gothic"/>
                                <w:color w:val="2F5496" w:themeColor="accent1" w:themeShade="BF"/>
                                <w:sz w:val="22"/>
                                <w:szCs w:val="20"/>
                              </w:rPr>
                              <w:t xml:space="preserve"> (92.8% agreement)</w:t>
                            </w:r>
                          </w:p>
                          <w:p w14:paraId="5E116C52" w14:textId="29C79C7A" w:rsidR="006248CA" w:rsidRPr="00A43228" w:rsidRDefault="00233BC6" w:rsidP="006248CA">
                            <w:pPr>
                              <w:rPr>
                                <w:rFonts w:ascii="Century Gothic" w:hAnsi="Century Gothic"/>
                                <w:color w:val="2F5496" w:themeColor="accent1" w:themeShade="BF"/>
                                <w:sz w:val="22"/>
                                <w:szCs w:val="20"/>
                              </w:rPr>
                            </w:pPr>
                            <w:r w:rsidRPr="00233BC6">
                              <w:rPr>
                                <w:noProof/>
                              </w:rPr>
                              <w:drawing>
                                <wp:inline distT="0" distB="0" distL="0" distR="0" wp14:anchorId="537D6BC4" wp14:editId="69CAAE3D">
                                  <wp:extent cx="6000115" cy="3463925"/>
                                  <wp:effectExtent l="0" t="0" r="635" b="3175"/>
                                  <wp:docPr id="99172497"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6000115" cy="3463925"/>
                                          </a:xfrm>
                                          <a:prstGeom prst="rect">
                                            <a:avLst/>
                                          </a:prstGeom>
                                          <a:noFill/>
                                          <a:ln>
                                            <a:noFill/>
                                          </a:ln>
                                        </pic:spPr>
                                      </pic:pic>
                                    </a:graphicData>
                                  </a:graphic>
                                </wp:inline>
                              </w:drawing>
                            </w:r>
                          </w:p>
                          <w:p w14:paraId="2F312628" w14:textId="0B7E1227" w:rsidR="00A70C07" w:rsidRDefault="00A70C07" w:rsidP="00DE4103">
                            <w:pPr>
                              <w:rPr>
                                <w:rFonts w:ascii="Century Gothic" w:hAnsi="Century Gothic"/>
                                <w:color w:val="2F5496" w:themeColor="accent1" w:themeShade="BF"/>
                                <w:sz w:val="22"/>
                                <w:szCs w:val="20"/>
                              </w:rP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30A658A9" id="_x0000_s1037" type="#_x0000_t202" alt="Supporting People as they Grow Older&#10;More people in Cardiff are living longer. Over the next 10 years, the number of people aged over 65 will grow by 17%, and the number of people aged over 85 will grow by 24%. This also means that more people will need more support as they get older.&#10;We know that older people do so much for our communities, and we want to make sure they look after themselves and enjoy their life for as long as possible, and also feel connected to their friends, family, and neighbourhoods for as long as possible. Some people will need extra help at home, and some may need care in a care home.&#10;The cost of adult social care in Cardiff was over £165 million in 2024/25, and this will keep increasing as more people need support. We need to make sure that the care we provide is fair, the best possible and we can afford it.&#10;To make sure everyone is treated fairly, we want to follow some key ideas for how we make decisions when we support older people.&#10;Do you agree with the following statements?&#10;Respondents to the Young People’s survey showed high levels of support for four of the proposed principles for the care of older people:&#10;- People should get the right support at the right time to continue to be healthy and active for as long as possible (97.6% agreement)&#10;- Older people should be supported to be healthy and active at home and in their community for as long as possible (95.1% agreement)&#10;- The plans we have to care for people should be affordable, to help people for a long time rather than a short time and make sure they get the help they need (95.1% agreement)&#10;- We should give the most care and support to people who need it the most (92.8% agreement)&#10;&#10;Chart showing results" style="position:absolute;margin-left:0;margin-top:0;width:487.55pt;height:713.05pt;z-index:251658252;visibility:visible;mso-wrap-style:square;mso-width-percent:0;mso-height-percent:0;mso-wrap-distance-left:9pt;mso-wrap-distance-top:3.6pt;mso-wrap-distance-right:9pt;mso-wrap-distance-bottom:3.6pt;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cTdVLAIAAD0EAAAOAAAAZHJzL2Uyb0RvYy54bWysU9tu2zAMfR+wfxD0vtgO4jQx4hRdug4D&#10;ugvQ7QMUWY6FSaImKbG7rx8lO2m2vQ17EURSOiQPDze3g1bkJJyXYGpazHJKhOHQSHOo6bevD29W&#10;lPjATMMUGFHTZ+Hp7fb1q01vKzGHDlQjHEEQ46ve1rQLwVZZ5nknNPMzsMJgsAWnWUDTHbLGsR7R&#10;tcrmeb7MenCNdcCF9+i9H4N0m/DbVvDwuW29CETVFGsL6XTp3Mcz225YdXDMdpJPZbB/qEIzaTDp&#10;BeqeBUaOTv4FpSV34KENMw46g7aVXKQesJsi/6Obp45ZkXpBcry90OT/Hyz/dHqyXxwJw1sYcICp&#10;CW8fgX/3xMCuY+Yg7pyDvhOswcRFpCzrra+mr5FqX/kIsu8/QoNDZscACWhonY6sYJ8E0XEAzxfS&#10;xRAIR+eyWBerVUkJx9g6L8ub5SrlYNX5u3U+vBegSbzU1OFUEzw7PfoQy2HV+UnM5kHJ5kEqlYyo&#10;JLFTjpwYaoBxLkxYpu/qqLHe0Y9ayic1oBs1M7pXZzemSJqMSCnhb0mUIT0WX87LBGwgZk/S0jKg&#10;vpXUNU1YU45I5jvTpCeBSTXeMYkyE7uR0JHaMOwHIhukPnEf2d5D84x8Oxj1jPuHlw7cT0p61HJN&#10;/Y8jc4IS9cHgzNbFYhHFn4xFeTNHw11H9tcRZjhC1TRQMl53IS1MZNPAHc62lYn1l0qmmlGjiZtp&#10;n+ISXNvp1cvWb38BAAD//wMAUEsDBBQABgAIAAAAIQC/EJoz3gAAAAYBAAAPAAAAZHJzL2Rvd25y&#10;ZXYueG1sTI/NTsMwEITvSLyDtUjcqJMo9CfEqRASJw6FlEO5OfGSRI3XUew26duzcCmXkVYzmvk2&#10;3862F2ccfedIQbyIQCDVznTUKPjcvz6sQfigyejeESq4oIdtcXuT68y4iT7wXIZGcAn5TCtoQxgy&#10;KX3dotV+4QYk9r7daHXgc2ykGfXE5baXSRQtpdUd8UKrB3xpsT6WJ6vgK1nvp8thOKbpe3soN7tq&#10;tZvflLq/m5+fQAScwzUMv/iMDgUzVe5ExoteAT8S/pS9zeoxBlFxKE2WMcgil//xix8AAAD//wMA&#10;UEsBAi0AFAAGAAgAAAAhALaDOJL+AAAA4QEAABMAAAAAAAAAAAAAAAAAAAAAAFtDb250ZW50X1R5&#10;cGVzXS54bWxQSwECLQAUAAYACAAAACEAOP0h/9YAAACUAQAACwAAAAAAAAAAAAAAAAAvAQAAX3Jl&#10;bHMvLnJlbHNQSwECLQAUAAYACAAAACEA2XE3VSwCAAA9BAAADgAAAAAAAAAAAAAAAAAuAgAAZHJz&#10;L2Uyb0RvYy54bWxQSwECLQAUAAYACAAAACEAvxCaM94AAAAGAQAADwAAAAAAAAAAAAAAAACGBAAA&#10;ZHJzL2Rvd25yZXYueG1sUEsFBgAAAAAEAAQA8wAAAJEFAAAAAA==&#10;" fillcolor="#e2efd9 [665]" stroked="f">
                <v:textbox>
                  <w:txbxContent>
                    <w:p w14:paraId="53E28BB5" w14:textId="77777777" w:rsidR="00DD05AF" w:rsidRDefault="00DD05AF" w:rsidP="00DD05AF">
                      <w:pPr>
                        <w:rPr>
                          <w:rFonts w:ascii="Century Gothic" w:hAnsi="Century Gothic"/>
                          <w:b/>
                          <w:bCs/>
                          <w:color w:val="2F5496" w:themeColor="accent1" w:themeShade="BF"/>
                          <w:sz w:val="22"/>
                          <w:szCs w:val="20"/>
                        </w:rPr>
                      </w:pPr>
                      <w:r w:rsidRPr="00DD05AF">
                        <w:rPr>
                          <w:rFonts w:ascii="Century Gothic" w:hAnsi="Century Gothic"/>
                          <w:b/>
                          <w:bCs/>
                          <w:color w:val="2F5496" w:themeColor="accent1" w:themeShade="BF"/>
                          <w:sz w:val="22"/>
                          <w:szCs w:val="20"/>
                        </w:rPr>
                        <w:t>Supporting People as they Grow Older</w:t>
                      </w:r>
                    </w:p>
                    <w:p w14:paraId="3273F7F7" w14:textId="77777777" w:rsidR="00977BC6" w:rsidRPr="00977BC6" w:rsidRDefault="00977BC6" w:rsidP="00977BC6">
                      <w:pPr>
                        <w:rPr>
                          <w:rFonts w:ascii="Century Gothic" w:hAnsi="Century Gothic"/>
                          <w:color w:val="2F5496" w:themeColor="accent1" w:themeShade="BF"/>
                          <w:sz w:val="22"/>
                          <w:szCs w:val="20"/>
                        </w:rPr>
                      </w:pPr>
                      <w:r w:rsidRPr="00977BC6">
                        <w:rPr>
                          <w:rFonts w:ascii="Century Gothic" w:hAnsi="Century Gothic"/>
                          <w:color w:val="2F5496" w:themeColor="accent1" w:themeShade="BF"/>
                          <w:sz w:val="22"/>
                          <w:szCs w:val="20"/>
                        </w:rPr>
                        <w:t>More people in Cardiff are living longer. Over the next 10 years, the number of people aged over 65 will grow by 17%, and the number of people aged over 85 will grow by 24%. This also means that more people will need more support as they get older.</w:t>
                      </w:r>
                    </w:p>
                    <w:p w14:paraId="64A9FF67" w14:textId="77777777" w:rsidR="00977BC6" w:rsidRPr="00977BC6" w:rsidRDefault="00977BC6" w:rsidP="00977BC6">
                      <w:pPr>
                        <w:rPr>
                          <w:rFonts w:ascii="Century Gothic" w:hAnsi="Century Gothic"/>
                          <w:color w:val="2F5496" w:themeColor="accent1" w:themeShade="BF"/>
                          <w:sz w:val="22"/>
                          <w:szCs w:val="20"/>
                        </w:rPr>
                      </w:pPr>
                      <w:r w:rsidRPr="00977BC6">
                        <w:rPr>
                          <w:rFonts w:ascii="Century Gothic" w:hAnsi="Century Gothic"/>
                          <w:color w:val="2F5496" w:themeColor="accent1" w:themeShade="BF"/>
                          <w:sz w:val="22"/>
                          <w:szCs w:val="20"/>
                        </w:rPr>
                        <w:t>We know that older people do so much for our communities, and we want to make sure they look after themselves and enjoy their life for as long as possible, and also feel connected to their friends, family, and neighbourhoods for as long as possible. Some people will need extra help at home, and some may need care in a care home.</w:t>
                      </w:r>
                    </w:p>
                    <w:p w14:paraId="4618EDF6" w14:textId="73F22602" w:rsidR="00DE4103" w:rsidRDefault="00977BC6" w:rsidP="00977BC6">
                      <w:pPr>
                        <w:rPr>
                          <w:rFonts w:ascii="Century Gothic" w:hAnsi="Century Gothic"/>
                          <w:color w:val="2F5496" w:themeColor="accent1" w:themeShade="BF"/>
                          <w:sz w:val="22"/>
                          <w:szCs w:val="20"/>
                        </w:rPr>
                      </w:pPr>
                      <w:r w:rsidRPr="00977BC6">
                        <w:rPr>
                          <w:rFonts w:ascii="Century Gothic" w:hAnsi="Century Gothic"/>
                          <w:color w:val="2F5496" w:themeColor="accent1" w:themeShade="BF"/>
                          <w:sz w:val="22"/>
                          <w:szCs w:val="20"/>
                        </w:rPr>
                        <w:t>The cost of adult social care in Cardiff was over £165 million in 2024/25, and this will keep increasing as more people need support. We need to make sure that the care we provide is fair, the best possible and we can afford it.</w:t>
                      </w:r>
                    </w:p>
                    <w:p w14:paraId="3267AD61" w14:textId="4B9FEBFA" w:rsidR="00846CDD" w:rsidRPr="00A43228" w:rsidRDefault="00E05B95" w:rsidP="00E05B95">
                      <w:pPr>
                        <w:rPr>
                          <w:rFonts w:ascii="Century Gothic" w:hAnsi="Century Gothic"/>
                          <w:color w:val="2F5496" w:themeColor="accent1" w:themeShade="BF"/>
                          <w:sz w:val="22"/>
                          <w:szCs w:val="20"/>
                        </w:rPr>
                      </w:pPr>
                      <w:r w:rsidRPr="00E05B95">
                        <w:rPr>
                          <w:rFonts w:ascii="Century Gothic" w:hAnsi="Century Gothic"/>
                          <w:color w:val="2F5496" w:themeColor="accent1" w:themeShade="BF"/>
                          <w:sz w:val="22"/>
                          <w:szCs w:val="20"/>
                        </w:rPr>
                        <w:t>To make sure everyone is treated fairly, we want to follow some key ideas for how we make decisions when we support older people.</w:t>
                      </w:r>
                    </w:p>
                    <w:p w14:paraId="14716909" w14:textId="77777777" w:rsidR="006248CA" w:rsidRPr="00F33DE9" w:rsidRDefault="006248CA" w:rsidP="006248CA">
                      <w:pPr>
                        <w:rPr>
                          <w:rFonts w:ascii="Century Gothic" w:hAnsi="Century Gothic"/>
                          <w:b/>
                          <w:bCs/>
                          <w:color w:val="2F5496" w:themeColor="accent1" w:themeShade="BF"/>
                          <w:sz w:val="22"/>
                          <w:szCs w:val="20"/>
                        </w:rPr>
                      </w:pPr>
                      <w:r w:rsidRPr="00F33DE9">
                        <w:rPr>
                          <w:rFonts w:ascii="Century Gothic" w:hAnsi="Century Gothic"/>
                          <w:b/>
                          <w:bCs/>
                          <w:color w:val="2F5496" w:themeColor="accent1" w:themeShade="BF"/>
                          <w:sz w:val="22"/>
                          <w:szCs w:val="20"/>
                        </w:rPr>
                        <w:t>Do you agree with the following statements?</w:t>
                      </w:r>
                    </w:p>
                    <w:p w14:paraId="5DD73AF6" w14:textId="77777777" w:rsidR="006248CA" w:rsidRDefault="006248CA" w:rsidP="006248CA">
                      <w:pPr>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Respondents to the Young People’s survey showed high levels of support for four of the proposed principles for the care of older people:</w:t>
                      </w:r>
                    </w:p>
                    <w:p w14:paraId="24FDCE27" w14:textId="77777777" w:rsidR="006248CA" w:rsidRDefault="006248CA" w:rsidP="0047456A">
                      <w:pPr>
                        <w:pStyle w:val="ListParagraph"/>
                        <w:numPr>
                          <w:ilvl w:val="0"/>
                          <w:numId w:val="15"/>
                        </w:numPr>
                        <w:spacing w:after="80"/>
                        <w:ind w:left="714" w:hanging="357"/>
                        <w:contextualSpacing w:val="0"/>
                        <w:rPr>
                          <w:rFonts w:ascii="Century Gothic" w:hAnsi="Century Gothic"/>
                          <w:color w:val="2F5496" w:themeColor="accent1" w:themeShade="BF"/>
                          <w:sz w:val="22"/>
                          <w:szCs w:val="20"/>
                        </w:rPr>
                      </w:pPr>
                      <w:r w:rsidRPr="00846CDD">
                        <w:rPr>
                          <w:rFonts w:ascii="Century Gothic" w:hAnsi="Century Gothic"/>
                          <w:color w:val="2F5496" w:themeColor="accent1" w:themeShade="BF"/>
                          <w:sz w:val="22"/>
                          <w:szCs w:val="20"/>
                        </w:rPr>
                        <w:t>People should get the right support at the right time to continue to be healthy and active for as long as possible</w:t>
                      </w:r>
                      <w:r>
                        <w:rPr>
                          <w:rFonts w:ascii="Century Gothic" w:hAnsi="Century Gothic"/>
                          <w:color w:val="2F5496" w:themeColor="accent1" w:themeShade="BF"/>
                          <w:sz w:val="22"/>
                          <w:szCs w:val="20"/>
                        </w:rPr>
                        <w:t xml:space="preserve"> (97.6% agreement)</w:t>
                      </w:r>
                    </w:p>
                    <w:p w14:paraId="37DA7F64" w14:textId="77777777" w:rsidR="006248CA" w:rsidRDefault="006248CA" w:rsidP="0047456A">
                      <w:pPr>
                        <w:pStyle w:val="ListParagraph"/>
                        <w:numPr>
                          <w:ilvl w:val="0"/>
                          <w:numId w:val="15"/>
                        </w:numPr>
                        <w:spacing w:after="80"/>
                        <w:ind w:left="714" w:hanging="357"/>
                        <w:contextualSpacing w:val="0"/>
                        <w:rPr>
                          <w:rFonts w:ascii="Century Gothic" w:hAnsi="Century Gothic"/>
                          <w:color w:val="2F5496" w:themeColor="accent1" w:themeShade="BF"/>
                          <w:sz w:val="22"/>
                          <w:szCs w:val="20"/>
                        </w:rPr>
                      </w:pPr>
                      <w:r w:rsidRPr="00846CDD">
                        <w:rPr>
                          <w:rFonts w:ascii="Century Gothic" w:hAnsi="Century Gothic"/>
                          <w:color w:val="2F5496" w:themeColor="accent1" w:themeShade="BF"/>
                          <w:sz w:val="22"/>
                          <w:szCs w:val="20"/>
                        </w:rPr>
                        <w:t>Older people should be supported to be healthy and active at home and in their community for as long as possible</w:t>
                      </w:r>
                      <w:r>
                        <w:rPr>
                          <w:rFonts w:ascii="Century Gothic" w:hAnsi="Century Gothic"/>
                          <w:color w:val="2F5496" w:themeColor="accent1" w:themeShade="BF"/>
                          <w:sz w:val="22"/>
                          <w:szCs w:val="20"/>
                        </w:rPr>
                        <w:t xml:space="preserve"> (95.1% agreement)</w:t>
                      </w:r>
                    </w:p>
                    <w:p w14:paraId="5455F545" w14:textId="77777777" w:rsidR="006248CA" w:rsidRDefault="006248CA" w:rsidP="0047456A">
                      <w:pPr>
                        <w:pStyle w:val="ListParagraph"/>
                        <w:numPr>
                          <w:ilvl w:val="0"/>
                          <w:numId w:val="15"/>
                        </w:numPr>
                        <w:spacing w:after="80"/>
                        <w:ind w:left="714" w:hanging="357"/>
                        <w:contextualSpacing w:val="0"/>
                        <w:rPr>
                          <w:rFonts w:ascii="Century Gothic" w:hAnsi="Century Gothic"/>
                          <w:color w:val="2F5496" w:themeColor="accent1" w:themeShade="BF"/>
                          <w:sz w:val="22"/>
                          <w:szCs w:val="20"/>
                        </w:rPr>
                      </w:pPr>
                      <w:r w:rsidRPr="00846CDD">
                        <w:rPr>
                          <w:rFonts w:ascii="Century Gothic" w:hAnsi="Century Gothic"/>
                          <w:color w:val="2F5496" w:themeColor="accent1" w:themeShade="BF"/>
                          <w:sz w:val="22"/>
                          <w:szCs w:val="20"/>
                        </w:rPr>
                        <w:t>The plans we have to care for people should be affordable, to help people for a long time rather than a short time and make sure they get the help they need</w:t>
                      </w:r>
                      <w:r>
                        <w:rPr>
                          <w:rFonts w:ascii="Century Gothic" w:hAnsi="Century Gothic"/>
                          <w:color w:val="2F5496" w:themeColor="accent1" w:themeShade="BF"/>
                          <w:sz w:val="22"/>
                          <w:szCs w:val="20"/>
                        </w:rPr>
                        <w:t xml:space="preserve"> (95.1% agreement)</w:t>
                      </w:r>
                    </w:p>
                    <w:p w14:paraId="00AF3F06" w14:textId="77777777" w:rsidR="006248CA" w:rsidRDefault="006248CA" w:rsidP="0047456A">
                      <w:pPr>
                        <w:pStyle w:val="ListParagraph"/>
                        <w:numPr>
                          <w:ilvl w:val="0"/>
                          <w:numId w:val="15"/>
                        </w:numPr>
                        <w:spacing w:after="80"/>
                        <w:ind w:left="714" w:hanging="357"/>
                        <w:contextualSpacing w:val="0"/>
                        <w:rPr>
                          <w:rFonts w:ascii="Century Gothic" w:hAnsi="Century Gothic"/>
                          <w:color w:val="2F5496" w:themeColor="accent1" w:themeShade="BF"/>
                          <w:sz w:val="22"/>
                          <w:szCs w:val="20"/>
                        </w:rPr>
                      </w:pPr>
                      <w:r w:rsidRPr="00846CDD">
                        <w:rPr>
                          <w:rFonts w:ascii="Century Gothic" w:hAnsi="Century Gothic"/>
                          <w:color w:val="2F5496" w:themeColor="accent1" w:themeShade="BF"/>
                          <w:sz w:val="22"/>
                          <w:szCs w:val="20"/>
                        </w:rPr>
                        <w:t>We should give the most care and support to people who need it the most</w:t>
                      </w:r>
                      <w:r>
                        <w:rPr>
                          <w:rFonts w:ascii="Century Gothic" w:hAnsi="Century Gothic"/>
                          <w:color w:val="2F5496" w:themeColor="accent1" w:themeShade="BF"/>
                          <w:sz w:val="22"/>
                          <w:szCs w:val="20"/>
                        </w:rPr>
                        <w:t xml:space="preserve"> (92.8% agreement)</w:t>
                      </w:r>
                    </w:p>
                    <w:p w14:paraId="5E116C52" w14:textId="29C79C7A" w:rsidR="006248CA" w:rsidRPr="00A43228" w:rsidRDefault="00233BC6" w:rsidP="006248CA">
                      <w:pPr>
                        <w:rPr>
                          <w:rFonts w:ascii="Century Gothic" w:hAnsi="Century Gothic"/>
                          <w:color w:val="2F5496" w:themeColor="accent1" w:themeShade="BF"/>
                          <w:sz w:val="22"/>
                          <w:szCs w:val="20"/>
                        </w:rPr>
                      </w:pPr>
                      <w:r w:rsidRPr="00233BC6">
                        <w:rPr>
                          <w:noProof/>
                        </w:rPr>
                        <w:drawing>
                          <wp:inline distT="0" distB="0" distL="0" distR="0" wp14:anchorId="537D6BC4" wp14:editId="69CAAE3D">
                            <wp:extent cx="6000115" cy="3463925"/>
                            <wp:effectExtent l="0" t="0" r="635" b="3175"/>
                            <wp:docPr id="99172497"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6000115" cy="3463925"/>
                                    </a:xfrm>
                                    <a:prstGeom prst="rect">
                                      <a:avLst/>
                                    </a:prstGeom>
                                    <a:noFill/>
                                    <a:ln>
                                      <a:noFill/>
                                    </a:ln>
                                  </pic:spPr>
                                </pic:pic>
                              </a:graphicData>
                            </a:graphic>
                          </wp:inline>
                        </w:drawing>
                      </w:r>
                    </w:p>
                    <w:p w14:paraId="2F312628" w14:textId="0B7E1227" w:rsidR="00A70C07" w:rsidRDefault="00A70C07" w:rsidP="00DE4103">
                      <w:pPr>
                        <w:rPr>
                          <w:rFonts w:ascii="Century Gothic" w:hAnsi="Century Gothic"/>
                          <w:color w:val="2F5496" w:themeColor="accent1" w:themeShade="BF"/>
                          <w:sz w:val="22"/>
                          <w:szCs w:val="20"/>
                        </w:rPr>
                      </w:pPr>
                    </w:p>
                  </w:txbxContent>
                </v:textbox>
                <w10:wrap type="square" anchorx="margin"/>
              </v:shape>
            </w:pict>
          </mc:Fallback>
        </mc:AlternateContent>
      </w:r>
    </w:p>
    <w:p w14:paraId="2ECA6225" w14:textId="340F6E44" w:rsidR="00E65B95" w:rsidRDefault="00E65B95" w:rsidP="00145167">
      <w:r>
        <w:rPr>
          <w:noProof/>
        </w:rPr>
        <w:lastRenderedPageBreak/>
        <mc:AlternateContent>
          <mc:Choice Requires="wps">
            <w:drawing>
              <wp:anchor distT="45720" distB="45720" distL="114300" distR="114300" simplePos="0" relativeHeight="251658259" behindDoc="0" locked="0" layoutInCell="1" allowOverlap="1" wp14:anchorId="4F06015E" wp14:editId="11F0F686">
                <wp:simplePos x="0" y="0"/>
                <wp:positionH relativeFrom="margin">
                  <wp:posOffset>0</wp:posOffset>
                </wp:positionH>
                <wp:positionV relativeFrom="paragraph">
                  <wp:posOffset>20955</wp:posOffset>
                </wp:positionV>
                <wp:extent cx="6192000" cy="8839200"/>
                <wp:effectExtent l="0" t="0" r="0" b="0"/>
                <wp:wrapSquare wrapText="bothSides"/>
                <wp:docPr id="1443967760" name="Text Box 2" descr="Whilst at a lower level, more than half of those responding to these questions agreed with each of the remaining principles under-pinning care for older people in Cardiff: &#10;- People should only be given a place in a care home if their assessment shows they need that much support (71.4% agreement)&#10;- The Council should set prices for home care and care home placements, and only pay more if there’s a good reason, like if someone has very special care needs (67.1% agreement)&#10;- If someone chooses a more expensive care home, they should be responsible for paying the extra cost themselves, and they may need to move if they can no longer afford it (58.2% agreement)&#10;- If someone chooses a more expensive care home, they should be responsible for paying the extra cost themselves, and they may need to move if they can no longer afford it (56.0% agreement)&#10;&#10;Chart showing results"/>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192000" cy="8839200"/>
                        </a:xfrm>
                        <a:prstGeom prst="rect">
                          <a:avLst/>
                        </a:prstGeom>
                        <a:solidFill>
                          <a:schemeClr val="accent6">
                            <a:lumMod val="20000"/>
                            <a:lumOff val="80000"/>
                          </a:schemeClr>
                        </a:solidFill>
                        <a:ln w="9525">
                          <a:noFill/>
                          <a:miter lim="800000"/>
                          <a:headEnd/>
                          <a:tailEnd/>
                        </a:ln>
                      </wps:spPr>
                      <wps:txbx>
                        <w:txbxContent>
                          <w:p w14:paraId="70D46106" w14:textId="0E176DBD" w:rsidR="00E65B95" w:rsidRDefault="00AF2126" w:rsidP="004F3C3E">
                            <w:pPr>
                              <w:ind w:right="-177"/>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Whilst</w:t>
                            </w:r>
                            <w:r w:rsidR="000C2834">
                              <w:rPr>
                                <w:rFonts w:ascii="Century Gothic" w:hAnsi="Century Gothic"/>
                                <w:color w:val="2F5496" w:themeColor="accent1" w:themeShade="BF"/>
                                <w:sz w:val="22"/>
                                <w:szCs w:val="20"/>
                              </w:rPr>
                              <w:t xml:space="preserve"> at a lower level, </w:t>
                            </w:r>
                            <w:r w:rsidR="00FF56E0">
                              <w:rPr>
                                <w:rFonts w:ascii="Century Gothic" w:hAnsi="Century Gothic"/>
                                <w:color w:val="2F5496" w:themeColor="accent1" w:themeShade="BF"/>
                                <w:sz w:val="22"/>
                                <w:szCs w:val="20"/>
                              </w:rPr>
                              <w:t xml:space="preserve">more than half </w:t>
                            </w:r>
                            <w:r w:rsidR="00533C76">
                              <w:rPr>
                                <w:rFonts w:ascii="Century Gothic" w:hAnsi="Century Gothic"/>
                                <w:color w:val="2F5496" w:themeColor="accent1" w:themeShade="BF"/>
                                <w:sz w:val="22"/>
                                <w:szCs w:val="20"/>
                              </w:rPr>
                              <w:t>of those responding to th</w:t>
                            </w:r>
                            <w:r w:rsidR="00B9517A">
                              <w:rPr>
                                <w:rFonts w:ascii="Century Gothic" w:hAnsi="Century Gothic"/>
                                <w:color w:val="2F5496" w:themeColor="accent1" w:themeShade="BF"/>
                                <w:sz w:val="22"/>
                                <w:szCs w:val="20"/>
                              </w:rPr>
                              <w:t>e</w:t>
                            </w:r>
                            <w:r w:rsidR="00533C76">
                              <w:rPr>
                                <w:rFonts w:ascii="Century Gothic" w:hAnsi="Century Gothic"/>
                                <w:color w:val="2F5496" w:themeColor="accent1" w:themeShade="BF"/>
                                <w:sz w:val="22"/>
                                <w:szCs w:val="20"/>
                              </w:rPr>
                              <w:t>s</w:t>
                            </w:r>
                            <w:r w:rsidR="00B9517A">
                              <w:rPr>
                                <w:rFonts w:ascii="Century Gothic" w:hAnsi="Century Gothic"/>
                                <w:color w:val="2F5496" w:themeColor="accent1" w:themeShade="BF"/>
                                <w:sz w:val="22"/>
                                <w:szCs w:val="20"/>
                              </w:rPr>
                              <w:t>e</w:t>
                            </w:r>
                            <w:r w:rsidR="00533C76">
                              <w:rPr>
                                <w:rFonts w:ascii="Century Gothic" w:hAnsi="Century Gothic"/>
                                <w:color w:val="2F5496" w:themeColor="accent1" w:themeShade="BF"/>
                                <w:sz w:val="22"/>
                                <w:szCs w:val="20"/>
                              </w:rPr>
                              <w:t xml:space="preserve"> question</w:t>
                            </w:r>
                            <w:r w:rsidR="00B9517A">
                              <w:rPr>
                                <w:rFonts w:ascii="Century Gothic" w:hAnsi="Century Gothic"/>
                                <w:color w:val="2F5496" w:themeColor="accent1" w:themeShade="BF"/>
                                <w:sz w:val="22"/>
                                <w:szCs w:val="20"/>
                              </w:rPr>
                              <w:t>s</w:t>
                            </w:r>
                            <w:r w:rsidR="00DA0384">
                              <w:rPr>
                                <w:rFonts w:ascii="Century Gothic" w:hAnsi="Century Gothic"/>
                                <w:color w:val="2F5496" w:themeColor="accent1" w:themeShade="BF"/>
                                <w:sz w:val="22"/>
                                <w:szCs w:val="20"/>
                              </w:rPr>
                              <w:t xml:space="preserve"> agreed with each of</w:t>
                            </w:r>
                            <w:r w:rsidR="000C2834">
                              <w:rPr>
                                <w:rFonts w:ascii="Century Gothic" w:hAnsi="Century Gothic"/>
                                <w:color w:val="2F5496" w:themeColor="accent1" w:themeShade="BF"/>
                                <w:sz w:val="22"/>
                                <w:szCs w:val="20"/>
                              </w:rPr>
                              <w:t xml:space="preserve"> the remaining principles</w:t>
                            </w:r>
                            <w:r w:rsidR="004F3C3E">
                              <w:rPr>
                                <w:rFonts w:ascii="Century Gothic" w:hAnsi="Century Gothic"/>
                                <w:color w:val="2F5496" w:themeColor="accent1" w:themeShade="BF"/>
                                <w:sz w:val="22"/>
                                <w:szCs w:val="20"/>
                              </w:rPr>
                              <w:t xml:space="preserve"> under-pinning care for older people in Cardiff:</w:t>
                            </w:r>
                            <w:r w:rsidR="000C2834">
                              <w:rPr>
                                <w:rFonts w:ascii="Century Gothic" w:hAnsi="Century Gothic"/>
                                <w:color w:val="2F5496" w:themeColor="accent1" w:themeShade="BF"/>
                                <w:sz w:val="22"/>
                                <w:szCs w:val="20"/>
                              </w:rPr>
                              <w:t xml:space="preserve"> </w:t>
                            </w:r>
                          </w:p>
                          <w:p w14:paraId="1E9B1C44" w14:textId="103E1D81" w:rsidR="00E65B95" w:rsidRDefault="005C39B2" w:rsidP="00E65B95">
                            <w:pPr>
                              <w:pStyle w:val="ListParagraph"/>
                              <w:numPr>
                                <w:ilvl w:val="0"/>
                                <w:numId w:val="15"/>
                              </w:numPr>
                              <w:ind w:left="714" w:hanging="357"/>
                              <w:contextualSpacing w:val="0"/>
                              <w:rPr>
                                <w:rFonts w:ascii="Century Gothic" w:hAnsi="Century Gothic"/>
                                <w:color w:val="2F5496" w:themeColor="accent1" w:themeShade="BF"/>
                                <w:sz w:val="22"/>
                                <w:szCs w:val="20"/>
                              </w:rPr>
                            </w:pPr>
                            <w:r w:rsidRPr="002A31C5">
                              <w:rPr>
                                <w:rFonts w:ascii="Century Gothic" w:hAnsi="Century Gothic"/>
                                <w:color w:val="2F5496" w:themeColor="accent1" w:themeShade="BF"/>
                                <w:sz w:val="22"/>
                                <w:szCs w:val="20"/>
                              </w:rPr>
                              <w:t xml:space="preserve">People should only be given a place in a care home if their assessment shows they need that much support </w:t>
                            </w:r>
                            <w:r w:rsidR="00E65B95">
                              <w:rPr>
                                <w:rFonts w:ascii="Century Gothic" w:hAnsi="Century Gothic"/>
                                <w:color w:val="2F5496" w:themeColor="accent1" w:themeShade="BF"/>
                                <w:sz w:val="22"/>
                                <w:szCs w:val="20"/>
                              </w:rPr>
                              <w:t>(7</w:t>
                            </w:r>
                            <w:r w:rsidR="003A0621">
                              <w:rPr>
                                <w:rFonts w:ascii="Century Gothic" w:hAnsi="Century Gothic"/>
                                <w:color w:val="2F5496" w:themeColor="accent1" w:themeShade="BF"/>
                                <w:sz w:val="22"/>
                                <w:szCs w:val="20"/>
                              </w:rPr>
                              <w:t>1</w:t>
                            </w:r>
                            <w:r w:rsidR="00E65B95">
                              <w:rPr>
                                <w:rFonts w:ascii="Century Gothic" w:hAnsi="Century Gothic"/>
                                <w:color w:val="2F5496" w:themeColor="accent1" w:themeShade="BF"/>
                                <w:sz w:val="22"/>
                                <w:szCs w:val="20"/>
                              </w:rPr>
                              <w:t>.</w:t>
                            </w:r>
                            <w:r w:rsidR="003A0621">
                              <w:rPr>
                                <w:rFonts w:ascii="Century Gothic" w:hAnsi="Century Gothic"/>
                                <w:color w:val="2F5496" w:themeColor="accent1" w:themeShade="BF"/>
                                <w:sz w:val="22"/>
                                <w:szCs w:val="20"/>
                              </w:rPr>
                              <w:t>4</w:t>
                            </w:r>
                            <w:r w:rsidR="00E65B95">
                              <w:rPr>
                                <w:rFonts w:ascii="Century Gothic" w:hAnsi="Century Gothic"/>
                                <w:color w:val="2F5496" w:themeColor="accent1" w:themeShade="BF"/>
                                <w:sz w:val="22"/>
                                <w:szCs w:val="20"/>
                              </w:rPr>
                              <w:t>% agreement)</w:t>
                            </w:r>
                          </w:p>
                          <w:p w14:paraId="3F98248F" w14:textId="3171707B" w:rsidR="00E65B95" w:rsidRDefault="008D2202" w:rsidP="00E65B95">
                            <w:pPr>
                              <w:pStyle w:val="ListParagraph"/>
                              <w:numPr>
                                <w:ilvl w:val="0"/>
                                <w:numId w:val="15"/>
                              </w:numPr>
                              <w:ind w:left="714" w:hanging="357"/>
                              <w:contextualSpacing w:val="0"/>
                              <w:rPr>
                                <w:rFonts w:ascii="Century Gothic" w:hAnsi="Century Gothic"/>
                                <w:color w:val="2F5496" w:themeColor="accent1" w:themeShade="BF"/>
                                <w:sz w:val="22"/>
                                <w:szCs w:val="20"/>
                              </w:rPr>
                            </w:pPr>
                            <w:r w:rsidRPr="002A31C5">
                              <w:rPr>
                                <w:rFonts w:ascii="Century Gothic" w:hAnsi="Century Gothic"/>
                                <w:color w:val="2F5496" w:themeColor="accent1" w:themeShade="BF"/>
                                <w:sz w:val="22"/>
                                <w:szCs w:val="20"/>
                              </w:rPr>
                              <w:t xml:space="preserve">The Council should set prices for home care and care home placements, and only pay more if there’s a good reason, like if someone has very special care needs </w:t>
                            </w:r>
                            <w:r w:rsidR="00E65B95">
                              <w:rPr>
                                <w:rFonts w:ascii="Century Gothic" w:hAnsi="Century Gothic"/>
                                <w:color w:val="2F5496" w:themeColor="accent1" w:themeShade="BF"/>
                                <w:sz w:val="22"/>
                                <w:szCs w:val="20"/>
                              </w:rPr>
                              <w:t>(</w:t>
                            </w:r>
                            <w:r w:rsidR="000D48E7">
                              <w:rPr>
                                <w:rFonts w:ascii="Century Gothic" w:hAnsi="Century Gothic"/>
                                <w:color w:val="2F5496" w:themeColor="accent1" w:themeShade="BF"/>
                                <w:sz w:val="22"/>
                                <w:szCs w:val="20"/>
                              </w:rPr>
                              <w:t>67</w:t>
                            </w:r>
                            <w:r w:rsidR="00E65B95">
                              <w:rPr>
                                <w:rFonts w:ascii="Century Gothic" w:hAnsi="Century Gothic"/>
                                <w:color w:val="2F5496" w:themeColor="accent1" w:themeShade="BF"/>
                                <w:sz w:val="22"/>
                                <w:szCs w:val="20"/>
                              </w:rPr>
                              <w:t>.1% agreement)</w:t>
                            </w:r>
                          </w:p>
                          <w:p w14:paraId="4ABF6335" w14:textId="19FFA32F" w:rsidR="00E65B95" w:rsidRDefault="00A45C72" w:rsidP="00E65B95">
                            <w:pPr>
                              <w:pStyle w:val="ListParagraph"/>
                              <w:numPr>
                                <w:ilvl w:val="0"/>
                                <w:numId w:val="15"/>
                              </w:numPr>
                              <w:ind w:left="714" w:hanging="357"/>
                              <w:contextualSpacing w:val="0"/>
                              <w:rPr>
                                <w:rFonts w:ascii="Century Gothic" w:hAnsi="Century Gothic"/>
                                <w:color w:val="2F5496" w:themeColor="accent1" w:themeShade="BF"/>
                                <w:sz w:val="22"/>
                                <w:szCs w:val="20"/>
                              </w:rPr>
                            </w:pPr>
                            <w:r w:rsidRPr="002A31C5">
                              <w:rPr>
                                <w:rFonts w:ascii="Century Gothic" w:hAnsi="Century Gothic"/>
                                <w:color w:val="2F5496" w:themeColor="accent1" w:themeShade="BF"/>
                                <w:sz w:val="22"/>
                                <w:szCs w:val="20"/>
                              </w:rPr>
                              <w:t xml:space="preserve">If someone chooses a more expensive care home, they should be responsible for paying the extra cost themselves, and they may need to move if they can no longer afford it </w:t>
                            </w:r>
                            <w:r w:rsidR="00E65B95">
                              <w:rPr>
                                <w:rFonts w:ascii="Century Gothic" w:hAnsi="Century Gothic"/>
                                <w:color w:val="2F5496" w:themeColor="accent1" w:themeShade="BF"/>
                                <w:sz w:val="22"/>
                                <w:szCs w:val="20"/>
                              </w:rPr>
                              <w:t>(</w:t>
                            </w:r>
                            <w:r w:rsidR="00C17E27">
                              <w:rPr>
                                <w:rFonts w:ascii="Century Gothic" w:hAnsi="Century Gothic"/>
                                <w:color w:val="2F5496" w:themeColor="accent1" w:themeShade="BF"/>
                                <w:sz w:val="22"/>
                                <w:szCs w:val="20"/>
                              </w:rPr>
                              <w:t>58</w:t>
                            </w:r>
                            <w:r w:rsidR="00E65B95">
                              <w:rPr>
                                <w:rFonts w:ascii="Century Gothic" w:hAnsi="Century Gothic"/>
                                <w:color w:val="2F5496" w:themeColor="accent1" w:themeShade="BF"/>
                                <w:sz w:val="22"/>
                                <w:szCs w:val="20"/>
                              </w:rPr>
                              <w:t>.</w:t>
                            </w:r>
                            <w:r w:rsidR="00C17E27">
                              <w:rPr>
                                <w:rFonts w:ascii="Century Gothic" w:hAnsi="Century Gothic"/>
                                <w:color w:val="2F5496" w:themeColor="accent1" w:themeShade="BF"/>
                                <w:sz w:val="22"/>
                                <w:szCs w:val="20"/>
                              </w:rPr>
                              <w:t>2</w:t>
                            </w:r>
                            <w:r w:rsidR="00E65B95">
                              <w:rPr>
                                <w:rFonts w:ascii="Century Gothic" w:hAnsi="Century Gothic"/>
                                <w:color w:val="2F5496" w:themeColor="accent1" w:themeShade="BF"/>
                                <w:sz w:val="22"/>
                                <w:szCs w:val="20"/>
                              </w:rPr>
                              <w:t>% agreement)</w:t>
                            </w:r>
                          </w:p>
                          <w:p w14:paraId="7E0438E6" w14:textId="292F1E6B" w:rsidR="002A31C5" w:rsidRPr="002B5063" w:rsidRDefault="00C17E27" w:rsidP="002B5063">
                            <w:pPr>
                              <w:pStyle w:val="ListParagraph"/>
                              <w:numPr>
                                <w:ilvl w:val="0"/>
                                <w:numId w:val="15"/>
                              </w:numPr>
                              <w:ind w:left="714" w:hanging="357"/>
                              <w:contextualSpacing w:val="0"/>
                              <w:rPr>
                                <w:rFonts w:ascii="Century Gothic" w:hAnsi="Century Gothic"/>
                                <w:color w:val="2F5496" w:themeColor="accent1" w:themeShade="BF"/>
                                <w:sz w:val="22"/>
                                <w:szCs w:val="20"/>
                              </w:rPr>
                            </w:pPr>
                            <w:r w:rsidRPr="002A31C5">
                              <w:rPr>
                                <w:rFonts w:ascii="Century Gothic" w:hAnsi="Century Gothic"/>
                                <w:color w:val="2F5496" w:themeColor="accent1" w:themeShade="BF"/>
                                <w:sz w:val="22"/>
                                <w:szCs w:val="20"/>
                              </w:rPr>
                              <w:t xml:space="preserve">If someone chooses a more expensive care home, they should be responsible for paying the extra cost themselves, and they may need to move if they can no longer afford it </w:t>
                            </w:r>
                            <w:r w:rsidR="00E65B95">
                              <w:rPr>
                                <w:rFonts w:ascii="Century Gothic" w:hAnsi="Century Gothic"/>
                                <w:color w:val="2F5496" w:themeColor="accent1" w:themeShade="BF"/>
                                <w:sz w:val="22"/>
                                <w:szCs w:val="20"/>
                              </w:rPr>
                              <w:t>(</w:t>
                            </w:r>
                            <w:r>
                              <w:rPr>
                                <w:rFonts w:ascii="Century Gothic" w:hAnsi="Century Gothic"/>
                                <w:color w:val="2F5496" w:themeColor="accent1" w:themeShade="BF"/>
                                <w:sz w:val="22"/>
                                <w:szCs w:val="20"/>
                              </w:rPr>
                              <w:t>56</w:t>
                            </w:r>
                            <w:r w:rsidR="00E65B95">
                              <w:rPr>
                                <w:rFonts w:ascii="Century Gothic" w:hAnsi="Century Gothic"/>
                                <w:color w:val="2F5496" w:themeColor="accent1" w:themeShade="BF"/>
                                <w:sz w:val="22"/>
                                <w:szCs w:val="20"/>
                              </w:rPr>
                              <w:t>.</w:t>
                            </w:r>
                            <w:r>
                              <w:rPr>
                                <w:rFonts w:ascii="Century Gothic" w:hAnsi="Century Gothic"/>
                                <w:color w:val="2F5496" w:themeColor="accent1" w:themeShade="BF"/>
                                <w:sz w:val="22"/>
                                <w:szCs w:val="20"/>
                              </w:rPr>
                              <w:t>0</w:t>
                            </w:r>
                            <w:r w:rsidR="00E65B95">
                              <w:rPr>
                                <w:rFonts w:ascii="Century Gothic" w:hAnsi="Century Gothic"/>
                                <w:color w:val="2F5496" w:themeColor="accent1" w:themeShade="BF"/>
                                <w:sz w:val="22"/>
                                <w:szCs w:val="20"/>
                              </w:rPr>
                              <w:t>% agreement)</w:t>
                            </w:r>
                          </w:p>
                          <w:p w14:paraId="5FC8B3A6" w14:textId="0E6D0914" w:rsidR="00E65B95" w:rsidRPr="00A43228" w:rsidRDefault="00133CBB" w:rsidP="00E65B95">
                            <w:pPr>
                              <w:rPr>
                                <w:rFonts w:ascii="Century Gothic" w:hAnsi="Century Gothic"/>
                                <w:color w:val="2F5496" w:themeColor="accent1" w:themeShade="BF"/>
                                <w:sz w:val="22"/>
                                <w:szCs w:val="20"/>
                              </w:rPr>
                            </w:pPr>
                            <w:r>
                              <w:rPr>
                                <w:noProof/>
                              </w:rPr>
                              <w:drawing>
                                <wp:inline distT="0" distB="0" distL="0" distR="0" wp14:anchorId="08020E4C" wp14:editId="44FEBA56">
                                  <wp:extent cx="5983605" cy="5334000"/>
                                  <wp:effectExtent l="0" t="0" r="17145" b="0"/>
                                  <wp:docPr id="1520976296" name="Chart 1">
                                    <a:extLst xmlns:a="http://schemas.openxmlformats.org/drawingml/2006/main">
                                      <a:ext uri="{FF2B5EF4-FFF2-40B4-BE49-F238E27FC236}">
                                        <a16:creationId xmlns:a16="http://schemas.microsoft.com/office/drawing/2014/main" id="{B54C7F13-30F5-4F5D-9E1C-AEBB06FF0A9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1"/>
                                    </a:graphicData>
                                  </a:graphic>
                                </wp:inline>
                              </w:drawing>
                            </w:r>
                          </w:p>
                          <w:p w14:paraId="31A0DA9F" w14:textId="6A0B2C70" w:rsidR="00E65B95" w:rsidRDefault="00B30AF1" w:rsidP="00E65B95">
                            <w:pPr>
                              <w:rPr>
                                <w:rFonts w:ascii="Century Gothic" w:hAnsi="Century Gothic"/>
                                <w:color w:val="2F5496" w:themeColor="accent1" w:themeShade="BF"/>
                                <w:sz w:val="22"/>
                                <w:szCs w:val="20"/>
                              </w:rPr>
                            </w:pPr>
                            <w:r w:rsidRPr="00CB0C07">
                              <w:rPr>
                                <w:rFonts w:ascii="Century Gothic" w:hAnsi="Century Gothic"/>
                                <w:i/>
                                <w:iCs/>
                                <w:color w:val="2F5496" w:themeColor="accent1" w:themeShade="BF"/>
                                <w:sz w:val="22"/>
                                <w:szCs w:val="20"/>
                              </w:rPr>
                              <w:t>Excludes</w:t>
                            </w:r>
                            <w:r>
                              <w:rPr>
                                <w:rFonts w:ascii="Century Gothic" w:hAnsi="Century Gothic"/>
                                <w:i/>
                                <w:iCs/>
                                <w:color w:val="2F5496" w:themeColor="accent1" w:themeShade="BF"/>
                                <w:sz w:val="22"/>
                                <w:szCs w:val="20"/>
                              </w:rPr>
                              <w:t xml:space="preserve"> ‘Don’t know’ responses</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4F06015E" id="_x0000_s1038" type="#_x0000_t202" alt="Whilst at a lower level, more than half of those responding to these questions agreed with each of the remaining principles under-pinning care for older people in Cardiff: &#10;- People should only be given a place in a care home if their assessment shows they need that much support (71.4% agreement)&#10;- The Council should set prices for home care and care home placements, and only pay more if there’s a good reason, like if someone has very special care needs (67.1% agreement)&#10;- If someone chooses a more expensive care home, they should be responsible for paying the extra cost themselves, and they may need to move if they can no longer afford it (58.2% agreement)&#10;- If someone chooses a more expensive care home, they should be responsible for paying the extra cost themselves, and they may need to move if they can no longer afford it (56.0% agreement)&#10;&#10;Chart showing results" style="position:absolute;margin-left:0;margin-top:1.65pt;width:487.55pt;height:696pt;z-index:251658259;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ELa5KgIAAD0EAAAOAAAAZHJzL2Uyb0RvYy54bWysU9uOEzEMfUfiH6K802lLW7qjTldLl0VI&#10;y0Va+AA3k+lEJHFI0s4sX4+Tme0WeEO8RLGdHNvHx5vr3mh2kj4otBWfTaacSSuwVvZQ8W9f716t&#10;OQsRbA0araz4owz8evvyxaZzpZxji7qWnhGIDWXnKt7G6MqiCKKVBsIEnbQUbNAbiGT6Q1F76Ajd&#10;6GI+na6KDn3tPAoZAnlvhyDfZvymkSJ+bpogI9MVp9piPn0+9+ksthsoDx5cq8RYBvxDFQaUpaRn&#10;qFuIwI5e/QVllPAYsIkTgabAplFC5h6om9n0j24eWnAy90LkBHemKfw/WPHp9OC+eBb7t9jTAHMT&#10;wd2j+B6YxV0L9iBvvMeulVBT4lmirOhcKMeviepQhgSy7z5iTUOGY8QM1DfeJFaoT0boNIDHM+my&#10;j0yQczW7okFSSFBsvX6drJwDyqfvzof4XqJh6VJxT1PN8HC6DzGVA+XTk5QtoFb1ndI6G0lJcqc9&#10;OwFpAISQNq7yd300VO/gTyWMaiA3aWZwr5/clCJrMiHlhL8l0ZZ1Fb9azpcZ2GLKnqVlVCR9a2Wo&#10;t4Q15khkvrN1fhJB6eFOSbQd2U2EDtTGft8zVRP188RLYnuP9SPx7XHQM+0fXVr0PznrSMsVDz+O&#10;4CVn+oOlmV3NFosk/mwslm/mZPjLyP4yAlYQVMUjZ8N1F/PCJDYt3tBsG5VZf65krJk0mrkZ9ykt&#10;waWdXz1v/fYXAAAA//8DAFBLAwQUAAYACAAAACEA7bu2/d8AAAAHAQAADwAAAGRycy9kb3ducmV2&#10;LnhtbEyPMU/DMBSEdyT+g/WQ2KjTpqVNGqdCSEwMhZShbE7yGkeNn6PYbdJ/z2OC8XSnu++y3WQ7&#10;ccXBt44UzGcRCKTK1S01Cr4Ob08bED5oqnXnCBXc0MMuv7/LdFq7kT7xWoRGcAn5VCswIfSplL4y&#10;aLWfuR6JvZMbrA4sh0bWgx653HZyEUXP0uqWeMHoHl8NVufiYhV8LzaH8Xbsz8vlhzkWyb5c76d3&#10;pR4fppctiIBT+AvDLz6jQ85MpbtQ7UWngI8EBXEMgs1kvZqDKDkVJ6sYZJ7J//z5DwAAAP//AwBQ&#10;SwECLQAUAAYACAAAACEAtoM4kv4AAADhAQAAEwAAAAAAAAAAAAAAAAAAAAAAW0NvbnRlbnRfVHlw&#10;ZXNdLnhtbFBLAQItABQABgAIAAAAIQA4/SH/1gAAAJQBAAALAAAAAAAAAAAAAAAAAC8BAABfcmVs&#10;cy8ucmVsc1BLAQItABQABgAIAAAAIQA0ELa5KgIAAD0EAAAOAAAAAAAAAAAAAAAAAC4CAABkcnMv&#10;ZTJvRG9jLnhtbFBLAQItABQABgAIAAAAIQDtu7b93wAAAAcBAAAPAAAAAAAAAAAAAAAAAIQEAABk&#10;cnMvZG93bnJldi54bWxQSwUGAAAAAAQABADzAAAAkAUAAAAA&#10;" fillcolor="#e2efd9 [665]" stroked="f">
                <v:textbox>
                  <w:txbxContent>
                    <w:p w14:paraId="70D46106" w14:textId="0E176DBD" w:rsidR="00E65B95" w:rsidRDefault="00AF2126" w:rsidP="004F3C3E">
                      <w:pPr>
                        <w:ind w:right="-177"/>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Whilst</w:t>
                      </w:r>
                      <w:r w:rsidR="000C2834">
                        <w:rPr>
                          <w:rFonts w:ascii="Century Gothic" w:hAnsi="Century Gothic"/>
                          <w:color w:val="2F5496" w:themeColor="accent1" w:themeShade="BF"/>
                          <w:sz w:val="22"/>
                          <w:szCs w:val="20"/>
                        </w:rPr>
                        <w:t xml:space="preserve"> at a lower level, </w:t>
                      </w:r>
                      <w:r w:rsidR="00FF56E0">
                        <w:rPr>
                          <w:rFonts w:ascii="Century Gothic" w:hAnsi="Century Gothic"/>
                          <w:color w:val="2F5496" w:themeColor="accent1" w:themeShade="BF"/>
                          <w:sz w:val="22"/>
                          <w:szCs w:val="20"/>
                        </w:rPr>
                        <w:t xml:space="preserve">more than half </w:t>
                      </w:r>
                      <w:r w:rsidR="00533C76">
                        <w:rPr>
                          <w:rFonts w:ascii="Century Gothic" w:hAnsi="Century Gothic"/>
                          <w:color w:val="2F5496" w:themeColor="accent1" w:themeShade="BF"/>
                          <w:sz w:val="22"/>
                          <w:szCs w:val="20"/>
                        </w:rPr>
                        <w:t>of those responding to th</w:t>
                      </w:r>
                      <w:r w:rsidR="00B9517A">
                        <w:rPr>
                          <w:rFonts w:ascii="Century Gothic" w:hAnsi="Century Gothic"/>
                          <w:color w:val="2F5496" w:themeColor="accent1" w:themeShade="BF"/>
                          <w:sz w:val="22"/>
                          <w:szCs w:val="20"/>
                        </w:rPr>
                        <w:t>e</w:t>
                      </w:r>
                      <w:r w:rsidR="00533C76">
                        <w:rPr>
                          <w:rFonts w:ascii="Century Gothic" w:hAnsi="Century Gothic"/>
                          <w:color w:val="2F5496" w:themeColor="accent1" w:themeShade="BF"/>
                          <w:sz w:val="22"/>
                          <w:szCs w:val="20"/>
                        </w:rPr>
                        <w:t>s</w:t>
                      </w:r>
                      <w:r w:rsidR="00B9517A">
                        <w:rPr>
                          <w:rFonts w:ascii="Century Gothic" w:hAnsi="Century Gothic"/>
                          <w:color w:val="2F5496" w:themeColor="accent1" w:themeShade="BF"/>
                          <w:sz w:val="22"/>
                          <w:szCs w:val="20"/>
                        </w:rPr>
                        <w:t>e</w:t>
                      </w:r>
                      <w:r w:rsidR="00533C76">
                        <w:rPr>
                          <w:rFonts w:ascii="Century Gothic" w:hAnsi="Century Gothic"/>
                          <w:color w:val="2F5496" w:themeColor="accent1" w:themeShade="BF"/>
                          <w:sz w:val="22"/>
                          <w:szCs w:val="20"/>
                        </w:rPr>
                        <w:t xml:space="preserve"> question</w:t>
                      </w:r>
                      <w:r w:rsidR="00B9517A">
                        <w:rPr>
                          <w:rFonts w:ascii="Century Gothic" w:hAnsi="Century Gothic"/>
                          <w:color w:val="2F5496" w:themeColor="accent1" w:themeShade="BF"/>
                          <w:sz w:val="22"/>
                          <w:szCs w:val="20"/>
                        </w:rPr>
                        <w:t>s</w:t>
                      </w:r>
                      <w:r w:rsidR="00DA0384">
                        <w:rPr>
                          <w:rFonts w:ascii="Century Gothic" w:hAnsi="Century Gothic"/>
                          <w:color w:val="2F5496" w:themeColor="accent1" w:themeShade="BF"/>
                          <w:sz w:val="22"/>
                          <w:szCs w:val="20"/>
                        </w:rPr>
                        <w:t xml:space="preserve"> agreed with each of</w:t>
                      </w:r>
                      <w:r w:rsidR="000C2834">
                        <w:rPr>
                          <w:rFonts w:ascii="Century Gothic" w:hAnsi="Century Gothic"/>
                          <w:color w:val="2F5496" w:themeColor="accent1" w:themeShade="BF"/>
                          <w:sz w:val="22"/>
                          <w:szCs w:val="20"/>
                        </w:rPr>
                        <w:t xml:space="preserve"> the remaining principles</w:t>
                      </w:r>
                      <w:r w:rsidR="004F3C3E">
                        <w:rPr>
                          <w:rFonts w:ascii="Century Gothic" w:hAnsi="Century Gothic"/>
                          <w:color w:val="2F5496" w:themeColor="accent1" w:themeShade="BF"/>
                          <w:sz w:val="22"/>
                          <w:szCs w:val="20"/>
                        </w:rPr>
                        <w:t xml:space="preserve"> under-pinning care for older people in Cardiff:</w:t>
                      </w:r>
                      <w:r w:rsidR="000C2834">
                        <w:rPr>
                          <w:rFonts w:ascii="Century Gothic" w:hAnsi="Century Gothic"/>
                          <w:color w:val="2F5496" w:themeColor="accent1" w:themeShade="BF"/>
                          <w:sz w:val="22"/>
                          <w:szCs w:val="20"/>
                        </w:rPr>
                        <w:t xml:space="preserve"> </w:t>
                      </w:r>
                    </w:p>
                    <w:p w14:paraId="1E9B1C44" w14:textId="103E1D81" w:rsidR="00E65B95" w:rsidRDefault="005C39B2" w:rsidP="00E65B95">
                      <w:pPr>
                        <w:pStyle w:val="ListParagraph"/>
                        <w:numPr>
                          <w:ilvl w:val="0"/>
                          <w:numId w:val="15"/>
                        </w:numPr>
                        <w:ind w:left="714" w:hanging="357"/>
                        <w:contextualSpacing w:val="0"/>
                        <w:rPr>
                          <w:rFonts w:ascii="Century Gothic" w:hAnsi="Century Gothic"/>
                          <w:color w:val="2F5496" w:themeColor="accent1" w:themeShade="BF"/>
                          <w:sz w:val="22"/>
                          <w:szCs w:val="20"/>
                        </w:rPr>
                      </w:pPr>
                      <w:r w:rsidRPr="002A31C5">
                        <w:rPr>
                          <w:rFonts w:ascii="Century Gothic" w:hAnsi="Century Gothic"/>
                          <w:color w:val="2F5496" w:themeColor="accent1" w:themeShade="BF"/>
                          <w:sz w:val="22"/>
                          <w:szCs w:val="20"/>
                        </w:rPr>
                        <w:t xml:space="preserve">People should only be given a place in a care home if their assessment shows they need that much support </w:t>
                      </w:r>
                      <w:r w:rsidR="00E65B95">
                        <w:rPr>
                          <w:rFonts w:ascii="Century Gothic" w:hAnsi="Century Gothic"/>
                          <w:color w:val="2F5496" w:themeColor="accent1" w:themeShade="BF"/>
                          <w:sz w:val="22"/>
                          <w:szCs w:val="20"/>
                        </w:rPr>
                        <w:t>(7</w:t>
                      </w:r>
                      <w:r w:rsidR="003A0621">
                        <w:rPr>
                          <w:rFonts w:ascii="Century Gothic" w:hAnsi="Century Gothic"/>
                          <w:color w:val="2F5496" w:themeColor="accent1" w:themeShade="BF"/>
                          <w:sz w:val="22"/>
                          <w:szCs w:val="20"/>
                        </w:rPr>
                        <w:t>1</w:t>
                      </w:r>
                      <w:r w:rsidR="00E65B95">
                        <w:rPr>
                          <w:rFonts w:ascii="Century Gothic" w:hAnsi="Century Gothic"/>
                          <w:color w:val="2F5496" w:themeColor="accent1" w:themeShade="BF"/>
                          <w:sz w:val="22"/>
                          <w:szCs w:val="20"/>
                        </w:rPr>
                        <w:t>.</w:t>
                      </w:r>
                      <w:r w:rsidR="003A0621">
                        <w:rPr>
                          <w:rFonts w:ascii="Century Gothic" w:hAnsi="Century Gothic"/>
                          <w:color w:val="2F5496" w:themeColor="accent1" w:themeShade="BF"/>
                          <w:sz w:val="22"/>
                          <w:szCs w:val="20"/>
                        </w:rPr>
                        <w:t>4</w:t>
                      </w:r>
                      <w:r w:rsidR="00E65B95">
                        <w:rPr>
                          <w:rFonts w:ascii="Century Gothic" w:hAnsi="Century Gothic"/>
                          <w:color w:val="2F5496" w:themeColor="accent1" w:themeShade="BF"/>
                          <w:sz w:val="22"/>
                          <w:szCs w:val="20"/>
                        </w:rPr>
                        <w:t>% agreement)</w:t>
                      </w:r>
                    </w:p>
                    <w:p w14:paraId="3F98248F" w14:textId="3171707B" w:rsidR="00E65B95" w:rsidRDefault="008D2202" w:rsidP="00E65B95">
                      <w:pPr>
                        <w:pStyle w:val="ListParagraph"/>
                        <w:numPr>
                          <w:ilvl w:val="0"/>
                          <w:numId w:val="15"/>
                        </w:numPr>
                        <w:ind w:left="714" w:hanging="357"/>
                        <w:contextualSpacing w:val="0"/>
                        <w:rPr>
                          <w:rFonts w:ascii="Century Gothic" w:hAnsi="Century Gothic"/>
                          <w:color w:val="2F5496" w:themeColor="accent1" w:themeShade="BF"/>
                          <w:sz w:val="22"/>
                          <w:szCs w:val="20"/>
                        </w:rPr>
                      </w:pPr>
                      <w:r w:rsidRPr="002A31C5">
                        <w:rPr>
                          <w:rFonts w:ascii="Century Gothic" w:hAnsi="Century Gothic"/>
                          <w:color w:val="2F5496" w:themeColor="accent1" w:themeShade="BF"/>
                          <w:sz w:val="22"/>
                          <w:szCs w:val="20"/>
                        </w:rPr>
                        <w:t xml:space="preserve">The Council should set prices for home care and care home placements, and only pay more if there’s a good reason, like if someone has very special care needs </w:t>
                      </w:r>
                      <w:r w:rsidR="00E65B95">
                        <w:rPr>
                          <w:rFonts w:ascii="Century Gothic" w:hAnsi="Century Gothic"/>
                          <w:color w:val="2F5496" w:themeColor="accent1" w:themeShade="BF"/>
                          <w:sz w:val="22"/>
                          <w:szCs w:val="20"/>
                        </w:rPr>
                        <w:t>(</w:t>
                      </w:r>
                      <w:r w:rsidR="000D48E7">
                        <w:rPr>
                          <w:rFonts w:ascii="Century Gothic" w:hAnsi="Century Gothic"/>
                          <w:color w:val="2F5496" w:themeColor="accent1" w:themeShade="BF"/>
                          <w:sz w:val="22"/>
                          <w:szCs w:val="20"/>
                        </w:rPr>
                        <w:t>67</w:t>
                      </w:r>
                      <w:r w:rsidR="00E65B95">
                        <w:rPr>
                          <w:rFonts w:ascii="Century Gothic" w:hAnsi="Century Gothic"/>
                          <w:color w:val="2F5496" w:themeColor="accent1" w:themeShade="BF"/>
                          <w:sz w:val="22"/>
                          <w:szCs w:val="20"/>
                        </w:rPr>
                        <w:t>.1% agreement)</w:t>
                      </w:r>
                    </w:p>
                    <w:p w14:paraId="4ABF6335" w14:textId="19FFA32F" w:rsidR="00E65B95" w:rsidRDefault="00A45C72" w:rsidP="00E65B95">
                      <w:pPr>
                        <w:pStyle w:val="ListParagraph"/>
                        <w:numPr>
                          <w:ilvl w:val="0"/>
                          <w:numId w:val="15"/>
                        </w:numPr>
                        <w:ind w:left="714" w:hanging="357"/>
                        <w:contextualSpacing w:val="0"/>
                        <w:rPr>
                          <w:rFonts w:ascii="Century Gothic" w:hAnsi="Century Gothic"/>
                          <w:color w:val="2F5496" w:themeColor="accent1" w:themeShade="BF"/>
                          <w:sz w:val="22"/>
                          <w:szCs w:val="20"/>
                        </w:rPr>
                      </w:pPr>
                      <w:r w:rsidRPr="002A31C5">
                        <w:rPr>
                          <w:rFonts w:ascii="Century Gothic" w:hAnsi="Century Gothic"/>
                          <w:color w:val="2F5496" w:themeColor="accent1" w:themeShade="BF"/>
                          <w:sz w:val="22"/>
                          <w:szCs w:val="20"/>
                        </w:rPr>
                        <w:t xml:space="preserve">If someone chooses a more expensive care home, they should be responsible for paying the extra cost themselves, and they may need to move if they can no longer afford it </w:t>
                      </w:r>
                      <w:r w:rsidR="00E65B95">
                        <w:rPr>
                          <w:rFonts w:ascii="Century Gothic" w:hAnsi="Century Gothic"/>
                          <w:color w:val="2F5496" w:themeColor="accent1" w:themeShade="BF"/>
                          <w:sz w:val="22"/>
                          <w:szCs w:val="20"/>
                        </w:rPr>
                        <w:t>(</w:t>
                      </w:r>
                      <w:r w:rsidR="00C17E27">
                        <w:rPr>
                          <w:rFonts w:ascii="Century Gothic" w:hAnsi="Century Gothic"/>
                          <w:color w:val="2F5496" w:themeColor="accent1" w:themeShade="BF"/>
                          <w:sz w:val="22"/>
                          <w:szCs w:val="20"/>
                        </w:rPr>
                        <w:t>58</w:t>
                      </w:r>
                      <w:r w:rsidR="00E65B95">
                        <w:rPr>
                          <w:rFonts w:ascii="Century Gothic" w:hAnsi="Century Gothic"/>
                          <w:color w:val="2F5496" w:themeColor="accent1" w:themeShade="BF"/>
                          <w:sz w:val="22"/>
                          <w:szCs w:val="20"/>
                        </w:rPr>
                        <w:t>.</w:t>
                      </w:r>
                      <w:r w:rsidR="00C17E27">
                        <w:rPr>
                          <w:rFonts w:ascii="Century Gothic" w:hAnsi="Century Gothic"/>
                          <w:color w:val="2F5496" w:themeColor="accent1" w:themeShade="BF"/>
                          <w:sz w:val="22"/>
                          <w:szCs w:val="20"/>
                        </w:rPr>
                        <w:t>2</w:t>
                      </w:r>
                      <w:r w:rsidR="00E65B95">
                        <w:rPr>
                          <w:rFonts w:ascii="Century Gothic" w:hAnsi="Century Gothic"/>
                          <w:color w:val="2F5496" w:themeColor="accent1" w:themeShade="BF"/>
                          <w:sz w:val="22"/>
                          <w:szCs w:val="20"/>
                        </w:rPr>
                        <w:t>% agreement)</w:t>
                      </w:r>
                    </w:p>
                    <w:p w14:paraId="7E0438E6" w14:textId="292F1E6B" w:rsidR="002A31C5" w:rsidRPr="002B5063" w:rsidRDefault="00C17E27" w:rsidP="002B5063">
                      <w:pPr>
                        <w:pStyle w:val="ListParagraph"/>
                        <w:numPr>
                          <w:ilvl w:val="0"/>
                          <w:numId w:val="15"/>
                        </w:numPr>
                        <w:ind w:left="714" w:hanging="357"/>
                        <w:contextualSpacing w:val="0"/>
                        <w:rPr>
                          <w:rFonts w:ascii="Century Gothic" w:hAnsi="Century Gothic"/>
                          <w:color w:val="2F5496" w:themeColor="accent1" w:themeShade="BF"/>
                          <w:sz w:val="22"/>
                          <w:szCs w:val="20"/>
                        </w:rPr>
                      </w:pPr>
                      <w:r w:rsidRPr="002A31C5">
                        <w:rPr>
                          <w:rFonts w:ascii="Century Gothic" w:hAnsi="Century Gothic"/>
                          <w:color w:val="2F5496" w:themeColor="accent1" w:themeShade="BF"/>
                          <w:sz w:val="22"/>
                          <w:szCs w:val="20"/>
                        </w:rPr>
                        <w:t xml:space="preserve">If someone chooses a more expensive care home, they should be responsible for paying the extra cost themselves, and they may need to move if they can no longer afford it </w:t>
                      </w:r>
                      <w:r w:rsidR="00E65B95">
                        <w:rPr>
                          <w:rFonts w:ascii="Century Gothic" w:hAnsi="Century Gothic"/>
                          <w:color w:val="2F5496" w:themeColor="accent1" w:themeShade="BF"/>
                          <w:sz w:val="22"/>
                          <w:szCs w:val="20"/>
                        </w:rPr>
                        <w:t>(</w:t>
                      </w:r>
                      <w:r>
                        <w:rPr>
                          <w:rFonts w:ascii="Century Gothic" w:hAnsi="Century Gothic"/>
                          <w:color w:val="2F5496" w:themeColor="accent1" w:themeShade="BF"/>
                          <w:sz w:val="22"/>
                          <w:szCs w:val="20"/>
                        </w:rPr>
                        <w:t>56</w:t>
                      </w:r>
                      <w:r w:rsidR="00E65B95">
                        <w:rPr>
                          <w:rFonts w:ascii="Century Gothic" w:hAnsi="Century Gothic"/>
                          <w:color w:val="2F5496" w:themeColor="accent1" w:themeShade="BF"/>
                          <w:sz w:val="22"/>
                          <w:szCs w:val="20"/>
                        </w:rPr>
                        <w:t>.</w:t>
                      </w:r>
                      <w:r>
                        <w:rPr>
                          <w:rFonts w:ascii="Century Gothic" w:hAnsi="Century Gothic"/>
                          <w:color w:val="2F5496" w:themeColor="accent1" w:themeShade="BF"/>
                          <w:sz w:val="22"/>
                          <w:szCs w:val="20"/>
                        </w:rPr>
                        <w:t>0</w:t>
                      </w:r>
                      <w:r w:rsidR="00E65B95">
                        <w:rPr>
                          <w:rFonts w:ascii="Century Gothic" w:hAnsi="Century Gothic"/>
                          <w:color w:val="2F5496" w:themeColor="accent1" w:themeShade="BF"/>
                          <w:sz w:val="22"/>
                          <w:szCs w:val="20"/>
                        </w:rPr>
                        <w:t>% agreement)</w:t>
                      </w:r>
                    </w:p>
                    <w:p w14:paraId="5FC8B3A6" w14:textId="0E6D0914" w:rsidR="00E65B95" w:rsidRPr="00A43228" w:rsidRDefault="00133CBB" w:rsidP="00E65B95">
                      <w:pPr>
                        <w:rPr>
                          <w:rFonts w:ascii="Century Gothic" w:hAnsi="Century Gothic"/>
                          <w:color w:val="2F5496" w:themeColor="accent1" w:themeShade="BF"/>
                          <w:sz w:val="22"/>
                          <w:szCs w:val="20"/>
                        </w:rPr>
                      </w:pPr>
                      <w:r>
                        <w:rPr>
                          <w:noProof/>
                        </w:rPr>
                        <w:drawing>
                          <wp:inline distT="0" distB="0" distL="0" distR="0" wp14:anchorId="08020E4C" wp14:editId="44FEBA56">
                            <wp:extent cx="5983605" cy="5334000"/>
                            <wp:effectExtent l="0" t="0" r="17145" b="0"/>
                            <wp:docPr id="1520976296" name="Chart 1">
                              <a:extLst xmlns:a="http://schemas.openxmlformats.org/drawingml/2006/main">
                                <a:ext uri="{FF2B5EF4-FFF2-40B4-BE49-F238E27FC236}">
                                  <a16:creationId xmlns:a16="http://schemas.microsoft.com/office/drawing/2014/main" id="{B54C7F13-30F5-4F5D-9E1C-AEBB06FF0A9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1"/>
                              </a:graphicData>
                            </a:graphic>
                          </wp:inline>
                        </w:drawing>
                      </w:r>
                    </w:p>
                    <w:p w14:paraId="31A0DA9F" w14:textId="6A0B2C70" w:rsidR="00E65B95" w:rsidRDefault="00B30AF1" w:rsidP="00E65B95">
                      <w:pPr>
                        <w:rPr>
                          <w:rFonts w:ascii="Century Gothic" w:hAnsi="Century Gothic"/>
                          <w:color w:val="2F5496" w:themeColor="accent1" w:themeShade="BF"/>
                          <w:sz w:val="22"/>
                          <w:szCs w:val="20"/>
                        </w:rPr>
                      </w:pPr>
                      <w:r w:rsidRPr="00CB0C07">
                        <w:rPr>
                          <w:rFonts w:ascii="Century Gothic" w:hAnsi="Century Gothic"/>
                          <w:i/>
                          <w:iCs/>
                          <w:color w:val="2F5496" w:themeColor="accent1" w:themeShade="BF"/>
                          <w:sz w:val="22"/>
                          <w:szCs w:val="20"/>
                        </w:rPr>
                        <w:t>Excludes</w:t>
                      </w:r>
                      <w:r>
                        <w:rPr>
                          <w:rFonts w:ascii="Century Gothic" w:hAnsi="Century Gothic"/>
                          <w:i/>
                          <w:iCs/>
                          <w:color w:val="2F5496" w:themeColor="accent1" w:themeShade="BF"/>
                          <w:sz w:val="22"/>
                          <w:szCs w:val="20"/>
                        </w:rPr>
                        <w:t xml:space="preserve"> ‘Don’t know’ responses</w:t>
                      </w:r>
                    </w:p>
                  </w:txbxContent>
                </v:textbox>
                <w10:wrap type="square" anchorx="margin"/>
              </v:shape>
            </w:pict>
          </mc:Fallback>
        </mc:AlternateContent>
      </w:r>
    </w:p>
    <w:p w14:paraId="3E43F2AB" w14:textId="3CAF5E88" w:rsidR="00145167" w:rsidRDefault="00DE4103" w:rsidP="00145167">
      <w:r>
        <w:rPr>
          <w:noProof/>
        </w:rPr>
        <w:lastRenderedPageBreak/>
        <mc:AlternateContent>
          <mc:Choice Requires="wps">
            <w:drawing>
              <wp:anchor distT="45720" distB="45720" distL="114300" distR="114300" simplePos="0" relativeHeight="251658253" behindDoc="0" locked="0" layoutInCell="1" allowOverlap="1" wp14:anchorId="6A7B4FC9" wp14:editId="159B2EB4">
                <wp:simplePos x="0" y="0"/>
                <wp:positionH relativeFrom="margin">
                  <wp:align>left</wp:align>
                </wp:positionH>
                <wp:positionV relativeFrom="paragraph">
                  <wp:posOffset>0</wp:posOffset>
                </wp:positionV>
                <wp:extent cx="6192000" cy="1404620"/>
                <wp:effectExtent l="0" t="0" r="0" b="0"/>
                <wp:wrapSquare wrapText="bothSides"/>
                <wp:docPr id="1089059107" name="Text Box 2" descr="Do you have any other ideas or comments about how the Council supports older people?&#10;Respondents were given the chance to put forward their own ideas on how the Council could support older people; 13 comments were received, and grouped into the following themes:&#10;Theme No % Example Comments&#10;Give old people the care they need 5 38.5 - The services SHOULD extend to more aspect than just eating and washing ones self especially for low income (or those without the means to reasonably afford it, or find other options) households. Many services will not help with clothes, dishes or bins which are essential to a decent standard of living and the lack of this help is appalling&#10;- Prison inmates cost more and get more than the elderly. More community groups are needed, some do not have access to the internet, some find it difficult speaking on the phone. If over 85's will rise by 24%- do we have enough supported housing, care homes and residential homes for them?&#10;Better support for carers 3 23.1 - More initiatives for families to support and visit elderly people more often. Also make existing care homes nicer&#10;- That who ever takes care of the elderly people they should never leave there side and keep the entertained for as long&#10;Help people stay independent 2 15.4 - More fitness classes for older people so they can stay healthy and mobile for longer.&#10;- people should not have to leave their own home for support.&#10;Fair for everyone 2 15.4 - I believe the Council should work with government to create a social care system which is fair for all and doesn't rely on robbing older people's life savings.&#10;- I don't think in-home care hours should take into account who is living in the house at the time besides the person that needs care. I.e. someone that has a partner live with them shouldn't receive less hours because the partner can help with care.&#10;Something else 2 15.4 - No tax and better support via hospital visits and care&#10;- Reducing cost of telecare&#10;Total 13 - &#10;Note: Respondents could leave multiple comments, therefore total may exceed 100%&#1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192000" cy="1404620"/>
                        </a:xfrm>
                        <a:prstGeom prst="rect">
                          <a:avLst/>
                        </a:prstGeom>
                        <a:solidFill>
                          <a:schemeClr val="accent6">
                            <a:lumMod val="20000"/>
                            <a:lumOff val="80000"/>
                          </a:schemeClr>
                        </a:solidFill>
                        <a:ln w="9525">
                          <a:noFill/>
                          <a:miter lim="800000"/>
                          <a:headEnd/>
                          <a:tailEnd/>
                        </a:ln>
                      </wps:spPr>
                      <wps:txbx>
                        <w:txbxContent>
                          <w:p w14:paraId="02E98E0F" w14:textId="72FD8EBA" w:rsidR="00DE4103" w:rsidRPr="00F33DE9" w:rsidRDefault="00562E14" w:rsidP="00562E14">
                            <w:pPr>
                              <w:rPr>
                                <w:rFonts w:ascii="Century Gothic" w:hAnsi="Century Gothic"/>
                                <w:b/>
                                <w:bCs/>
                                <w:color w:val="2F5496" w:themeColor="accent1" w:themeShade="BF"/>
                                <w:sz w:val="22"/>
                                <w:szCs w:val="20"/>
                              </w:rPr>
                            </w:pPr>
                            <w:r w:rsidRPr="00F33DE9">
                              <w:rPr>
                                <w:rFonts w:ascii="Century Gothic" w:hAnsi="Century Gothic"/>
                                <w:b/>
                                <w:bCs/>
                                <w:color w:val="2F5496" w:themeColor="accent1" w:themeShade="BF"/>
                                <w:sz w:val="22"/>
                                <w:szCs w:val="20"/>
                              </w:rPr>
                              <w:t>Do you have any other ideas or comments about how the Council supports older people</w:t>
                            </w:r>
                            <w:r w:rsidR="00DE4103" w:rsidRPr="00F33DE9">
                              <w:rPr>
                                <w:rFonts w:ascii="Century Gothic" w:hAnsi="Century Gothic"/>
                                <w:b/>
                                <w:bCs/>
                                <w:color w:val="2F5496" w:themeColor="accent1" w:themeShade="BF"/>
                                <w:sz w:val="22"/>
                                <w:szCs w:val="20"/>
                              </w:rPr>
                              <w:t>?</w:t>
                            </w:r>
                          </w:p>
                          <w:p w14:paraId="74AD0183" w14:textId="0FF7F496" w:rsidR="007454FF" w:rsidRDefault="003D42C4" w:rsidP="002E02AA">
                            <w:pPr>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 xml:space="preserve">Respondents were given the chance to </w:t>
                            </w:r>
                            <w:r w:rsidR="00494AAD">
                              <w:rPr>
                                <w:rFonts w:ascii="Century Gothic" w:hAnsi="Century Gothic"/>
                                <w:color w:val="2F5496" w:themeColor="accent1" w:themeShade="BF"/>
                                <w:sz w:val="22"/>
                                <w:szCs w:val="20"/>
                              </w:rPr>
                              <w:t>put forward their own ideas on how the Council could support older people</w:t>
                            </w:r>
                            <w:r w:rsidR="00A62AD1">
                              <w:rPr>
                                <w:rFonts w:ascii="Century Gothic" w:hAnsi="Century Gothic"/>
                                <w:color w:val="2F5496" w:themeColor="accent1" w:themeShade="BF"/>
                                <w:sz w:val="22"/>
                                <w:szCs w:val="20"/>
                              </w:rPr>
                              <w:t xml:space="preserve">; 13 </w:t>
                            </w:r>
                            <w:r w:rsidR="002E02AA">
                              <w:rPr>
                                <w:rFonts w:ascii="Century Gothic" w:hAnsi="Century Gothic"/>
                                <w:color w:val="2F5496" w:themeColor="accent1" w:themeShade="BF"/>
                                <w:sz w:val="22"/>
                                <w:szCs w:val="20"/>
                              </w:rPr>
                              <w:t>comments were received, and grouped into the following themes:</w:t>
                            </w:r>
                          </w:p>
                          <w:tbl>
                            <w:tblPr>
                              <w:tblStyle w:val="GridTable4-Accent5"/>
                              <w:tblW w:w="9351" w:type="dxa"/>
                              <w:tblLook w:val="04E0" w:firstRow="1" w:lastRow="1" w:firstColumn="1" w:lastColumn="0" w:noHBand="0" w:noVBand="1"/>
                            </w:tblPr>
                            <w:tblGrid>
                              <w:gridCol w:w="2263"/>
                              <w:gridCol w:w="765"/>
                              <w:gridCol w:w="709"/>
                              <w:gridCol w:w="5614"/>
                            </w:tblGrid>
                            <w:tr w:rsidR="007454FF" w:rsidRPr="007454FF" w14:paraId="4C423F02" w14:textId="77777777" w:rsidTr="00DA5411">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63" w:type="dxa"/>
                                </w:tcPr>
                                <w:p w14:paraId="2C1FE34C" w14:textId="77777777" w:rsidR="007454FF" w:rsidRPr="007454FF" w:rsidRDefault="007454FF" w:rsidP="007454FF">
                                  <w:pPr>
                                    <w:widowControl w:val="0"/>
                                    <w:autoSpaceDE w:val="0"/>
                                    <w:autoSpaceDN w:val="0"/>
                                    <w:adjustRightInd w:val="0"/>
                                    <w:ind w:left="-120"/>
                                    <w:rPr>
                                      <w:rFonts w:ascii="Century Gothic" w:hAnsi="Century Gothic" w:cs="Calibri"/>
                                      <w:color w:val="FFFFFF"/>
                                      <w:sz w:val="22"/>
                                      <w:szCs w:val="22"/>
                                    </w:rPr>
                                  </w:pPr>
                                  <w:r w:rsidRPr="007454FF">
                                    <w:rPr>
                                      <w:rFonts w:ascii="Century Gothic" w:hAnsi="Century Gothic" w:cs="Calibri"/>
                                      <w:color w:val="FFFFFF"/>
                                      <w:sz w:val="22"/>
                                      <w:szCs w:val="22"/>
                                    </w:rPr>
                                    <w:t>Theme</w:t>
                                  </w:r>
                                </w:p>
                              </w:tc>
                              <w:tc>
                                <w:tcPr>
                                  <w:tcW w:w="765" w:type="dxa"/>
                                </w:tcPr>
                                <w:p w14:paraId="5E5F92E1" w14:textId="77777777" w:rsidR="007454FF" w:rsidRPr="007454FF" w:rsidRDefault="007454FF" w:rsidP="007454F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No</w:t>
                                  </w:r>
                                </w:p>
                              </w:tc>
                              <w:tc>
                                <w:tcPr>
                                  <w:tcW w:w="709" w:type="dxa"/>
                                </w:tcPr>
                                <w:p w14:paraId="1392AB64" w14:textId="77777777" w:rsidR="007454FF" w:rsidRPr="007454FF" w:rsidRDefault="007454FF" w:rsidP="007454F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w:t>
                                  </w:r>
                                </w:p>
                              </w:tc>
                              <w:tc>
                                <w:tcPr>
                                  <w:tcW w:w="5614" w:type="dxa"/>
                                </w:tcPr>
                                <w:p w14:paraId="7CC5D325" w14:textId="77777777" w:rsidR="007454FF" w:rsidRPr="007454FF" w:rsidRDefault="007454FF" w:rsidP="007454F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Example Comments</w:t>
                                  </w:r>
                                </w:p>
                              </w:tc>
                            </w:tr>
                            <w:tr w:rsidR="0055138D" w:rsidRPr="0055138D" w14:paraId="0EE52353" w14:textId="77777777" w:rsidTr="00DA541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63" w:type="dxa"/>
                                </w:tcPr>
                                <w:p w14:paraId="24780047" w14:textId="7EF8AAC2" w:rsidR="007454FF" w:rsidRPr="0055138D" w:rsidRDefault="008D7616" w:rsidP="007454FF">
                                  <w:pPr>
                                    <w:widowControl w:val="0"/>
                                    <w:autoSpaceDE w:val="0"/>
                                    <w:autoSpaceDN w:val="0"/>
                                    <w:adjustRightInd w:val="0"/>
                                    <w:rPr>
                                      <w:rFonts w:ascii="Century Gothic" w:hAnsi="Century Gothic" w:cs="Calibri"/>
                                      <w:color w:val="2F5496" w:themeColor="accent1" w:themeShade="BF"/>
                                      <w:sz w:val="22"/>
                                      <w:szCs w:val="22"/>
                                    </w:rPr>
                                  </w:pPr>
                                  <w:r w:rsidRPr="002E385C">
                                    <w:rPr>
                                      <w:rFonts w:ascii="Century Gothic" w:hAnsi="Century Gothic" w:cs="Calibri"/>
                                      <w:color w:val="2F5496" w:themeColor="accent1" w:themeShade="BF"/>
                                      <w:sz w:val="22"/>
                                    </w:rPr>
                                    <w:t>Give old people the care they need</w:t>
                                  </w:r>
                                </w:p>
                              </w:tc>
                              <w:tc>
                                <w:tcPr>
                                  <w:tcW w:w="765" w:type="dxa"/>
                                </w:tcPr>
                                <w:p w14:paraId="2AAF6163" w14:textId="382D641F" w:rsidR="007454FF" w:rsidRPr="0055138D" w:rsidRDefault="00FB1A69" w:rsidP="00FB1A69">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szCs w:val="22"/>
                                    </w:rPr>
                                  </w:pPr>
                                  <w:r w:rsidRPr="002E385C">
                                    <w:rPr>
                                      <w:rFonts w:ascii="Century Gothic" w:hAnsi="Century Gothic" w:cs="Calibri"/>
                                      <w:color w:val="2F5496" w:themeColor="accent1" w:themeShade="BF"/>
                                      <w:sz w:val="22"/>
                                    </w:rPr>
                                    <w:t>5</w:t>
                                  </w:r>
                                </w:p>
                              </w:tc>
                              <w:tc>
                                <w:tcPr>
                                  <w:tcW w:w="709" w:type="dxa"/>
                                </w:tcPr>
                                <w:p w14:paraId="2537D248" w14:textId="6176FA40" w:rsidR="007454FF" w:rsidRPr="0055138D" w:rsidRDefault="00240CDF" w:rsidP="00FB1A69">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szCs w:val="22"/>
                                    </w:rPr>
                                  </w:pPr>
                                  <w:r w:rsidRPr="002E385C">
                                    <w:rPr>
                                      <w:rFonts w:ascii="Century Gothic" w:hAnsi="Century Gothic" w:cs="Calibri"/>
                                      <w:i/>
                                      <w:iCs/>
                                      <w:color w:val="2F5496" w:themeColor="accent1" w:themeShade="BF"/>
                                      <w:sz w:val="22"/>
                                    </w:rPr>
                                    <w:t>38.5</w:t>
                                  </w:r>
                                </w:p>
                              </w:tc>
                              <w:tc>
                                <w:tcPr>
                                  <w:tcW w:w="5614" w:type="dxa"/>
                                </w:tcPr>
                                <w:p w14:paraId="668121F5" w14:textId="77777777" w:rsidR="007454FF" w:rsidRDefault="0037262B" w:rsidP="007454FF">
                                  <w:pPr>
                                    <w:widowControl w:val="0"/>
                                    <w:numPr>
                                      <w:ilvl w:val="0"/>
                                      <w:numId w:val="1"/>
                                    </w:numPr>
                                    <w:autoSpaceDE w:val="0"/>
                                    <w:autoSpaceDN w:val="0"/>
                                    <w:adjustRightInd w:val="0"/>
                                    <w:spacing w:after="80"/>
                                    <w:ind w:left="170" w:hanging="215"/>
                                    <w:contextualSpacing/>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37262B">
                                    <w:rPr>
                                      <w:rFonts w:ascii="Century Gothic" w:hAnsi="Century Gothic" w:cs="Calibri"/>
                                      <w:i/>
                                      <w:iCs/>
                                      <w:color w:val="2F5496" w:themeColor="accent1" w:themeShade="BF"/>
                                      <w:sz w:val="22"/>
                                      <w:szCs w:val="22"/>
                                    </w:rPr>
                                    <w:t>The services SHOULD extend to more aspect than just eating and washing ones self especially for low income (or those without the means to reasonably afford it, or find other options) households. Many services will not help with clothes, dishes or bins which are essential to a decent standard of living and the lack</w:t>
                                  </w:r>
                                  <w:r>
                                    <w:rPr>
                                      <w:rFonts w:ascii="Century Gothic" w:hAnsi="Century Gothic" w:cs="Calibri"/>
                                      <w:i/>
                                      <w:iCs/>
                                      <w:color w:val="2F5496" w:themeColor="accent1" w:themeShade="BF"/>
                                      <w:sz w:val="22"/>
                                      <w:szCs w:val="22"/>
                                    </w:rPr>
                                    <w:t xml:space="preserve"> </w:t>
                                  </w:r>
                                  <w:r w:rsidRPr="0037262B">
                                    <w:rPr>
                                      <w:rFonts w:ascii="Century Gothic" w:hAnsi="Century Gothic" w:cs="Calibri"/>
                                      <w:i/>
                                      <w:iCs/>
                                      <w:color w:val="2F5496" w:themeColor="accent1" w:themeShade="BF"/>
                                      <w:sz w:val="22"/>
                                      <w:szCs w:val="22"/>
                                    </w:rPr>
                                    <w:t>of this help is appalling</w:t>
                                  </w:r>
                                </w:p>
                                <w:p w14:paraId="698ADA49" w14:textId="7A033585" w:rsidR="0037262B" w:rsidRPr="0055138D" w:rsidRDefault="00613A94" w:rsidP="00BE0707">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613A94">
                                    <w:rPr>
                                      <w:rFonts w:ascii="Century Gothic" w:hAnsi="Century Gothic" w:cs="Calibri"/>
                                      <w:i/>
                                      <w:iCs/>
                                      <w:color w:val="2F5496" w:themeColor="accent1" w:themeShade="BF"/>
                                      <w:sz w:val="22"/>
                                      <w:szCs w:val="22"/>
                                    </w:rPr>
                                    <w:t>Prison inmates cost more and get more than the elderly. More community groups are needed, some do not have access to the internet, some find it difficult speaking on the phone. If over 85's will rise by 24%- do we have enough supported housing, care homes and residential homes for them?</w:t>
                                  </w:r>
                                </w:p>
                              </w:tc>
                            </w:tr>
                            <w:tr w:rsidR="0055138D" w:rsidRPr="0055138D" w14:paraId="42ED0D87" w14:textId="77777777" w:rsidTr="00DA541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63" w:type="dxa"/>
                                </w:tcPr>
                                <w:p w14:paraId="0788E3D9" w14:textId="31A9A606" w:rsidR="007454FF" w:rsidRPr="0055138D" w:rsidRDefault="008D7616" w:rsidP="007454FF">
                                  <w:pPr>
                                    <w:widowControl w:val="0"/>
                                    <w:autoSpaceDE w:val="0"/>
                                    <w:autoSpaceDN w:val="0"/>
                                    <w:adjustRightInd w:val="0"/>
                                    <w:rPr>
                                      <w:rFonts w:ascii="Century Gothic" w:hAnsi="Century Gothic" w:cs="Calibri"/>
                                      <w:color w:val="2F5496" w:themeColor="accent1" w:themeShade="BF"/>
                                      <w:sz w:val="22"/>
                                      <w:szCs w:val="22"/>
                                    </w:rPr>
                                  </w:pPr>
                                  <w:r w:rsidRPr="002E385C">
                                    <w:rPr>
                                      <w:rFonts w:ascii="Century Gothic" w:hAnsi="Century Gothic" w:cs="Calibri"/>
                                      <w:color w:val="2F5496" w:themeColor="accent1" w:themeShade="BF"/>
                                      <w:sz w:val="22"/>
                                    </w:rPr>
                                    <w:t>Better support for carers</w:t>
                                  </w:r>
                                </w:p>
                              </w:tc>
                              <w:tc>
                                <w:tcPr>
                                  <w:tcW w:w="765" w:type="dxa"/>
                                </w:tcPr>
                                <w:p w14:paraId="2999B441" w14:textId="49C8470F" w:rsidR="007454FF" w:rsidRPr="0055138D" w:rsidRDefault="00240CDF" w:rsidP="00FB1A69">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color w:val="2F5496" w:themeColor="accent1" w:themeShade="BF"/>
                                      <w:sz w:val="22"/>
                                      <w:szCs w:val="22"/>
                                    </w:rPr>
                                  </w:pPr>
                                  <w:r w:rsidRPr="002E385C">
                                    <w:rPr>
                                      <w:rFonts w:ascii="Century Gothic" w:hAnsi="Century Gothic" w:cs="Calibri"/>
                                      <w:color w:val="2F5496" w:themeColor="accent1" w:themeShade="BF"/>
                                      <w:sz w:val="22"/>
                                    </w:rPr>
                                    <w:t>3</w:t>
                                  </w:r>
                                </w:p>
                              </w:tc>
                              <w:tc>
                                <w:tcPr>
                                  <w:tcW w:w="709" w:type="dxa"/>
                                </w:tcPr>
                                <w:p w14:paraId="08A4F2D7" w14:textId="6CE6699E" w:rsidR="007454FF" w:rsidRPr="0055138D" w:rsidRDefault="00240CDF" w:rsidP="00FB1A69">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i/>
                                      <w:iCs/>
                                      <w:color w:val="2F5496" w:themeColor="accent1" w:themeShade="BF"/>
                                      <w:sz w:val="22"/>
                                      <w:szCs w:val="22"/>
                                    </w:rPr>
                                  </w:pPr>
                                  <w:r w:rsidRPr="002E385C">
                                    <w:rPr>
                                      <w:rFonts w:ascii="Century Gothic" w:hAnsi="Century Gothic" w:cs="Calibri"/>
                                      <w:i/>
                                      <w:iCs/>
                                      <w:color w:val="2F5496" w:themeColor="accent1" w:themeShade="BF"/>
                                      <w:sz w:val="22"/>
                                    </w:rPr>
                                    <w:t>23.1</w:t>
                                  </w:r>
                                </w:p>
                              </w:tc>
                              <w:tc>
                                <w:tcPr>
                                  <w:tcW w:w="5614" w:type="dxa"/>
                                </w:tcPr>
                                <w:p w14:paraId="169C84D0" w14:textId="49E92630" w:rsidR="007454FF" w:rsidRDefault="00C004D7" w:rsidP="007454FF">
                                  <w:pPr>
                                    <w:widowControl w:val="0"/>
                                    <w:numPr>
                                      <w:ilvl w:val="0"/>
                                      <w:numId w:val="1"/>
                                    </w:numPr>
                                    <w:autoSpaceDE w:val="0"/>
                                    <w:autoSpaceDN w:val="0"/>
                                    <w:adjustRightInd w:val="0"/>
                                    <w:spacing w:after="80"/>
                                    <w:ind w:left="170" w:hanging="215"/>
                                    <w:contextualSpacing/>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Pr>
                                      <w:rFonts w:ascii="Century Gothic" w:hAnsi="Century Gothic" w:cs="Calibri"/>
                                      <w:i/>
                                      <w:iCs/>
                                      <w:color w:val="2F5496" w:themeColor="accent1" w:themeShade="BF"/>
                                      <w:sz w:val="22"/>
                                      <w:szCs w:val="22"/>
                                    </w:rPr>
                                    <w:t>M</w:t>
                                  </w:r>
                                  <w:r w:rsidR="00C96D2A" w:rsidRPr="00C96D2A">
                                    <w:rPr>
                                      <w:rFonts w:ascii="Century Gothic" w:hAnsi="Century Gothic" w:cs="Calibri"/>
                                      <w:i/>
                                      <w:iCs/>
                                      <w:color w:val="2F5496" w:themeColor="accent1" w:themeShade="BF"/>
                                      <w:sz w:val="22"/>
                                      <w:szCs w:val="22"/>
                                    </w:rPr>
                                    <w:t>ore initiatives for families to support and visit elderly people more often. Also make existing care homes nicer</w:t>
                                  </w:r>
                                </w:p>
                                <w:p w14:paraId="3B04D1B0" w14:textId="60793D34" w:rsidR="00C96D2A" w:rsidRPr="0055138D" w:rsidRDefault="00C004D7" w:rsidP="00BE0707">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C004D7">
                                    <w:rPr>
                                      <w:rFonts w:ascii="Century Gothic" w:hAnsi="Century Gothic" w:cs="Calibri"/>
                                      <w:i/>
                                      <w:iCs/>
                                      <w:color w:val="2F5496" w:themeColor="accent1" w:themeShade="BF"/>
                                      <w:sz w:val="22"/>
                                      <w:szCs w:val="22"/>
                                    </w:rPr>
                                    <w:t>That who ever takes care of the elderly people they should never leave there side and keep the entertained for as long</w:t>
                                  </w:r>
                                </w:p>
                              </w:tc>
                            </w:tr>
                            <w:tr w:rsidR="00C75549" w:rsidRPr="0055138D" w14:paraId="2975F03B" w14:textId="77777777" w:rsidTr="00DA541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63" w:type="dxa"/>
                                </w:tcPr>
                                <w:p w14:paraId="64176EA1" w14:textId="329F44CF" w:rsidR="00C75549" w:rsidRPr="0055138D" w:rsidRDefault="00421B56" w:rsidP="007454FF">
                                  <w:pPr>
                                    <w:widowControl w:val="0"/>
                                    <w:autoSpaceDE w:val="0"/>
                                    <w:autoSpaceDN w:val="0"/>
                                    <w:adjustRightInd w:val="0"/>
                                    <w:rPr>
                                      <w:rFonts w:ascii="Century Gothic" w:hAnsi="Century Gothic" w:cs="Calibri"/>
                                      <w:color w:val="2F5496" w:themeColor="accent1" w:themeShade="BF"/>
                                      <w:sz w:val="22"/>
                                    </w:rPr>
                                  </w:pPr>
                                  <w:r w:rsidRPr="002E385C">
                                    <w:rPr>
                                      <w:rFonts w:ascii="Century Gothic" w:hAnsi="Century Gothic" w:cs="Calibri"/>
                                      <w:color w:val="2F5496" w:themeColor="accent1" w:themeShade="BF"/>
                                      <w:sz w:val="22"/>
                                    </w:rPr>
                                    <w:t>Help people stay independent</w:t>
                                  </w:r>
                                </w:p>
                              </w:tc>
                              <w:tc>
                                <w:tcPr>
                                  <w:tcW w:w="765" w:type="dxa"/>
                                </w:tcPr>
                                <w:p w14:paraId="71FC090D" w14:textId="7D8FCFF0" w:rsidR="00C75549" w:rsidRPr="002E385C" w:rsidRDefault="00C75549" w:rsidP="00FB1A69">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rPr>
                                  </w:pPr>
                                  <w:r w:rsidRPr="002E385C">
                                    <w:rPr>
                                      <w:rFonts w:ascii="Century Gothic" w:hAnsi="Century Gothic" w:cs="Calibri"/>
                                      <w:color w:val="2F5496" w:themeColor="accent1" w:themeShade="BF"/>
                                      <w:sz w:val="22"/>
                                    </w:rPr>
                                    <w:t>2</w:t>
                                  </w:r>
                                </w:p>
                              </w:tc>
                              <w:tc>
                                <w:tcPr>
                                  <w:tcW w:w="709" w:type="dxa"/>
                                </w:tcPr>
                                <w:p w14:paraId="6CF42D82" w14:textId="07A855AE" w:rsidR="00C75549" w:rsidRPr="002E385C" w:rsidRDefault="00E17FF5" w:rsidP="00FB1A69">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sidRPr="002E385C">
                                    <w:rPr>
                                      <w:rFonts w:ascii="Century Gothic" w:hAnsi="Century Gothic" w:cs="Calibri"/>
                                      <w:i/>
                                      <w:iCs/>
                                      <w:color w:val="2F5496" w:themeColor="accent1" w:themeShade="BF"/>
                                      <w:sz w:val="22"/>
                                    </w:rPr>
                                    <w:t>15.4</w:t>
                                  </w:r>
                                </w:p>
                              </w:tc>
                              <w:tc>
                                <w:tcPr>
                                  <w:tcW w:w="5614" w:type="dxa"/>
                                </w:tcPr>
                                <w:p w14:paraId="21D22FF5" w14:textId="77777777" w:rsidR="00C75549" w:rsidRDefault="00CA104E" w:rsidP="007454FF">
                                  <w:pPr>
                                    <w:widowControl w:val="0"/>
                                    <w:numPr>
                                      <w:ilvl w:val="0"/>
                                      <w:numId w:val="1"/>
                                    </w:numPr>
                                    <w:autoSpaceDE w:val="0"/>
                                    <w:autoSpaceDN w:val="0"/>
                                    <w:adjustRightInd w:val="0"/>
                                    <w:spacing w:after="80"/>
                                    <w:ind w:left="170" w:hanging="215"/>
                                    <w:contextualSpacing/>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sidRPr="00CA104E">
                                    <w:rPr>
                                      <w:rFonts w:ascii="Century Gothic" w:hAnsi="Century Gothic" w:cs="Calibri"/>
                                      <w:i/>
                                      <w:iCs/>
                                      <w:color w:val="2F5496" w:themeColor="accent1" w:themeShade="BF"/>
                                      <w:sz w:val="22"/>
                                    </w:rPr>
                                    <w:t>More fitness classes for older people so they can stay healthy and mobile for longer.</w:t>
                                  </w:r>
                                </w:p>
                                <w:p w14:paraId="6E82C2BE" w14:textId="46002183" w:rsidR="00CA104E" w:rsidRPr="0055138D" w:rsidRDefault="00C96D2A" w:rsidP="00BE0707">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sidRPr="00BE0707">
                                    <w:rPr>
                                      <w:rFonts w:ascii="Century Gothic" w:hAnsi="Century Gothic" w:cs="Calibri"/>
                                      <w:i/>
                                      <w:iCs/>
                                      <w:color w:val="2F5496" w:themeColor="accent1" w:themeShade="BF"/>
                                      <w:sz w:val="22"/>
                                      <w:szCs w:val="22"/>
                                    </w:rPr>
                                    <w:t>people should not have to leave their own home for support.</w:t>
                                  </w:r>
                                </w:p>
                              </w:tc>
                            </w:tr>
                            <w:tr w:rsidR="00C75549" w:rsidRPr="0055138D" w14:paraId="0732FA8A" w14:textId="77777777" w:rsidTr="00DA541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63" w:type="dxa"/>
                                </w:tcPr>
                                <w:p w14:paraId="1335EF0D" w14:textId="55804289" w:rsidR="00C75549" w:rsidRPr="0055138D" w:rsidRDefault="00421B56" w:rsidP="007454FF">
                                  <w:pPr>
                                    <w:widowControl w:val="0"/>
                                    <w:autoSpaceDE w:val="0"/>
                                    <w:autoSpaceDN w:val="0"/>
                                    <w:adjustRightInd w:val="0"/>
                                    <w:rPr>
                                      <w:rFonts w:ascii="Century Gothic" w:hAnsi="Century Gothic" w:cs="Calibri"/>
                                      <w:color w:val="2F5496" w:themeColor="accent1" w:themeShade="BF"/>
                                      <w:sz w:val="22"/>
                                    </w:rPr>
                                  </w:pPr>
                                  <w:r w:rsidRPr="002E385C">
                                    <w:rPr>
                                      <w:rFonts w:ascii="Century Gothic" w:hAnsi="Century Gothic" w:cs="Calibri"/>
                                      <w:color w:val="2F5496" w:themeColor="accent1" w:themeShade="BF"/>
                                      <w:sz w:val="22"/>
                                    </w:rPr>
                                    <w:t>Fair for everyone</w:t>
                                  </w:r>
                                </w:p>
                              </w:tc>
                              <w:tc>
                                <w:tcPr>
                                  <w:tcW w:w="765" w:type="dxa"/>
                                </w:tcPr>
                                <w:p w14:paraId="1720826B" w14:textId="110FC504" w:rsidR="00C75549" w:rsidRPr="002E385C" w:rsidRDefault="00C75549" w:rsidP="00FB1A69">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rPr>
                                  </w:pPr>
                                  <w:r w:rsidRPr="002E385C">
                                    <w:rPr>
                                      <w:rFonts w:ascii="Century Gothic" w:hAnsi="Century Gothic" w:cs="Calibri"/>
                                      <w:color w:val="2F5496" w:themeColor="accent1" w:themeShade="BF"/>
                                      <w:sz w:val="22"/>
                                    </w:rPr>
                                    <w:t>2</w:t>
                                  </w:r>
                                </w:p>
                              </w:tc>
                              <w:tc>
                                <w:tcPr>
                                  <w:tcW w:w="709" w:type="dxa"/>
                                </w:tcPr>
                                <w:p w14:paraId="5537FB4B" w14:textId="508642E5" w:rsidR="00C75549" w:rsidRPr="002E385C" w:rsidRDefault="00E17FF5" w:rsidP="00FB1A69">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sidRPr="002E385C">
                                    <w:rPr>
                                      <w:rFonts w:ascii="Century Gothic" w:hAnsi="Century Gothic" w:cs="Calibri"/>
                                      <w:i/>
                                      <w:iCs/>
                                      <w:color w:val="2F5496" w:themeColor="accent1" w:themeShade="BF"/>
                                      <w:sz w:val="22"/>
                                    </w:rPr>
                                    <w:t>15.4</w:t>
                                  </w:r>
                                </w:p>
                              </w:tc>
                              <w:tc>
                                <w:tcPr>
                                  <w:tcW w:w="5614" w:type="dxa"/>
                                </w:tcPr>
                                <w:p w14:paraId="7763A053" w14:textId="77777777" w:rsidR="00C75549" w:rsidRDefault="00CA01B2" w:rsidP="007454FF">
                                  <w:pPr>
                                    <w:widowControl w:val="0"/>
                                    <w:numPr>
                                      <w:ilvl w:val="0"/>
                                      <w:numId w:val="1"/>
                                    </w:numPr>
                                    <w:autoSpaceDE w:val="0"/>
                                    <w:autoSpaceDN w:val="0"/>
                                    <w:adjustRightInd w:val="0"/>
                                    <w:spacing w:after="80"/>
                                    <w:ind w:left="170" w:hanging="215"/>
                                    <w:contextualSpacing/>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sidRPr="00CA01B2">
                                    <w:rPr>
                                      <w:rFonts w:ascii="Century Gothic" w:hAnsi="Century Gothic" w:cs="Calibri"/>
                                      <w:i/>
                                      <w:iCs/>
                                      <w:color w:val="2F5496" w:themeColor="accent1" w:themeShade="BF"/>
                                      <w:sz w:val="22"/>
                                    </w:rPr>
                                    <w:t>I believe the Council should work with government to create a social care system which is fair for all and doesn't rely on robbing older people's life savings.</w:t>
                                  </w:r>
                                </w:p>
                                <w:p w14:paraId="5FB03D77" w14:textId="23439092" w:rsidR="00CA01B2" w:rsidRPr="0055138D" w:rsidRDefault="00CA104E" w:rsidP="00BE0707">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sidRPr="00BE0707">
                                    <w:rPr>
                                      <w:rFonts w:ascii="Century Gothic" w:hAnsi="Century Gothic" w:cs="Calibri"/>
                                      <w:i/>
                                      <w:iCs/>
                                      <w:color w:val="2F5496" w:themeColor="accent1" w:themeShade="BF"/>
                                      <w:sz w:val="22"/>
                                      <w:szCs w:val="22"/>
                                    </w:rPr>
                                    <w:t>I don't think in-home care hours should take into account who is living in the house at the time besides the person that needs care. I.e. someone that has a partner live with them shouldn't receive less hours because the partner can help with care.</w:t>
                                  </w:r>
                                </w:p>
                              </w:tc>
                            </w:tr>
                            <w:tr w:rsidR="0055138D" w:rsidRPr="0055138D" w14:paraId="0F06EBC5" w14:textId="77777777" w:rsidTr="00DA541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63" w:type="dxa"/>
                                </w:tcPr>
                                <w:p w14:paraId="1B2CBD8D" w14:textId="3A7ECBC6" w:rsidR="007454FF" w:rsidRPr="0055138D" w:rsidRDefault="00275C2E" w:rsidP="007454FF">
                                  <w:pPr>
                                    <w:widowControl w:val="0"/>
                                    <w:autoSpaceDE w:val="0"/>
                                    <w:autoSpaceDN w:val="0"/>
                                    <w:adjustRightInd w:val="0"/>
                                    <w:rPr>
                                      <w:rFonts w:ascii="Century Gothic" w:hAnsi="Century Gothic" w:cs="Calibri"/>
                                      <w:color w:val="2F5496" w:themeColor="accent1" w:themeShade="BF"/>
                                      <w:sz w:val="22"/>
                                      <w:szCs w:val="22"/>
                                    </w:rPr>
                                  </w:pPr>
                                  <w:r>
                                    <w:rPr>
                                      <w:rFonts w:ascii="Century Gothic" w:hAnsi="Century Gothic" w:cs="Calibri"/>
                                      <w:color w:val="2F5496" w:themeColor="accent1" w:themeShade="BF"/>
                                      <w:sz w:val="22"/>
                                      <w:szCs w:val="22"/>
                                    </w:rPr>
                                    <w:t>Something else</w:t>
                                  </w:r>
                                </w:p>
                              </w:tc>
                              <w:tc>
                                <w:tcPr>
                                  <w:tcW w:w="765" w:type="dxa"/>
                                </w:tcPr>
                                <w:p w14:paraId="1E7084F8" w14:textId="60AEC865" w:rsidR="007454FF" w:rsidRPr="0055138D" w:rsidRDefault="00C75549" w:rsidP="00FB1A69">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2E385C">
                                    <w:rPr>
                                      <w:rFonts w:ascii="Century Gothic" w:hAnsi="Century Gothic" w:cs="Calibri"/>
                                      <w:color w:val="2F5496" w:themeColor="accent1" w:themeShade="BF"/>
                                      <w:sz w:val="22"/>
                                    </w:rPr>
                                    <w:t>2</w:t>
                                  </w:r>
                                </w:p>
                              </w:tc>
                              <w:tc>
                                <w:tcPr>
                                  <w:tcW w:w="709" w:type="dxa"/>
                                </w:tcPr>
                                <w:p w14:paraId="5DA9E127" w14:textId="74AEB960" w:rsidR="007454FF" w:rsidRPr="0055138D" w:rsidRDefault="00E17FF5" w:rsidP="00FB1A69">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2E385C">
                                    <w:rPr>
                                      <w:rFonts w:ascii="Century Gothic" w:hAnsi="Century Gothic" w:cs="Calibri"/>
                                      <w:i/>
                                      <w:iCs/>
                                      <w:color w:val="2F5496" w:themeColor="accent1" w:themeShade="BF"/>
                                      <w:sz w:val="22"/>
                                    </w:rPr>
                                    <w:t>15.4</w:t>
                                  </w:r>
                                </w:p>
                              </w:tc>
                              <w:tc>
                                <w:tcPr>
                                  <w:tcW w:w="5614" w:type="dxa"/>
                                </w:tcPr>
                                <w:p w14:paraId="4E22255D" w14:textId="77777777" w:rsidR="007454FF" w:rsidRDefault="0037136D" w:rsidP="007454FF">
                                  <w:pPr>
                                    <w:widowControl w:val="0"/>
                                    <w:numPr>
                                      <w:ilvl w:val="0"/>
                                      <w:numId w:val="1"/>
                                    </w:numPr>
                                    <w:autoSpaceDE w:val="0"/>
                                    <w:autoSpaceDN w:val="0"/>
                                    <w:adjustRightInd w:val="0"/>
                                    <w:spacing w:after="80"/>
                                    <w:ind w:left="170" w:hanging="215"/>
                                    <w:contextualSpacing/>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37136D">
                                    <w:rPr>
                                      <w:rFonts w:ascii="Century Gothic" w:hAnsi="Century Gothic" w:cs="Calibri"/>
                                      <w:i/>
                                      <w:iCs/>
                                      <w:color w:val="2F5496" w:themeColor="accent1" w:themeShade="BF"/>
                                      <w:sz w:val="22"/>
                                      <w:szCs w:val="22"/>
                                    </w:rPr>
                                    <w:t>No tax and better support via hospital visits and care</w:t>
                                  </w:r>
                                </w:p>
                                <w:p w14:paraId="592F84CF" w14:textId="78657DC8" w:rsidR="0037136D" w:rsidRPr="0055138D" w:rsidRDefault="00506EC0" w:rsidP="00BE0707">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506EC0">
                                    <w:rPr>
                                      <w:rFonts w:ascii="Century Gothic" w:hAnsi="Century Gothic" w:cs="Calibri"/>
                                      <w:i/>
                                      <w:iCs/>
                                      <w:color w:val="2F5496" w:themeColor="accent1" w:themeShade="BF"/>
                                      <w:sz w:val="22"/>
                                      <w:szCs w:val="22"/>
                                    </w:rPr>
                                    <w:t>Reducing cost of telecare</w:t>
                                  </w:r>
                                </w:p>
                              </w:tc>
                            </w:tr>
                            <w:tr w:rsidR="0055138D" w:rsidRPr="0055138D" w14:paraId="184CAC22" w14:textId="77777777" w:rsidTr="00DA5411">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63" w:type="dxa"/>
                                  <w:shd w:val="clear" w:color="auto" w:fill="FFFFFF" w:themeFill="background1"/>
                                </w:tcPr>
                                <w:p w14:paraId="178F8DA1" w14:textId="77777777" w:rsidR="007454FF" w:rsidRPr="0055138D" w:rsidRDefault="007454FF" w:rsidP="007454FF">
                                  <w:pPr>
                                    <w:widowControl w:val="0"/>
                                    <w:autoSpaceDE w:val="0"/>
                                    <w:autoSpaceDN w:val="0"/>
                                    <w:adjustRightInd w:val="0"/>
                                    <w:rPr>
                                      <w:rFonts w:ascii="Century Gothic" w:hAnsi="Century Gothic" w:cs="Calibri"/>
                                      <w:color w:val="2F5496" w:themeColor="accent1" w:themeShade="BF"/>
                                      <w:sz w:val="22"/>
                                      <w:szCs w:val="22"/>
                                    </w:rPr>
                                  </w:pPr>
                                  <w:r w:rsidRPr="0055138D">
                                    <w:rPr>
                                      <w:rFonts w:ascii="Century Gothic" w:hAnsi="Century Gothic" w:cs="Calibri"/>
                                      <w:color w:val="2F5496" w:themeColor="accent1" w:themeShade="BF"/>
                                      <w:sz w:val="22"/>
                                      <w:szCs w:val="22"/>
                                    </w:rPr>
                                    <w:t>Total</w:t>
                                  </w:r>
                                </w:p>
                              </w:tc>
                              <w:tc>
                                <w:tcPr>
                                  <w:tcW w:w="765" w:type="dxa"/>
                                  <w:shd w:val="clear" w:color="auto" w:fill="FFFFFF" w:themeFill="background1"/>
                                </w:tcPr>
                                <w:p w14:paraId="793921A4" w14:textId="6BBDB11D" w:rsidR="007454FF" w:rsidRPr="0055138D" w:rsidRDefault="00EB5F41" w:rsidP="00EB5F41">
                                  <w:pPr>
                                    <w:widowControl w:val="0"/>
                                    <w:autoSpaceDE w:val="0"/>
                                    <w:autoSpaceDN w:val="0"/>
                                    <w:adjustRightInd w:val="0"/>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color w:val="2F5496" w:themeColor="accent1" w:themeShade="BF"/>
                                      <w:sz w:val="22"/>
                                      <w:szCs w:val="22"/>
                                    </w:rPr>
                                  </w:pPr>
                                  <w:r>
                                    <w:rPr>
                                      <w:rFonts w:ascii="Century Gothic" w:hAnsi="Century Gothic" w:cs="Calibri"/>
                                      <w:color w:val="2F5496" w:themeColor="accent1" w:themeShade="BF"/>
                                      <w:sz w:val="22"/>
                                      <w:szCs w:val="22"/>
                                    </w:rPr>
                                    <w:t>13</w:t>
                                  </w:r>
                                </w:p>
                              </w:tc>
                              <w:tc>
                                <w:tcPr>
                                  <w:tcW w:w="709" w:type="dxa"/>
                                  <w:shd w:val="clear" w:color="auto" w:fill="FFFFFF" w:themeFill="background1"/>
                                </w:tcPr>
                                <w:p w14:paraId="1FCC8DB6" w14:textId="77777777" w:rsidR="007454FF" w:rsidRPr="0055138D" w:rsidRDefault="007454FF" w:rsidP="00EB5F41">
                                  <w:pPr>
                                    <w:widowControl w:val="0"/>
                                    <w:autoSpaceDE w:val="0"/>
                                    <w:autoSpaceDN w:val="0"/>
                                    <w:adjustRightInd w:val="0"/>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i/>
                                      <w:iCs/>
                                      <w:color w:val="2F5496" w:themeColor="accent1" w:themeShade="BF"/>
                                      <w:sz w:val="22"/>
                                      <w:szCs w:val="22"/>
                                    </w:rPr>
                                  </w:pPr>
                                  <w:r w:rsidRPr="0055138D">
                                    <w:rPr>
                                      <w:rFonts w:ascii="Century Gothic" w:hAnsi="Century Gothic" w:cs="Calibri"/>
                                      <w:i/>
                                      <w:iCs/>
                                      <w:color w:val="2F5496" w:themeColor="accent1" w:themeShade="BF"/>
                                      <w:sz w:val="22"/>
                                      <w:szCs w:val="22"/>
                                    </w:rPr>
                                    <w:t>-</w:t>
                                  </w:r>
                                </w:p>
                              </w:tc>
                              <w:tc>
                                <w:tcPr>
                                  <w:tcW w:w="5614" w:type="dxa"/>
                                  <w:shd w:val="clear" w:color="auto" w:fill="FFFFFF" w:themeFill="background1"/>
                                </w:tcPr>
                                <w:p w14:paraId="05653FC9" w14:textId="77777777" w:rsidR="007454FF" w:rsidRPr="0055138D" w:rsidRDefault="007454FF" w:rsidP="007454FF">
                                  <w:pPr>
                                    <w:widowControl w:val="0"/>
                                    <w:autoSpaceDE w:val="0"/>
                                    <w:autoSpaceDN w:val="0"/>
                                    <w:adjustRightInd w:val="0"/>
                                    <w:spacing w:after="80"/>
                                    <w:ind w:left="170"/>
                                    <w:contextualSpacing/>
                                    <w:cnfStyle w:val="010000000000" w:firstRow="0" w:lastRow="1" w:firstColumn="0" w:lastColumn="0" w:oddVBand="0" w:evenVBand="0" w:oddHBand="0" w:evenHBand="0" w:firstRowFirstColumn="0" w:firstRowLastColumn="0" w:lastRowFirstColumn="0" w:lastRowLastColumn="0"/>
                                    <w:rPr>
                                      <w:rFonts w:ascii="Century Gothic" w:hAnsi="Century Gothic" w:cs="Calibri"/>
                                      <w:i/>
                                      <w:iCs/>
                                      <w:color w:val="2F5496" w:themeColor="accent1" w:themeShade="BF"/>
                                      <w:sz w:val="22"/>
                                      <w:szCs w:val="22"/>
                                    </w:rPr>
                                  </w:pPr>
                                </w:p>
                              </w:tc>
                            </w:tr>
                          </w:tbl>
                          <w:p w14:paraId="50744AF9" w14:textId="77777777" w:rsidR="007454FF" w:rsidRPr="007454FF" w:rsidRDefault="007454FF" w:rsidP="007454FF">
                            <w:pPr>
                              <w:spacing w:after="0"/>
                              <w:rPr>
                                <w:rFonts w:ascii="Century Gothic" w:hAnsi="Century Gothic"/>
                                <w:i/>
                                <w:iCs/>
                                <w:color w:val="2F5496" w:themeColor="accent1" w:themeShade="BF"/>
                                <w:sz w:val="22"/>
                                <w:szCs w:val="20"/>
                              </w:rPr>
                            </w:pPr>
                            <w:r w:rsidRPr="007454FF">
                              <w:rPr>
                                <w:rFonts w:ascii="Century Gothic" w:hAnsi="Century Gothic"/>
                                <w:i/>
                                <w:iCs/>
                                <w:color w:val="2F5496" w:themeColor="accent1" w:themeShade="BF"/>
                                <w:sz w:val="22"/>
                                <w:szCs w:val="20"/>
                              </w:rPr>
                              <w:t>Note: Respondents could leave multiple comments, therefore total may exceed 100%</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A7B4FC9" id="_x0000_s1039" type="#_x0000_t202" alt="Do you have any other ideas or comments about how the Council supports older people?&#10;Respondents were given the chance to put forward their own ideas on how the Council could support older people; 13 comments were received, and grouped into the following themes:&#10;Theme No % Example Comments&#10;Give old people the care they need 5 38.5 - The services SHOULD extend to more aspect than just eating and washing ones self especially for low income (or those without the means to reasonably afford it, or find other options) households. Many services will not help with clothes, dishes or bins which are essential to a decent standard of living and the lack of this help is appalling&#10;- Prison inmates cost more and get more than the elderly. More community groups are needed, some do not have access to the internet, some find it difficult speaking on the phone. If over 85's will rise by 24%- do we have enough supported housing, care homes and residential homes for them?&#10;Better support for carers 3 23.1 - More initiatives for families to support and visit elderly people more often. Also make existing care homes nicer&#10;- That who ever takes care of the elderly people they should never leave there side and keep the entertained for as long&#10;Help people stay independent 2 15.4 - More fitness classes for older people so they can stay healthy and mobile for longer.&#10;- people should not have to leave their own home for support.&#10;Fair for everyone 2 15.4 - I believe the Council should work with government to create a social care system which is fair for all and doesn't rely on robbing older people's life savings.&#10;- I don't think in-home care hours should take into account who is living in the house at the time besides the person that needs care. I.e. someone that has a partner live with them shouldn't receive less hours because the partner can help with care.&#10;Something else 2 15.4 - No tax and better support via hospital visits and care&#10;- Reducing cost of telecare&#10;Total 13 - &#10;Note: Respondents could leave multiple comments, therefore total may exceed 100%&#10;" style="position:absolute;margin-left:0;margin-top:0;width:487.55pt;height:110.6pt;z-index:251658253;visibility:visible;mso-wrap-style:square;mso-width-percent:0;mso-height-percent:200;mso-wrap-distance-left:9pt;mso-wrap-distance-top:3.6pt;mso-wrap-distance-right:9pt;mso-wrap-distance-bottom:3.6pt;mso-position-horizontal:left;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GXQFKwIAAD0EAAAOAAAAZHJzL2Uyb0RvYy54bWysU9uO0zAQfUfiHyy/0zSlLduo6WrpUoS0&#10;XKSFD3Btp7GwPcZ2myxfz9hJuwXeEC/WeMY+M3PmzPq2N5qcpA8KbE3LyZQSaTkIZQ81/fZ19+qG&#10;khCZFUyDlTV9koHebl6+WHeukjNoQQvpCYLYUHWupm2MriqKwFtpWJiAkxaDDXjDIl79oRCedYhu&#10;dDGbTpdFB144D1yGgN77IUg3Gb9pJI+fmybISHRNsbaYT5/PfTqLzZpVB89cq/hYBvuHKgxTFpNe&#10;oO5ZZOTo1V9QRnEPAZo44WAKaBrFZe4Buymnf3Tz2DIncy9ITnAXmsL/g+WfTo/uiyexfws9DjA3&#10;EdwD8O+BWNi2zB7knffQtZIJTFwmyorOhWr8mqgOVUgg++4jCBwyO0bIQH3jTWIF+ySIjgN4upAu&#10;+0g4OpflCgeJIY6xcj6dL2d5LAWrzt+dD/G9BEOSUVOPU83w7PQQYiqHVecnKVsArcROaZ0vSUly&#10;qz05MdQA41zauMzf9dFgvYM/lTCqAd2omcF9c3ZjiqzJhJQT/pZEW9LVdLWYLTKwhZQ9S8uoiPrW&#10;ytQ0Y405EpnvrMhPIlN6sDGJtiO7idCB2tjve6IEkvM6cZ/Y3oN4Qr49DHrG/UOjBf+Tkg61XNPw&#10;48i8pER/sDizVTmfJ/Hny3zxBgkm/jqyv44wyxGqppGSwdzGvDCZTXeHs92pzPpzJWPNqNHMzbhP&#10;aQmu7/nV89ZvfgEAAP//AwBQSwMEFAAGAAgAAAAhAGjA9s3bAAAABQEAAA8AAABkcnMvZG93bnJl&#10;di54bWxMj0FLw0AQhe+C/2EZwZvdJKKtMZOigp4EMRV6nWbHJDQ7G7KbJv57Vy96GXi8x3vfFNvF&#10;9urEo++cIKSrBBRL7UwnDcLH7vlqA8oHEkO9E0b4Yg/b8vysoNy4Wd75VIVGxRLxOSG0IQy51r5u&#10;2ZJfuYElep9utBSiHBttRppjue11liS32lIncaGlgZ9aro/VZBEe32h3nOu5q6bmZUOv+31q1teI&#10;lxfLwz2owEv4C8MPfkSHMjId3CTGqx4hPhJ+b/Tu1jcpqANClqUZ6LLQ/+nLbwAAAP//AwBQSwEC&#10;LQAUAAYACAAAACEAtoM4kv4AAADhAQAAEwAAAAAAAAAAAAAAAAAAAAAAW0NvbnRlbnRfVHlwZXNd&#10;LnhtbFBLAQItABQABgAIAAAAIQA4/SH/1gAAAJQBAAALAAAAAAAAAAAAAAAAAC8BAABfcmVscy8u&#10;cmVsc1BLAQItABQABgAIAAAAIQC6GXQFKwIAAD0EAAAOAAAAAAAAAAAAAAAAAC4CAABkcnMvZTJv&#10;RG9jLnhtbFBLAQItABQABgAIAAAAIQBowPbN2wAAAAUBAAAPAAAAAAAAAAAAAAAAAIUEAABkcnMv&#10;ZG93bnJldi54bWxQSwUGAAAAAAQABADzAAAAjQUAAAAA&#10;" fillcolor="#e2efd9 [665]" stroked="f">
                <v:textbox style="mso-fit-shape-to-text:t">
                  <w:txbxContent>
                    <w:p w14:paraId="02E98E0F" w14:textId="72FD8EBA" w:rsidR="00DE4103" w:rsidRPr="00F33DE9" w:rsidRDefault="00562E14" w:rsidP="00562E14">
                      <w:pPr>
                        <w:rPr>
                          <w:rFonts w:ascii="Century Gothic" w:hAnsi="Century Gothic"/>
                          <w:b/>
                          <w:bCs/>
                          <w:color w:val="2F5496" w:themeColor="accent1" w:themeShade="BF"/>
                          <w:sz w:val="22"/>
                          <w:szCs w:val="20"/>
                        </w:rPr>
                      </w:pPr>
                      <w:r w:rsidRPr="00F33DE9">
                        <w:rPr>
                          <w:rFonts w:ascii="Century Gothic" w:hAnsi="Century Gothic"/>
                          <w:b/>
                          <w:bCs/>
                          <w:color w:val="2F5496" w:themeColor="accent1" w:themeShade="BF"/>
                          <w:sz w:val="22"/>
                          <w:szCs w:val="20"/>
                        </w:rPr>
                        <w:t>Do you have any other ideas or comments about how the Council supports older people</w:t>
                      </w:r>
                      <w:r w:rsidR="00DE4103" w:rsidRPr="00F33DE9">
                        <w:rPr>
                          <w:rFonts w:ascii="Century Gothic" w:hAnsi="Century Gothic"/>
                          <w:b/>
                          <w:bCs/>
                          <w:color w:val="2F5496" w:themeColor="accent1" w:themeShade="BF"/>
                          <w:sz w:val="22"/>
                          <w:szCs w:val="20"/>
                        </w:rPr>
                        <w:t>?</w:t>
                      </w:r>
                    </w:p>
                    <w:p w14:paraId="74AD0183" w14:textId="0FF7F496" w:rsidR="007454FF" w:rsidRDefault="003D42C4" w:rsidP="002E02AA">
                      <w:pPr>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 xml:space="preserve">Respondents were given the chance to </w:t>
                      </w:r>
                      <w:r w:rsidR="00494AAD">
                        <w:rPr>
                          <w:rFonts w:ascii="Century Gothic" w:hAnsi="Century Gothic"/>
                          <w:color w:val="2F5496" w:themeColor="accent1" w:themeShade="BF"/>
                          <w:sz w:val="22"/>
                          <w:szCs w:val="20"/>
                        </w:rPr>
                        <w:t>put forward their own ideas on how the Council could support older people</w:t>
                      </w:r>
                      <w:r w:rsidR="00A62AD1">
                        <w:rPr>
                          <w:rFonts w:ascii="Century Gothic" w:hAnsi="Century Gothic"/>
                          <w:color w:val="2F5496" w:themeColor="accent1" w:themeShade="BF"/>
                          <w:sz w:val="22"/>
                          <w:szCs w:val="20"/>
                        </w:rPr>
                        <w:t xml:space="preserve">; 13 </w:t>
                      </w:r>
                      <w:r w:rsidR="002E02AA">
                        <w:rPr>
                          <w:rFonts w:ascii="Century Gothic" w:hAnsi="Century Gothic"/>
                          <w:color w:val="2F5496" w:themeColor="accent1" w:themeShade="BF"/>
                          <w:sz w:val="22"/>
                          <w:szCs w:val="20"/>
                        </w:rPr>
                        <w:t>comments were received, and grouped into the following themes:</w:t>
                      </w:r>
                    </w:p>
                    <w:tbl>
                      <w:tblPr>
                        <w:tblStyle w:val="GridTable4-Accent5"/>
                        <w:tblW w:w="9351" w:type="dxa"/>
                        <w:tblLook w:val="04E0" w:firstRow="1" w:lastRow="1" w:firstColumn="1" w:lastColumn="0" w:noHBand="0" w:noVBand="1"/>
                      </w:tblPr>
                      <w:tblGrid>
                        <w:gridCol w:w="2263"/>
                        <w:gridCol w:w="765"/>
                        <w:gridCol w:w="709"/>
                        <w:gridCol w:w="5614"/>
                      </w:tblGrid>
                      <w:tr w:rsidR="007454FF" w:rsidRPr="007454FF" w14:paraId="4C423F02" w14:textId="77777777" w:rsidTr="00DA5411">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63" w:type="dxa"/>
                          </w:tcPr>
                          <w:p w14:paraId="2C1FE34C" w14:textId="77777777" w:rsidR="007454FF" w:rsidRPr="007454FF" w:rsidRDefault="007454FF" w:rsidP="007454FF">
                            <w:pPr>
                              <w:widowControl w:val="0"/>
                              <w:autoSpaceDE w:val="0"/>
                              <w:autoSpaceDN w:val="0"/>
                              <w:adjustRightInd w:val="0"/>
                              <w:ind w:left="-120"/>
                              <w:rPr>
                                <w:rFonts w:ascii="Century Gothic" w:hAnsi="Century Gothic" w:cs="Calibri"/>
                                <w:color w:val="FFFFFF"/>
                                <w:sz w:val="22"/>
                                <w:szCs w:val="22"/>
                              </w:rPr>
                            </w:pPr>
                            <w:r w:rsidRPr="007454FF">
                              <w:rPr>
                                <w:rFonts w:ascii="Century Gothic" w:hAnsi="Century Gothic" w:cs="Calibri"/>
                                <w:color w:val="FFFFFF"/>
                                <w:sz w:val="22"/>
                                <w:szCs w:val="22"/>
                              </w:rPr>
                              <w:t>Theme</w:t>
                            </w:r>
                          </w:p>
                        </w:tc>
                        <w:tc>
                          <w:tcPr>
                            <w:tcW w:w="765" w:type="dxa"/>
                          </w:tcPr>
                          <w:p w14:paraId="5E5F92E1" w14:textId="77777777" w:rsidR="007454FF" w:rsidRPr="007454FF" w:rsidRDefault="007454FF" w:rsidP="007454F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No</w:t>
                            </w:r>
                          </w:p>
                        </w:tc>
                        <w:tc>
                          <w:tcPr>
                            <w:tcW w:w="709" w:type="dxa"/>
                          </w:tcPr>
                          <w:p w14:paraId="1392AB64" w14:textId="77777777" w:rsidR="007454FF" w:rsidRPr="007454FF" w:rsidRDefault="007454FF" w:rsidP="007454F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w:t>
                            </w:r>
                          </w:p>
                        </w:tc>
                        <w:tc>
                          <w:tcPr>
                            <w:tcW w:w="5614" w:type="dxa"/>
                          </w:tcPr>
                          <w:p w14:paraId="7CC5D325" w14:textId="77777777" w:rsidR="007454FF" w:rsidRPr="007454FF" w:rsidRDefault="007454FF" w:rsidP="007454F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Example Comments</w:t>
                            </w:r>
                          </w:p>
                        </w:tc>
                      </w:tr>
                      <w:tr w:rsidR="0055138D" w:rsidRPr="0055138D" w14:paraId="0EE52353" w14:textId="77777777" w:rsidTr="00DA541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63" w:type="dxa"/>
                          </w:tcPr>
                          <w:p w14:paraId="24780047" w14:textId="7EF8AAC2" w:rsidR="007454FF" w:rsidRPr="0055138D" w:rsidRDefault="008D7616" w:rsidP="007454FF">
                            <w:pPr>
                              <w:widowControl w:val="0"/>
                              <w:autoSpaceDE w:val="0"/>
                              <w:autoSpaceDN w:val="0"/>
                              <w:adjustRightInd w:val="0"/>
                              <w:rPr>
                                <w:rFonts w:ascii="Century Gothic" w:hAnsi="Century Gothic" w:cs="Calibri"/>
                                <w:color w:val="2F5496" w:themeColor="accent1" w:themeShade="BF"/>
                                <w:sz w:val="22"/>
                                <w:szCs w:val="22"/>
                              </w:rPr>
                            </w:pPr>
                            <w:r w:rsidRPr="002E385C">
                              <w:rPr>
                                <w:rFonts w:ascii="Century Gothic" w:hAnsi="Century Gothic" w:cs="Calibri"/>
                                <w:color w:val="2F5496" w:themeColor="accent1" w:themeShade="BF"/>
                                <w:sz w:val="22"/>
                              </w:rPr>
                              <w:t>Give old people the care they need</w:t>
                            </w:r>
                          </w:p>
                        </w:tc>
                        <w:tc>
                          <w:tcPr>
                            <w:tcW w:w="765" w:type="dxa"/>
                          </w:tcPr>
                          <w:p w14:paraId="2AAF6163" w14:textId="382D641F" w:rsidR="007454FF" w:rsidRPr="0055138D" w:rsidRDefault="00FB1A69" w:rsidP="00FB1A69">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szCs w:val="22"/>
                              </w:rPr>
                            </w:pPr>
                            <w:r w:rsidRPr="002E385C">
                              <w:rPr>
                                <w:rFonts w:ascii="Century Gothic" w:hAnsi="Century Gothic" w:cs="Calibri"/>
                                <w:color w:val="2F5496" w:themeColor="accent1" w:themeShade="BF"/>
                                <w:sz w:val="22"/>
                              </w:rPr>
                              <w:t>5</w:t>
                            </w:r>
                          </w:p>
                        </w:tc>
                        <w:tc>
                          <w:tcPr>
                            <w:tcW w:w="709" w:type="dxa"/>
                          </w:tcPr>
                          <w:p w14:paraId="2537D248" w14:textId="6176FA40" w:rsidR="007454FF" w:rsidRPr="0055138D" w:rsidRDefault="00240CDF" w:rsidP="00FB1A69">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szCs w:val="22"/>
                              </w:rPr>
                            </w:pPr>
                            <w:r w:rsidRPr="002E385C">
                              <w:rPr>
                                <w:rFonts w:ascii="Century Gothic" w:hAnsi="Century Gothic" w:cs="Calibri"/>
                                <w:i/>
                                <w:iCs/>
                                <w:color w:val="2F5496" w:themeColor="accent1" w:themeShade="BF"/>
                                <w:sz w:val="22"/>
                              </w:rPr>
                              <w:t>38.5</w:t>
                            </w:r>
                          </w:p>
                        </w:tc>
                        <w:tc>
                          <w:tcPr>
                            <w:tcW w:w="5614" w:type="dxa"/>
                          </w:tcPr>
                          <w:p w14:paraId="668121F5" w14:textId="77777777" w:rsidR="007454FF" w:rsidRDefault="0037262B" w:rsidP="007454FF">
                            <w:pPr>
                              <w:widowControl w:val="0"/>
                              <w:numPr>
                                <w:ilvl w:val="0"/>
                                <w:numId w:val="1"/>
                              </w:numPr>
                              <w:autoSpaceDE w:val="0"/>
                              <w:autoSpaceDN w:val="0"/>
                              <w:adjustRightInd w:val="0"/>
                              <w:spacing w:after="80"/>
                              <w:ind w:left="170" w:hanging="215"/>
                              <w:contextualSpacing/>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37262B">
                              <w:rPr>
                                <w:rFonts w:ascii="Century Gothic" w:hAnsi="Century Gothic" w:cs="Calibri"/>
                                <w:i/>
                                <w:iCs/>
                                <w:color w:val="2F5496" w:themeColor="accent1" w:themeShade="BF"/>
                                <w:sz w:val="22"/>
                                <w:szCs w:val="22"/>
                              </w:rPr>
                              <w:t>The services SHOULD extend to more aspect than just eating and washing ones self especially for low income (or those without the means to reasonably afford it, or find other options) households. Many services will not help with clothes, dishes or bins which are essential to a decent standard of living and the lack</w:t>
                            </w:r>
                            <w:r>
                              <w:rPr>
                                <w:rFonts w:ascii="Century Gothic" w:hAnsi="Century Gothic" w:cs="Calibri"/>
                                <w:i/>
                                <w:iCs/>
                                <w:color w:val="2F5496" w:themeColor="accent1" w:themeShade="BF"/>
                                <w:sz w:val="22"/>
                                <w:szCs w:val="22"/>
                              </w:rPr>
                              <w:t xml:space="preserve"> </w:t>
                            </w:r>
                            <w:r w:rsidRPr="0037262B">
                              <w:rPr>
                                <w:rFonts w:ascii="Century Gothic" w:hAnsi="Century Gothic" w:cs="Calibri"/>
                                <w:i/>
                                <w:iCs/>
                                <w:color w:val="2F5496" w:themeColor="accent1" w:themeShade="BF"/>
                                <w:sz w:val="22"/>
                                <w:szCs w:val="22"/>
                              </w:rPr>
                              <w:t>of this help is appalling</w:t>
                            </w:r>
                          </w:p>
                          <w:p w14:paraId="698ADA49" w14:textId="7A033585" w:rsidR="0037262B" w:rsidRPr="0055138D" w:rsidRDefault="00613A94" w:rsidP="00BE0707">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613A94">
                              <w:rPr>
                                <w:rFonts w:ascii="Century Gothic" w:hAnsi="Century Gothic" w:cs="Calibri"/>
                                <w:i/>
                                <w:iCs/>
                                <w:color w:val="2F5496" w:themeColor="accent1" w:themeShade="BF"/>
                                <w:sz w:val="22"/>
                                <w:szCs w:val="22"/>
                              </w:rPr>
                              <w:t>Prison inmates cost more and get more than the elderly. More community groups are needed, some do not have access to the internet, some find it difficult speaking on the phone. If over 85's will rise by 24%- do we have enough supported housing, care homes and residential homes for them?</w:t>
                            </w:r>
                          </w:p>
                        </w:tc>
                      </w:tr>
                      <w:tr w:rsidR="0055138D" w:rsidRPr="0055138D" w14:paraId="42ED0D87" w14:textId="77777777" w:rsidTr="00DA541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63" w:type="dxa"/>
                          </w:tcPr>
                          <w:p w14:paraId="0788E3D9" w14:textId="31A9A606" w:rsidR="007454FF" w:rsidRPr="0055138D" w:rsidRDefault="008D7616" w:rsidP="007454FF">
                            <w:pPr>
                              <w:widowControl w:val="0"/>
                              <w:autoSpaceDE w:val="0"/>
                              <w:autoSpaceDN w:val="0"/>
                              <w:adjustRightInd w:val="0"/>
                              <w:rPr>
                                <w:rFonts w:ascii="Century Gothic" w:hAnsi="Century Gothic" w:cs="Calibri"/>
                                <w:color w:val="2F5496" w:themeColor="accent1" w:themeShade="BF"/>
                                <w:sz w:val="22"/>
                                <w:szCs w:val="22"/>
                              </w:rPr>
                            </w:pPr>
                            <w:r w:rsidRPr="002E385C">
                              <w:rPr>
                                <w:rFonts w:ascii="Century Gothic" w:hAnsi="Century Gothic" w:cs="Calibri"/>
                                <w:color w:val="2F5496" w:themeColor="accent1" w:themeShade="BF"/>
                                <w:sz w:val="22"/>
                              </w:rPr>
                              <w:t>Better support for carers</w:t>
                            </w:r>
                          </w:p>
                        </w:tc>
                        <w:tc>
                          <w:tcPr>
                            <w:tcW w:w="765" w:type="dxa"/>
                          </w:tcPr>
                          <w:p w14:paraId="2999B441" w14:textId="49C8470F" w:rsidR="007454FF" w:rsidRPr="0055138D" w:rsidRDefault="00240CDF" w:rsidP="00FB1A69">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color w:val="2F5496" w:themeColor="accent1" w:themeShade="BF"/>
                                <w:sz w:val="22"/>
                                <w:szCs w:val="22"/>
                              </w:rPr>
                            </w:pPr>
                            <w:r w:rsidRPr="002E385C">
                              <w:rPr>
                                <w:rFonts w:ascii="Century Gothic" w:hAnsi="Century Gothic" w:cs="Calibri"/>
                                <w:color w:val="2F5496" w:themeColor="accent1" w:themeShade="BF"/>
                                <w:sz w:val="22"/>
                              </w:rPr>
                              <w:t>3</w:t>
                            </w:r>
                          </w:p>
                        </w:tc>
                        <w:tc>
                          <w:tcPr>
                            <w:tcW w:w="709" w:type="dxa"/>
                          </w:tcPr>
                          <w:p w14:paraId="08A4F2D7" w14:textId="6CE6699E" w:rsidR="007454FF" w:rsidRPr="0055138D" w:rsidRDefault="00240CDF" w:rsidP="00FB1A69">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i/>
                                <w:iCs/>
                                <w:color w:val="2F5496" w:themeColor="accent1" w:themeShade="BF"/>
                                <w:sz w:val="22"/>
                                <w:szCs w:val="22"/>
                              </w:rPr>
                            </w:pPr>
                            <w:r w:rsidRPr="002E385C">
                              <w:rPr>
                                <w:rFonts w:ascii="Century Gothic" w:hAnsi="Century Gothic" w:cs="Calibri"/>
                                <w:i/>
                                <w:iCs/>
                                <w:color w:val="2F5496" w:themeColor="accent1" w:themeShade="BF"/>
                                <w:sz w:val="22"/>
                              </w:rPr>
                              <w:t>23.1</w:t>
                            </w:r>
                          </w:p>
                        </w:tc>
                        <w:tc>
                          <w:tcPr>
                            <w:tcW w:w="5614" w:type="dxa"/>
                          </w:tcPr>
                          <w:p w14:paraId="169C84D0" w14:textId="49E92630" w:rsidR="007454FF" w:rsidRDefault="00C004D7" w:rsidP="007454FF">
                            <w:pPr>
                              <w:widowControl w:val="0"/>
                              <w:numPr>
                                <w:ilvl w:val="0"/>
                                <w:numId w:val="1"/>
                              </w:numPr>
                              <w:autoSpaceDE w:val="0"/>
                              <w:autoSpaceDN w:val="0"/>
                              <w:adjustRightInd w:val="0"/>
                              <w:spacing w:after="80"/>
                              <w:ind w:left="170" w:hanging="215"/>
                              <w:contextualSpacing/>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Pr>
                                <w:rFonts w:ascii="Century Gothic" w:hAnsi="Century Gothic" w:cs="Calibri"/>
                                <w:i/>
                                <w:iCs/>
                                <w:color w:val="2F5496" w:themeColor="accent1" w:themeShade="BF"/>
                                <w:sz w:val="22"/>
                                <w:szCs w:val="22"/>
                              </w:rPr>
                              <w:t>M</w:t>
                            </w:r>
                            <w:r w:rsidR="00C96D2A" w:rsidRPr="00C96D2A">
                              <w:rPr>
                                <w:rFonts w:ascii="Century Gothic" w:hAnsi="Century Gothic" w:cs="Calibri"/>
                                <w:i/>
                                <w:iCs/>
                                <w:color w:val="2F5496" w:themeColor="accent1" w:themeShade="BF"/>
                                <w:sz w:val="22"/>
                                <w:szCs w:val="22"/>
                              </w:rPr>
                              <w:t>ore initiatives for families to support and visit elderly people more often. Also make existing care homes nicer</w:t>
                            </w:r>
                          </w:p>
                          <w:p w14:paraId="3B04D1B0" w14:textId="60793D34" w:rsidR="00C96D2A" w:rsidRPr="0055138D" w:rsidRDefault="00C004D7" w:rsidP="00BE0707">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C004D7">
                              <w:rPr>
                                <w:rFonts w:ascii="Century Gothic" w:hAnsi="Century Gothic" w:cs="Calibri"/>
                                <w:i/>
                                <w:iCs/>
                                <w:color w:val="2F5496" w:themeColor="accent1" w:themeShade="BF"/>
                                <w:sz w:val="22"/>
                                <w:szCs w:val="22"/>
                              </w:rPr>
                              <w:t>That who ever takes care of the elderly people they should never leave there side and keep the entertained for as long</w:t>
                            </w:r>
                          </w:p>
                        </w:tc>
                      </w:tr>
                      <w:tr w:rsidR="00C75549" w:rsidRPr="0055138D" w14:paraId="2975F03B" w14:textId="77777777" w:rsidTr="00DA541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63" w:type="dxa"/>
                          </w:tcPr>
                          <w:p w14:paraId="64176EA1" w14:textId="329F44CF" w:rsidR="00C75549" w:rsidRPr="0055138D" w:rsidRDefault="00421B56" w:rsidP="007454FF">
                            <w:pPr>
                              <w:widowControl w:val="0"/>
                              <w:autoSpaceDE w:val="0"/>
                              <w:autoSpaceDN w:val="0"/>
                              <w:adjustRightInd w:val="0"/>
                              <w:rPr>
                                <w:rFonts w:ascii="Century Gothic" w:hAnsi="Century Gothic" w:cs="Calibri"/>
                                <w:color w:val="2F5496" w:themeColor="accent1" w:themeShade="BF"/>
                                <w:sz w:val="22"/>
                              </w:rPr>
                            </w:pPr>
                            <w:r w:rsidRPr="002E385C">
                              <w:rPr>
                                <w:rFonts w:ascii="Century Gothic" w:hAnsi="Century Gothic" w:cs="Calibri"/>
                                <w:color w:val="2F5496" w:themeColor="accent1" w:themeShade="BF"/>
                                <w:sz w:val="22"/>
                              </w:rPr>
                              <w:t>Help people stay independent</w:t>
                            </w:r>
                          </w:p>
                        </w:tc>
                        <w:tc>
                          <w:tcPr>
                            <w:tcW w:w="765" w:type="dxa"/>
                          </w:tcPr>
                          <w:p w14:paraId="71FC090D" w14:textId="7D8FCFF0" w:rsidR="00C75549" w:rsidRPr="002E385C" w:rsidRDefault="00C75549" w:rsidP="00FB1A69">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rPr>
                            </w:pPr>
                            <w:r w:rsidRPr="002E385C">
                              <w:rPr>
                                <w:rFonts w:ascii="Century Gothic" w:hAnsi="Century Gothic" w:cs="Calibri"/>
                                <w:color w:val="2F5496" w:themeColor="accent1" w:themeShade="BF"/>
                                <w:sz w:val="22"/>
                              </w:rPr>
                              <w:t>2</w:t>
                            </w:r>
                          </w:p>
                        </w:tc>
                        <w:tc>
                          <w:tcPr>
                            <w:tcW w:w="709" w:type="dxa"/>
                          </w:tcPr>
                          <w:p w14:paraId="6CF42D82" w14:textId="07A855AE" w:rsidR="00C75549" w:rsidRPr="002E385C" w:rsidRDefault="00E17FF5" w:rsidP="00FB1A69">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sidRPr="002E385C">
                              <w:rPr>
                                <w:rFonts w:ascii="Century Gothic" w:hAnsi="Century Gothic" w:cs="Calibri"/>
                                <w:i/>
                                <w:iCs/>
                                <w:color w:val="2F5496" w:themeColor="accent1" w:themeShade="BF"/>
                                <w:sz w:val="22"/>
                              </w:rPr>
                              <w:t>15.4</w:t>
                            </w:r>
                          </w:p>
                        </w:tc>
                        <w:tc>
                          <w:tcPr>
                            <w:tcW w:w="5614" w:type="dxa"/>
                          </w:tcPr>
                          <w:p w14:paraId="21D22FF5" w14:textId="77777777" w:rsidR="00C75549" w:rsidRDefault="00CA104E" w:rsidP="007454FF">
                            <w:pPr>
                              <w:widowControl w:val="0"/>
                              <w:numPr>
                                <w:ilvl w:val="0"/>
                                <w:numId w:val="1"/>
                              </w:numPr>
                              <w:autoSpaceDE w:val="0"/>
                              <w:autoSpaceDN w:val="0"/>
                              <w:adjustRightInd w:val="0"/>
                              <w:spacing w:after="80"/>
                              <w:ind w:left="170" w:hanging="215"/>
                              <w:contextualSpacing/>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sidRPr="00CA104E">
                              <w:rPr>
                                <w:rFonts w:ascii="Century Gothic" w:hAnsi="Century Gothic" w:cs="Calibri"/>
                                <w:i/>
                                <w:iCs/>
                                <w:color w:val="2F5496" w:themeColor="accent1" w:themeShade="BF"/>
                                <w:sz w:val="22"/>
                              </w:rPr>
                              <w:t>More fitness classes for older people so they can stay healthy and mobile for longer.</w:t>
                            </w:r>
                          </w:p>
                          <w:p w14:paraId="6E82C2BE" w14:textId="46002183" w:rsidR="00CA104E" w:rsidRPr="0055138D" w:rsidRDefault="00C96D2A" w:rsidP="00BE0707">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sidRPr="00BE0707">
                              <w:rPr>
                                <w:rFonts w:ascii="Century Gothic" w:hAnsi="Century Gothic" w:cs="Calibri"/>
                                <w:i/>
                                <w:iCs/>
                                <w:color w:val="2F5496" w:themeColor="accent1" w:themeShade="BF"/>
                                <w:sz w:val="22"/>
                                <w:szCs w:val="22"/>
                              </w:rPr>
                              <w:t>people should not have to leave their own home for support.</w:t>
                            </w:r>
                          </w:p>
                        </w:tc>
                      </w:tr>
                      <w:tr w:rsidR="00C75549" w:rsidRPr="0055138D" w14:paraId="0732FA8A" w14:textId="77777777" w:rsidTr="00DA541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63" w:type="dxa"/>
                          </w:tcPr>
                          <w:p w14:paraId="1335EF0D" w14:textId="55804289" w:rsidR="00C75549" w:rsidRPr="0055138D" w:rsidRDefault="00421B56" w:rsidP="007454FF">
                            <w:pPr>
                              <w:widowControl w:val="0"/>
                              <w:autoSpaceDE w:val="0"/>
                              <w:autoSpaceDN w:val="0"/>
                              <w:adjustRightInd w:val="0"/>
                              <w:rPr>
                                <w:rFonts w:ascii="Century Gothic" w:hAnsi="Century Gothic" w:cs="Calibri"/>
                                <w:color w:val="2F5496" w:themeColor="accent1" w:themeShade="BF"/>
                                <w:sz w:val="22"/>
                              </w:rPr>
                            </w:pPr>
                            <w:r w:rsidRPr="002E385C">
                              <w:rPr>
                                <w:rFonts w:ascii="Century Gothic" w:hAnsi="Century Gothic" w:cs="Calibri"/>
                                <w:color w:val="2F5496" w:themeColor="accent1" w:themeShade="BF"/>
                                <w:sz w:val="22"/>
                              </w:rPr>
                              <w:t>Fair for everyone</w:t>
                            </w:r>
                          </w:p>
                        </w:tc>
                        <w:tc>
                          <w:tcPr>
                            <w:tcW w:w="765" w:type="dxa"/>
                          </w:tcPr>
                          <w:p w14:paraId="1720826B" w14:textId="110FC504" w:rsidR="00C75549" w:rsidRPr="002E385C" w:rsidRDefault="00C75549" w:rsidP="00FB1A69">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rPr>
                            </w:pPr>
                            <w:r w:rsidRPr="002E385C">
                              <w:rPr>
                                <w:rFonts w:ascii="Century Gothic" w:hAnsi="Century Gothic" w:cs="Calibri"/>
                                <w:color w:val="2F5496" w:themeColor="accent1" w:themeShade="BF"/>
                                <w:sz w:val="22"/>
                              </w:rPr>
                              <w:t>2</w:t>
                            </w:r>
                          </w:p>
                        </w:tc>
                        <w:tc>
                          <w:tcPr>
                            <w:tcW w:w="709" w:type="dxa"/>
                          </w:tcPr>
                          <w:p w14:paraId="5537FB4B" w14:textId="508642E5" w:rsidR="00C75549" w:rsidRPr="002E385C" w:rsidRDefault="00E17FF5" w:rsidP="00FB1A69">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sidRPr="002E385C">
                              <w:rPr>
                                <w:rFonts w:ascii="Century Gothic" w:hAnsi="Century Gothic" w:cs="Calibri"/>
                                <w:i/>
                                <w:iCs/>
                                <w:color w:val="2F5496" w:themeColor="accent1" w:themeShade="BF"/>
                                <w:sz w:val="22"/>
                              </w:rPr>
                              <w:t>15.4</w:t>
                            </w:r>
                          </w:p>
                        </w:tc>
                        <w:tc>
                          <w:tcPr>
                            <w:tcW w:w="5614" w:type="dxa"/>
                          </w:tcPr>
                          <w:p w14:paraId="7763A053" w14:textId="77777777" w:rsidR="00C75549" w:rsidRDefault="00CA01B2" w:rsidP="007454FF">
                            <w:pPr>
                              <w:widowControl w:val="0"/>
                              <w:numPr>
                                <w:ilvl w:val="0"/>
                                <w:numId w:val="1"/>
                              </w:numPr>
                              <w:autoSpaceDE w:val="0"/>
                              <w:autoSpaceDN w:val="0"/>
                              <w:adjustRightInd w:val="0"/>
                              <w:spacing w:after="80"/>
                              <w:ind w:left="170" w:hanging="215"/>
                              <w:contextualSpacing/>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sidRPr="00CA01B2">
                              <w:rPr>
                                <w:rFonts w:ascii="Century Gothic" w:hAnsi="Century Gothic" w:cs="Calibri"/>
                                <w:i/>
                                <w:iCs/>
                                <w:color w:val="2F5496" w:themeColor="accent1" w:themeShade="BF"/>
                                <w:sz w:val="22"/>
                              </w:rPr>
                              <w:t>I believe the Council should work with government to create a social care system which is fair for all and doesn't rely on robbing older people's life savings.</w:t>
                            </w:r>
                          </w:p>
                          <w:p w14:paraId="5FB03D77" w14:textId="23439092" w:rsidR="00CA01B2" w:rsidRPr="0055138D" w:rsidRDefault="00CA104E" w:rsidP="00BE0707">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sidRPr="00BE0707">
                              <w:rPr>
                                <w:rFonts w:ascii="Century Gothic" w:hAnsi="Century Gothic" w:cs="Calibri"/>
                                <w:i/>
                                <w:iCs/>
                                <w:color w:val="2F5496" w:themeColor="accent1" w:themeShade="BF"/>
                                <w:sz w:val="22"/>
                                <w:szCs w:val="22"/>
                              </w:rPr>
                              <w:t>I don't think in-home care hours should take into account who is living in the house at the time besides the person that needs care. I.e. someone that has a partner live with them shouldn't receive less hours because the partner can help with care.</w:t>
                            </w:r>
                          </w:p>
                        </w:tc>
                      </w:tr>
                      <w:tr w:rsidR="0055138D" w:rsidRPr="0055138D" w14:paraId="0F06EBC5" w14:textId="77777777" w:rsidTr="00DA541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63" w:type="dxa"/>
                          </w:tcPr>
                          <w:p w14:paraId="1B2CBD8D" w14:textId="3A7ECBC6" w:rsidR="007454FF" w:rsidRPr="0055138D" w:rsidRDefault="00275C2E" w:rsidP="007454FF">
                            <w:pPr>
                              <w:widowControl w:val="0"/>
                              <w:autoSpaceDE w:val="0"/>
                              <w:autoSpaceDN w:val="0"/>
                              <w:adjustRightInd w:val="0"/>
                              <w:rPr>
                                <w:rFonts w:ascii="Century Gothic" w:hAnsi="Century Gothic" w:cs="Calibri"/>
                                <w:color w:val="2F5496" w:themeColor="accent1" w:themeShade="BF"/>
                                <w:sz w:val="22"/>
                                <w:szCs w:val="22"/>
                              </w:rPr>
                            </w:pPr>
                            <w:r>
                              <w:rPr>
                                <w:rFonts w:ascii="Century Gothic" w:hAnsi="Century Gothic" w:cs="Calibri"/>
                                <w:color w:val="2F5496" w:themeColor="accent1" w:themeShade="BF"/>
                                <w:sz w:val="22"/>
                                <w:szCs w:val="22"/>
                              </w:rPr>
                              <w:t>Something else</w:t>
                            </w:r>
                          </w:p>
                        </w:tc>
                        <w:tc>
                          <w:tcPr>
                            <w:tcW w:w="765" w:type="dxa"/>
                          </w:tcPr>
                          <w:p w14:paraId="1E7084F8" w14:textId="60AEC865" w:rsidR="007454FF" w:rsidRPr="0055138D" w:rsidRDefault="00C75549" w:rsidP="00FB1A69">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2E385C">
                              <w:rPr>
                                <w:rFonts w:ascii="Century Gothic" w:hAnsi="Century Gothic" w:cs="Calibri"/>
                                <w:color w:val="2F5496" w:themeColor="accent1" w:themeShade="BF"/>
                                <w:sz w:val="22"/>
                              </w:rPr>
                              <w:t>2</w:t>
                            </w:r>
                          </w:p>
                        </w:tc>
                        <w:tc>
                          <w:tcPr>
                            <w:tcW w:w="709" w:type="dxa"/>
                          </w:tcPr>
                          <w:p w14:paraId="5DA9E127" w14:textId="74AEB960" w:rsidR="007454FF" w:rsidRPr="0055138D" w:rsidRDefault="00E17FF5" w:rsidP="00FB1A69">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2E385C">
                              <w:rPr>
                                <w:rFonts w:ascii="Century Gothic" w:hAnsi="Century Gothic" w:cs="Calibri"/>
                                <w:i/>
                                <w:iCs/>
                                <w:color w:val="2F5496" w:themeColor="accent1" w:themeShade="BF"/>
                                <w:sz w:val="22"/>
                              </w:rPr>
                              <w:t>15.4</w:t>
                            </w:r>
                          </w:p>
                        </w:tc>
                        <w:tc>
                          <w:tcPr>
                            <w:tcW w:w="5614" w:type="dxa"/>
                          </w:tcPr>
                          <w:p w14:paraId="4E22255D" w14:textId="77777777" w:rsidR="007454FF" w:rsidRDefault="0037136D" w:rsidP="007454FF">
                            <w:pPr>
                              <w:widowControl w:val="0"/>
                              <w:numPr>
                                <w:ilvl w:val="0"/>
                                <w:numId w:val="1"/>
                              </w:numPr>
                              <w:autoSpaceDE w:val="0"/>
                              <w:autoSpaceDN w:val="0"/>
                              <w:adjustRightInd w:val="0"/>
                              <w:spacing w:after="80"/>
                              <w:ind w:left="170" w:hanging="215"/>
                              <w:contextualSpacing/>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37136D">
                              <w:rPr>
                                <w:rFonts w:ascii="Century Gothic" w:hAnsi="Century Gothic" w:cs="Calibri"/>
                                <w:i/>
                                <w:iCs/>
                                <w:color w:val="2F5496" w:themeColor="accent1" w:themeShade="BF"/>
                                <w:sz w:val="22"/>
                                <w:szCs w:val="22"/>
                              </w:rPr>
                              <w:t>No tax and better support via hospital visits and care</w:t>
                            </w:r>
                          </w:p>
                          <w:p w14:paraId="592F84CF" w14:textId="78657DC8" w:rsidR="0037136D" w:rsidRPr="0055138D" w:rsidRDefault="00506EC0" w:rsidP="00BE0707">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506EC0">
                              <w:rPr>
                                <w:rFonts w:ascii="Century Gothic" w:hAnsi="Century Gothic" w:cs="Calibri"/>
                                <w:i/>
                                <w:iCs/>
                                <w:color w:val="2F5496" w:themeColor="accent1" w:themeShade="BF"/>
                                <w:sz w:val="22"/>
                                <w:szCs w:val="22"/>
                              </w:rPr>
                              <w:t>Reducing cost of telecare</w:t>
                            </w:r>
                          </w:p>
                        </w:tc>
                      </w:tr>
                      <w:tr w:rsidR="0055138D" w:rsidRPr="0055138D" w14:paraId="184CAC22" w14:textId="77777777" w:rsidTr="00DA5411">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63" w:type="dxa"/>
                            <w:shd w:val="clear" w:color="auto" w:fill="FFFFFF" w:themeFill="background1"/>
                          </w:tcPr>
                          <w:p w14:paraId="178F8DA1" w14:textId="77777777" w:rsidR="007454FF" w:rsidRPr="0055138D" w:rsidRDefault="007454FF" w:rsidP="007454FF">
                            <w:pPr>
                              <w:widowControl w:val="0"/>
                              <w:autoSpaceDE w:val="0"/>
                              <w:autoSpaceDN w:val="0"/>
                              <w:adjustRightInd w:val="0"/>
                              <w:rPr>
                                <w:rFonts w:ascii="Century Gothic" w:hAnsi="Century Gothic" w:cs="Calibri"/>
                                <w:color w:val="2F5496" w:themeColor="accent1" w:themeShade="BF"/>
                                <w:sz w:val="22"/>
                                <w:szCs w:val="22"/>
                              </w:rPr>
                            </w:pPr>
                            <w:r w:rsidRPr="0055138D">
                              <w:rPr>
                                <w:rFonts w:ascii="Century Gothic" w:hAnsi="Century Gothic" w:cs="Calibri"/>
                                <w:color w:val="2F5496" w:themeColor="accent1" w:themeShade="BF"/>
                                <w:sz w:val="22"/>
                                <w:szCs w:val="22"/>
                              </w:rPr>
                              <w:t>Total</w:t>
                            </w:r>
                          </w:p>
                        </w:tc>
                        <w:tc>
                          <w:tcPr>
                            <w:tcW w:w="765" w:type="dxa"/>
                            <w:shd w:val="clear" w:color="auto" w:fill="FFFFFF" w:themeFill="background1"/>
                          </w:tcPr>
                          <w:p w14:paraId="793921A4" w14:textId="6BBDB11D" w:rsidR="007454FF" w:rsidRPr="0055138D" w:rsidRDefault="00EB5F41" w:rsidP="00EB5F41">
                            <w:pPr>
                              <w:widowControl w:val="0"/>
                              <w:autoSpaceDE w:val="0"/>
                              <w:autoSpaceDN w:val="0"/>
                              <w:adjustRightInd w:val="0"/>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color w:val="2F5496" w:themeColor="accent1" w:themeShade="BF"/>
                                <w:sz w:val="22"/>
                                <w:szCs w:val="22"/>
                              </w:rPr>
                            </w:pPr>
                            <w:r>
                              <w:rPr>
                                <w:rFonts w:ascii="Century Gothic" w:hAnsi="Century Gothic" w:cs="Calibri"/>
                                <w:color w:val="2F5496" w:themeColor="accent1" w:themeShade="BF"/>
                                <w:sz w:val="22"/>
                                <w:szCs w:val="22"/>
                              </w:rPr>
                              <w:t>13</w:t>
                            </w:r>
                          </w:p>
                        </w:tc>
                        <w:tc>
                          <w:tcPr>
                            <w:tcW w:w="709" w:type="dxa"/>
                            <w:shd w:val="clear" w:color="auto" w:fill="FFFFFF" w:themeFill="background1"/>
                          </w:tcPr>
                          <w:p w14:paraId="1FCC8DB6" w14:textId="77777777" w:rsidR="007454FF" w:rsidRPr="0055138D" w:rsidRDefault="007454FF" w:rsidP="00EB5F41">
                            <w:pPr>
                              <w:widowControl w:val="0"/>
                              <w:autoSpaceDE w:val="0"/>
                              <w:autoSpaceDN w:val="0"/>
                              <w:adjustRightInd w:val="0"/>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i/>
                                <w:iCs/>
                                <w:color w:val="2F5496" w:themeColor="accent1" w:themeShade="BF"/>
                                <w:sz w:val="22"/>
                                <w:szCs w:val="22"/>
                              </w:rPr>
                            </w:pPr>
                            <w:r w:rsidRPr="0055138D">
                              <w:rPr>
                                <w:rFonts w:ascii="Century Gothic" w:hAnsi="Century Gothic" w:cs="Calibri"/>
                                <w:i/>
                                <w:iCs/>
                                <w:color w:val="2F5496" w:themeColor="accent1" w:themeShade="BF"/>
                                <w:sz w:val="22"/>
                                <w:szCs w:val="22"/>
                              </w:rPr>
                              <w:t>-</w:t>
                            </w:r>
                          </w:p>
                        </w:tc>
                        <w:tc>
                          <w:tcPr>
                            <w:tcW w:w="5614" w:type="dxa"/>
                            <w:shd w:val="clear" w:color="auto" w:fill="FFFFFF" w:themeFill="background1"/>
                          </w:tcPr>
                          <w:p w14:paraId="05653FC9" w14:textId="77777777" w:rsidR="007454FF" w:rsidRPr="0055138D" w:rsidRDefault="007454FF" w:rsidP="007454FF">
                            <w:pPr>
                              <w:widowControl w:val="0"/>
                              <w:autoSpaceDE w:val="0"/>
                              <w:autoSpaceDN w:val="0"/>
                              <w:adjustRightInd w:val="0"/>
                              <w:spacing w:after="80"/>
                              <w:ind w:left="170"/>
                              <w:contextualSpacing/>
                              <w:cnfStyle w:val="010000000000" w:firstRow="0" w:lastRow="1" w:firstColumn="0" w:lastColumn="0" w:oddVBand="0" w:evenVBand="0" w:oddHBand="0" w:evenHBand="0" w:firstRowFirstColumn="0" w:firstRowLastColumn="0" w:lastRowFirstColumn="0" w:lastRowLastColumn="0"/>
                              <w:rPr>
                                <w:rFonts w:ascii="Century Gothic" w:hAnsi="Century Gothic" w:cs="Calibri"/>
                                <w:i/>
                                <w:iCs/>
                                <w:color w:val="2F5496" w:themeColor="accent1" w:themeShade="BF"/>
                                <w:sz w:val="22"/>
                                <w:szCs w:val="22"/>
                              </w:rPr>
                            </w:pPr>
                          </w:p>
                        </w:tc>
                      </w:tr>
                    </w:tbl>
                    <w:p w14:paraId="50744AF9" w14:textId="77777777" w:rsidR="007454FF" w:rsidRPr="007454FF" w:rsidRDefault="007454FF" w:rsidP="007454FF">
                      <w:pPr>
                        <w:spacing w:after="0"/>
                        <w:rPr>
                          <w:rFonts w:ascii="Century Gothic" w:hAnsi="Century Gothic"/>
                          <w:i/>
                          <w:iCs/>
                          <w:color w:val="2F5496" w:themeColor="accent1" w:themeShade="BF"/>
                          <w:sz w:val="22"/>
                          <w:szCs w:val="20"/>
                        </w:rPr>
                      </w:pPr>
                      <w:r w:rsidRPr="007454FF">
                        <w:rPr>
                          <w:rFonts w:ascii="Century Gothic" w:hAnsi="Century Gothic"/>
                          <w:i/>
                          <w:iCs/>
                          <w:color w:val="2F5496" w:themeColor="accent1" w:themeShade="BF"/>
                          <w:sz w:val="22"/>
                          <w:szCs w:val="20"/>
                        </w:rPr>
                        <w:t>Note: Respondents could leave multiple comments, therefore total may exceed 100%</w:t>
                      </w:r>
                    </w:p>
                  </w:txbxContent>
                </v:textbox>
                <w10:wrap type="square" anchorx="margin"/>
              </v:shape>
            </w:pict>
          </mc:Fallback>
        </mc:AlternateContent>
      </w:r>
    </w:p>
    <w:p w14:paraId="47083E5A" w14:textId="29E89F03" w:rsidR="00145167" w:rsidRDefault="00145167" w:rsidP="00BD4E9A">
      <w:pPr>
        <w:pStyle w:val="Heading2"/>
      </w:pPr>
      <w:bookmarkStart w:id="59" w:name="_Toc190194136"/>
      <w:r w:rsidRPr="00145167">
        <w:lastRenderedPageBreak/>
        <w:t>Funding Council Services</w:t>
      </w:r>
      <w:bookmarkEnd w:id="59"/>
    </w:p>
    <w:p w14:paraId="6A1BF058" w14:textId="77777777" w:rsidR="00ED0C1E" w:rsidRPr="00ED0C1E" w:rsidRDefault="00ED0C1E" w:rsidP="00ED0C1E">
      <w:r w:rsidRPr="00ED0C1E">
        <w:t>The Council is facing a budget shortfall of £23.4 million next year because of rising prices and greater demand for our services.  The proposals outlined in this consultation document could help to meet the budget gap by changing how services are delivered, by cutting some services completely, or by removing subsidies and increasing income.</w:t>
      </w:r>
    </w:p>
    <w:p w14:paraId="46CDC82D" w14:textId="6B99E76A" w:rsidR="00ED0C1E" w:rsidRDefault="00ED0C1E" w:rsidP="00562E14">
      <w:r w:rsidRPr="00ED0C1E">
        <w:t xml:space="preserve"> Another source of funding is Council Tax, which accounts for around 26% of the Council’s budget funding.  Over the last 3 years the Council has had an average Council Tax increase of 3.95% which is in line with inflation and is amongst the lowest increases in Wales.</w:t>
      </w:r>
    </w:p>
    <w:p w14:paraId="01D2DA75" w14:textId="77777777" w:rsidR="00ED0C1E" w:rsidRPr="00ED0C1E" w:rsidRDefault="00ED0C1E" w:rsidP="00ED0C1E">
      <w:r w:rsidRPr="00ED0C1E">
        <w:t xml:space="preserve">Increasing Council Tax by 1% would generate an additional £1.9 million, which would be used to protect some key services.  </w:t>
      </w:r>
    </w:p>
    <w:p w14:paraId="4DC5CF68" w14:textId="302D1658" w:rsidR="00ED0C1E" w:rsidRDefault="00ED0C1E" w:rsidP="00ED0C1E">
      <w:r w:rsidRPr="00ED0C1E">
        <w:t>We are aware that there is a cost-of-living crisis, and everyone has been impacted by rising prices, so we want to understand how residents feel about increasing Council Tax to protect services. Those on a low income or who claim certain benefits would continue to be supported through the Council Tax reduction scheme.</w:t>
      </w:r>
    </w:p>
    <w:p w14:paraId="72D9E596" w14:textId="07BDA266" w:rsidR="00ED0C1E" w:rsidRPr="008A0AC8" w:rsidRDefault="00ED0C1E" w:rsidP="00ED0C1E">
      <w:pPr>
        <w:rPr>
          <w:b/>
        </w:rPr>
      </w:pPr>
      <w:r w:rsidRPr="008A0AC8">
        <w:rPr>
          <w:b/>
        </w:rPr>
        <w:t>Which of the following options would you prefer?</w:t>
      </w:r>
    </w:p>
    <w:p w14:paraId="1BC6BF3E" w14:textId="65623D99" w:rsidR="001A662C" w:rsidRDefault="00217D50" w:rsidP="00ED0C1E">
      <w:r>
        <w:t xml:space="preserve">Opinions were divided </w:t>
      </w:r>
      <w:r w:rsidR="00AB0421">
        <w:t>over</w:t>
      </w:r>
      <w:r w:rsidR="00544CF1">
        <w:t xml:space="preserve"> whether Council Tax </w:t>
      </w:r>
      <w:r w:rsidR="002A3050">
        <w:t>should be</w:t>
      </w:r>
      <w:r w:rsidR="00FB60CF">
        <w:t xml:space="preserve"> kept as low as possible, or increased to </w:t>
      </w:r>
      <w:r w:rsidR="00416ECE">
        <w:t>help protect some services</w:t>
      </w:r>
      <w:r w:rsidR="009C720B">
        <w:t>.</w:t>
      </w:r>
    </w:p>
    <w:p w14:paraId="032302C1" w14:textId="1B87FC72" w:rsidR="002820FF" w:rsidRDefault="002820FF" w:rsidP="00FA15E2">
      <w:r>
        <w:t>Just over half (51.7%</w:t>
      </w:r>
      <w:r w:rsidR="0040363E">
        <w:t>)</w:t>
      </w:r>
      <w:r>
        <w:t xml:space="preserve"> of </w:t>
      </w:r>
      <w:r w:rsidR="0040363E">
        <w:t xml:space="preserve">all </w:t>
      </w:r>
      <w:r>
        <w:t>respondents</w:t>
      </w:r>
      <w:r w:rsidR="005B4ADD">
        <w:t xml:space="preserve"> supported keeping Council Tax levels low</w:t>
      </w:r>
      <w:r w:rsidR="0040363E">
        <w:t xml:space="preserve">, rising to 55.9% when ‘Don’t know’ responses are excluded.  </w:t>
      </w:r>
      <w:r w:rsidR="0040363E" w:rsidRPr="009C5229">
        <w:rPr>
          <w:i/>
          <w:iCs/>
        </w:rPr>
        <w:t>(The margin of error</w:t>
      </w:r>
      <w:r w:rsidR="00481AE5" w:rsidRPr="009C5229">
        <w:rPr>
          <w:i/>
          <w:iCs/>
        </w:rPr>
        <w:t xml:space="preserve"> for</w:t>
      </w:r>
      <w:r w:rsidR="00BF7950" w:rsidRPr="009C5229">
        <w:rPr>
          <w:i/>
          <w:iCs/>
        </w:rPr>
        <w:t xml:space="preserve"> </w:t>
      </w:r>
      <w:r w:rsidR="00E65402" w:rsidRPr="009C5229">
        <w:rPr>
          <w:i/>
          <w:iCs/>
        </w:rPr>
        <w:t>this</w:t>
      </w:r>
      <w:r w:rsidR="00720718" w:rsidRPr="009C5229">
        <w:rPr>
          <w:i/>
          <w:iCs/>
        </w:rPr>
        <w:t xml:space="preserve"> response is</w:t>
      </w:r>
      <w:r w:rsidR="00D27669" w:rsidRPr="009C5229">
        <w:rPr>
          <w:i/>
          <w:iCs/>
        </w:rPr>
        <w:t xml:space="preserve"> </w:t>
      </w:r>
      <w:r w:rsidR="00FA15E2" w:rsidRPr="009C5229">
        <w:rPr>
          <w:i/>
          <w:iCs/>
        </w:rPr>
        <w:t>±2.0</w:t>
      </w:r>
      <w:r w:rsidR="00B744E2" w:rsidRPr="009C5229">
        <w:rPr>
          <w:i/>
          <w:iCs/>
        </w:rPr>
        <w:t>% at 95% confidence, meaning</w:t>
      </w:r>
      <w:r w:rsidR="008121C2" w:rsidRPr="009C5229">
        <w:rPr>
          <w:i/>
          <w:iCs/>
        </w:rPr>
        <w:t xml:space="preserve"> if the </w:t>
      </w:r>
      <w:r w:rsidR="0009498A" w:rsidRPr="009C5229">
        <w:rPr>
          <w:i/>
          <w:iCs/>
        </w:rPr>
        <w:t>survey were</w:t>
      </w:r>
      <w:r w:rsidR="00916BF0" w:rsidRPr="009C5229">
        <w:rPr>
          <w:i/>
          <w:iCs/>
        </w:rPr>
        <w:t xml:space="preserve"> to be repeated</w:t>
      </w:r>
      <w:r w:rsidR="009E0633" w:rsidRPr="009C5229">
        <w:rPr>
          <w:i/>
          <w:iCs/>
        </w:rPr>
        <w:t xml:space="preserve"> 100 times, we could expect to see</w:t>
      </w:r>
      <w:r w:rsidR="00651164" w:rsidRPr="009C5229">
        <w:rPr>
          <w:i/>
          <w:iCs/>
        </w:rPr>
        <w:t xml:space="preserve"> </w:t>
      </w:r>
      <w:r w:rsidR="008505E3" w:rsidRPr="009C5229">
        <w:rPr>
          <w:i/>
          <w:iCs/>
        </w:rPr>
        <w:t xml:space="preserve">an average </w:t>
      </w:r>
      <w:r w:rsidR="006424FD" w:rsidRPr="009C5229">
        <w:rPr>
          <w:i/>
          <w:iCs/>
        </w:rPr>
        <w:t xml:space="preserve">response in favour of keeping </w:t>
      </w:r>
      <w:r w:rsidR="0059130E" w:rsidRPr="009C5229">
        <w:rPr>
          <w:i/>
          <w:iCs/>
        </w:rPr>
        <w:t>Council Tax levels low</w:t>
      </w:r>
      <w:r w:rsidR="009C5229" w:rsidRPr="009C5229">
        <w:rPr>
          <w:i/>
          <w:iCs/>
        </w:rPr>
        <w:t>.)</w:t>
      </w:r>
    </w:p>
    <w:p w14:paraId="515D8FAE" w14:textId="2EB23B17" w:rsidR="00FE1C1F" w:rsidRDefault="00660B59" w:rsidP="00ED0C1E">
      <w:r>
        <w:rPr>
          <w:noProof/>
        </w:rPr>
        <w:drawing>
          <wp:inline distT="0" distB="0" distL="0" distR="0" wp14:anchorId="0691AE63" wp14:editId="1F08F923">
            <wp:extent cx="5759450" cy="3144253"/>
            <wp:effectExtent l="0" t="0" r="12700" b="18415"/>
            <wp:docPr id="1938830612" name="Chart 1" descr="Chart showing results">
              <a:extLst xmlns:a="http://schemas.openxmlformats.org/drawingml/2006/main">
                <a:ext uri="{FF2B5EF4-FFF2-40B4-BE49-F238E27FC236}">
                  <a16:creationId xmlns:a16="http://schemas.microsoft.com/office/drawing/2014/main" id="{C3BD2E30-4D44-494F-8FF0-ED69AEBCD30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2"/>
              </a:graphicData>
            </a:graphic>
          </wp:inline>
        </w:drawing>
      </w:r>
    </w:p>
    <w:p w14:paraId="559D04C7" w14:textId="77777777" w:rsidR="009A40CB" w:rsidRDefault="009A40CB">
      <w:r>
        <w:br w:type="page"/>
      </w:r>
    </w:p>
    <w:p w14:paraId="56E56C05" w14:textId="23FABA78" w:rsidR="00F475A9" w:rsidRDefault="009A40CB" w:rsidP="00ED0C1E">
      <w:r>
        <w:lastRenderedPageBreak/>
        <w:t>Looking</w:t>
      </w:r>
      <w:r w:rsidR="009C0920">
        <w:t xml:space="preserve"> at </w:t>
      </w:r>
      <w:r w:rsidR="00B95C13">
        <w:t>these results by demographic group</w:t>
      </w:r>
      <w:r w:rsidR="00382394">
        <w:t xml:space="preserve"> showed</w:t>
      </w:r>
      <w:r w:rsidR="007573A5">
        <w:t xml:space="preserve"> </w:t>
      </w:r>
      <w:r w:rsidR="002758C7">
        <w:t>two groups in favour of increas</w:t>
      </w:r>
      <w:r w:rsidR="00E57F4E">
        <w:t>ing Council Tax</w:t>
      </w:r>
      <w:r w:rsidR="003C39C9">
        <w:t>:</w:t>
      </w:r>
    </w:p>
    <w:p w14:paraId="280BF6CB" w14:textId="1E282D8B" w:rsidR="003C39C9" w:rsidRDefault="003C39C9" w:rsidP="003C39C9">
      <w:pPr>
        <w:pStyle w:val="ListParagraph"/>
        <w:numPr>
          <w:ilvl w:val="0"/>
          <w:numId w:val="1"/>
        </w:numPr>
      </w:pPr>
      <w:r>
        <w:t>Members of the LGBT</w:t>
      </w:r>
      <w:r w:rsidR="00AF622F">
        <w:t xml:space="preserve">Q+ community (59.3%, with a margin of error of </w:t>
      </w:r>
      <w:r w:rsidR="007B60DF" w:rsidRPr="007B60DF">
        <w:t>±</w:t>
      </w:r>
      <w:r w:rsidR="007B60DF">
        <w:t>6</w:t>
      </w:r>
      <w:r w:rsidR="007B60DF" w:rsidRPr="007B60DF">
        <w:t>.</w:t>
      </w:r>
      <w:r w:rsidR="007B60DF">
        <w:t>5</w:t>
      </w:r>
      <w:r w:rsidR="007B60DF" w:rsidRPr="007B60DF">
        <w:t>%)</w:t>
      </w:r>
    </w:p>
    <w:p w14:paraId="5D0B8126" w14:textId="1C084110" w:rsidR="007B60DF" w:rsidRDefault="006D20B7" w:rsidP="00E95A4A">
      <w:pPr>
        <w:pStyle w:val="ListParagraph"/>
        <w:numPr>
          <w:ilvl w:val="0"/>
          <w:numId w:val="1"/>
        </w:numPr>
      </w:pPr>
      <w:r>
        <w:t xml:space="preserve">Respondents </w:t>
      </w:r>
      <w:r w:rsidR="00D64B36">
        <w:t xml:space="preserve">aged 55 or older (51.5%, with a margin of error of </w:t>
      </w:r>
      <w:r w:rsidR="00D64B36" w:rsidRPr="007B60DF">
        <w:t>±</w:t>
      </w:r>
      <w:r w:rsidR="00E95A4A">
        <w:t>3</w:t>
      </w:r>
      <w:r w:rsidR="00D64B36" w:rsidRPr="007B60DF">
        <w:t>.</w:t>
      </w:r>
      <w:r w:rsidR="00E95A4A">
        <w:t>1</w:t>
      </w:r>
      <w:r w:rsidR="00D64B36" w:rsidRPr="007B60DF">
        <w:t>%)</w:t>
      </w:r>
    </w:p>
    <w:p w14:paraId="47436F1F" w14:textId="0A5523B1" w:rsidR="00E95A4A" w:rsidRDefault="00383BDE" w:rsidP="00E95A4A">
      <w:r>
        <w:t>There were significant levels of s</w:t>
      </w:r>
      <w:r w:rsidR="00B43081">
        <w:t>upport for keeping Council Tax as low as possible amongst</w:t>
      </w:r>
      <w:r w:rsidR="00D75995">
        <w:t xml:space="preserve"> four of the groups analysed:</w:t>
      </w:r>
    </w:p>
    <w:p w14:paraId="5D456E59" w14:textId="767A061E" w:rsidR="00D75995" w:rsidRDefault="00D75995" w:rsidP="00D75995">
      <w:pPr>
        <w:pStyle w:val="ListParagraph"/>
        <w:numPr>
          <w:ilvl w:val="0"/>
          <w:numId w:val="1"/>
        </w:numPr>
      </w:pPr>
      <w:r>
        <w:t>Respondents from ethnically diverse backgrounds (</w:t>
      </w:r>
      <w:r w:rsidR="00A119E9">
        <w:t>65.5</w:t>
      </w:r>
      <w:r w:rsidR="00A51D88">
        <w:t xml:space="preserve">%, with a margin of error of </w:t>
      </w:r>
      <w:r w:rsidR="00A51D88" w:rsidRPr="007B60DF">
        <w:t>±</w:t>
      </w:r>
      <w:r w:rsidR="00A51D88">
        <w:t>4.8</w:t>
      </w:r>
      <w:r w:rsidR="00A51D88" w:rsidRPr="007B60DF">
        <w:t>%</w:t>
      </w:r>
      <w:r w:rsidR="00A119E9">
        <w:t>)</w:t>
      </w:r>
    </w:p>
    <w:p w14:paraId="68BD22DC" w14:textId="0D75BE88" w:rsidR="00A119E9" w:rsidRDefault="00A119E9" w:rsidP="00D75995">
      <w:pPr>
        <w:pStyle w:val="ListParagraph"/>
        <w:numPr>
          <w:ilvl w:val="0"/>
          <w:numId w:val="1"/>
        </w:numPr>
      </w:pPr>
      <w:r>
        <w:t>Those with children in the household</w:t>
      </w:r>
      <w:r w:rsidR="00C93DBB">
        <w:t xml:space="preserve"> (62.5</w:t>
      </w:r>
      <w:r w:rsidR="00A51D88">
        <w:t xml:space="preserve">%, with a margin of error of </w:t>
      </w:r>
      <w:r w:rsidR="00A51D88" w:rsidRPr="007B60DF">
        <w:t>±</w:t>
      </w:r>
      <w:r w:rsidR="007A1674">
        <w:t>4.0</w:t>
      </w:r>
      <w:r w:rsidR="00A51D88" w:rsidRPr="007B60DF">
        <w:t>%</w:t>
      </w:r>
      <w:r w:rsidR="00C93DBB">
        <w:t>)</w:t>
      </w:r>
    </w:p>
    <w:p w14:paraId="5A7DF237" w14:textId="415AC48E" w:rsidR="00C93DBB" w:rsidRDefault="00C93DBB" w:rsidP="00D75995">
      <w:pPr>
        <w:pStyle w:val="ListParagraph"/>
        <w:numPr>
          <w:ilvl w:val="0"/>
          <w:numId w:val="1"/>
        </w:numPr>
      </w:pPr>
      <w:r>
        <w:t>Res</w:t>
      </w:r>
      <w:r w:rsidR="00A602D5">
        <w:t>pondents under the age of 35 (61.3</w:t>
      </w:r>
      <w:r w:rsidR="00A51D88">
        <w:t xml:space="preserve">%, with a margin of error of </w:t>
      </w:r>
      <w:r w:rsidR="00A51D88" w:rsidRPr="007B60DF">
        <w:t>±</w:t>
      </w:r>
      <w:r w:rsidR="007A1674">
        <w:t>4.9</w:t>
      </w:r>
      <w:r w:rsidR="00A51D88" w:rsidRPr="007B60DF">
        <w:t>%</w:t>
      </w:r>
      <w:r w:rsidR="00A602D5">
        <w:t>)</w:t>
      </w:r>
    </w:p>
    <w:p w14:paraId="71AA8197" w14:textId="21CF7F49" w:rsidR="00A602D5" w:rsidRDefault="00A602D5" w:rsidP="00D75995">
      <w:pPr>
        <w:pStyle w:val="ListParagraph"/>
        <w:numPr>
          <w:ilvl w:val="0"/>
          <w:numId w:val="1"/>
        </w:numPr>
      </w:pPr>
      <w:r>
        <w:t>Those living in the Southern Arc of the city (61.0</w:t>
      </w:r>
      <w:r w:rsidR="00A51D88">
        <w:t xml:space="preserve">%, with a margin of error of </w:t>
      </w:r>
      <w:r w:rsidR="00A51D88" w:rsidRPr="007B60DF">
        <w:t>±</w:t>
      </w:r>
      <w:r w:rsidR="00A51D88">
        <w:t>3</w:t>
      </w:r>
      <w:r w:rsidR="00A51D88" w:rsidRPr="007B60DF">
        <w:t>.</w:t>
      </w:r>
      <w:r w:rsidR="00DA583F">
        <w:t>7</w:t>
      </w:r>
      <w:r w:rsidR="00A51D88" w:rsidRPr="007B60DF">
        <w:t>%</w:t>
      </w:r>
      <w:r>
        <w:t>)</w:t>
      </w:r>
    </w:p>
    <w:p w14:paraId="649A2DB4" w14:textId="5C0AD36B" w:rsidR="00FE1C1F" w:rsidRPr="00660B59" w:rsidRDefault="0079213E" w:rsidP="00ED0C1E">
      <w:pPr>
        <w:rPr>
          <w:i/>
          <w:iCs/>
        </w:rPr>
      </w:pPr>
      <w:r>
        <w:rPr>
          <w:noProof/>
        </w:rPr>
        <w:drawing>
          <wp:inline distT="0" distB="0" distL="0" distR="0" wp14:anchorId="2976595C" wp14:editId="1C20D10B">
            <wp:extent cx="5760000" cy="5040000"/>
            <wp:effectExtent l="0" t="0" r="12700" b="8255"/>
            <wp:docPr id="372944811" name="Chart 1" descr="Chart showing results">
              <a:extLst xmlns:a="http://schemas.openxmlformats.org/drawingml/2006/main">
                <a:ext uri="{FF2B5EF4-FFF2-40B4-BE49-F238E27FC236}">
                  <a16:creationId xmlns:a16="http://schemas.microsoft.com/office/drawing/2014/main" id="{F826A4B3-520F-4B33-B920-79556873ED8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3"/>
              </a:graphicData>
            </a:graphic>
          </wp:inline>
        </w:drawing>
      </w:r>
      <w:r w:rsidR="00660B59" w:rsidRPr="00660B59">
        <w:rPr>
          <w:i/>
          <w:iCs/>
        </w:rPr>
        <w:t>Excludes ‘Don’t know’ responses</w:t>
      </w:r>
    </w:p>
    <w:p w14:paraId="48F3CA08" w14:textId="77777777" w:rsidR="001D4185" w:rsidRDefault="001D4185">
      <w:r>
        <w:br w:type="page"/>
      </w:r>
    </w:p>
    <w:p w14:paraId="742A7973" w14:textId="3EF76F20" w:rsidR="00CD7C92" w:rsidRDefault="001D4185" w:rsidP="00ED0C1E">
      <w:r>
        <w:lastRenderedPageBreak/>
        <w:t xml:space="preserve">There was no clear correlation between preference over </w:t>
      </w:r>
      <w:r w:rsidR="00327D3B">
        <w:t xml:space="preserve">whether to increase Council Tax and level of deprivation, although respondents living in the </w:t>
      </w:r>
      <w:r w:rsidR="00794CEC">
        <w:t>two most deprived quintiles showed significant support for keeping Council Tax as low as possible</w:t>
      </w:r>
      <w:r w:rsidR="001D037E">
        <w:t xml:space="preserve"> (67.5% and 64.2% respectively), whilst those in the </w:t>
      </w:r>
      <w:r w:rsidR="007F567C">
        <w:t>less deprived areas showed no clear preference.</w:t>
      </w:r>
    </w:p>
    <w:p w14:paraId="7B6C6FEC" w14:textId="709B3973" w:rsidR="00660B59" w:rsidRPr="00660B59" w:rsidRDefault="00CD7C92" w:rsidP="00660B59">
      <w:pPr>
        <w:rPr>
          <w:i/>
          <w:iCs/>
        </w:rPr>
      </w:pPr>
      <w:r>
        <w:rPr>
          <w:noProof/>
        </w:rPr>
        <w:drawing>
          <wp:inline distT="0" distB="0" distL="0" distR="0" wp14:anchorId="6878BED5" wp14:editId="320056A8">
            <wp:extent cx="5760000" cy="4114800"/>
            <wp:effectExtent l="0" t="0" r="12700" b="0"/>
            <wp:docPr id="1037125068" name="Chart 1" descr="Chart showing results">
              <a:extLst xmlns:a="http://schemas.openxmlformats.org/drawingml/2006/main">
                <a:ext uri="{FF2B5EF4-FFF2-40B4-BE49-F238E27FC236}">
                  <a16:creationId xmlns:a16="http://schemas.microsoft.com/office/drawing/2014/main" id="{E02F8D6A-3B1C-4AC6-8728-74F365A22EE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4"/>
              </a:graphicData>
            </a:graphic>
          </wp:inline>
        </w:drawing>
      </w:r>
      <w:r w:rsidR="00660B59" w:rsidRPr="00660B59">
        <w:rPr>
          <w:i/>
          <w:iCs/>
        </w:rPr>
        <w:t xml:space="preserve"> Excludes ‘Don’t know’ responses</w:t>
      </w:r>
    </w:p>
    <w:p w14:paraId="47E052E7" w14:textId="0A0EB0A4" w:rsidR="00CD7C92" w:rsidRDefault="00CD7C92" w:rsidP="00ED0C1E"/>
    <w:p w14:paraId="24319FCA" w14:textId="77777777" w:rsidR="00B67683" w:rsidRDefault="00B67683">
      <w:pPr>
        <w:rPr>
          <w:b/>
        </w:rPr>
      </w:pPr>
      <w:r>
        <w:rPr>
          <w:b/>
        </w:rPr>
        <w:br w:type="page"/>
      </w:r>
    </w:p>
    <w:p w14:paraId="3C35507C" w14:textId="37CF3BB0" w:rsidR="009A40CB" w:rsidRPr="008A0AC8" w:rsidRDefault="009A40CB" w:rsidP="009A40CB">
      <w:pPr>
        <w:rPr>
          <w:b/>
        </w:rPr>
      </w:pPr>
      <w:r w:rsidRPr="008A0AC8">
        <w:rPr>
          <w:b/>
        </w:rPr>
        <w:lastRenderedPageBreak/>
        <w:t>Do you have any further comments or suggestions on how the Council can reduce the budget gap?</w:t>
      </w:r>
    </w:p>
    <w:p w14:paraId="645D791D" w14:textId="0C87F210" w:rsidR="009A40CB" w:rsidRPr="00D34529" w:rsidRDefault="00AB5588" w:rsidP="00EC1425">
      <w:pPr>
        <w:rPr>
          <w:bCs/>
        </w:rPr>
      </w:pPr>
      <w:r w:rsidRPr="00A9354C">
        <w:rPr>
          <w:bCs/>
        </w:rPr>
        <w:t>Respon</w:t>
      </w:r>
      <w:r>
        <w:rPr>
          <w:bCs/>
        </w:rPr>
        <w:t xml:space="preserve">dents </w:t>
      </w:r>
      <w:r w:rsidR="00A35882">
        <w:rPr>
          <w:bCs/>
        </w:rPr>
        <w:t>were invited to make further comments or offer suggestions on how the Council could reduce the budget gap</w:t>
      </w:r>
      <w:r>
        <w:rPr>
          <w:bCs/>
        </w:rPr>
        <w:t xml:space="preserve">; </w:t>
      </w:r>
      <w:r w:rsidR="0062374E">
        <w:rPr>
          <w:bCs/>
        </w:rPr>
        <w:t>9</w:t>
      </w:r>
      <w:r>
        <w:rPr>
          <w:bCs/>
        </w:rPr>
        <w:t>5</w:t>
      </w:r>
      <w:r w:rsidR="0062374E">
        <w:rPr>
          <w:bCs/>
        </w:rPr>
        <w:t>2</w:t>
      </w:r>
      <w:r>
        <w:rPr>
          <w:bCs/>
        </w:rPr>
        <w:t xml:space="preserve"> comments were received, which have been grouped into themes.  The top three themes are shown below, with a full list available i</w:t>
      </w:r>
      <w:bookmarkStart w:id="60" w:name="Page61"/>
      <w:bookmarkEnd w:id="60"/>
      <w:r>
        <w:rPr>
          <w:bCs/>
        </w:rPr>
        <w:t>n</w:t>
      </w:r>
      <w:r w:rsidR="0062374E">
        <w:rPr>
          <w:bCs/>
        </w:rPr>
        <w:t xml:space="preserve"> </w:t>
      </w:r>
      <w:hyperlink w:anchor="_Do_You_Have_1" w:history="1">
        <w:r w:rsidR="0062374E" w:rsidRPr="00EC1425">
          <w:rPr>
            <w:rStyle w:val="Hyperlink"/>
            <w:bCs/>
          </w:rPr>
          <w:t xml:space="preserve">Appendix </w:t>
        </w:r>
        <w:r w:rsidR="009A40CB" w:rsidRPr="00EC1425">
          <w:rPr>
            <w:rStyle w:val="Hyperlink"/>
            <w:bCs/>
          </w:rPr>
          <w:t>1</w:t>
        </w:r>
        <w:r w:rsidR="004B31C2" w:rsidRPr="00EC1425">
          <w:rPr>
            <w:rStyle w:val="Hyperlink"/>
            <w:bCs/>
          </w:rPr>
          <w:t>7</w:t>
        </w:r>
      </w:hyperlink>
      <w:r w:rsidR="00EC1425">
        <w:rPr>
          <w:bCs/>
        </w:rPr>
        <w:t>.</w:t>
      </w:r>
    </w:p>
    <w:tbl>
      <w:tblPr>
        <w:tblStyle w:val="GridTable4-Accent5"/>
        <w:tblW w:w="9484" w:type="dxa"/>
        <w:tblLook w:val="04A0" w:firstRow="1" w:lastRow="0" w:firstColumn="1" w:lastColumn="0" w:noHBand="0" w:noVBand="1"/>
      </w:tblPr>
      <w:tblGrid>
        <w:gridCol w:w="2518"/>
        <w:gridCol w:w="765"/>
        <w:gridCol w:w="709"/>
        <w:gridCol w:w="5492"/>
      </w:tblGrid>
      <w:tr w:rsidR="009A40CB" w14:paraId="0BA1015D" w14:textId="77777777" w:rsidTr="00A4718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70FC4618" w14:textId="77777777" w:rsidR="009A40CB" w:rsidRDefault="009A40CB" w:rsidP="0030653F">
            <w:pPr>
              <w:widowControl w:val="0"/>
              <w:autoSpaceDE w:val="0"/>
              <w:autoSpaceDN w:val="0"/>
              <w:adjustRightInd w:val="0"/>
              <w:rPr>
                <w:rFonts w:cs="Calibri"/>
                <w:color w:val="FFFFFF"/>
                <w:szCs w:val="24"/>
              </w:rPr>
            </w:pPr>
            <w:r>
              <w:rPr>
                <w:rFonts w:cs="Calibri"/>
                <w:color w:val="FFFFFF"/>
                <w:szCs w:val="24"/>
              </w:rPr>
              <w:t>Theme</w:t>
            </w:r>
          </w:p>
        </w:tc>
        <w:tc>
          <w:tcPr>
            <w:tcW w:w="765" w:type="dxa"/>
          </w:tcPr>
          <w:p w14:paraId="1919EA87" w14:textId="77777777" w:rsidR="009A40CB" w:rsidRDefault="009A40CB"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cs="Calibri"/>
                <w:b/>
                <w:bCs/>
                <w:color w:val="FFFFFF"/>
                <w:szCs w:val="24"/>
              </w:rPr>
            </w:pPr>
            <w:r>
              <w:rPr>
                <w:rFonts w:cs="Calibri"/>
                <w:b/>
                <w:bCs/>
                <w:color w:val="FFFFFF"/>
                <w:szCs w:val="24"/>
              </w:rPr>
              <w:t>No</w:t>
            </w:r>
          </w:p>
        </w:tc>
        <w:tc>
          <w:tcPr>
            <w:tcW w:w="709" w:type="dxa"/>
          </w:tcPr>
          <w:p w14:paraId="1246EE6D" w14:textId="77777777" w:rsidR="009A40CB" w:rsidRDefault="009A40CB"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cs="Calibri"/>
                <w:b/>
                <w:bCs/>
                <w:color w:val="FFFFFF"/>
                <w:szCs w:val="24"/>
              </w:rPr>
            </w:pPr>
            <w:r>
              <w:rPr>
                <w:rFonts w:cs="Calibri"/>
                <w:b/>
                <w:bCs/>
                <w:color w:val="FFFFFF"/>
                <w:szCs w:val="24"/>
              </w:rPr>
              <w:t>%</w:t>
            </w:r>
          </w:p>
        </w:tc>
        <w:tc>
          <w:tcPr>
            <w:tcW w:w="5492" w:type="dxa"/>
          </w:tcPr>
          <w:p w14:paraId="4635739C" w14:textId="77777777" w:rsidR="009A40CB" w:rsidRDefault="009A40CB"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cs="Calibri"/>
                <w:b/>
                <w:bCs/>
                <w:color w:val="FFFFFF"/>
                <w:szCs w:val="24"/>
              </w:rPr>
            </w:pPr>
            <w:r>
              <w:rPr>
                <w:rFonts w:cs="Calibri"/>
                <w:b/>
                <w:bCs/>
                <w:color w:val="FFFFFF"/>
                <w:szCs w:val="24"/>
              </w:rPr>
              <w:t>Example Comments</w:t>
            </w:r>
          </w:p>
        </w:tc>
      </w:tr>
      <w:tr w:rsidR="00A4718B" w14:paraId="17C40979" w14:textId="77777777" w:rsidTr="00A4718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2C4EBA5B" w14:textId="77777777" w:rsidR="00A4718B" w:rsidRPr="00227BAD" w:rsidRDefault="00A4718B" w:rsidP="00A4718B">
            <w:pPr>
              <w:widowControl w:val="0"/>
              <w:autoSpaceDE w:val="0"/>
              <w:autoSpaceDN w:val="0"/>
              <w:adjustRightInd w:val="0"/>
              <w:rPr>
                <w:rFonts w:cs="Calibri"/>
                <w:color w:val="000000" w:themeColor="text1"/>
                <w:szCs w:val="24"/>
              </w:rPr>
            </w:pPr>
            <w:r w:rsidRPr="00227BAD">
              <w:rPr>
                <w:rFonts w:cs="Calibri"/>
                <w:color w:val="000000" w:themeColor="text1"/>
                <w:szCs w:val="24"/>
              </w:rPr>
              <w:t>Reduce Spending</w:t>
            </w:r>
          </w:p>
          <w:p w14:paraId="63500169" w14:textId="77777777" w:rsidR="00A4718B" w:rsidRPr="00227BAD" w:rsidRDefault="00A4718B" w:rsidP="00A4718B">
            <w:pPr>
              <w:widowControl w:val="0"/>
              <w:autoSpaceDE w:val="0"/>
              <w:autoSpaceDN w:val="0"/>
              <w:adjustRightInd w:val="0"/>
              <w:rPr>
                <w:rFonts w:cs="Calibri"/>
                <w:color w:val="000000" w:themeColor="text1"/>
                <w:szCs w:val="24"/>
              </w:rPr>
            </w:pPr>
            <w:r w:rsidRPr="00227BAD">
              <w:rPr>
                <w:rFonts w:cs="Calibri"/>
                <w:color w:val="000000" w:themeColor="text1"/>
                <w:szCs w:val="24"/>
              </w:rPr>
              <w:t>on Non-Essential</w:t>
            </w:r>
          </w:p>
          <w:p w14:paraId="0F52F682" w14:textId="77777777" w:rsidR="00A4718B" w:rsidRPr="00227BAD" w:rsidRDefault="00A4718B" w:rsidP="00A4718B">
            <w:pPr>
              <w:widowControl w:val="0"/>
              <w:autoSpaceDE w:val="0"/>
              <w:autoSpaceDN w:val="0"/>
              <w:adjustRightInd w:val="0"/>
              <w:rPr>
                <w:rFonts w:cs="Calibri"/>
                <w:color w:val="000000" w:themeColor="text1"/>
                <w:szCs w:val="24"/>
              </w:rPr>
            </w:pPr>
            <w:r w:rsidRPr="00227BAD">
              <w:rPr>
                <w:rFonts w:cs="Calibri"/>
                <w:color w:val="000000" w:themeColor="text1"/>
                <w:szCs w:val="24"/>
              </w:rPr>
              <w:t>Projects / Focus on</w:t>
            </w:r>
          </w:p>
          <w:p w14:paraId="7CC79923" w14:textId="77777777" w:rsidR="00A4718B" w:rsidRPr="00227BAD" w:rsidRDefault="00A4718B" w:rsidP="00A4718B">
            <w:pPr>
              <w:widowControl w:val="0"/>
              <w:autoSpaceDE w:val="0"/>
              <w:autoSpaceDN w:val="0"/>
              <w:adjustRightInd w:val="0"/>
              <w:rPr>
                <w:rFonts w:cs="Calibri"/>
                <w:color w:val="000000" w:themeColor="text1"/>
                <w:szCs w:val="24"/>
              </w:rPr>
            </w:pPr>
            <w:r w:rsidRPr="00227BAD">
              <w:rPr>
                <w:rFonts w:cs="Calibri"/>
                <w:color w:val="000000" w:themeColor="text1"/>
                <w:szCs w:val="24"/>
              </w:rPr>
              <w:t>Core Services</w:t>
            </w:r>
          </w:p>
          <w:p w14:paraId="3ABE1085" w14:textId="77777777" w:rsidR="00A4718B" w:rsidRPr="00FA1DBB" w:rsidRDefault="00A4718B" w:rsidP="00A4718B">
            <w:pPr>
              <w:widowControl w:val="0"/>
              <w:autoSpaceDE w:val="0"/>
              <w:autoSpaceDN w:val="0"/>
              <w:adjustRightInd w:val="0"/>
              <w:rPr>
                <w:rFonts w:cs="Calibri"/>
                <w:szCs w:val="24"/>
              </w:rPr>
            </w:pPr>
          </w:p>
        </w:tc>
        <w:tc>
          <w:tcPr>
            <w:tcW w:w="765" w:type="dxa"/>
          </w:tcPr>
          <w:p w14:paraId="288C9FF3" w14:textId="104AD199" w:rsidR="00A4718B" w:rsidRDefault="00A4718B" w:rsidP="00A4718B">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Calibri"/>
                <w:b/>
                <w:bCs/>
                <w:szCs w:val="24"/>
              </w:rPr>
            </w:pPr>
            <w:r w:rsidRPr="00227BAD">
              <w:rPr>
                <w:rFonts w:cs="Calibri"/>
                <w:color w:val="000000" w:themeColor="text1"/>
                <w:szCs w:val="24"/>
              </w:rPr>
              <w:t>275</w:t>
            </w:r>
          </w:p>
        </w:tc>
        <w:tc>
          <w:tcPr>
            <w:tcW w:w="709" w:type="dxa"/>
          </w:tcPr>
          <w:p w14:paraId="35E0FAC1" w14:textId="2157940E" w:rsidR="00A4718B" w:rsidRDefault="00A4718B" w:rsidP="00A4718B">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Calibri"/>
                <w:b/>
                <w:bCs/>
                <w:i/>
                <w:iCs/>
                <w:szCs w:val="24"/>
              </w:rPr>
            </w:pPr>
            <w:r w:rsidRPr="00227BAD">
              <w:rPr>
                <w:rFonts w:cs="Calibri"/>
                <w:color w:val="000000" w:themeColor="text1"/>
                <w:szCs w:val="24"/>
              </w:rPr>
              <w:t>28.9</w:t>
            </w:r>
          </w:p>
        </w:tc>
        <w:tc>
          <w:tcPr>
            <w:tcW w:w="5492" w:type="dxa"/>
          </w:tcPr>
          <w:p w14:paraId="37D79CC7" w14:textId="77777777" w:rsidR="00A4718B" w:rsidRDefault="00A4718B" w:rsidP="00A4718B">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255A56">
              <w:rPr>
                <w:rFonts w:asciiTheme="minorHAnsi" w:hAnsiTheme="minorHAnsi" w:cstheme="minorHAnsi"/>
                <w:i/>
                <w:iCs/>
                <w:szCs w:val="24"/>
              </w:rPr>
              <w:t xml:space="preserve">Stop spending public money on useless projects, for example opening up the canal on Churchill Way. Use the money to provide vital services instead! </w:t>
            </w:r>
          </w:p>
          <w:p w14:paraId="65A640E7" w14:textId="77777777" w:rsidR="00A4718B" w:rsidRDefault="00A4718B" w:rsidP="00A4718B">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255A56">
              <w:rPr>
                <w:rFonts w:asciiTheme="minorHAnsi" w:hAnsiTheme="minorHAnsi" w:cstheme="minorHAnsi"/>
                <w:i/>
                <w:iCs/>
                <w:szCs w:val="24"/>
              </w:rPr>
              <w:t xml:space="preserve">The council needs to prioritize the use of finite public monies on essential services - freeze all non-essential schemes such the bay conference centre bridges over the taff etc. </w:t>
            </w:r>
          </w:p>
          <w:p w14:paraId="3614CA1E" w14:textId="77777777" w:rsidR="00A4718B" w:rsidRDefault="00A4718B" w:rsidP="00A4718B">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255A56">
              <w:rPr>
                <w:rFonts w:asciiTheme="minorHAnsi" w:hAnsiTheme="minorHAnsi" w:cstheme="minorHAnsi"/>
                <w:i/>
                <w:iCs/>
                <w:szCs w:val="24"/>
              </w:rPr>
              <w:t xml:space="preserve">Stop wasting money on schemes like Roath Park cycle highway, what an absolute mess, could have saved £5m. </w:t>
            </w:r>
          </w:p>
          <w:p w14:paraId="569A9F76" w14:textId="77777777" w:rsidR="00A4718B" w:rsidRDefault="00A4718B" w:rsidP="00A4718B">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255A56">
              <w:rPr>
                <w:rFonts w:asciiTheme="minorHAnsi" w:hAnsiTheme="minorHAnsi" w:cstheme="minorHAnsi"/>
                <w:i/>
                <w:iCs/>
                <w:szCs w:val="24"/>
              </w:rPr>
              <w:t xml:space="preserve">Stop wasting money on cycle lanes &amp; building unnecessary river bridges......this council wastes so much of our money on unnecessary Vanity Projects. </w:t>
            </w:r>
          </w:p>
          <w:p w14:paraId="130090EA" w14:textId="04E46569" w:rsidR="00A4718B" w:rsidRPr="002A193E" w:rsidRDefault="00A4718B" w:rsidP="00A4718B">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255A56">
              <w:rPr>
                <w:rFonts w:asciiTheme="minorHAnsi" w:hAnsiTheme="minorHAnsi" w:cstheme="minorHAnsi"/>
                <w:i/>
                <w:iCs/>
                <w:szCs w:val="24"/>
              </w:rPr>
              <w:t>Concentrating on the basic requirements is pushed to the back of the Council's priority. Fixing dangerous pavements so that the elderly can walk safely to a shop, not contracting cycle lanes which are very expensive, not used by the elderly and used infrequently by anyone.</w:t>
            </w:r>
          </w:p>
        </w:tc>
      </w:tr>
      <w:tr w:rsidR="00A4718B" w14:paraId="327D908E" w14:textId="77777777" w:rsidTr="00A4718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49132411" w14:textId="77777777" w:rsidR="00A4718B" w:rsidRPr="006C0357" w:rsidRDefault="00A4718B" w:rsidP="00A4718B">
            <w:pPr>
              <w:widowControl w:val="0"/>
              <w:autoSpaceDE w:val="0"/>
              <w:autoSpaceDN w:val="0"/>
              <w:adjustRightInd w:val="0"/>
              <w:rPr>
                <w:rFonts w:cs="Calibri"/>
                <w:szCs w:val="24"/>
              </w:rPr>
            </w:pPr>
            <w:r w:rsidRPr="006C0357">
              <w:rPr>
                <w:rFonts w:cs="Calibri"/>
                <w:szCs w:val="24"/>
              </w:rPr>
              <w:t>Consider The Roles</w:t>
            </w:r>
          </w:p>
          <w:p w14:paraId="7E5B7F7B" w14:textId="77777777" w:rsidR="00A4718B" w:rsidRPr="006C0357" w:rsidRDefault="00A4718B" w:rsidP="00A4718B">
            <w:pPr>
              <w:widowControl w:val="0"/>
              <w:autoSpaceDE w:val="0"/>
              <w:autoSpaceDN w:val="0"/>
              <w:adjustRightInd w:val="0"/>
              <w:rPr>
                <w:rFonts w:cs="Calibri"/>
                <w:szCs w:val="24"/>
              </w:rPr>
            </w:pPr>
            <w:r w:rsidRPr="006C0357">
              <w:rPr>
                <w:rFonts w:cs="Calibri"/>
                <w:szCs w:val="24"/>
              </w:rPr>
              <w:t>/ Salary /</w:t>
            </w:r>
          </w:p>
          <w:p w14:paraId="173693B0" w14:textId="77777777" w:rsidR="00A4718B" w:rsidRPr="006C0357" w:rsidRDefault="00A4718B" w:rsidP="00A4718B">
            <w:pPr>
              <w:widowControl w:val="0"/>
              <w:autoSpaceDE w:val="0"/>
              <w:autoSpaceDN w:val="0"/>
              <w:adjustRightInd w:val="0"/>
              <w:rPr>
                <w:rFonts w:cs="Calibri"/>
                <w:szCs w:val="24"/>
              </w:rPr>
            </w:pPr>
            <w:r w:rsidRPr="006C0357">
              <w:rPr>
                <w:rFonts w:cs="Calibri"/>
                <w:szCs w:val="24"/>
              </w:rPr>
              <w:t>Expenditure /</w:t>
            </w:r>
          </w:p>
          <w:p w14:paraId="23CC801C" w14:textId="77777777" w:rsidR="00A4718B" w:rsidRPr="006C0357" w:rsidRDefault="00A4718B" w:rsidP="00A4718B">
            <w:pPr>
              <w:widowControl w:val="0"/>
              <w:autoSpaceDE w:val="0"/>
              <w:autoSpaceDN w:val="0"/>
              <w:adjustRightInd w:val="0"/>
              <w:rPr>
                <w:rFonts w:cs="Calibri"/>
                <w:szCs w:val="24"/>
              </w:rPr>
            </w:pPr>
            <w:r w:rsidRPr="006C0357">
              <w:rPr>
                <w:rFonts w:cs="Calibri"/>
                <w:szCs w:val="24"/>
              </w:rPr>
              <w:t>Pension of Council</w:t>
            </w:r>
          </w:p>
          <w:p w14:paraId="56AC1DBB" w14:textId="775B7C59" w:rsidR="00A4718B" w:rsidRPr="00FA1DBB" w:rsidRDefault="00A4718B" w:rsidP="00A4718B">
            <w:pPr>
              <w:widowControl w:val="0"/>
              <w:autoSpaceDE w:val="0"/>
              <w:autoSpaceDN w:val="0"/>
              <w:adjustRightInd w:val="0"/>
              <w:rPr>
                <w:rFonts w:cs="Calibri"/>
                <w:szCs w:val="24"/>
              </w:rPr>
            </w:pPr>
            <w:r w:rsidRPr="006C0357">
              <w:rPr>
                <w:rFonts w:cs="Calibri"/>
                <w:szCs w:val="24"/>
              </w:rPr>
              <w:t>Staff &amp; Cllr's</w:t>
            </w:r>
          </w:p>
        </w:tc>
        <w:tc>
          <w:tcPr>
            <w:tcW w:w="765" w:type="dxa"/>
          </w:tcPr>
          <w:p w14:paraId="23FD604F" w14:textId="0BBE5BCB" w:rsidR="00A4718B" w:rsidRDefault="00A4718B" w:rsidP="00A4718B">
            <w:pPr>
              <w:widowControl w:val="0"/>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cs="Calibri"/>
                <w:b/>
                <w:bCs/>
                <w:szCs w:val="24"/>
              </w:rPr>
            </w:pPr>
            <w:r>
              <w:rPr>
                <w:rFonts w:cs="Calibri"/>
                <w:szCs w:val="24"/>
              </w:rPr>
              <w:t>170</w:t>
            </w:r>
          </w:p>
        </w:tc>
        <w:tc>
          <w:tcPr>
            <w:tcW w:w="709" w:type="dxa"/>
          </w:tcPr>
          <w:p w14:paraId="4A647437" w14:textId="20D43F28" w:rsidR="00A4718B" w:rsidRDefault="00A4718B" w:rsidP="00A4718B">
            <w:pPr>
              <w:widowControl w:val="0"/>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cs="Calibri"/>
                <w:b/>
                <w:bCs/>
                <w:i/>
                <w:iCs/>
                <w:szCs w:val="24"/>
              </w:rPr>
            </w:pPr>
            <w:r>
              <w:rPr>
                <w:rFonts w:cs="Calibri"/>
                <w:i/>
                <w:iCs/>
                <w:szCs w:val="24"/>
              </w:rPr>
              <w:t>17.9</w:t>
            </w:r>
          </w:p>
        </w:tc>
        <w:tc>
          <w:tcPr>
            <w:tcW w:w="5492" w:type="dxa"/>
          </w:tcPr>
          <w:p w14:paraId="0987B528" w14:textId="77777777" w:rsidR="00A4718B" w:rsidRDefault="00A4718B" w:rsidP="00A4718B">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C30A4A">
              <w:rPr>
                <w:rFonts w:asciiTheme="minorHAnsi" w:hAnsiTheme="minorHAnsi" w:cstheme="minorHAnsi"/>
                <w:i/>
                <w:iCs/>
                <w:szCs w:val="24"/>
              </w:rPr>
              <w:t xml:space="preserve">There should be a cap on salaries. The most paid to an employee of the council should not be over 100 thousand pounds a year. </w:t>
            </w:r>
          </w:p>
          <w:p w14:paraId="363D67EB" w14:textId="77777777" w:rsidR="00A4718B" w:rsidRDefault="00A4718B" w:rsidP="00A4718B">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C30A4A">
              <w:rPr>
                <w:rFonts w:asciiTheme="minorHAnsi" w:hAnsiTheme="minorHAnsi" w:cstheme="minorHAnsi"/>
                <w:i/>
                <w:iCs/>
                <w:szCs w:val="24"/>
              </w:rPr>
              <w:t xml:space="preserve">Reduce the number of officers and the number of councillors. </w:t>
            </w:r>
          </w:p>
          <w:p w14:paraId="6CC87889" w14:textId="77777777" w:rsidR="00A4718B" w:rsidRDefault="00A4718B" w:rsidP="00A4718B">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C30A4A">
              <w:rPr>
                <w:rFonts w:asciiTheme="minorHAnsi" w:hAnsiTheme="minorHAnsi" w:cstheme="minorHAnsi"/>
                <w:i/>
                <w:iCs/>
                <w:szCs w:val="24"/>
              </w:rPr>
              <w:t xml:space="preserve">Reduce the number of office-based managers and increase the number of boots on the ground! This is particularly appropriate in the area of waste collection! </w:t>
            </w:r>
          </w:p>
          <w:p w14:paraId="61C51BA0" w14:textId="77777777" w:rsidR="00A4718B" w:rsidRDefault="00A4718B" w:rsidP="00A4718B">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C30A4A">
              <w:rPr>
                <w:rFonts w:asciiTheme="minorHAnsi" w:hAnsiTheme="minorHAnsi" w:cstheme="minorHAnsi"/>
                <w:i/>
                <w:iCs/>
                <w:szCs w:val="24"/>
              </w:rPr>
              <w:t xml:space="preserve">Reduce travel costs/ hotel costs of officers and councillors by reducing trips to other countries/counties. </w:t>
            </w:r>
          </w:p>
          <w:p w14:paraId="0ACB40B2" w14:textId="61C1ACB4" w:rsidR="00A4718B" w:rsidRPr="002A193E" w:rsidRDefault="00A4718B" w:rsidP="00A4718B">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C30A4A">
              <w:rPr>
                <w:rFonts w:asciiTheme="minorHAnsi" w:hAnsiTheme="minorHAnsi" w:cstheme="minorHAnsi"/>
                <w:i/>
                <w:iCs/>
                <w:szCs w:val="24"/>
              </w:rPr>
              <w:t>I think you should look at your wage bill, especially as regards the top earners at the council. a 1% pay reduction for the top 5% of earners would raise significant funds.</w:t>
            </w:r>
          </w:p>
        </w:tc>
      </w:tr>
      <w:tr w:rsidR="00A4718B" w14:paraId="06A549DF" w14:textId="77777777" w:rsidTr="00A4718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5E0B5E97" w14:textId="77777777" w:rsidR="00A4718B" w:rsidRPr="006C0357" w:rsidRDefault="00A4718B" w:rsidP="00A4718B">
            <w:pPr>
              <w:widowControl w:val="0"/>
              <w:autoSpaceDE w:val="0"/>
              <w:autoSpaceDN w:val="0"/>
              <w:adjustRightInd w:val="0"/>
              <w:rPr>
                <w:rFonts w:cs="Calibri"/>
                <w:szCs w:val="24"/>
              </w:rPr>
            </w:pPr>
            <w:r w:rsidRPr="006C0357">
              <w:rPr>
                <w:rFonts w:cs="Calibri"/>
                <w:szCs w:val="24"/>
              </w:rPr>
              <w:t>Increasing Income</w:t>
            </w:r>
          </w:p>
          <w:p w14:paraId="161F71A7" w14:textId="7538A197" w:rsidR="00A4718B" w:rsidRPr="00FA1DBB" w:rsidRDefault="00A4718B" w:rsidP="00A4718B">
            <w:pPr>
              <w:widowControl w:val="0"/>
              <w:autoSpaceDE w:val="0"/>
              <w:autoSpaceDN w:val="0"/>
              <w:adjustRightInd w:val="0"/>
              <w:rPr>
                <w:rFonts w:cs="Calibri"/>
                <w:color w:val="000000"/>
                <w:szCs w:val="24"/>
              </w:rPr>
            </w:pPr>
            <w:r w:rsidRPr="006C0357">
              <w:rPr>
                <w:rFonts w:cs="Calibri"/>
                <w:szCs w:val="24"/>
              </w:rPr>
              <w:t>/ Revenue</w:t>
            </w:r>
          </w:p>
        </w:tc>
        <w:tc>
          <w:tcPr>
            <w:tcW w:w="765" w:type="dxa"/>
          </w:tcPr>
          <w:p w14:paraId="4F57D3E2" w14:textId="189C1CC9" w:rsidR="00A4718B" w:rsidRPr="00EE3CCB" w:rsidRDefault="00A4718B" w:rsidP="00A4718B">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szCs w:val="24"/>
              </w:rPr>
              <w:t>162</w:t>
            </w:r>
          </w:p>
        </w:tc>
        <w:tc>
          <w:tcPr>
            <w:tcW w:w="709" w:type="dxa"/>
          </w:tcPr>
          <w:p w14:paraId="77685220" w14:textId="38091978" w:rsidR="00A4718B" w:rsidRPr="00EE3CCB" w:rsidRDefault="00A4718B" w:rsidP="00A4718B">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szCs w:val="24"/>
              </w:rPr>
              <w:t>17.0</w:t>
            </w:r>
          </w:p>
        </w:tc>
        <w:tc>
          <w:tcPr>
            <w:tcW w:w="5492" w:type="dxa"/>
          </w:tcPr>
          <w:p w14:paraId="5022F140" w14:textId="77777777" w:rsidR="00A4718B" w:rsidRDefault="00A4718B" w:rsidP="00A4718B">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6C0357">
              <w:rPr>
                <w:rFonts w:asciiTheme="minorHAnsi" w:hAnsiTheme="minorHAnsi" w:cstheme="minorHAnsi"/>
                <w:i/>
                <w:iCs/>
                <w:szCs w:val="24"/>
              </w:rPr>
              <w:t xml:space="preserve">The council should be more politically brave in increasing costs of driving to generate extra income as well as reducing congestion. This includes </w:t>
            </w:r>
            <w:r w:rsidRPr="006C0357">
              <w:rPr>
                <w:rFonts w:asciiTheme="minorHAnsi" w:hAnsiTheme="minorHAnsi" w:cstheme="minorHAnsi"/>
                <w:i/>
                <w:iCs/>
                <w:szCs w:val="24"/>
              </w:rPr>
              <w:lastRenderedPageBreak/>
              <w:t xml:space="preserve">increasing parking permit fees by more than planned; looking to tax parking spaces, especially those in the city centre; as well as introducing a congestion charge for the city centre within the next few years. </w:t>
            </w:r>
          </w:p>
          <w:p w14:paraId="678E0A3A" w14:textId="77777777" w:rsidR="00A4718B" w:rsidRDefault="00A4718B" w:rsidP="00A4718B">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6C0357">
              <w:rPr>
                <w:rFonts w:asciiTheme="minorHAnsi" w:hAnsiTheme="minorHAnsi" w:cstheme="minorHAnsi"/>
                <w:i/>
                <w:iCs/>
                <w:szCs w:val="24"/>
              </w:rPr>
              <w:t xml:space="preserve">Triple the price of inner-city car parks to discourage individual drivers coming into the city centre. </w:t>
            </w:r>
          </w:p>
          <w:p w14:paraId="4F2B3513" w14:textId="77777777" w:rsidR="00A4718B" w:rsidRDefault="00A4718B" w:rsidP="00A4718B">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6C0357">
              <w:rPr>
                <w:rFonts w:asciiTheme="minorHAnsi" w:hAnsiTheme="minorHAnsi" w:cstheme="minorHAnsi"/>
                <w:i/>
                <w:iCs/>
                <w:szCs w:val="24"/>
              </w:rPr>
              <w:t xml:space="preserve">Is there an opportunity to make more from recycling metals? The council produces huge amounts of compost is there an opportunity there? </w:t>
            </w:r>
          </w:p>
          <w:p w14:paraId="47A00A38" w14:textId="77777777" w:rsidR="00A4718B" w:rsidRDefault="00A4718B" w:rsidP="00A4718B">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6C0357">
              <w:rPr>
                <w:rFonts w:asciiTheme="minorHAnsi" w:hAnsiTheme="minorHAnsi" w:cstheme="minorHAnsi"/>
                <w:i/>
                <w:iCs/>
                <w:szCs w:val="24"/>
              </w:rPr>
              <w:t xml:space="preserve">You should charge for the street vendors in the city centre on major event days and weekends. The council could generate extra income from all of those guys, currently they undercut local businesses who pay rates. If the council cracked down on issues around the city (how dirty it is, (rubbish, antisocial behaviour, drugs, crime, antisocial drinking) then the citizens would take better care of it (broken window theory of governance). I think that would save money in the long run, increase visitors to the city and help the local economy. I also think the centre is full of beautiful buildings and the council need better teeth to try and protect them (e.g. kingdom of sweets is soul crushing). The city could so easily be like Edinburgh and would be an amazing attraction in itself to bring more people and money in. Essentially if you clean it up the local economy will do really well. </w:t>
            </w:r>
          </w:p>
          <w:p w14:paraId="78238B56" w14:textId="61B4EAE5" w:rsidR="00A4718B" w:rsidRPr="002A193E" w:rsidRDefault="00A4718B" w:rsidP="00A4718B">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6C0357">
              <w:rPr>
                <w:rFonts w:asciiTheme="minorHAnsi" w:hAnsiTheme="minorHAnsi" w:cstheme="minorHAnsi"/>
                <w:i/>
                <w:iCs/>
                <w:szCs w:val="24"/>
              </w:rPr>
              <w:t>Very low visitor tax of c.£1 per person per night stayed in hotel or B&amp;B. This must be kept low to maintain attraction of visitors to Cardiff but enables key income generation of city to support its own residents.</w:t>
            </w:r>
          </w:p>
        </w:tc>
      </w:tr>
    </w:tbl>
    <w:p w14:paraId="494D3541" w14:textId="77777777" w:rsidR="00FE1C1F" w:rsidRDefault="00FE1C1F" w:rsidP="00ED0C1E"/>
    <w:p w14:paraId="4976406C" w14:textId="28D74345" w:rsidR="00ED0C1E" w:rsidRDefault="00DE4103" w:rsidP="00ED0C1E">
      <w:r>
        <w:rPr>
          <w:noProof/>
        </w:rPr>
        <w:lastRenderedPageBreak/>
        <mc:AlternateContent>
          <mc:Choice Requires="wps">
            <w:drawing>
              <wp:anchor distT="45720" distB="45720" distL="114300" distR="114300" simplePos="0" relativeHeight="251658254" behindDoc="0" locked="0" layoutInCell="1" allowOverlap="1" wp14:anchorId="7F724320" wp14:editId="7615E9A6">
                <wp:simplePos x="0" y="0"/>
                <wp:positionH relativeFrom="margin">
                  <wp:align>left</wp:align>
                </wp:positionH>
                <wp:positionV relativeFrom="paragraph">
                  <wp:posOffset>0</wp:posOffset>
                </wp:positionV>
                <wp:extent cx="6192000" cy="1404620"/>
                <wp:effectExtent l="0" t="0" r="0" b="9525"/>
                <wp:wrapSquare wrapText="bothSides"/>
                <wp:docPr id="836906690" name="Text Box 2" descr="We want to know what do you think is better?&#10;Amongst the children and young people offering an opinion on this question, three in five (60.6%) would rather keep any increases in Council Tax small, even if that would mean that some services would be cut or stopped&#10;&#10;Chart showing results&#10;&#10;Do you have any other ideas about how the Council can save money?&#10;A total of 24 comments were received, putting forward ideas to help the Council save money; these have been grouped into the following themes:&#10;Theme No % Example Comments&#10;Stop wasting money 7 29.2 - Stop wasting money on new buildings, canal (total waste of money) etc&#10;- Stop wasting it on stuff we don’t need&#10;Income generation 5 20.8 - They may do this but activities such as fairs and events raise a lot of money&#10;- Don't increase council tax as there are other ways to get money, like from the central government, or increasing the activity in Cardiff airport instead of forcing people to fly from Bristol... It's about finding more ways of bringing money in and spending it wisely&#10;Reduce costs 4 16.7 - Without a full breakdown of the council spending, budgets and variances it’s difficult on such scant info to answer meaningfully. Perhaps a review of staffing levels? Or reduce office space requirements?&#10;- Spend money on things that need it, maybe less focus on unessersery buildings like the fancy looking structures and some statues that are not needed&#10;Total 24 - &#10;Note: Respondents could leave multiple comments, therefore total may exceed 100%&#1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192000" cy="1404620"/>
                        </a:xfrm>
                        <a:prstGeom prst="rect">
                          <a:avLst/>
                        </a:prstGeom>
                        <a:solidFill>
                          <a:schemeClr val="accent6">
                            <a:lumMod val="20000"/>
                            <a:lumOff val="80000"/>
                          </a:schemeClr>
                        </a:solidFill>
                        <a:ln w="9525">
                          <a:noFill/>
                          <a:miter lim="800000"/>
                          <a:headEnd/>
                          <a:tailEnd/>
                        </a:ln>
                      </wps:spPr>
                      <wps:txbx>
                        <w:txbxContent>
                          <w:p w14:paraId="5386B65F" w14:textId="2C9D3BFC" w:rsidR="00DE4103" w:rsidRPr="00CB1874" w:rsidRDefault="00EA7C5E" w:rsidP="00EA7C5E">
                            <w:pPr>
                              <w:rPr>
                                <w:rFonts w:ascii="Century Gothic" w:hAnsi="Century Gothic"/>
                                <w:b/>
                                <w:bCs/>
                                <w:color w:val="2F5496" w:themeColor="accent1" w:themeShade="BF"/>
                                <w:sz w:val="22"/>
                                <w:szCs w:val="20"/>
                              </w:rPr>
                            </w:pPr>
                            <w:r w:rsidRPr="00CB1874">
                              <w:rPr>
                                <w:rFonts w:ascii="Century Gothic" w:hAnsi="Century Gothic"/>
                                <w:b/>
                                <w:bCs/>
                                <w:color w:val="2F5496" w:themeColor="accent1" w:themeShade="BF"/>
                                <w:sz w:val="22"/>
                                <w:szCs w:val="20"/>
                              </w:rPr>
                              <w:t>We want to know what do you think is better</w:t>
                            </w:r>
                            <w:r w:rsidR="00DE4103" w:rsidRPr="00CB1874">
                              <w:rPr>
                                <w:rFonts w:ascii="Century Gothic" w:hAnsi="Century Gothic"/>
                                <w:b/>
                                <w:bCs/>
                                <w:color w:val="2F5496" w:themeColor="accent1" w:themeShade="BF"/>
                                <w:sz w:val="22"/>
                                <w:szCs w:val="20"/>
                              </w:rPr>
                              <w:t>?</w:t>
                            </w:r>
                          </w:p>
                          <w:p w14:paraId="720F4CB3" w14:textId="23C2FAD2" w:rsidR="00DE4103" w:rsidRDefault="00810CF1" w:rsidP="00DE4103">
                            <w:pPr>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 xml:space="preserve">Amongst the children and young people offering an opinion on this question, </w:t>
                            </w:r>
                            <w:r w:rsidR="00AF10FB">
                              <w:rPr>
                                <w:rFonts w:ascii="Century Gothic" w:hAnsi="Century Gothic"/>
                                <w:color w:val="2F5496" w:themeColor="accent1" w:themeShade="BF"/>
                                <w:sz w:val="22"/>
                                <w:szCs w:val="20"/>
                              </w:rPr>
                              <w:t>three in five (60.6%) would rather keep any increases in Council Tax</w:t>
                            </w:r>
                            <w:r w:rsidR="007122BD">
                              <w:rPr>
                                <w:rFonts w:ascii="Century Gothic" w:hAnsi="Century Gothic"/>
                                <w:color w:val="2F5496" w:themeColor="accent1" w:themeShade="BF"/>
                                <w:sz w:val="22"/>
                                <w:szCs w:val="20"/>
                              </w:rPr>
                              <w:t xml:space="preserve"> small, even if that would mean that some services would be cut or stopped</w:t>
                            </w:r>
                            <w:r w:rsidR="00CB0C07">
                              <w:rPr>
                                <w:rFonts w:ascii="Century Gothic" w:hAnsi="Century Gothic"/>
                                <w:color w:val="2F5496" w:themeColor="accent1" w:themeShade="BF"/>
                                <w:sz w:val="22"/>
                                <w:szCs w:val="20"/>
                              </w:rPr>
                              <w:t>.</w:t>
                            </w:r>
                          </w:p>
                          <w:p w14:paraId="1F0F8764" w14:textId="082046F2" w:rsidR="00AC6972" w:rsidRPr="00CB0C07" w:rsidRDefault="00AC6972" w:rsidP="00DE4103">
                            <w:pPr>
                              <w:rPr>
                                <w:rFonts w:ascii="Century Gothic" w:hAnsi="Century Gothic"/>
                                <w:i/>
                                <w:iCs/>
                                <w:color w:val="2F5496" w:themeColor="accent1" w:themeShade="BF"/>
                                <w:sz w:val="22"/>
                                <w:szCs w:val="20"/>
                              </w:rPr>
                            </w:pPr>
                            <w:r>
                              <w:rPr>
                                <w:noProof/>
                              </w:rPr>
                              <w:drawing>
                                <wp:inline distT="0" distB="0" distL="0" distR="0" wp14:anchorId="37563635" wp14:editId="058F9071">
                                  <wp:extent cx="5983705" cy="2519680"/>
                                  <wp:effectExtent l="0" t="0" r="17145" b="13970"/>
                                  <wp:docPr id="1723065621" name="Chart 1">
                                    <a:extLst xmlns:a="http://schemas.openxmlformats.org/drawingml/2006/main">
                                      <a:ext uri="{FF2B5EF4-FFF2-40B4-BE49-F238E27FC236}">
                                        <a16:creationId xmlns:a16="http://schemas.microsoft.com/office/drawing/2014/main" id="{C3BD2E30-4D44-494F-8FF0-ED69AEBCD30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5"/>
                                    </a:graphicData>
                                  </a:graphic>
                                </wp:inline>
                              </w:drawing>
                            </w:r>
                            <w:r w:rsidR="00CB0C07" w:rsidRPr="00CB0C07">
                              <w:rPr>
                                <w:rFonts w:ascii="Century Gothic" w:hAnsi="Century Gothic"/>
                                <w:i/>
                                <w:iCs/>
                                <w:color w:val="2F5496" w:themeColor="accent1" w:themeShade="BF"/>
                                <w:sz w:val="22"/>
                                <w:szCs w:val="20"/>
                              </w:rPr>
                              <w:t>Excludes</w:t>
                            </w:r>
                            <w:r w:rsidR="00CB0C07">
                              <w:rPr>
                                <w:rFonts w:ascii="Century Gothic" w:hAnsi="Century Gothic"/>
                                <w:i/>
                                <w:iCs/>
                                <w:color w:val="2F5496" w:themeColor="accent1" w:themeShade="BF"/>
                                <w:sz w:val="22"/>
                                <w:szCs w:val="20"/>
                              </w:rPr>
                              <w:t xml:space="preserve"> ‘Don’t know’ responses</w:t>
                            </w:r>
                          </w:p>
                          <w:p w14:paraId="480FF735" w14:textId="77777777" w:rsidR="00AB4D98" w:rsidRPr="00CB1874" w:rsidRDefault="00AB4D98" w:rsidP="00AB4D98">
                            <w:pPr>
                              <w:rPr>
                                <w:rFonts w:ascii="Century Gothic" w:hAnsi="Century Gothic"/>
                                <w:b/>
                                <w:bCs/>
                                <w:color w:val="2F5496" w:themeColor="accent1" w:themeShade="BF"/>
                                <w:sz w:val="22"/>
                                <w:szCs w:val="20"/>
                              </w:rPr>
                            </w:pPr>
                            <w:r w:rsidRPr="00CB1874">
                              <w:rPr>
                                <w:rFonts w:ascii="Century Gothic" w:hAnsi="Century Gothic"/>
                                <w:b/>
                                <w:bCs/>
                                <w:color w:val="2F5496" w:themeColor="accent1" w:themeShade="BF"/>
                                <w:sz w:val="22"/>
                                <w:szCs w:val="20"/>
                              </w:rPr>
                              <w:t>Do you have any other ideas about how the Council can save money?</w:t>
                            </w:r>
                          </w:p>
                          <w:p w14:paraId="278B84AC" w14:textId="7D170D06" w:rsidR="00AB4D98" w:rsidRDefault="00AB4D98" w:rsidP="00AB4D98">
                            <w:pPr>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A total of 24 comments were received, putting forward ideas to help the Council save money; these have been grouped into the following themes</w:t>
                            </w:r>
                            <w:r w:rsidR="001A7363">
                              <w:rPr>
                                <w:rFonts w:ascii="Century Gothic" w:hAnsi="Century Gothic"/>
                                <w:color w:val="2F5496" w:themeColor="accent1" w:themeShade="BF"/>
                                <w:sz w:val="22"/>
                                <w:szCs w:val="20"/>
                              </w:rPr>
                              <w:t>.  The top three are shown below, with a full list</w:t>
                            </w:r>
                            <w:r w:rsidR="00006D05">
                              <w:rPr>
                                <w:rFonts w:ascii="Century Gothic" w:hAnsi="Century Gothic"/>
                                <w:color w:val="2F5496" w:themeColor="accent1" w:themeShade="BF"/>
                                <w:sz w:val="22"/>
                                <w:szCs w:val="20"/>
                              </w:rPr>
                              <w:t xml:space="preserve"> available </w:t>
                            </w:r>
                            <w:bookmarkStart w:id="61" w:name="Page63"/>
                            <w:r w:rsidR="00006D05">
                              <w:rPr>
                                <w:rFonts w:ascii="Century Gothic" w:hAnsi="Century Gothic"/>
                                <w:color w:val="2F5496" w:themeColor="accent1" w:themeShade="BF"/>
                                <w:sz w:val="22"/>
                                <w:szCs w:val="20"/>
                              </w:rPr>
                              <w:t xml:space="preserve">in </w:t>
                            </w:r>
                            <w:bookmarkEnd w:id="61"/>
                            <w:r w:rsidR="004B31C2">
                              <w:rPr>
                                <w:rFonts w:ascii="Century Gothic" w:hAnsi="Century Gothic"/>
                                <w:color w:val="2F5496" w:themeColor="accent1" w:themeShade="BF"/>
                                <w:sz w:val="22"/>
                                <w:szCs w:val="20"/>
                              </w:rPr>
                              <w:fldChar w:fldCharType="begin"/>
                            </w:r>
                            <w:r w:rsidR="004B31C2">
                              <w:rPr>
                                <w:rFonts w:ascii="Century Gothic" w:hAnsi="Century Gothic"/>
                                <w:color w:val="2F5496" w:themeColor="accent1" w:themeShade="BF"/>
                                <w:sz w:val="22"/>
                                <w:szCs w:val="20"/>
                              </w:rPr>
                              <w:instrText>HYPERLINK  \l "_Young_People’s_Survey:_5"</w:instrText>
                            </w:r>
                            <w:r w:rsidR="004B31C2">
                              <w:rPr>
                                <w:rFonts w:ascii="Century Gothic" w:hAnsi="Century Gothic"/>
                                <w:color w:val="2F5496" w:themeColor="accent1" w:themeShade="BF"/>
                                <w:sz w:val="22"/>
                                <w:szCs w:val="20"/>
                              </w:rPr>
                            </w:r>
                            <w:r w:rsidR="004B31C2">
                              <w:rPr>
                                <w:rFonts w:ascii="Century Gothic" w:hAnsi="Century Gothic"/>
                                <w:color w:val="2F5496" w:themeColor="accent1" w:themeShade="BF"/>
                                <w:sz w:val="22"/>
                                <w:szCs w:val="20"/>
                              </w:rPr>
                              <w:fldChar w:fldCharType="separate"/>
                            </w:r>
                            <w:r w:rsidR="00006D05" w:rsidRPr="004B31C2">
                              <w:rPr>
                                <w:rStyle w:val="Hyperlink"/>
                                <w:rFonts w:ascii="Century Gothic" w:hAnsi="Century Gothic"/>
                                <w:sz w:val="22"/>
                                <w:szCs w:val="20"/>
                              </w:rPr>
                              <w:t>Appendix 18</w:t>
                            </w:r>
                            <w:r w:rsidR="004B31C2">
                              <w:rPr>
                                <w:rFonts w:ascii="Century Gothic" w:hAnsi="Century Gothic"/>
                                <w:color w:val="2F5496" w:themeColor="accent1" w:themeShade="BF"/>
                                <w:sz w:val="22"/>
                                <w:szCs w:val="20"/>
                              </w:rPr>
                              <w:fldChar w:fldCharType="end"/>
                            </w:r>
                            <w:r w:rsidR="00006D05">
                              <w:rPr>
                                <w:rFonts w:ascii="Century Gothic" w:hAnsi="Century Gothic"/>
                                <w:color w:val="2F5496" w:themeColor="accent1" w:themeShade="BF"/>
                                <w:sz w:val="22"/>
                                <w:szCs w:val="20"/>
                              </w:rPr>
                              <w:t>.</w:t>
                            </w:r>
                          </w:p>
                          <w:tbl>
                            <w:tblPr>
                              <w:tblStyle w:val="GridTable4-Accent5"/>
                              <w:tblW w:w="9351" w:type="dxa"/>
                              <w:tblLook w:val="04A0" w:firstRow="1" w:lastRow="0" w:firstColumn="1" w:lastColumn="0" w:noHBand="0" w:noVBand="1"/>
                            </w:tblPr>
                            <w:tblGrid>
                              <w:gridCol w:w="2107"/>
                              <w:gridCol w:w="566"/>
                              <w:gridCol w:w="643"/>
                              <w:gridCol w:w="6035"/>
                            </w:tblGrid>
                            <w:tr w:rsidR="00AB4D98" w:rsidRPr="007454FF" w14:paraId="4CB9C200" w14:textId="77777777" w:rsidTr="00006D05">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07" w:type="dxa"/>
                                </w:tcPr>
                                <w:p w14:paraId="2E6D7AD9" w14:textId="77777777" w:rsidR="00AB4D98" w:rsidRPr="007454FF" w:rsidRDefault="00AB4D98" w:rsidP="00935988">
                                  <w:pPr>
                                    <w:widowControl w:val="0"/>
                                    <w:autoSpaceDE w:val="0"/>
                                    <w:autoSpaceDN w:val="0"/>
                                    <w:adjustRightInd w:val="0"/>
                                    <w:rPr>
                                      <w:rFonts w:ascii="Century Gothic" w:hAnsi="Century Gothic" w:cs="Calibri"/>
                                      <w:color w:val="FFFFFF"/>
                                      <w:sz w:val="22"/>
                                      <w:szCs w:val="22"/>
                                    </w:rPr>
                                  </w:pPr>
                                  <w:r w:rsidRPr="007454FF">
                                    <w:rPr>
                                      <w:rFonts w:ascii="Century Gothic" w:hAnsi="Century Gothic" w:cs="Calibri"/>
                                      <w:color w:val="FFFFFF"/>
                                      <w:sz w:val="22"/>
                                      <w:szCs w:val="22"/>
                                    </w:rPr>
                                    <w:t>Theme</w:t>
                                  </w:r>
                                </w:p>
                              </w:tc>
                              <w:tc>
                                <w:tcPr>
                                  <w:tcW w:w="566" w:type="dxa"/>
                                </w:tcPr>
                                <w:p w14:paraId="390EB1CC" w14:textId="77777777" w:rsidR="00AB4D98" w:rsidRPr="007454FF" w:rsidRDefault="00AB4D98" w:rsidP="00AB4D98">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No</w:t>
                                  </w:r>
                                </w:p>
                              </w:tc>
                              <w:tc>
                                <w:tcPr>
                                  <w:tcW w:w="643" w:type="dxa"/>
                                </w:tcPr>
                                <w:p w14:paraId="03C7A638" w14:textId="77777777" w:rsidR="00AB4D98" w:rsidRPr="007454FF" w:rsidRDefault="00AB4D98" w:rsidP="00AB4D98">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w:t>
                                  </w:r>
                                </w:p>
                              </w:tc>
                              <w:tc>
                                <w:tcPr>
                                  <w:tcW w:w="6035" w:type="dxa"/>
                                </w:tcPr>
                                <w:p w14:paraId="1D407448" w14:textId="77777777" w:rsidR="00AB4D98" w:rsidRPr="007454FF" w:rsidRDefault="00AB4D98" w:rsidP="00AB4D98">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Example Comments</w:t>
                                  </w:r>
                                </w:p>
                              </w:tc>
                            </w:tr>
                            <w:tr w:rsidR="00AB4D98" w:rsidRPr="00342CC4" w14:paraId="4175B3CB" w14:textId="77777777" w:rsidTr="00006D0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07" w:type="dxa"/>
                                </w:tcPr>
                                <w:p w14:paraId="0D545DA8" w14:textId="77777777" w:rsidR="00AB4D98" w:rsidRPr="00342CC4" w:rsidRDefault="00AB4D98" w:rsidP="00935988">
                                  <w:pPr>
                                    <w:widowControl w:val="0"/>
                                    <w:autoSpaceDE w:val="0"/>
                                    <w:autoSpaceDN w:val="0"/>
                                    <w:adjustRightInd w:val="0"/>
                                    <w:rPr>
                                      <w:rFonts w:ascii="Century Gothic" w:hAnsi="Century Gothic" w:cs="Calibri"/>
                                      <w:color w:val="2F5496" w:themeColor="accent1" w:themeShade="BF"/>
                                      <w:sz w:val="22"/>
                                      <w:szCs w:val="22"/>
                                    </w:rPr>
                                  </w:pPr>
                                  <w:r w:rsidRPr="00351F55">
                                    <w:rPr>
                                      <w:rFonts w:ascii="Century Gothic" w:hAnsi="Century Gothic" w:cs="Calibri"/>
                                      <w:color w:val="2F5496" w:themeColor="accent1" w:themeShade="BF"/>
                                      <w:sz w:val="22"/>
                                    </w:rPr>
                                    <w:t>Stop wasting money</w:t>
                                  </w:r>
                                </w:p>
                              </w:tc>
                              <w:tc>
                                <w:tcPr>
                                  <w:tcW w:w="566" w:type="dxa"/>
                                </w:tcPr>
                                <w:p w14:paraId="7899BFD5" w14:textId="77777777" w:rsidR="00AB4D98" w:rsidRPr="00342CC4" w:rsidRDefault="00AB4D98" w:rsidP="00AB4D98">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szCs w:val="22"/>
                                    </w:rPr>
                                  </w:pPr>
                                  <w:r w:rsidRPr="00351F55">
                                    <w:rPr>
                                      <w:rFonts w:ascii="Century Gothic" w:hAnsi="Century Gothic" w:cs="Calibri"/>
                                      <w:color w:val="2F5496" w:themeColor="accent1" w:themeShade="BF"/>
                                      <w:sz w:val="22"/>
                                    </w:rPr>
                                    <w:t>7</w:t>
                                  </w:r>
                                </w:p>
                              </w:tc>
                              <w:tc>
                                <w:tcPr>
                                  <w:tcW w:w="643" w:type="dxa"/>
                                </w:tcPr>
                                <w:p w14:paraId="3D614B5C" w14:textId="77777777" w:rsidR="00AB4D98" w:rsidRPr="00342CC4" w:rsidRDefault="00AB4D98" w:rsidP="00AB4D98">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szCs w:val="22"/>
                                    </w:rPr>
                                  </w:pPr>
                                  <w:r w:rsidRPr="00351F55">
                                    <w:rPr>
                                      <w:rFonts w:ascii="Century Gothic" w:hAnsi="Century Gothic" w:cs="Calibri"/>
                                      <w:i/>
                                      <w:iCs/>
                                      <w:color w:val="2F5496" w:themeColor="accent1" w:themeShade="BF"/>
                                      <w:sz w:val="22"/>
                                    </w:rPr>
                                    <w:t>29.2</w:t>
                                  </w:r>
                                </w:p>
                              </w:tc>
                              <w:tc>
                                <w:tcPr>
                                  <w:tcW w:w="6035" w:type="dxa"/>
                                </w:tcPr>
                                <w:p w14:paraId="5894E15C" w14:textId="67C2AD2E" w:rsidR="00AB4D98" w:rsidRDefault="00AB4D98" w:rsidP="00AB4D98">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855544">
                                    <w:rPr>
                                      <w:rFonts w:ascii="Century Gothic" w:hAnsi="Century Gothic" w:cs="Calibri"/>
                                      <w:i/>
                                      <w:iCs/>
                                      <w:color w:val="2F5496" w:themeColor="accent1" w:themeShade="BF"/>
                                      <w:sz w:val="22"/>
                                      <w:szCs w:val="22"/>
                                    </w:rPr>
                                    <w:t xml:space="preserve">Stop wasting money on new buildings, canal </w:t>
                                  </w:r>
                                  <w:r w:rsidR="00935988" w:rsidRPr="00855544">
                                    <w:rPr>
                                      <w:rFonts w:ascii="Century Gothic" w:hAnsi="Century Gothic" w:cs="Calibri"/>
                                      <w:i/>
                                      <w:iCs/>
                                      <w:color w:val="2F5496" w:themeColor="accent1" w:themeShade="BF"/>
                                      <w:sz w:val="22"/>
                                      <w:szCs w:val="22"/>
                                    </w:rPr>
                                    <w:t>(total</w:t>
                                  </w:r>
                                  <w:r w:rsidRPr="00855544">
                                    <w:rPr>
                                      <w:rFonts w:ascii="Century Gothic" w:hAnsi="Century Gothic" w:cs="Calibri"/>
                                      <w:i/>
                                      <w:iCs/>
                                      <w:color w:val="2F5496" w:themeColor="accent1" w:themeShade="BF"/>
                                      <w:sz w:val="22"/>
                                      <w:szCs w:val="22"/>
                                    </w:rPr>
                                    <w:t xml:space="preserve"> waste of money) etc</w:t>
                                  </w:r>
                                </w:p>
                                <w:p w14:paraId="62967790" w14:textId="77777777" w:rsidR="00AB4D98" w:rsidRPr="00342CC4" w:rsidRDefault="00AB4D98" w:rsidP="00AB4D98">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855544">
                                    <w:rPr>
                                      <w:rFonts w:ascii="Century Gothic" w:hAnsi="Century Gothic" w:cs="Calibri"/>
                                      <w:i/>
                                      <w:iCs/>
                                      <w:color w:val="2F5496" w:themeColor="accent1" w:themeShade="BF"/>
                                      <w:sz w:val="22"/>
                                      <w:szCs w:val="22"/>
                                    </w:rPr>
                                    <w:t>Stop wasting it on stuff we don’t need</w:t>
                                  </w:r>
                                </w:p>
                              </w:tc>
                            </w:tr>
                            <w:tr w:rsidR="00AB4D98" w:rsidRPr="00342CC4" w14:paraId="6485D2FC" w14:textId="77777777" w:rsidTr="00006D0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07" w:type="dxa"/>
                                </w:tcPr>
                                <w:p w14:paraId="5B7F3C79" w14:textId="77777777" w:rsidR="00AB4D98" w:rsidRPr="00342CC4" w:rsidRDefault="00AB4D98" w:rsidP="00AB4D98">
                                  <w:pPr>
                                    <w:widowControl w:val="0"/>
                                    <w:autoSpaceDE w:val="0"/>
                                    <w:autoSpaceDN w:val="0"/>
                                    <w:adjustRightInd w:val="0"/>
                                    <w:rPr>
                                      <w:rFonts w:ascii="Century Gothic" w:hAnsi="Century Gothic" w:cs="Calibri"/>
                                      <w:color w:val="2F5496" w:themeColor="accent1" w:themeShade="BF"/>
                                      <w:sz w:val="22"/>
                                      <w:szCs w:val="22"/>
                                    </w:rPr>
                                  </w:pPr>
                                  <w:r w:rsidRPr="00351F55">
                                    <w:rPr>
                                      <w:rFonts w:ascii="Century Gothic" w:hAnsi="Century Gothic" w:cs="Calibri"/>
                                      <w:color w:val="2F5496" w:themeColor="accent1" w:themeShade="BF"/>
                                      <w:sz w:val="22"/>
                                    </w:rPr>
                                    <w:t>Income generation</w:t>
                                  </w:r>
                                </w:p>
                              </w:tc>
                              <w:tc>
                                <w:tcPr>
                                  <w:tcW w:w="566" w:type="dxa"/>
                                </w:tcPr>
                                <w:p w14:paraId="3B3FE3F8" w14:textId="77777777" w:rsidR="00AB4D98" w:rsidRPr="00342CC4" w:rsidRDefault="00AB4D98" w:rsidP="00AB4D98">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color w:val="2F5496" w:themeColor="accent1" w:themeShade="BF"/>
                                      <w:sz w:val="22"/>
                                      <w:szCs w:val="22"/>
                                    </w:rPr>
                                  </w:pPr>
                                  <w:r w:rsidRPr="00351F55">
                                    <w:rPr>
                                      <w:rFonts w:ascii="Century Gothic" w:hAnsi="Century Gothic" w:cs="Calibri"/>
                                      <w:color w:val="2F5496" w:themeColor="accent1" w:themeShade="BF"/>
                                      <w:sz w:val="22"/>
                                    </w:rPr>
                                    <w:t>5</w:t>
                                  </w:r>
                                </w:p>
                              </w:tc>
                              <w:tc>
                                <w:tcPr>
                                  <w:tcW w:w="643" w:type="dxa"/>
                                </w:tcPr>
                                <w:p w14:paraId="1D197E28" w14:textId="77777777" w:rsidR="00AB4D98" w:rsidRPr="00342CC4" w:rsidRDefault="00AB4D98" w:rsidP="00AB4D98">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i/>
                                      <w:iCs/>
                                      <w:color w:val="2F5496" w:themeColor="accent1" w:themeShade="BF"/>
                                      <w:sz w:val="22"/>
                                      <w:szCs w:val="22"/>
                                    </w:rPr>
                                  </w:pPr>
                                  <w:r w:rsidRPr="00351F55">
                                    <w:rPr>
                                      <w:rFonts w:ascii="Century Gothic" w:hAnsi="Century Gothic" w:cs="Calibri"/>
                                      <w:i/>
                                      <w:iCs/>
                                      <w:color w:val="2F5496" w:themeColor="accent1" w:themeShade="BF"/>
                                      <w:sz w:val="22"/>
                                    </w:rPr>
                                    <w:t>20.8</w:t>
                                  </w:r>
                                </w:p>
                              </w:tc>
                              <w:tc>
                                <w:tcPr>
                                  <w:tcW w:w="6035" w:type="dxa"/>
                                </w:tcPr>
                                <w:p w14:paraId="76098EEF" w14:textId="77777777" w:rsidR="00AB4D98" w:rsidRDefault="00AB4D98" w:rsidP="00AB4D98">
                                  <w:pPr>
                                    <w:widowControl w:val="0"/>
                                    <w:numPr>
                                      <w:ilvl w:val="0"/>
                                      <w:numId w:val="1"/>
                                    </w:numPr>
                                    <w:autoSpaceDE w:val="0"/>
                                    <w:autoSpaceDN w:val="0"/>
                                    <w:adjustRightInd w:val="0"/>
                                    <w:spacing w:after="80"/>
                                    <w:ind w:left="170" w:hanging="215"/>
                                    <w:contextualSpacing/>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746E07">
                                    <w:rPr>
                                      <w:rFonts w:ascii="Century Gothic" w:hAnsi="Century Gothic" w:cs="Calibri"/>
                                      <w:i/>
                                      <w:iCs/>
                                      <w:color w:val="2F5496" w:themeColor="accent1" w:themeShade="BF"/>
                                      <w:sz w:val="22"/>
                                      <w:szCs w:val="22"/>
                                    </w:rPr>
                                    <w:t xml:space="preserve">They may do this but activities such </w:t>
                                  </w:r>
                                  <w:r>
                                    <w:rPr>
                                      <w:rFonts w:ascii="Century Gothic" w:hAnsi="Century Gothic" w:cs="Calibri"/>
                                      <w:i/>
                                      <w:iCs/>
                                      <w:color w:val="2F5496" w:themeColor="accent1" w:themeShade="BF"/>
                                      <w:sz w:val="22"/>
                                      <w:szCs w:val="22"/>
                                    </w:rPr>
                                    <w:t>a</w:t>
                                  </w:r>
                                  <w:r w:rsidRPr="00746E07">
                                    <w:rPr>
                                      <w:rFonts w:ascii="Century Gothic" w:hAnsi="Century Gothic" w:cs="Calibri"/>
                                      <w:i/>
                                      <w:iCs/>
                                      <w:color w:val="2F5496" w:themeColor="accent1" w:themeShade="BF"/>
                                      <w:sz w:val="22"/>
                                      <w:szCs w:val="22"/>
                                    </w:rPr>
                                    <w:t>s fairs and events raise a lot of money</w:t>
                                  </w:r>
                                </w:p>
                                <w:p w14:paraId="67BD4ED3" w14:textId="77777777" w:rsidR="00AB4D98" w:rsidRPr="00342CC4" w:rsidRDefault="00AB4D98" w:rsidP="00AB4D98">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5A61CD">
                                    <w:rPr>
                                      <w:rFonts w:ascii="Century Gothic" w:hAnsi="Century Gothic" w:cs="Calibri"/>
                                      <w:i/>
                                      <w:iCs/>
                                      <w:color w:val="2F5496" w:themeColor="accent1" w:themeShade="BF"/>
                                      <w:sz w:val="22"/>
                                      <w:szCs w:val="22"/>
                                    </w:rPr>
                                    <w:t>Don't increase council tax as there are other ways to get money, like from the central government, or increasing the activity in Cardiff airport instead of forcing people to fly from Bristol... It's about finding more ways of bringing money in and spending it wisely</w:t>
                                  </w:r>
                                </w:p>
                              </w:tc>
                            </w:tr>
                            <w:tr w:rsidR="00AB4D98" w:rsidRPr="00342CC4" w14:paraId="2E9055EA" w14:textId="77777777" w:rsidTr="00006D0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07" w:type="dxa"/>
                                </w:tcPr>
                                <w:p w14:paraId="7CFC01AF" w14:textId="77777777" w:rsidR="00AB4D98" w:rsidRPr="00342CC4" w:rsidRDefault="00AB4D98" w:rsidP="00AB4D98">
                                  <w:pPr>
                                    <w:widowControl w:val="0"/>
                                    <w:autoSpaceDE w:val="0"/>
                                    <w:autoSpaceDN w:val="0"/>
                                    <w:adjustRightInd w:val="0"/>
                                    <w:rPr>
                                      <w:rFonts w:ascii="Century Gothic" w:hAnsi="Century Gothic" w:cs="Calibri"/>
                                      <w:color w:val="2F5496" w:themeColor="accent1" w:themeShade="BF"/>
                                      <w:sz w:val="22"/>
                                    </w:rPr>
                                  </w:pPr>
                                  <w:r w:rsidRPr="00351F55">
                                    <w:rPr>
                                      <w:rFonts w:ascii="Century Gothic" w:hAnsi="Century Gothic" w:cs="Calibri"/>
                                      <w:color w:val="2F5496" w:themeColor="accent1" w:themeShade="BF"/>
                                      <w:sz w:val="22"/>
                                    </w:rPr>
                                    <w:t>Reduce costs</w:t>
                                  </w:r>
                                </w:p>
                              </w:tc>
                              <w:tc>
                                <w:tcPr>
                                  <w:tcW w:w="566" w:type="dxa"/>
                                </w:tcPr>
                                <w:p w14:paraId="6AD9853E" w14:textId="77777777" w:rsidR="00AB4D98" w:rsidRPr="00342CC4" w:rsidRDefault="00AB4D98" w:rsidP="00AB4D98">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rPr>
                                  </w:pPr>
                                  <w:r w:rsidRPr="00351F55">
                                    <w:rPr>
                                      <w:rFonts w:ascii="Century Gothic" w:hAnsi="Century Gothic" w:cs="Calibri"/>
                                      <w:color w:val="2F5496" w:themeColor="accent1" w:themeShade="BF"/>
                                      <w:sz w:val="22"/>
                                    </w:rPr>
                                    <w:t>4</w:t>
                                  </w:r>
                                </w:p>
                              </w:tc>
                              <w:tc>
                                <w:tcPr>
                                  <w:tcW w:w="643" w:type="dxa"/>
                                </w:tcPr>
                                <w:p w14:paraId="35D9804E" w14:textId="77777777" w:rsidR="00AB4D98" w:rsidRPr="00342CC4" w:rsidRDefault="00AB4D98" w:rsidP="00AB4D98">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rPr>
                                  </w:pPr>
                                  <w:r w:rsidRPr="00351F55">
                                    <w:rPr>
                                      <w:rFonts w:ascii="Century Gothic" w:hAnsi="Century Gothic" w:cs="Calibri"/>
                                      <w:i/>
                                      <w:iCs/>
                                      <w:color w:val="2F5496" w:themeColor="accent1" w:themeShade="BF"/>
                                      <w:sz w:val="22"/>
                                    </w:rPr>
                                    <w:t>16.7</w:t>
                                  </w:r>
                                </w:p>
                              </w:tc>
                              <w:tc>
                                <w:tcPr>
                                  <w:tcW w:w="6035" w:type="dxa"/>
                                </w:tcPr>
                                <w:p w14:paraId="741BEFA6" w14:textId="77777777" w:rsidR="00AB4D98" w:rsidRDefault="00AB4D98" w:rsidP="00AB4D98">
                                  <w:pPr>
                                    <w:widowControl w:val="0"/>
                                    <w:numPr>
                                      <w:ilvl w:val="0"/>
                                      <w:numId w:val="1"/>
                                    </w:numPr>
                                    <w:autoSpaceDE w:val="0"/>
                                    <w:autoSpaceDN w:val="0"/>
                                    <w:adjustRightInd w:val="0"/>
                                    <w:spacing w:after="80"/>
                                    <w:ind w:left="170" w:hanging="215"/>
                                    <w:contextualSpacing/>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sidRPr="00AB5081">
                                    <w:rPr>
                                      <w:rFonts w:ascii="Century Gothic" w:hAnsi="Century Gothic" w:cs="Calibri"/>
                                      <w:i/>
                                      <w:iCs/>
                                      <w:color w:val="2F5496" w:themeColor="accent1" w:themeShade="BF"/>
                                      <w:sz w:val="22"/>
                                    </w:rPr>
                                    <w:t>Without a full breakdown of the council spending, budgets and variances it’s difficult on such scant info to answer meaningfully. Perhaps a review of staffing levels? Or reduce office space requirements?</w:t>
                                  </w:r>
                                </w:p>
                                <w:p w14:paraId="6EC59FCC" w14:textId="77777777" w:rsidR="00AB4D98" w:rsidRPr="00342CC4" w:rsidRDefault="00AB4D98" w:rsidP="00AB4D98">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sidRPr="00B63948">
                                    <w:rPr>
                                      <w:rFonts w:ascii="Century Gothic" w:hAnsi="Century Gothic" w:cs="Calibri"/>
                                      <w:i/>
                                      <w:iCs/>
                                      <w:color w:val="2F5496" w:themeColor="accent1" w:themeShade="BF"/>
                                      <w:sz w:val="22"/>
                                      <w:szCs w:val="22"/>
                                    </w:rPr>
                                    <w:t>Spend money on things that need it, maybe less focus on unessersery buildings like the fancy looking structures and some statues that are not needed</w:t>
                                  </w:r>
                                </w:p>
                              </w:tc>
                            </w:tr>
                          </w:tbl>
                          <w:p w14:paraId="58FDD924" w14:textId="0189F5AA" w:rsidR="00310C9A" w:rsidRPr="007454FF" w:rsidRDefault="00310C9A" w:rsidP="00310C9A">
                            <w:pPr>
                              <w:spacing w:after="0"/>
                              <w:rPr>
                                <w:rFonts w:ascii="Century Gothic" w:hAnsi="Century Gothic"/>
                                <w:i/>
                                <w:iCs/>
                                <w:color w:val="2F5496" w:themeColor="accent1" w:themeShade="BF"/>
                                <w:sz w:val="22"/>
                                <w:szCs w:val="20"/>
                              </w:rPr>
                            </w:pP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7F724320" id="_x0000_s1040" type="#_x0000_t202" alt="We want to know what do you think is better?&#10;Amongst the children and young people offering an opinion on this question, three in five (60.6%) would rather keep any increases in Council Tax small, even if that would mean that some services would be cut or stopped&#10;&#10;Chart showing results&#10;&#10;Do you have any other ideas about how the Council can save money?&#10;A total of 24 comments were received, putting forward ideas to help the Council save money; these have been grouped into the following themes:&#10;Theme No % Example Comments&#10;Stop wasting money 7 29.2 - Stop wasting money on new buildings, canal (total waste of money) etc&#10;- Stop wasting it on stuff we don’t need&#10;Income generation 5 20.8 - They may do this but activities such as fairs and events raise a lot of money&#10;- Don't increase council tax as there are other ways to get money, like from the central government, or increasing the activity in Cardiff airport instead of forcing people to fly from Bristol... It's about finding more ways of bringing money in and spending it wisely&#10;Reduce costs 4 16.7 - Without a full breakdown of the council spending, budgets and variances it’s difficult on such scant info to answer meaningfully. Perhaps a review of staffing levels? Or reduce office space requirements?&#10;- Spend money on things that need it, maybe less focus on unessersery buildings like the fancy looking structures and some statues that are not needed&#10;Total 24 - &#10;Note: Respondents could leave multiple comments, therefore total may exceed 100%&#10;" style="position:absolute;margin-left:0;margin-top:0;width:487.55pt;height:110.6pt;z-index:251658254;visibility:visible;mso-wrap-style:square;mso-width-percent:0;mso-height-percent:200;mso-wrap-distance-left:9pt;mso-wrap-distance-top:3.6pt;mso-wrap-distance-right:9pt;mso-wrap-distance-bottom:3.6pt;mso-position-horizontal:left;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FO6rKgIAAD0EAAAOAAAAZHJzL2Uyb0RvYy54bWysU8GO0zAQvSPxD5bvNE3Vlm206WrpUoS0&#10;LEgLH+DaTmNhe4ztNilfz9hJuwVuiIs1nrHfzLx5c3vXG02O0gcFtqblZEqJtByEsvuafvu6fXND&#10;SYjMCqbBypqeZKB369evbjtXyRm0oIX0BEFsqDpX0zZGVxVF4K00LEzASYvBBrxhEa9+XwjPOkQ3&#10;uphNp8uiAy+cBy5DQO/DEKTrjN80ksfPTRNkJLqmWFvMp8/nLp3F+pZVe89cq/hYBvuHKgxTFpNe&#10;oB5YZOTg1V9QRnEPAZo44WAKaBrFZe4Buymnf3Tz3DIncy9ITnAXmsL/g+VPx2f3xZPYv4MeB5ib&#10;CO4R+PdALGxaZvfy3nvoWskEJi4TZUXnQjV+TVSHKiSQXfcJBA6ZHSJkoL7xJrGCfRJExwGcLqTL&#10;PhKOzmW5wkFiiGOsnE/ny1keS8Gq83fnQ/wgwZBk1NTjVDM8Oz6GmMph1flJyhZAK7FVWudLUpLc&#10;aE+ODDXAOJc2LvN3fTBY7+BPJYxqQDdqZnDfnN2YImsyIeWEvyXRlnQ1XS1miwxsIWXP0jIqor61&#10;MjXNWGOOROZ7K/KTyJQebEyi7chuInSgNva7niiRyEncJ7Z3IE7It4dBz7h/aLTgf1LSoZZrGn4c&#10;mJeU6I8WZ7Yq5/Mk/nyZL94iwcRfR3bXEWY5QtU0UjKYm5gXJrPp7nG2W5VZf6lkrBk1mrkZ9ykt&#10;wfU9v3rZ+vUvAAAA//8DAFBLAwQUAAYACAAAACEAaMD2zdsAAAAFAQAADwAAAGRycy9kb3ducmV2&#10;LnhtbEyPQUvDQBCF74L/YRnBm90koq0xk6KCngQxFXqdZsckNDsbspsm/ntXL3oZeLzHe98U28X2&#10;6sSj75wgpKsEFEvtTCcNwsfu+WoDygcSQ70TRvhiD9vy/Kyg3LhZ3vlUhUbFEvE5IbQhDLnWvm7Z&#10;kl+5gSV6n260FKIcG21GmmO57XWWJLfaUidxoaWBn1quj9VkER7faHec67mrpuZlQ6/7fWrW14iX&#10;F8vDPajAS/gLww9+RIcyMh3cJMarHiE+En5v9O7WNymoA0KWpRnostD/6ctvAAAA//8DAFBLAQIt&#10;ABQABgAIAAAAIQC2gziS/gAAAOEBAAATAAAAAAAAAAAAAAAAAAAAAABbQ29udGVudF9UeXBlc10u&#10;eG1sUEsBAi0AFAAGAAgAAAAhADj9If/WAAAAlAEAAAsAAAAAAAAAAAAAAAAALwEAAF9yZWxzLy5y&#10;ZWxzUEsBAi0AFAAGAAgAAAAhAEcU7qsqAgAAPQQAAA4AAAAAAAAAAAAAAAAALgIAAGRycy9lMm9E&#10;b2MueG1sUEsBAi0AFAAGAAgAAAAhAGjA9s3bAAAABQEAAA8AAAAAAAAAAAAAAAAAhAQAAGRycy9k&#10;b3ducmV2LnhtbFBLBQYAAAAABAAEAPMAAACMBQAAAAA=&#10;" fillcolor="#e2efd9 [665]" stroked="f">
                <v:textbox style="mso-fit-shape-to-text:t">
                  <w:txbxContent>
                    <w:p w14:paraId="5386B65F" w14:textId="2C9D3BFC" w:rsidR="00DE4103" w:rsidRPr="00CB1874" w:rsidRDefault="00EA7C5E" w:rsidP="00EA7C5E">
                      <w:pPr>
                        <w:rPr>
                          <w:rFonts w:ascii="Century Gothic" w:hAnsi="Century Gothic"/>
                          <w:b/>
                          <w:bCs/>
                          <w:color w:val="2F5496" w:themeColor="accent1" w:themeShade="BF"/>
                          <w:sz w:val="22"/>
                          <w:szCs w:val="20"/>
                        </w:rPr>
                      </w:pPr>
                      <w:r w:rsidRPr="00CB1874">
                        <w:rPr>
                          <w:rFonts w:ascii="Century Gothic" w:hAnsi="Century Gothic"/>
                          <w:b/>
                          <w:bCs/>
                          <w:color w:val="2F5496" w:themeColor="accent1" w:themeShade="BF"/>
                          <w:sz w:val="22"/>
                          <w:szCs w:val="20"/>
                        </w:rPr>
                        <w:t>We want to know what do you think is better</w:t>
                      </w:r>
                      <w:r w:rsidR="00DE4103" w:rsidRPr="00CB1874">
                        <w:rPr>
                          <w:rFonts w:ascii="Century Gothic" w:hAnsi="Century Gothic"/>
                          <w:b/>
                          <w:bCs/>
                          <w:color w:val="2F5496" w:themeColor="accent1" w:themeShade="BF"/>
                          <w:sz w:val="22"/>
                          <w:szCs w:val="20"/>
                        </w:rPr>
                        <w:t>?</w:t>
                      </w:r>
                    </w:p>
                    <w:p w14:paraId="720F4CB3" w14:textId="23C2FAD2" w:rsidR="00DE4103" w:rsidRDefault="00810CF1" w:rsidP="00DE4103">
                      <w:pPr>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 xml:space="preserve">Amongst the children and young people offering an opinion on this question, </w:t>
                      </w:r>
                      <w:r w:rsidR="00AF10FB">
                        <w:rPr>
                          <w:rFonts w:ascii="Century Gothic" w:hAnsi="Century Gothic"/>
                          <w:color w:val="2F5496" w:themeColor="accent1" w:themeShade="BF"/>
                          <w:sz w:val="22"/>
                          <w:szCs w:val="20"/>
                        </w:rPr>
                        <w:t>three in five (60.6%) would rather keep any increases in Council Tax</w:t>
                      </w:r>
                      <w:r w:rsidR="007122BD">
                        <w:rPr>
                          <w:rFonts w:ascii="Century Gothic" w:hAnsi="Century Gothic"/>
                          <w:color w:val="2F5496" w:themeColor="accent1" w:themeShade="BF"/>
                          <w:sz w:val="22"/>
                          <w:szCs w:val="20"/>
                        </w:rPr>
                        <w:t xml:space="preserve"> small, even if that would mean that some services would be cut or stopped</w:t>
                      </w:r>
                      <w:r w:rsidR="00CB0C07">
                        <w:rPr>
                          <w:rFonts w:ascii="Century Gothic" w:hAnsi="Century Gothic"/>
                          <w:color w:val="2F5496" w:themeColor="accent1" w:themeShade="BF"/>
                          <w:sz w:val="22"/>
                          <w:szCs w:val="20"/>
                        </w:rPr>
                        <w:t>.</w:t>
                      </w:r>
                    </w:p>
                    <w:p w14:paraId="1F0F8764" w14:textId="082046F2" w:rsidR="00AC6972" w:rsidRPr="00CB0C07" w:rsidRDefault="00AC6972" w:rsidP="00DE4103">
                      <w:pPr>
                        <w:rPr>
                          <w:rFonts w:ascii="Century Gothic" w:hAnsi="Century Gothic"/>
                          <w:i/>
                          <w:iCs/>
                          <w:color w:val="2F5496" w:themeColor="accent1" w:themeShade="BF"/>
                          <w:sz w:val="22"/>
                          <w:szCs w:val="20"/>
                        </w:rPr>
                      </w:pPr>
                      <w:r>
                        <w:rPr>
                          <w:noProof/>
                        </w:rPr>
                        <w:drawing>
                          <wp:inline distT="0" distB="0" distL="0" distR="0" wp14:anchorId="37563635" wp14:editId="058F9071">
                            <wp:extent cx="5983705" cy="2519680"/>
                            <wp:effectExtent l="0" t="0" r="17145" b="13970"/>
                            <wp:docPr id="1723065621" name="Chart 1">
                              <a:extLst xmlns:a="http://schemas.openxmlformats.org/drawingml/2006/main">
                                <a:ext uri="{FF2B5EF4-FFF2-40B4-BE49-F238E27FC236}">
                                  <a16:creationId xmlns:a16="http://schemas.microsoft.com/office/drawing/2014/main" id="{C3BD2E30-4D44-494F-8FF0-ED69AEBCD30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5"/>
                              </a:graphicData>
                            </a:graphic>
                          </wp:inline>
                        </w:drawing>
                      </w:r>
                      <w:r w:rsidR="00CB0C07" w:rsidRPr="00CB0C07">
                        <w:rPr>
                          <w:rFonts w:ascii="Century Gothic" w:hAnsi="Century Gothic"/>
                          <w:i/>
                          <w:iCs/>
                          <w:color w:val="2F5496" w:themeColor="accent1" w:themeShade="BF"/>
                          <w:sz w:val="22"/>
                          <w:szCs w:val="20"/>
                        </w:rPr>
                        <w:t>Excludes</w:t>
                      </w:r>
                      <w:r w:rsidR="00CB0C07">
                        <w:rPr>
                          <w:rFonts w:ascii="Century Gothic" w:hAnsi="Century Gothic"/>
                          <w:i/>
                          <w:iCs/>
                          <w:color w:val="2F5496" w:themeColor="accent1" w:themeShade="BF"/>
                          <w:sz w:val="22"/>
                          <w:szCs w:val="20"/>
                        </w:rPr>
                        <w:t xml:space="preserve"> ‘Don’t know’ responses</w:t>
                      </w:r>
                    </w:p>
                    <w:p w14:paraId="480FF735" w14:textId="77777777" w:rsidR="00AB4D98" w:rsidRPr="00CB1874" w:rsidRDefault="00AB4D98" w:rsidP="00AB4D98">
                      <w:pPr>
                        <w:rPr>
                          <w:rFonts w:ascii="Century Gothic" w:hAnsi="Century Gothic"/>
                          <w:b/>
                          <w:bCs/>
                          <w:color w:val="2F5496" w:themeColor="accent1" w:themeShade="BF"/>
                          <w:sz w:val="22"/>
                          <w:szCs w:val="20"/>
                        </w:rPr>
                      </w:pPr>
                      <w:r w:rsidRPr="00CB1874">
                        <w:rPr>
                          <w:rFonts w:ascii="Century Gothic" w:hAnsi="Century Gothic"/>
                          <w:b/>
                          <w:bCs/>
                          <w:color w:val="2F5496" w:themeColor="accent1" w:themeShade="BF"/>
                          <w:sz w:val="22"/>
                          <w:szCs w:val="20"/>
                        </w:rPr>
                        <w:t>Do you have any other ideas about how the Council can save money?</w:t>
                      </w:r>
                    </w:p>
                    <w:p w14:paraId="278B84AC" w14:textId="7D170D06" w:rsidR="00AB4D98" w:rsidRDefault="00AB4D98" w:rsidP="00AB4D98">
                      <w:pPr>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A total of 24 comments were received, putting forward ideas to help the Council save money; these have been grouped into the following themes</w:t>
                      </w:r>
                      <w:r w:rsidR="001A7363">
                        <w:rPr>
                          <w:rFonts w:ascii="Century Gothic" w:hAnsi="Century Gothic"/>
                          <w:color w:val="2F5496" w:themeColor="accent1" w:themeShade="BF"/>
                          <w:sz w:val="22"/>
                          <w:szCs w:val="20"/>
                        </w:rPr>
                        <w:t>.  The top three are shown below, with a full list</w:t>
                      </w:r>
                      <w:r w:rsidR="00006D05">
                        <w:rPr>
                          <w:rFonts w:ascii="Century Gothic" w:hAnsi="Century Gothic"/>
                          <w:color w:val="2F5496" w:themeColor="accent1" w:themeShade="BF"/>
                          <w:sz w:val="22"/>
                          <w:szCs w:val="20"/>
                        </w:rPr>
                        <w:t xml:space="preserve"> available </w:t>
                      </w:r>
                      <w:bookmarkStart w:id="62" w:name="Page63"/>
                      <w:r w:rsidR="00006D05">
                        <w:rPr>
                          <w:rFonts w:ascii="Century Gothic" w:hAnsi="Century Gothic"/>
                          <w:color w:val="2F5496" w:themeColor="accent1" w:themeShade="BF"/>
                          <w:sz w:val="22"/>
                          <w:szCs w:val="20"/>
                        </w:rPr>
                        <w:t xml:space="preserve">in </w:t>
                      </w:r>
                      <w:bookmarkEnd w:id="62"/>
                      <w:r w:rsidR="004B31C2">
                        <w:rPr>
                          <w:rFonts w:ascii="Century Gothic" w:hAnsi="Century Gothic"/>
                          <w:color w:val="2F5496" w:themeColor="accent1" w:themeShade="BF"/>
                          <w:sz w:val="22"/>
                          <w:szCs w:val="20"/>
                        </w:rPr>
                        <w:fldChar w:fldCharType="begin"/>
                      </w:r>
                      <w:r w:rsidR="004B31C2">
                        <w:rPr>
                          <w:rFonts w:ascii="Century Gothic" w:hAnsi="Century Gothic"/>
                          <w:color w:val="2F5496" w:themeColor="accent1" w:themeShade="BF"/>
                          <w:sz w:val="22"/>
                          <w:szCs w:val="20"/>
                        </w:rPr>
                        <w:instrText>HYPERLINK  \l "_Young_People’s_Survey:_5"</w:instrText>
                      </w:r>
                      <w:r w:rsidR="004B31C2">
                        <w:rPr>
                          <w:rFonts w:ascii="Century Gothic" w:hAnsi="Century Gothic"/>
                          <w:color w:val="2F5496" w:themeColor="accent1" w:themeShade="BF"/>
                          <w:sz w:val="22"/>
                          <w:szCs w:val="20"/>
                        </w:rPr>
                      </w:r>
                      <w:r w:rsidR="004B31C2">
                        <w:rPr>
                          <w:rFonts w:ascii="Century Gothic" w:hAnsi="Century Gothic"/>
                          <w:color w:val="2F5496" w:themeColor="accent1" w:themeShade="BF"/>
                          <w:sz w:val="22"/>
                          <w:szCs w:val="20"/>
                        </w:rPr>
                        <w:fldChar w:fldCharType="separate"/>
                      </w:r>
                      <w:r w:rsidR="00006D05" w:rsidRPr="004B31C2">
                        <w:rPr>
                          <w:rStyle w:val="Hyperlink"/>
                          <w:rFonts w:ascii="Century Gothic" w:hAnsi="Century Gothic"/>
                          <w:sz w:val="22"/>
                          <w:szCs w:val="20"/>
                        </w:rPr>
                        <w:t>Appendix 18</w:t>
                      </w:r>
                      <w:r w:rsidR="004B31C2">
                        <w:rPr>
                          <w:rFonts w:ascii="Century Gothic" w:hAnsi="Century Gothic"/>
                          <w:color w:val="2F5496" w:themeColor="accent1" w:themeShade="BF"/>
                          <w:sz w:val="22"/>
                          <w:szCs w:val="20"/>
                        </w:rPr>
                        <w:fldChar w:fldCharType="end"/>
                      </w:r>
                      <w:r w:rsidR="00006D05">
                        <w:rPr>
                          <w:rFonts w:ascii="Century Gothic" w:hAnsi="Century Gothic"/>
                          <w:color w:val="2F5496" w:themeColor="accent1" w:themeShade="BF"/>
                          <w:sz w:val="22"/>
                          <w:szCs w:val="20"/>
                        </w:rPr>
                        <w:t>.</w:t>
                      </w:r>
                    </w:p>
                    <w:tbl>
                      <w:tblPr>
                        <w:tblStyle w:val="GridTable4-Accent5"/>
                        <w:tblW w:w="9351" w:type="dxa"/>
                        <w:tblLook w:val="04A0" w:firstRow="1" w:lastRow="0" w:firstColumn="1" w:lastColumn="0" w:noHBand="0" w:noVBand="1"/>
                      </w:tblPr>
                      <w:tblGrid>
                        <w:gridCol w:w="2107"/>
                        <w:gridCol w:w="566"/>
                        <w:gridCol w:w="643"/>
                        <w:gridCol w:w="6035"/>
                      </w:tblGrid>
                      <w:tr w:rsidR="00AB4D98" w:rsidRPr="007454FF" w14:paraId="4CB9C200" w14:textId="77777777" w:rsidTr="00006D05">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07" w:type="dxa"/>
                          </w:tcPr>
                          <w:p w14:paraId="2E6D7AD9" w14:textId="77777777" w:rsidR="00AB4D98" w:rsidRPr="007454FF" w:rsidRDefault="00AB4D98" w:rsidP="00935988">
                            <w:pPr>
                              <w:widowControl w:val="0"/>
                              <w:autoSpaceDE w:val="0"/>
                              <w:autoSpaceDN w:val="0"/>
                              <w:adjustRightInd w:val="0"/>
                              <w:rPr>
                                <w:rFonts w:ascii="Century Gothic" w:hAnsi="Century Gothic" w:cs="Calibri"/>
                                <w:color w:val="FFFFFF"/>
                                <w:sz w:val="22"/>
                                <w:szCs w:val="22"/>
                              </w:rPr>
                            </w:pPr>
                            <w:r w:rsidRPr="007454FF">
                              <w:rPr>
                                <w:rFonts w:ascii="Century Gothic" w:hAnsi="Century Gothic" w:cs="Calibri"/>
                                <w:color w:val="FFFFFF"/>
                                <w:sz w:val="22"/>
                                <w:szCs w:val="22"/>
                              </w:rPr>
                              <w:t>Theme</w:t>
                            </w:r>
                          </w:p>
                        </w:tc>
                        <w:tc>
                          <w:tcPr>
                            <w:tcW w:w="566" w:type="dxa"/>
                          </w:tcPr>
                          <w:p w14:paraId="390EB1CC" w14:textId="77777777" w:rsidR="00AB4D98" w:rsidRPr="007454FF" w:rsidRDefault="00AB4D98" w:rsidP="00AB4D98">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No</w:t>
                            </w:r>
                          </w:p>
                        </w:tc>
                        <w:tc>
                          <w:tcPr>
                            <w:tcW w:w="643" w:type="dxa"/>
                          </w:tcPr>
                          <w:p w14:paraId="03C7A638" w14:textId="77777777" w:rsidR="00AB4D98" w:rsidRPr="007454FF" w:rsidRDefault="00AB4D98" w:rsidP="00AB4D98">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w:t>
                            </w:r>
                          </w:p>
                        </w:tc>
                        <w:tc>
                          <w:tcPr>
                            <w:tcW w:w="6035" w:type="dxa"/>
                          </w:tcPr>
                          <w:p w14:paraId="1D407448" w14:textId="77777777" w:rsidR="00AB4D98" w:rsidRPr="007454FF" w:rsidRDefault="00AB4D98" w:rsidP="00AB4D98">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Example Comments</w:t>
                            </w:r>
                          </w:p>
                        </w:tc>
                      </w:tr>
                      <w:tr w:rsidR="00AB4D98" w:rsidRPr="00342CC4" w14:paraId="4175B3CB" w14:textId="77777777" w:rsidTr="00006D0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07" w:type="dxa"/>
                          </w:tcPr>
                          <w:p w14:paraId="0D545DA8" w14:textId="77777777" w:rsidR="00AB4D98" w:rsidRPr="00342CC4" w:rsidRDefault="00AB4D98" w:rsidP="00935988">
                            <w:pPr>
                              <w:widowControl w:val="0"/>
                              <w:autoSpaceDE w:val="0"/>
                              <w:autoSpaceDN w:val="0"/>
                              <w:adjustRightInd w:val="0"/>
                              <w:rPr>
                                <w:rFonts w:ascii="Century Gothic" w:hAnsi="Century Gothic" w:cs="Calibri"/>
                                <w:color w:val="2F5496" w:themeColor="accent1" w:themeShade="BF"/>
                                <w:sz w:val="22"/>
                                <w:szCs w:val="22"/>
                              </w:rPr>
                            </w:pPr>
                            <w:r w:rsidRPr="00351F55">
                              <w:rPr>
                                <w:rFonts w:ascii="Century Gothic" w:hAnsi="Century Gothic" w:cs="Calibri"/>
                                <w:color w:val="2F5496" w:themeColor="accent1" w:themeShade="BF"/>
                                <w:sz w:val="22"/>
                              </w:rPr>
                              <w:t>Stop wasting money</w:t>
                            </w:r>
                          </w:p>
                        </w:tc>
                        <w:tc>
                          <w:tcPr>
                            <w:tcW w:w="566" w:type="dxa"/>
                          </w:tcPr>
                          <w:p w14:paraId="7899BFD5" w14:textId="77777777" w:rsidR="00AB4D98" w:rsidRPr="00342CC4" w:rsidRDefault="00AB4D98" w:rsidP="00AB4D98">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szCs w:val="22"/>
                              </w:rPr>
                            </w:pPr>
                            <w:r w:rsidRPr="00351F55">
                              <w:rPr>
                                <w:rFonts w:ascii="Century Gothic" w:hAnsi="Century Gothic" w:cs="Calibri"/>
                                <w:color w:val="2F5496" w:themeColor="accent1" w:themeShade="BF"/>
                                <w:sz w:val="22"/>
                              </w:rPr>
                              <w:t>7</w:t>
                            </w:r>
                          </w:p>
                        </w:tc>
                        <w:tc>
                          <w:tcPr>
                            <w:tcW w:w="643" w:type="dxa"/>
                          </w:tcPr>
                          <w:p w14:paraId="3D614B5C" w14:textId="77777777" w:rsidR="00AB4D98" w:rsidRPr="00342CC4" w:rsidRDefault="00AB4D98" w:rsidP="00AB4D98">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szCs w:val="22"/>
                              </w:rPr>
                            </w:pPr>
                            <w:r w:rsidRPr="00351F55">
                              <w:rPr>
                                <w:rFonts w:ascii="Century Gothic" w:hAnsi="Century Gothic" w:cs="Calibri"/>
                                <w:i/>
                                <w:iCs/>
                                <w:color w:val="2F5496" w:themeColor="accent1" w:themeShade="BF"/>
                                <w:sz w:val="22"/>
                              </w:rPr>
                              <w:t>29.2</w:t>
                            </w:r>
                          </w:p>
                        </w:tc>
                        <w:tc>
                          <w:tcPr>
                            <w:tcW w:w="6035" w:type="dxa"/>
                          </w:tcPr>
                          <w:p w14:paraId="5894E15C" w14:textId="67C2AD2E" w:rsidR="00AB4D98" w:rsidRDefault="00AB4D98" w:rsidP="00AB4D98">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855544">
                              <w:rPr>
                                <w:rFonts w:ascii="Century Gothic" w:hAnsi="Century Gothic" w:cs="Calibri"/>
                                <w:i/>
                                <w:iCs/>
                                <w:color w:val="2F5496" w:themeColor="accent1" w:themeShade="BF"/>
                                <w:sz w:val="22"/>
                                <w:szCs w:val="22"/>
                              </w:rPr>
                              <w:t xml:space="preserve">Stop wasting money on new buildings, canal </w:t>
                            </w:r>
                            <w:r w:rsidR="00935988" w:rsidRPr="00855544">
                              <w:rPr>
                                <w:rFonts w:ascii="Century Gothic" w:hAnsi="Century Gothic" w:cs="Calibri"/>
                                <w:i/>
                                <w:iCs/>
                                <w:color w:val="2F5496" w:themeColor="accent1" w:themeShade="BF"/>
                                <w:sz w:val="22"/>
                                <w:szCs w:val="22"/>
                              </w:rPr>
                              <w:t>(total</w:t>
                            </w:r>
                            <w:r w:rsidRPr="00855544">
                              <w:rPr>
                                <w:rFonts w:ascii="Century Gothic" w:hAnsi="Century Gothic" w:cs="Calibri"/>
                                <w:i/>
                                <w:iCs/>
                                <w:color w:val="2F5496" w:themeColor="accent1" w:themeShade="BF"/>
                                <w:sz w:val="22"/>
                                <w:szCs w:val="22"/>
                              </w:rPr>
                              <w:t xml:space="preserve"> waste of money) etc</w:t>
                            </w:r>
                          </w:p>
                          <w:p w14:paraId="62967790" w14:textId="77777777" w:rsidR="00AB4D98" w:rsidRPr="00342CC4" w:rsidRDefault="00AB4D98" w:rsidP="00AB4D98">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855544">
                              <w:rPr>
                                <w:rFonts w:ascii="Century Gothic" w:hAnsi="Century Gothic" w:cs="Calibri"/>
                                <w:i/>
                                <w:iCs/>
                                <w:color w:val="2F5496" w:themeColor="accent1" w:themeShade="BF"/>
                                <w:sz w:val="22"/>
                                <w:szCs w:val="22"/>
                              </w:rPr>
                              <w:t>Stop wasting it on stuff we don’t need</w:t>
                            </w:r>
                          </w:p>
                        </w:tc>
                      </w:tr>
                      <w:tr w:rsidR="00AB4D98" w:rsidRPr="00342CC4" w14:paraId="6485D2FC" w14:textId="77777777" w:rsidTr="00006D0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07" w:type="dxa"/>
                          </w:tcPr>
                          <w:p w14:paraId="5B7F3C79" w14:textId="77777777" w:rsidR="00AB4D98" w:rsidRPr="00342CC4" w:rsidRDefault="00AB4D98" w:rsidP="00AB4D98">
                            <w:pPr>
                              <w:widowControl w:val="0"/>
                              <w:autoSpaceDE w:val="0"/>
                              <w:autoSpaceDN w:val="0"/>
                              <w:adjustRightInd w:val="0"/>
                              <w:rPr>
                                <w:rFonts w:ascii="Century Gothic" w:hAnsi="Century Gothic" w:cs="Calibri"/>
                                <w:color w:val="2F5496" w:themeColor="accent1" w:themeShade="BF"/>
                                <w:sz w:val="22"/>
                                <w:szCs w:val="22"/>
                              </w:rPr>
                            </w:pPr>
                            <w:r w:rsidRPr="00351F55">
                              <w:rPr>
                                <w:rFonts w:ascii="Century Gothic" w:hAnsi="Century Gothic" w:cs="Calibri"/>
                                <w:color w:val="2F5496" w:themeColor="accent1" w:themeShade="BF"/>
                                <w:sz w:val="22"/>
                              </w:rPr>
                              <w:t>Income generation</w:t>
                            </w:r>
                          </w:p>
                        </w:tc>
                        <w:tc>
                          <w:tcPr>
                            <w:tcW w:w="566" w:type="dxa"/>
                          </w:tcPr>
                          <w:p w14:paraId="3B3FE3F8" w14:textId="77777777" w:rsidR="00AB4D98" w:rsidRPr="00342CC4" w:rsidRDefault="00AB4D98" w:rsidP="00AB4D98">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color w:val="2F5496" w:themeColor="accent1" w:themeShade="BF"/>
                                <w:sz w:val="22"/>
                                <w:szCs w:val="22"/>
                              </w:rPr>
                            </w:pPr>
                            <w:r w:rsidRPr="00351F55">
                              <w:rPr>
                                <w:rFonts w:ascii="Century Gothic" w:hAnsi="Century Gothic" w:cs="Calibri"/>
                                <w:color w:val="2F5496" w:themeColor="accent1" w:themeShade="BF"/>
                                <w:sz w:val="22"/>
                              </w:rPr>
                              <w:t>5</w:t>
                            </w:r>
                          </w:p>
                        </w:tc>
                        <w:tc>
                          <w:tcPr>
                            <w:tcW w:w="643" w:type="dxa"/>
                          </w:tcPr>
                          <w:p w14:paraId="1D197E28" w14:textId="77777777" w:rsidR="00AB4D98" w:rsidRPr="00342CC4" w:rsidRDefault="00AB4D98" w:rsidP="00AB4D98">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i/>
                                <w:iCs/>
                                <w:color w:val="2F5496" w:themeColor="accent1" w:themeShade="BF"/>
                                <w:sz w:val="22"/>
                                <w:szCs w:val="22"/>
                              </w:rPr>
                            </w:pPr>
                            <w:r w:rsidRPr="00351F55">
                              <w:rPr>
                                <w:rFonts w:ascii="Century Gothic" w:hAnsi="Century Gothic" w:cs="Calibri"/>
                                <w:i/>
                                <w:iCs/>
                                <w:color w:val="2F5496" w:themeColor="accent1" w:themeShade="BF"/>
                                <w:sz w:val="22"/>
                              </w:rPr>
                              <w:t>20.8</w:t>
                            </w:r>
                          </w:p>
                        </w:tc>
                        <w:tc>
                          <w:tcPr>
                            <w:tcW w:w="6035" w:type="dxa"/>
                          </w:tcPr>
                          <w:p w14:paraId="76098EEF" w14:textId="77777777" w:rsidR="00AB4D98" w:rsidRDefault="00AB4D98" w:rsidP="00AB4D98">
                            <w:pPr>
                              <w:widowControl w:val="0"/>
                              <w:numPr>
                                <w:ilvl w:val="0"/>
                                <w:numId w:val="1"/>
                              </w:numPr>
                              <w:autoSpaceDE w:val="0"/>
                              <w:autoSpaceDN w:val="0"/>
                              <w:adjustRightInd w:val="0"/>
                              <w:spacing w:after="80"/>
                              <w:ind w:left="170" w:hanging="215"/>
                              <w:contextualSpacing/>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746E07">
                              <w:rPr>
                                <w:rFonts w:ascii="Century Gothic" w:hAnsi="Century Gothic" w:cs="Calibri"/>
                                <w:i/>
                                <w:iCs/>
                                <w:color w:val="2F5496" w:themeColor="accent1" w:themeShade="BF"/>
                                <w:sz w:val="22"/>
                                <w:szCs w:val="22"/>
                              </w:rPr>
                              <w:t xml:space="preserve">They may do this but activities such </w:t>
                            </w:r>
                            <w:r>
                              <w:rPr>
                                <w:rFonts w:ascii="Century Gothic" w:hAnsi="Century Gothic" w:cs="Calibri"/>
                                <w:i/>
                                <w:iCs/>
                                <w:color w:val="2F5496" w:themeColor="accent1" w:themeShade="BF"/>
                                <w:sz w:val="22"/>
                                <w:szCs w:val="22"/>
                              </w:rPr>
                              <w:t>a</w:t>
                            </w:r>
                            <w:r w:rsidRPr="00746E07">
                              <w:rPr>
                                <w:rFonts w:ascii="Century Gothic" w:hAnsi="Century Gothic" w:cs="Calibri"/>
                                <w:i/>
                                <w:iCs/>
                                <w:color w:val="2F5496" w:themeColor="accent1" w:themeShade="BF"/>
                                <w:sz w:val="22"/>
                                <w:szCs w:val="22"/>
                              </w:rPr>
                              <w:t>s fairs and events raise a lot of money</w:t>
                            </w:r>
                          </w:p>
                          <w:p w14:paraId="67BD4ED3" w14:textId="77777777" w:rsidR="00AB4D98" w:rsidRPr="00342CC4" w:rsidRDefault="00AB4D98" w:rsidP="00AB4D98">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5A61CD">
                              <w:rPr>
                                <w:rFonts w:ascii="Century Gothic" w:hAnsi="Century Gothic" w:cs="Calibri"/>
                                <w:i/>
                                <w:iCs/>
                                <w:color w:val="2F5496" w:themeColor="accent1" w:themeShade="BF"/>
                                <w:sz w:val="22"/>
                                <w:szCs w:val="22"/>
                              </w:rPr>
                              <w:t>Don't increase council tax as there are other ways to get money, like from the central government, or increasing the activity in Cardiff airport instead of forcing people to fly from Bristol... It's about finding more ways of bringing money in and spending it wisely</w:t>
                            </w:r>
                          </w:p>
                        </w:tc>
                      </w:tr>
                      <w:tr w:rsidR="00AB4D98" w:rsidRPr="00342CC4" w14:paraId="2E9055EA" w14:textId="77777777" w:rsidTr="00006D0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07" w:type="dxa"/>
                          </w:tcPr>
                          <w:p w14:paraId="7CFC01AF" w14:textId="77777777" w:rsidR="00AB4D98" w:rsidRPr="00342CC4" w:rsidRDefault="00AB4D98" w:rsidP="00AB4D98">
                            <w:pPr>
                              <w:widowControl w:val="0"/>
                              <w:autoSpaceDE w:val="0"/>
                              <w:autoSpaceDN w:val="0"/>
                              <w:adjustRightInd w:val="0"/>
                              <w:rPr>
                                <w:rFonts w:ascii="Century Gothic" w:hAnsi="Century Gothic" w:cs="Calibri"/>
                                <w:color w:val="2F5496" w:themeColor="accent1" w:themeShade="BF"/>
                                <w:sz w:val="22"/>
                              </w:rPr>
                            </w:pPr>
                            <w:r w:rsidRPr="00351F55">
                              <w:rPr>
                                <w:rFonts w:ascii="Century Gothic" w:hAnsi="Century Gothic" w:cs="Calibri"/>
                                <w:color w:val="2F5496" w:themeColor="accent1" w:themeShade="BF"/>
                                <w:sz w:val="22"/>
                              </w:rPr>
                              <w:t>Reduce costs</w:t>
                            </w:r>
                          </w:p>
                        </w:tc>
                        <w:tc>
                          <w:tcPr>
                            <w:tcW w:w="566" w:type="dxa"/>
                          </w:tcPr>
                          <w:p w14:paraId="6AD9853E" w14:textId="77777777" w:rsidR="00AB4D98" w:rsidRPr="00342CC4" w:rsidRDefault="00AB4D98" w:rsidP="00AB4D98">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rPr>
                            </w:pPr>
                            <w:r w:rsidRPr="00351F55">
                              <w:rPr>
                                <w:rFonts w:ascii="Century Gothic" w:hAnsi="Century Gothic" w:cs="Calibri"/>
                                <w:color w:val="2F5496" w:themeColor="accent1" w:themeShade="BF"/>
                                <w:sz w:val="22"/>
                              </w:rPr>
                              <w:t>4</w:t>
                            </w:r>
                          </w:p>
                        </w:tc>
                        <w:tc>
                          <w:tcPr>
                            <w:tcW w:w="643" w:type="dxa"/>
                          </w:tcPr>
                          <w:p w14:paraId="35D9804E" w14:textId="77777777" w:rsidR="00AB4D98" w:rsidRPr="00342CC4" w:rsidRDefault="00AB4D98" w:rsidP="00AB4D98">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rPr>
                            </w:pPr>
                            <w:r w:rsidRPr="00351F55">
                              <w:rPr>
                                <w:rFonts w:ascii="Century Gothic" w:hAnsi="Century Gothic" w:cs="Calibri"/>
                                <w:i/>
                                <w:iCs/>
                                <w:color w:val="2F5496" w:themeColor="accent1" w:themeShade="BF"/>
                                <w:sz w:val="22"/>
                              </w:rPr>
                              <w:t>16.7</w:t>
                            </w:r>
                          </w:p>
                        </w:tc>
                        <w:tc>
                          <w:tcPr>
                            <w:tcW w:w="6035" w:type="dxa"/>
                          </w:tcPr>
                          <w:p w14:paraId="741BEFA6" w14:textId="77777777" w:rsidR="00AB4D98" w:rsidRDefault="00AB4D98" w:rsidP="00AB4D98">
                            <w:pPr>
                              <w:widowControl w:val="0"/>
                              <w:numPr>
                                <w:ilvl w:val="0"/>
                                <w:numId w:val="1"/>
                              </w:numPr>
                              <w:autoSpaceDE w:val="0"/>
                              <w:autoSpaceDN w:val="0"/>
                              <w:adjustRightInd w:val="0"/>
                              <w:spacing w:after="80"/>
                              <w:ind w:left="170" w:hanging="215"/>
                              <w:contextualSpacing/>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sidRPr="00AB5081">
                              <w:rPr>
                                <w:rFonts w:ascii="Century Gothic" w:hAnsi="Century Gothic" w:cs="Calibri"/>
                                <w:i/>
                                <w:iCs/>
                                <w:color w:val="2F5496" w:themeColor="accent1" w:themeShade="BF"/>
                                <w:sz w:val="22"/>
                              </w:rPr>
                              <w:t>Without a full breakdown of the council spending, budgets and variances it’s difficult on such scant info to answer meaningfully. Perhaps a review of staffing levels? Or reduce office space requirements?</w:t>
                            </w:r>
                          </w:p>
                          <w:p w14:paraId="6EC59FCC" w14:textId="77777777" w:rsidR="00AB4D98" w:rsidRPr="00342CC4" w:rsidRDefault="00AB4D98" w:rsidP="00AB4D98">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sidRPr="00B63948">
                              <w:rPr>
                                <w:rFonts w:ascii="Century Gothic" w:hAnsi="Century Gothic" w:cs="Calibri"/>
                                <w:i/>
                                <w:iCs/>
                                <w:color w:val="2F5496" w:themeColor="accent1" w:themeShade="BF"/>
                                <w:sz w:val="22"/>
                                <w:szCs w:val="22"/>
                              </w:rPr>
                              <w:t>Spend money on things that need it, maybe less focus on unessersery buildings like the fancy looking structures and some statues that are not needed</w:t>
                            </w:r>
                          </w:p>
                        </w:tc>
                      </w:tr>
                    </w:tbl>
                    <w:p w14:paraId="58FDD924" w14:textId="0189F5AA" w:rsidR="00310C9A" w:rsidRPr="007454FF" w:rsidRDefault="00310C9A" w:rsidP="00310C9A">
                      <w:pPr>
                        <w:spacing w:after="0"/>
                        <w:rPr>
                          <w:rFonts w:ascii="Century Gothic" w:hAnsi="Century Gothic"/>
                          <w:i/>
                          <w:iCs/>
                          <w:color w:val="2F5496" w:themeColor="accent1" w:themeShade="BF"/>
                          <w:sz w:val="22"/>
                          <w:szCs w:val="20"/>
                        </w:rPr>
                      </w:pPr>
                    </w:p>
                  </w:txbxContent>
                </v:textbox>
                <w10:wrap type="square" anchorx="margin"/>
              </v:shape>
            </w:pict>
          </mc:Fallback>
        </mc:AlternateContent>
      </w:r>
    </w:p>
    <w:p w14:paraId="6170DFAF" w14:textId="052A7413" w:rsidR="006367C0" w:rsidRDefault="001105EE" w:rsidP="00BD4E9A">
      <w:pPr>
        <w:pStyle w:val="Heading2"/>
      </w:pPr>
      <w:bookmarkStart w:id="63" w:name="_Toc190194137"/>
      <w:r w:rsidRPr="001105EE">
        <w:lastRenderedPageBreak/>
        <w:t>About You</w:t>
      </w:r>
      <w:bookmarkEnd w:id="63"/>
    </w:p>
    <w:p w14:paraId="5BD96870" w14:textId="44DB814E" w:rsidR="001105EE" w:rsidRDefault="001105EE" w:rsidP="001105EE">
      <w:pPr>
        <w:rPr>
          <w:b/>
          <w:bCs/>
        </w:rPr>
      </w:pPr>
    </w:p>
    <w:p w14:paraId="151A8FCF" w14:textId="0BA924B2" w:rsidR="001105EE" w:rsidRPr="008A0AC8" w:rsidRDefault="00125D23" w:rsidP="00125D23">
      <w:pPr>
        <w:rPr>
          <w:b/>
        </w:rPr>
      </w:pPr>
      <w:r w:rsidRPr="008A0AC8">
        <w:rPr>
          <w:b/>
        </w:rPr>
        <w:t>Please provide your full postcode below (e.g. CF10 4UW).  This allows us to more accurately understand respondents’ views and needs by area, and to make sure we've heard from people in all parts of the city:-</w:t>
      </w:r>
    </w:p>
    <w:p w14:paraId="2F3DE909" w14:textId="57FBDB97" w:rsidR="00125D23" w:rsidRDefault="001E4126" w:rsidP="00125D23">
      <w:r>
        <w:t>Respondents were invited to provide their postcode</w:t>
      </w:r>
      <w:r w:rsidR="003C21CF">
        <w:t xml:space="preserve"> to allow for spatial analysis</w:t>
      </w:r>
      <w:r w:rsidR="00E3206A">
        <w:t xml:space="preserve">.  In total, </w:t>
      </w:r>
      <w:r w:rsidR="00085447">
        <w:t xml:space="preserve">1,946 residents from Cardiff provided a full postcode, shown on the map below.  </w:t>
      </w:r>
    </w:p>
    <w:p w14:paraId="54FB37A4" w14:textId="2DBFF38D" w:rsidR="008B66B5" w:rsidRPr="008B66B5" w:rsidRDefault="008B66B5" w:rsidP="008B66B5">
      <w:r w:rsidRPr="008B66B5">
        <w:rPr>
          <w:noProof/>
        </w:rPr>
        <w:drawing>
          <wp:inline distT="0" distB="0" distL="0" distR="0" wp14:anchorId="03E3CB4F" wp14:editId="4F9AD6AE">
            <wp:extent cx="5760000" cy="4070800"/>
            <wp:effectExtent l="0" t="0" r="0" b="6350"/>
            <wp:docPr id="1131643615" name="Picture 6" descr="A map of a city with many colored dot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31643615" name="Picture 6" descr="A map of a city with many colored dots&#10;&#10;Description automatically generated"/>
                    <pic:cNvPicPr>
                      <a:picLocks noChangeAspect="1" noChangeArrowheads="1"/>
                    </pic:cNvPicPr>
                  </pic:nvPicPr>
                  <pic:blipFill>
                    <a:blip r:embed="rId66" cstate="print">
                      <a:extLst>
                        <a:ext uri="{28A0092B-C50C-407E-A947-70E740481C1C}">
                          <a14:useLocalDpi xmlns:a14="http://schemas.microsoft.com/office/drawing/2010/main" val="0"/>
                        </a:ext>
                      </a:extLst>
                    </a:blip>
                    <a:srcRect/>
                    <a:stretch>
                      <a:fillRect/>
                    </a:stretch>
                  </pic:blipFill>
                  <pic:spPr bwMode="auto">
                    <a:xfrm>
                      <a:off x="0" y="0"/>
                      <a:ext cx="5760000" cy="4070800"/>
                    </a:xfrm>
                    <a:prstGeom prst="rect">
                      <a:avLst/>
                    </a:prstGeom>
                    <a:noFill/>
                    <a:ln>
                      <a:noFill/>
                    </a:ln>
                  </pic:spPr>
                </pic:pic>
              </a:graphicData>
            </a:graphic>
          </wp:inline>
        </w:drawing>
      </w:r>
    </w:p>
    <w:p w14:paraId="4AD31EB8" w14:textId="15124094" w:rsidR="00FF7CE0" w:rsidRDefault="00C86A9E" w:rsidP="00125D23">
      <w:r>
        <w:t>Twenty postcodes located outside Cardiff were also provided, from:</w:t>
      </w:r>
    </w:p>
    <w:p w14:paraId="68407EC1" w14:textId="37CC91D9" w:rsidR="00C86A9E" w:rsidRDefault="009A656E" w:rsidP="009A656E">
      <w:pPr>
        <w:pStyle w:val="ListParagraph"/>
        <w:numPr>
          <w:ilvl w:val="0"/>
          <w:numId w:val="1"/>
        </w:numPr>
      </w:pPr>
      <w:r>
        <w:t>Vale of Glamorgan (13 responses)</w:t>
      </w:r>
    </w:p>
    <w:p w14:paraId="3C3AD76A" w14:textId="344AB687" w:rsidR="009A656E" w:rsidRDefault="009A656E" w:rsidP="009A656E">
      <w:pPr>
        <w:pStyle w:val="ListParagraph"/>
        <w:numPr>
          <w:ilvl w:val="0"/>
          <w:numId w:val="1"/>
        </w:numPr>
      </w:pPr>
      <w:r>
        <w:t>Rhondda Cyon Taf (5 responses)</w:t>
      </w:r>
    </w:p>
    <w:p w14:paraId="5DD07530" w14:textId="406A99F2" w:rsidR="009A656E" w:rsidRDefault="0073203B" w:rsidP="009A656E">
      <w:pPr>
        <w:pStyle w:val="ListParagraph"/>
        <w:numPr>
          <w:ilvl w:val="0"/>
          <w:numId w:val="1"/>
        </w:numPr>
      </w:pPr>
      <w:r>
        <w:t>Caerphilly (1 response)</w:t>
      </w:r>
    </w:p>
    <w:p w14:paraId="363B24AA" w14:textId="2A434BAC" w:rsidR="0073203B" w:rsidRDefault="0073203B" w:rsidP="009A656E">
      <w:pPr>
        <w:pStyle w:val="ListParagraph"/>
        <w:numPr>
          <w:ilvl w:val="0"/>
          <w:numId w:val="1"/>
        </w:numPr>
      </w:pPr>
      <w:r>
        <w:t>Newport (1 response)</w:t>
      </w:r>
    </w:p>
    <w:p w14:paraId="66916A72" w14:textId="76669B45" w:rsidR="00935512" w:rsidRDefault="00935512">
      <w:r>
        <w:br w:type="page"/>
      </w:r>
    </w:p>
    <w:p w14:paraId="2D9B2373" w14:textId="54BCA4F2" w:rsidR="005C5A32" w:rsidRDefault="00646EB5" w:rsidP="00A15E02">
      <w:pPr>
        <w:ind w:right="-188"/>
      </w:pPr>
      <w:r>
        <w:lastRenderedPageBreak/>
        <w:t>The proportion of response</w:t>
      </w:r>
      <w:r w:rsidR="00824571">
        <w:t xml:space="preserve"> from e</w:t>
      </w:r>
      <w:r w:rsidR="00EC3B12">
        <w:t>lectoral wards across the city w</w:t>
      </w:r>
      <w:r w:rsidR="000B67C0">
        <w:t>as</w:t>
      </w:r>
      <w:r w:rsidR="00EC3B12">
        <w:t xml:space="preserve"> typically</w:t>
      </w:r>
      <w:r w:rsidR="00006382">
        <w:t xml:space="preserve"> represent</w:t>
      </w:r>
      <w:r w:rsidR="005C5A32">
        <w:t>ative</w:t>
      </w:r>
      <w:r w:rsidR="00D00511">
        <w:t xml:space="preserve">.  </w:t>
      </w:r>
    </w:p>
    <w:p w14:paraId="595FAA17" w14:textId="62D9977A" w:rsidR="00935512" w:rsidRDefault="00D00511" w:rsidP="00935512">
      <w:r>
        <w:t xml:space="preserve">Five wards </w:t>
      </w:r>
      <w:r w:rsidR="005B7027">
        <w:t xml:space="preserve">were under-represented </w:t>
      </w:r>
      <w:r>
        <w:t>(</w:t>
      </w:r>
      <w:r w:rsidR="0096629A">
        <w:t xml:space="preserve">Cathays, </w:t>
      </w:r>
      <w:r w:rsidR="005F5AE4">
        <w:t xml:space="preserve">Ely, </w:t>
      </w:r>
      <w:r w:rsidR="00196B10">
        <w:t xml:space="preserve">Grangetown, </w:t>
      </w:r>
      <w:r w:rsidR="00722D64">
        <w:t>Pen</w:t>
      </w:r>
      <w:r w:rsidR="005F5AE4">
        <w:t>twyn</w:t>
      </w:r>
      <w:r w:rsidR="00722D64">
        <w:t xml:space="preserve"> and Trowbridge)</w:t>
      </w:r>
      <w:r w:rsidR="005B7027">
        <w:t>, and five over-represented (</w:t>
      </w:r>
      <w:r w:rsidR="00A15E02">
        <w:t>Canton</w:t>
      </w:r>
      <w:r w:rsidR="0096629A">
        <w:t>, Butetown, Heath, Rhiwbina and Splott)</w:t>
      </w:r>
      <w:r w:rsidR="004729FE">
        <w:t>.</w:t>
      </w:r>
    </w:p>
    <w:p w14:paraId="04070580" w14:textId="66463E65" w:rsidR="00FF7CE0" w:rsidRPr="00FF7CE0" w:rsidRDefault="00FF7CE0" w:rsidP="00FF7CE0">
      <w:r w:rsidRPr="00FF7CE0">
        <w:rPr>
          <w:noProof/>
        </w:rPr>
        <w:drawing>
          <wp:inline distT="0" distB="0" distL="0" distR="0" wp14:anchorId="35F14594" wp14:editId="61D1FB19">
            <wp:extent cx="5760000" cy="4096326"/>
            <wp:effectExtent l="19050" t="19050" r="12700" b="19050"/>
            <wp:docPr id="1361942139" name="Picture 4" descr="A map of the united state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61942139" name="Picture 4" descr="A map of the united states&#10;&#10;Description automatically generated"/>
                    <pic:cNvPicPr>
                      <a:picLocks noChangeAspect="1" noChangeArrowheads="1"/>
                    </pic:cNvPicPr>
                  </pic:nvPicPr>
                  <pic:blipFill>
                    <a:blip r:embed="rId67" cstate="print">
                      <a:extLst>
                        <a:ext uri="{28A0092B-C50C-407E-A947-70E740481C1C}">
                          <a14:useLocalDpi xmlns:a14="http://schemas.microsoft.com/office/drawing/2010/main" val="0"/>
                        </a:ext>
                      </a:extLst>
                    </a:blip>
                    <a:srcRect/>
                    <a:stretch>
                      <a:fillRect/>
                    </a:stretch>
                  </pic:blipFill>
                  <pic:spPr bwMode="auto">
                    <a:xfrm>
                      <a:off x="0" y="0"/>
                      <a:ext cx="5760000" cy="4096326"/>
                    </a:xfrm>
                    <a:prstGeom prst="rect">
                      <a:avLst/>
                    </a:prstGeom>
                    <a:noFill/>
                    <a:ln>
                      <a:solidFill>
                        <a:schemeClr val="bg1">
                          <a:lumMod val="85000"/>
                        </a:schemeClr>
                      </a:solidFill>
                    </a:ln>
                  </pic:spPr>
                </pic:pic>
              </a:graphicData>
            </a:graphic>
          </wp:inline>
        </w:drawing>
      </w:r>
    </w:p>
    <w:p w14:paraId="75822F5E" w14:textId="77777777" w:rsidR="00FF7CE0" w:rsidRDefault="00FF7CE0" w:rsidP="00125D23"/>
    <w:p w14:paraId="6491F68F" w14:textId="77777777" w:rsidR="00584F47" w:rsidRDefault="00584F47" w:rsidP="00125D23"/>
    <w:p w14:paraId="2EF395C4" w14:textId="6211D236" w:rsidR="00125D23" w:rsidRPr="008A0AC8" w:rsidRDefault="0070369A" w:rsidP="0070369A">
      <w:pPr>
        <w:rPr>
          <w:b/>
        </w:rPr>
      </w:pPr>
      <w:r w:rsidRPr="008A0AC8">
        <w:rPr>
          <w:b/>
        </w:rPr>
        <w:t>What was your age on your last birthday?</w:t>
      </w:r>
    </w:p>
    <w:tbl>
      <w:tblPr>
        <w:tblStyle w:val="GridTable4-Accent5"/>
        <w:tblW w:w="4183" w:type="dxa"/>
        <w:tblLook w:val="04E0" w:firstRow="1" w:lastRow="1" w:firstColumn="1" w:lastColumn="0" w:noHBand="0" w:noVBand="1"/>
      </w:tblPr>
      <w:tblGrid>
        <w:gridCol w:w="2263"/>
        <w:gridCol w:w="960"/>
        <w:gridCol w:w="960"/>
      </w:tblGrid>
      <w:tr w:rsidR="007058FD" w:rsidRPr="004D044A" w14:paraId="1B578F9D" w14:textId="77777777" w:rsidTr="0030653F">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hideMark/>
          </w:tcPr>
          <w:p w14:paraId="23BFA2A6" w14:textId="77777777" w:rsidR="007058FD" w:rsidRPr="004D044A" w:rsidRDefault="007058FD" w:rsidP="0030653F">
            <w:pPr>
              <w:jc w:val="right"/>
              <w:rPr>
                <w:rFonts w:asciiTheme="minorHAnsi" w:hAnsiTheme="minorHAnsi" w:cstheme="minorHAnsi"/>
                <w:color w:val="FFFFFF" w:themeColor="background1"/>
                <w:szCs w:val="24"/>
              </w:rPr>
            </w:pPr>
          </w:p>
        </w:tc>
        <w:tc>
          <w:tcPr>
            <w:tcW w:w="960" w:type="dxa"/>
            <w:noWrap/>
            <w:hideMark/>
          </w:tcPr>
          <w:p w14:paraId="09CF7427" w14:textId="77777777" w:rsidR="007058FD" w:rsidRPr="004D044A" w:rsidRDefault="007058FD" w:rsidP="0030653F">
            <w:pPr>
              <w:jc w:val="right"/>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bCs/>
                <w:color w:val="FFFFFF" w:themeColor="background1"/>
                <w:szCs w:val="24"/>
              </w:rPr>
            </w:pPr>
            <w:r w:rsidRPr="004D044A">
              <w:rPr>
                <w:rFonts w:asciiTheme="minorHAnsi" w:hAnsiTheme="minorHAnsi" w:cstheme="minorHAnsi"/>
                <w:b/>
                <w:bCs/>
                <w:color w:val="FFFFFF" w:themeColor="background1"/>
                <w:szCs w:val="24"/>
              </w:rPr>
              <w:t>No.</w:t>
            </w:r>
          </w:p>
        </w:tc>
        <w:tc>
          <w:tcPr>
            <w:tcW w:w="960" w:type="dxa"/>
            <w:noWrap/>
            <w:hideMark/>
          </w:tcPr>
          <w:p w14:paraId="76A7B855" w14:textId="77777777" w:rsidR="007058FD" w:rsidRPr="004D044A" w:rsidRDefault="007058FD" w:rsidP="0030653F">
            <w:pPr>
              <w:jc w:val="right"/>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bCs/>
                <w:color w:val="FFFFFF" w:themeColor="background1"/>
                <w:szCs w:val="24"/>
              </w:rPr>
            </w:pPr>
            <w:r w:rsidRPr="004D044A">
              <w:rPr>
                <w:rFonts w:asciiTheme="minorHAnsi" w:hAnsiTheme="minorHAnsi" w:cstheme="minorHAnsi"/>
                <w:b/>
                <w:bCs/>
                <w:color w:val="FFFFFF" w:themeColor="background1"/>
                <w:szCs w:val="24"/>
              </w:rPr>
              <w:t>%</w:t>
            </w:r>
          </w:p>
        </w:tc>
      </w:tr>
      <w:tr w:rsidR="00B135AE" w:rsidRPr="004D044A" w14:paraId="77ABAE4F"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hideMark/>
          </w:tcPr>
          <w:p w14:paraId="092D41E5" w14:textId="788CF7FB" w:rsidR="00B135AE" w:rsidRPr="004D044A" w:rsidRDefault="00B135AE" w:rsidP="00B135AE">
            <w:pPr>
              <w:rPr>
                <w:rFonts w:cs="Calibri"/>
                <w:color w:val="000000"/>
                <w:szCs w:val="24"/>
              </w:rPr>
            </w:pPr>
            <w:r w:rsidRPr="004D044A">
              <w:rPr>
                <w:rFonts w:cs="Calibri"/>
                <w:szCs w:val="24"/>
              </w:rPr>
              <w:t xml:space="preserve">Under 16 </w:t>
            </w:r>
          </w:p>
        </w:tc>
        <w:tc>
          <w:tcPr>
            <w:tcW w:w="960" w:type="dxa"/>
            <w:noWrap/>
          </w:tcPr>
          <w:p w14:paraId="2845A916" w14:textId="1620974F" w:rsidR="00B135AE" w:rsidRPr="004D044A" w:rsidRDefault="003F033E" w:rsidP="00B135AE">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rPr>
              <w:t>4</w:t>
            </w:r>
          </w:p>
        </w:tc>
        <w:tc>
          <w:tcPr>
            <w:tcW w:w="960" w:type="dxa"/>
            <w:noWrap/>
          </w:tcPr>
          <w:p w14:paraId="137481FE" w14:textId="7B5981B8" w:rsidR="00B135AE" w:rsidRPr="004D044A" w:rsidRDefault="003F033E" w:rsidP="00B135AE">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rPr>
              <w:t>0.2</w:t>
            </w:r>
          </w:p>
        </w:tc>
      </w:tr>
      <w:tr w:rsidR="00B135AE" w:rsidRPr="004D044A" w14:paraId="771E7B20" w14:textId="77777777" w:rsidTr="0030653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hideMark/>
          </w:tcPr>
          <w:p w14:paraId="104B0004" w14:textId="02A1B69C" w:rsidR="00B135AE" w:rsidRPr="004D044A" w:rsidRDefault="00B135AE" w:rsidP="00B135AE">
            <w:pPr>
              <w:rPr>
                <w:rFonts w:cs="Calibri"/>
                <w:color w:val="000000"/>
                <w:szCs w:val="24"/>
              </w:rPr>
            </w:pPr>
            <w:r w:rsidRPr="004D044A">
              <w:rPr>
                <w:rFonts w:cs="Calibri"/>
                <w:szCs w:val="24"/>
              </w:rPr>
              <w:t xml:space="preserve">16-24 </w:t>
            </w:r>
          </w:p>
        </w:tc>
        <w:tc>
          <w:tcPr>
            <w:tcW w:w="960" w:type="dxa"/>
            <w:noWrap/>
          </w:tcPr>
          <w:p w14:paraId="284C61E9" w14:textId="33D26FBF" w:rsidR="00B135AE" w:rsidRPr="004D044A" w:rsidRDefault="003F033E" w:rsidP="00B135AE">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rPr>
              <w:t>106</w:t>
            </w:r>
          </w:p>
        </w:tc>
        <w:tc>
          <w:tcPr>
            <w:tcW w:w="960" w:type="dxa"/>
            <w:noWrap/>
          </w:tcPr>
          <w:p w14:paraId="1554F3ED" w14:textId="2B15CEA0" w:rsidR="00B135AE" w:rsidRPr="004D044A" w:rsidRDefault="003F033E" w:rsidP="00B135AE">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rPr>
              <w:t>4.2</w:t>
            </w:r>
          </w:p>
        </w:tc>
      </w:tr>
      <w:tr w:rsidR="00B135AE" w:rsidRPr="004D044A" w14:paraId="582016BC"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tcPr>
          <w:p w14:paraId="67666505" w14:textId="0EE65FB8" w:rsidR="00B135AE" w:rsidRPr="004D044A" w:rsidRDefault="00B135AE" w:rsidP="00B135AE">
            <w:pPr>
              <w:rPr>
                <w:rFonts w:cs="Calibri"/>
                <w:color w:val="000000"/>
                <w:szCs w:val="24"/>
              </w:rPr>
            </w:pPr>
            <w:r w:rsidRPr="004D044A">
              <w:rPr>
                <w:rFonts w:cs="Calibri"/>
                <w:szCs w:val="24"/>
              </w:rPr>
              <w:t>25-34</w:t>
            </w:r>
          </w:p>
        </w:tc>
        <w:tc>
          <w:tcPr>
            <w:tcW w:w="960" w:type="dxa"/>
            <w:noWrap/>
          </w:tcPr>
          <w:p w14:paraId="5E3E6E52" w14:textId="7EA49A9A" w:rsidR="00B135AE" w:rsidRPr="004D044A" w:rsidRDefault="003F033E" w:rsidP="00B135AE">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rPr>
              <w:t>346</w:t>
            </w:r>
          </w:p>
        </w:tc>
        <w:tc>
          <w:tcPr>
            <w:tcW w:w="960" w:type="dxa"/>
            <w:noWrap/>
          </w:tcPr>
          <w:p w14:paraId="1C1B2326" w14:textId="0BCBF4EB" w:rsidR="00B135AE" w:rsidRPr="004D044A" w:rsidRDefault="003F033E" w:rsidP="00B135AE">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rPr>
              <w:t>13.8</w:t>
            </w:r>
          </w:p>
        </w:tc>
      </w:tr>
      <w:tr w:rsidR="00B135AE" w:rsidRPr="004D044A" w14:paraId="006E1C2D" w14:textId="77777777" w:rsidTr="0030653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hideMark/>
          </w:tcPr>
          <w:p w14:paraId="62151165" w14:textId="199B320D" w:rsidR="00B135AE" w:rsidRPr="004D044A" w:rsidRDefault="00B135AE" w:rsidP="00B135AE">
            <w:pPr>
              <w:rPr>
                <w:rFonts w:cs="Calibri"/>
                <w:color w:val="000000"/>
                <w:szCs w:val="24"/>
              </w:rPr>
            </w:pPr>
            <w:r w:rsidRPr="004D044A">
              <w:rPr>
                <w:rFonts w:cs="Calibri"/>
                <w:szCs w:val="24"/>
              </w:rPr>
              <w:t>35-44</w:t>
            </w:r>
          </w:p>
        </w:tc>
        <w:tc>
          <w:tcPr>
            <w:tcW w:w="960" w:type="dxa"/>
            <w:noWrap/>
          </w:tcPr>
          <w:p w14:paraId="5D494D7F" w14:textId="2A7F8F4C" w:rsidR="00B135AE" w:rsidRPr="004D044A" w:rsidRDefault="003F033E" w:rsidP="00B135AE">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rPr>
              <w:t>468</w:t>
            </w:r>
          </w:p>
        </w:tc>
        <w:tc>
          <w:tcPr>
            <w:tcW w:w="960" w:type="dxa"/>
            <w:noWrap/>
          </w:tcPr>
          <w:p w14:paraId="602EDA00" w14:textId="7AA92BBA" w:rsidR="00B135AE" w:rsidRPr="004D044A" w:rsidRDefault="003F033E" w:rsidP="00B135AE">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rPr>
              <w:t>18.7</w:t>
            </w:r>
          </w:p>
        </w:tc>
      </w:tr>
      <w:tr w:rsidR="00B135AE" w:rsidRPr="004D044A" w14:paraId="76001CC6"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hideMark/>
          </w:tcPr>
          <w:p w14:paraId="1B3BAC96" w14:textId="1C3E9EA1" w:rsidR="00B135AE" w:rsidRPr="004D044A" w:rsidRDefault="00B135AE" w:rsidP="00B135AE">
            <w:pPr>
              <w:rPr>
                <w:rFonts w:cs="Calibri"/>
                <w:color w:val="000000"/>
                <w:szCs w:val="24"/>
              </w:rPr>
            </w:pPr>
            <w:r w:rsidRPr="004D044A">
              <w:rPr>
                <w:rFonts w:cs="Calibri"/>
                <w:szCs w:val="24"/>
              </w:rPr>
              <w:t xml:space="preserve">45-54 </w:t>
            </w:r>
          </w:p>
        </w:tc>
        <w:tc>
          <w:tcPr>
            <w:tcW w:w="960" w:type="dxa"/>
            <w:noWrap/>
          </w:tcPr>
          <w:p w14:paraId="5B58BFD9" w14:textId="46FF6599" w:rsidR="00B135AE" w:rsidRPr="004D044A" w:rsidRDefault="003F033E" w:rsidP="00B135AE">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rPr>
              <w:t>415</w:t>
            </w:r>
          </w:p>
        </w:tc>
        <w:tc>
          <w:tcPr>
            <w:tcW w:w="960" w:type="dxa"/>
            <w:noWrap/>
          </w:tcPr>
          <w:p w14:paraId="76C4C680" w14:textId="4EE96F21" w:rsidR="00B135AE" w:rsidRPr="004D044A" w:rsidRDefault="003F033E" w:rsidP="00B135AE">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rPr>
              <w:t>16.5</w:t>
            </w:r>
          </w:p>
        </w:tc>
      </w:tr>
      <w:tr w:rsidR="004D044A" w:rsidRPr="004D044A" w14:paraId="7CCBEC2B" w14:textId="77777777" w:rsidTr="0030653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tcPr>
          <w:p w14:paraId="63EF3D97" w14:textId="48664EAC" w:rsidR="004D044A" w:rsidRPr="004D044A" w:rsidRDefault="004D044A" w:rsidP="004D044A">
            <w:pPr>
              <w:rPr>
                <w:rFonts w:cs="Calibri"/>
                <w:szCs w:val="24"/>
              </w:rPr>
            </w:pPr>
            <w:r w:rsidRPr="004D044A">
              <w:rPr>
                <w:rFonts w:cs="Calibri"/>
                <w:szCs w:val="24"/>
              </w:rPr>
              <w:t xml:space="preserve">55-64 </w:t>
            </w:r>
          </w:p>
        </w:tc>
        <w:tc>
          <w:tcPr>
            <w:tcW w:w="960" w:type="dxa"/>
            <w:noWrap/>
          </w:tcPr>
          <w:p w14:paraId="6C1ABC0B" w14:textId="6C5928F1" w:rsidR="004D044A" w:rsidRPr="004D044A" w:rsidRDefault="003F033E" w:rsidP="004D044A">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rPr>
              <w:t>447</w:t>
            </w:r>
          </w:p>
        </w:tc>
        <w:tc>
          <w:tcPr>
            <w:tcW w:w="960" w:type="dxa"/>
            <w:noWrap/>
          </w:tcPr>
          <w:p w14:paraId="58ACEB4E" w14:textId="33848B3B" w:rsidR="004D044A" w:rsidRPr="004D044A" w:rsidRDefault="003F033E" w:rsidP="004D044A">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rPr>
              <w:t>17.8</w:t>
            </w:r>
          </w:p>
        </w:tc>
      </w:tr>
      <w:tr w:rsidR="004D044A" w:rsidRPr="004D044A" w14:paraId="47624ADB" w14:textId="77777777" w:rsidTr="00B135AE">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tcPr>
          <w:p w14:paraId="7D5CD6EE" w14:textId="17E509A8" w:rsidR="004D044A" w:rsidRPr="004D044A" w:rsidRDefault="004D044A" w:rsidP="004D044A">
            <w:pPr>
              <w:rPr>
                <w:rFonts w:cs="Calibri"/>
                <w:i/>
                <w:iCs/>
                <w:color w:val="000000"/>
                <w:szCs w:val="24"/>
              </w:rPr>
            </w:pPr>
            <w:r w:rsidRPr="004D044A">
              <w:rPr>
                <w:rFonts w:cs="Calibri"/>
                <w:szCs w:val="24"/>
              </w:rPr>
              <w:t xml:space="preserve">65-74 </w:t>
            </w:r>
          </w:p>
        </w:tc>
        <w:tc>
          <w:tcPr>
            <w:tcW w:w="960" w:type="dxa"/>
            <w:noWrap/>
          </w:tcPr>
          <w:p w14:paraId="6DAE642A" w14:textId="7EDE1CA3" w:rsidR="004D044A" w:rsidRPr="004D044A" w:rsidRDefault="003F033E" w:rsidP="004D044A">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rPr>
              <w:t>406</w:t>
            </w:r>
          </w:p>
        </w:tc>
        <w:tc>
          <w:tcPr>
            <w:tcW w:w="960" w:type="dxa"/>
            <w:noWrap/>
          </w:tcPr>
          <w:p w14:paraId="56459B43" w14:textId="29FDA0FD" w:rsidR="004D044A" w:rsidRPr="004D044A" w:rsidRDefault="003F033E" w:rsidP="004D044A">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rPr>
              <w:t>16.2</w:t>
            </w:r>
          </w:p>
        </w:tc>
      </w:tr>
      <w:tr w:rsidR="004D044A" w:rsidRPr="004D044A" w14:paraId="40F13B7C" w14:textId="77777777" w:rsidTr="0030653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tcPr>
          <w:p w14:paraId="7E72B915" w14:textId="48B03E75" w:rsidR="004D044A" w:rsidRPr="004D044A" w:rsidRDefault="004D044A" w:rsidP="004D044A">
            <w:pPr>
              <w:rPr>
                <w:rFonts w:cs="Calibri"/>
                <w:color w:val="000000"/>
                <w:szCs w:val="24"/>
              </w:rPr>
            </w:pPr>
            <w:r w:rsidRPr="004D044A">
              <w:rPr>
                <w:rFonts w:cs="Calibri"/>
                <w:szCs w:val="24"/>
              </w:rPr>
              <w:t xml:space="preserve">75+ </w:t>
            </w:r>
          </w:p>
        </w:tc>
        <w:tc>
          <w:tcPr>
            <w:tcW w:w="960" w:type="dxa"/>
            <w:noWrap/>
          </w:tcPr>
          <w:p w14:paraId="12335D3B" w14:textId="0215C27C" w:rsidR="004D044A" w:rsidRPr="004D044A" w:rsidRDefault="003F033E" w:rsidP="004D044A">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rPr>
              <w:t>226</w:t>
            </w:r>
          </w:p>
        </w:tc>
        <w:tc>
          <w:tcPr>
            <w:tcW w:w="960" w:type="dxa"/>
            <w:noWrap/>
          </w:tcPr>
          <w:p w14:paraId="578C6AFC" w14:textId="17D2C7D8" w:rsidR="004D044A" w:rsidRPr="004D044A" w:rsidRDefault="003F033E" w:rsidP="004D044A">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rPr>
              <w:t>9.0</w:t>
            </w:r>
          </w:p>
        </w:tc>
      </w:tr>
      <w:tr w:rsidR="004D044A" w:rsidRPr="004D044A" w14:paraId="0F798AB8"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tcPr>
          <w:p w14:paraId="444B4A5C" w14:textId="2C58F2D6" w:rsidR="004D044A" w:rsidRPr="004D044A" w:rsidRDefault="004D044A" w:rsidP="004D044A">
            <w:pPr>
              <w:rPr>
                <w:rFonts w:cs="Calibri"/>
                <w:color w:val="000000"/>
                <w:szCs w:val="24"/>
              </w:rPr>
            </w:pPr>
            <w:r w:rsidRPr="004D044A">
              <w:rPr>
                <w:rFonts w:cs="Calibri"/>
                <w:szCs w:val="24"/>
              </w:rPr>
              <w:t>Prefer not to say</w:t>
            </w:r>
          </w:p>
        </w:tc>
        <w:tc>
          <w:tcPr>
            <w:tcW w:w="960" w:type="dxa"/>
            <w:noWrap/>
          </w:tcPr>
          <w:p w14:paraId="177085CA" w14:textId="0C49772D" w:rsidR="004D044A" w:rsidRPr="004D044A" w:rsidRDefault="003F033E" w:rsidP="004D044A">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rPr>
              <w:t>91</w:t>
            </w:r>
          </w:p>
        </w:tc>
        <w:tc>
          <w:tcPr>
            <w:tcW w:w="960" w:type="dxa"/>
            <w:noWrap/>
          </w:tcPr>
          <w:p w14:paraId="52C94C1B" w14:textId="796DAB52" w:rsidR="004D044A" w:rsidRPr="004D044A" w:rsidRDefault="003F033E" w:rsidP="004D044A">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rPr>
              <w:t>3.6</w:t>
            </w:r>
          </w:p>
        </w:tc>
      </w:tr>
      <w:tr w:rsidR="00B135AE" w:rsidRPr="004D044A" w14:paraId="0152C5B9" w14:textId="77777777" w:rsidTr="0030653F">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tcPr>
          <w:p w14:paraId="5F76BCDE" w14:textId="3294E13C" w:rsidR="00B135AE" w:rsidRPr="004D044A" w:rsidRDefault="00B135AE" w:rsidP="00B135AE">
            <w:pPr>
              <w:rPr>
                <w:rFonts w:cs="Calibri"/>
                <w:color w:val="000000"/>
                <w:szCs w:val="24"/>
              </w:rPr>
            </w:pPr>
            <w:r w:rsidRPr="004D044A">
              <w:rPr>
                <w:rFonts w:cs="Calibri"/>
                <w:color w:val="000000"/>
                <w:szCs w:val="24"/>
              </w:rPr>
              <w:t>Total</w:t>
            </w:r>
          </w:p>
        </w:tc>
        <w:tc>
          <w:tcPr>
            <w:tcW w:w="960" w:type="dxa"/>
            <w:noWrap/>
          </w:tcPr>
          <w:p w14:paraId="6938835D" w14:textId="56414094" w:rsidR="00B135AE" w:rsidRPr="004D044A" w:rsidRDefault="000D37F7" w:rsidP="00B135AE">
            <w:pPr>
              <w:jc w:val="right"/>
              <w:cnfStyle w:val="010000000000" w:firstRow="0" w:lastRow="1" w:firstColumn="0" w:lastColumn="0" w:oddVBand="0" w:evenVBand="0" w:oddHBand="0" w:evenHBand="0" w:firstRowFirstColumn="0" w:firstRowLastColumn="0" w:lastRowFirstColumn="0" w:lastRowLastColumn="0"/>
              <w:rPr>
                <w:rFonts w:cs="Calibri"/>
                <w:color w:val="000000"/>
                <w:szCs w:val="24"/>
              </w:rPr>
            </w:pPr>
            <w:r>
              <w:rPr>
                <w:rFonts w:cs="Calibri"/>
                <w:color w:val="000000"/>
                <w:szCs w:val="24"/>
              </w:rPr>
              <w:t>2,509</w:t>
            </w:r>
          </w:p>
        </w:tc>
        <w:tc>
          <w:tcPr>
            <w:tcW w:w="960" w:type="dxa"/>
            <w:noWrap/>
          </w:tcPr>
          <w:p w14:paraId="38146426" w14:textId="14918E7F" w:rsidR="00B135AE" w:rsidRPr="004D044A" w:rsidRDefault="00B135AE" w:rsidP="00B135AE">
            <w:pPr>
              <w:jc w:val="right"/>
              <w:cnfStyle w:val="010000000000" w:firstRow="0" w:lastRow="1" w:firstColumn="0" w:lastColumn="0" w:oddVBand="0" w:evenVBand="0" w:oddHBand="0" w:evenHBand="0" w:firstRowFirstColumn="0" w:firstRowLastColumn="0" w:lastRowFirstColumn="0" w:lastRowLastColumn="0"/>
              <w:rPr>
                <w:rFonts w:cs="Calibri"/>
                <w:i/>
                <w:iCs/>
                <w:color w:val="000000"/>
                <w:szCs w:val="24"/>
              </w:rPr>
            </w:pPr>
            <w:r w:rsidRPr="004D044A">
              <w:rPr>
                <w:rFonts w:cs="Calibri"/>
                <w:i/>
                <w:iCs/>
                <w:color w:val="000000"/>
                <w:szCs w:val="24"/>
              </w:rPr>
              <w:t>100.0</w:t>
            </w:r>
          </w:p>
        </w:tc>
      </w:tr>
    </w:tbl>
    <w:p w14:paraId="6E7DC88E" w14:textId="77777777" w:rsidR="0070369A" w:rsidRDefault="0070369A" w:rsidP="0070369A"/>
    <w:p w14:paraId="39E4628F" w14:textId="77777777" w:rsidR="002E024D" w:rsidRDefault="002E024D" w:rsidP="0070369A"/>
    <w:p w14:paraId="651852F6" w14:textId="77777777" w:rsidR="00C87591" w:rsidRPr="00DE6705" w:rsidRDefault="00C87591" w:rsidP="00C87591">
      <w:pPr>
        <w:rPr>
          <w:b/>
        </w:rPr>
      </w:pPr>
      <w:r w:rsidRPr="00DE6705">
        <w:rPr>
          <w:b/>
        </w:rPr>
        <w:lastRenderedPageBreak/>
        <w:t>Are you…?</w:t>
      </w:r>
    </w:p>
    <w:tbl>
      <w:tblPr>
        <w:tblStyle w:val="GridTable4-Accent5"/>
        <w:tblW w:w="4183" w:type="dxa"/>
        <w:tblLook w:val="04E0" w:firstRow="1" w:lastRow="1" w:firstColumn="1" w:lastColumn="0" w:noHBand="0" w:noVBand="1"/>
      </w:tblPr>
      <w:tblGrid>
        <w:gridCol w:w="2263"/>
        <w:gridCol w:w="960"/>
        <w:gridCol w:w="960"/>
      </w:tblGrid>
      <w:tr w:rsidR="00C87591" w:rsidRPr="0028331C" w14:paraId="77CB9C2D" w14:textId="77777777" w:rsidTr="00B04839">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hideMark/>
          </w:tcPr>
          <w:p w14:paraId="71338E04" w14:textId="77777777" w:rsidR="00C87591" w:rsidRPr="0028331C" w:rsidRDefault="00C87591" w:rsidP="0028331C">
            <w:pPr>
              <w:jc w:val="right"/>
              <w:rPr>
                <w:rFonts w:asciiTheme="minorHAnsi" w:hAnsiTheme="minorHAnsi" w:cstheme="minorHAnsi"/>
                <w:color w:val="FFFFFF" w:themeColor="background1"/>
                <w:szCs w:val="24"/>
              </w:rPr>
            </w:pPr>
          </w:p>
        </w:tc>
        <w:tc>
          <w:tcPr>
            <w:tcW w:w="960" w:type="dxa"/>
            <w:noWrap/>
            <w:hideMark/>
          </w:tcPr>
          <w:p w14:paraId="61DC29CF" w14:textId="77777777" w:rsidR="00C87591" w:rsidRPr="0028331C" w:rsidRDefault="00C87591" w:rsidP="0030653F">
            <w:pPr>
              <w:jc w:val="right"/>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bCs/>
                <w:color w:val="FFFFFF" w:themeColor="background1"/>
                <w:szCs w:val="24"/>
              </w:rPr>
            </w:pPr>
            <w:r w:rsidRPr="0028331C">
              <w:rPr>
                <w:rFonts w:asciiTheme="minorHAnsi" w:hAnsiTheme="minorHAnsi" w:cstheme="minorHAnsi"/>
                <w:b/>
                <w:bCs/>
                <w:color w:val="FFFFFF" w:themeColor="background1"/>
                <w:szCs w:val="24"/>
              </w:rPr>
              <w:t>No.</w:t>
            </w:r>
          </w:p>
        </w:tc>
        <w:tc>
          <w:tcPr>
            <w:tcW w:w="960" w:type="dxa"/>
            <w:noWrap/>
            <w:hideMark/>
          </w:tcPr>
          <w:p w14:paraId="563CDBDD" w14:textId="77777777" w:rsidR="00C87591" w:rsidRPr="0028331C" w:rsidRDefault="00C87591" w:rsidP="0030653F">
            <w:pPr>
              <w:jc w:val="right"/>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bCs/>
                <w:color w:val="FFFFFF" w:themeColor="background1"/>
                <w:szCs w:val="24"/>
              </w:rPr>
            </w:pPr>
            <w:r w:rsidRPr="0028331C">
              <w:rPr>
                <w:rFonts w:asciiTheme="minorHAnsi" w:hAnsiTheme="minorHAnsi" w:cstheme="minorHAnsi"/>
                <w:b/>
                <w:bCs/>
                <w:color w:val="FFFFFF" w:themeColor="background1"/>
                <w:szCs w:val="24"/>
              </w:rPr>
              <w:t>%</w:t>
            </w:r>
          </w:p>
        </w:tc>
      </w:tr>
      <w:tr w:rsidR="00C87591" w:rsidRPr="009E06A6" w14:paraId="79AE5066" w14:textId="77777777" w:rsidTr="00B04839">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hideMark/>
          </w:tcPr>
          <w:p w14:paraId="593363F4" w14:textId="77777777" w:rsidR="00C87591" w:rsidRPr="009E06A6" w:rsidRDefault="00C87591" w:rsidP="0030653F">
            <w:pPr>
              <w:rPr>
                <w:rFonts w:cs="Calibri"/>
                <w:color w:val="000000"/>
                <w:szCs w:val="24"/>
              </w:rPr>
            </w:pPr>
            <w:r w:rsidRPr="009E06A6">
              <w:rPr>
                <w:rFonts w:cs="Calibri"/>
                <w:color w:val="000000"/>
                <w:szCs w:val="24"/>
              </w:rPr>
              <w:t>Female</w:t>
            </w:r>
          </w:p>
        </w:tc>
        <w:tc>
          <w:tcPr>
            <w:tcW w:w="960" w:type="dxa"/>
            <w:noWrap/>
          </w:tcPr>
          <w:p w14:paraId="238E805A" w14:textId="2261D292" w:rsidR="00C87591" w:rsidRPr="009E06A6" w:rsidRDefault="000D37F7"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rPr>
              <w:t>1139</w:t>
            </w:r>
          </w:p>
        </w:tc>
        <w:tc>
          <w:tcPr>
            <w:tcW w:w="960" w:type="dxa"/>
            <w:noWrap/>
          </w:tcPr>
          <w:p w14:paraId="2CDEC813" w14:textId="1DD7ED81" w:rsidR="00C87591" w:rsidRPr="009E06A6" w:rsidRDefault="000D37F7" w:rsidP="0030653F">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rPr>
              <w:t>45.6</w:t>
            </w:r>
          </w:p>
        </w:tc>
      </w:tr>
      <w:tr w:rsidR="00C87591" w:rsidRPr="009E06A6" w14:paraId="123ABCE6" w14:textId="77777777" w:rsidTr="00B04839">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hideMark/>
          </w:tcPr>
          <w:p w14:paraId="2F4F4E8B" w14:textId="77777777" w:rsidR="00C87591" w:rsidRPr="009E06A6" w:rsidRDefault="00C87591" w:rsidP="0030653F">
            <w:pPr>
              <w:rPr>
                <w:rFonts w:cs="Calibri"/>
                <w:color w:val="000000"/>
                <w:szCs w:val="24"/>
              </w:rPr>
            </w:pPr>
            <w:r w:rsidRPr="009E06A6">
              <w:rPr>
                <w:rFonts w:cs="Calibri"/>
                <w:color w:val="000000"/>
                <w:szCs w:val="24"/>
              </w:rPr>
              <w:t>Male</w:t>
            </w:r>
          </w:p>
        </w:tc>
        <w:tc>
          <w:tcPr>
            <w:tcW w:w="960" w:type="dxa"/>
            <w:noWrap/>
          </w:tcPr>
          <w:p w14:paraId="1084FD25" w14:textId="7FBF25C2" w:rsidR="00C87591" w:rsidRPr="009E06A6" w:rsidRDefault="000D37F7" w:rsidP="0030653F">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rPr>
              <w:t>1218</w:t>
            </w:r>
          </w:p>
        </w:tc>
        <w:tc>
          <w:tcPr>
            <w:tcW w:w="960" w:type="dxa"/>
            <w:noWrap/>
          </w:tcPr>
          <w:p w14:paraId="58F03554" w14:textId="631870A5" w:rsidR="00C87591" w:rsidRPr="009E06A6" w:rsidRDefault="000D37F7" w:rsidP="0030653F">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rPr>
              <w:t>48.7</w:t>
            </w:r>
          </w:p>
        </w:tc>
      </w:tr>
      <w:tr w:rsidR="00BD4E9A" w:rsidRPr="009E06A6" w14:paraId="6E9C7218" w14:textId="77777777" w:rsidTr="00B04839">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tcPr>
          <w:p w14:paraId="3EDBE72C" w14:textId="45769B93" w:rsidR="00BD4E9A" w:rsidRPr="009E06A6" w:rsidRDefault="00BD4E9A" w:rsidP="0030653F">
            <w:pPr>
              <w:rPr>
                <w:rFonts w:cs="Calibri"/>
                <w:color w:val="000000"/>
                <w:szCs w:val="24"/>
              </w:rPr>
            </w:pPr>
            <w:r>
              <w:rPr>
                <w:rFonts w:cs="Calibri"/>
                <w:color w:val="000000"/>
                <w:szCs w:val="24"/>
              </w:rPr>
              <w:t>Non-binary</w:t>
            </w:r>
          </w:p>
        </w:tc>
        <w:tc>
          <w:tcPr>
            <w:tcW w:w="960" w:type="dxa"/>
            <w:noWrap/>
          </w:tcPr>
          <w:p w14:paraId="15404EBD" w14:textId="3BA65CCF" w:rsidR="00BD4E9A" w:rsidRPr="009E06A6" w:rsidRDefault="000D37F7"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rPr>
              <w:t>17</w:t>
            </w:r>
          </w:p>
        </w:tc>
        <w:tc>
          <w:tcPr>
            <w:tcW w:w="960" w:type="dxa"/>
            <w:noWrap/>
          </w:tcPr>
          <w:p w14:paraId="5F1974A3" w14:textId="78433621" w:rsidR="00BD4E9A" w:rsidRPr="009E06A6" w:rsidRDefault="000D37F7" w:rsidP="0030653F">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rPr>
              <w:t>0.7</w:t>
            </w:r>
          </w:p>
        </w:tc>
      </w:tr>
      <w:tr w:rsidR="00C87591" w:rsidRPr="009E06A6" w14:paraId="7D3F25C2" w14:textId="77777777" w:rsidTr="00B04839">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hideMark/>
          </w:tcPr>
          <w:p w14:paraId="726D6DD0" w14:textId="77777777" w:rsidR="00C87591" w:rsidRPr="009E06A6" w:rsidRDefault="00C87591" w:rsidP="0030653F">
            <w:pPr>
              <w:rPr>
                <w:rFonts w:cs="Calibri"/>
                <w:color w:val="000000"/>
                <w:szCs w:val="24"/>
              </w:rPr>
            </w:pPr>
            <w:r w:rsidRPr="009E06A6">
              <w:rPr>
                <w:rFonts w:cs="Calibri"/>
                <w:color w:val="000000"/>
                <w:szCs w:val="24"/>
              </w:rPr>
              <w:t>Other</w:t>
            </w:r>
          </w:p>
        </w:tc>
        <w:tc>
          <w:tcPr>
            <w:tcW w:w="960" w:type="dxa"/>
            <w:noWrap/>
          </w:tcPr>
          <w:p w14:paraId="6B1AAF7C" w14:textId="45809463" w:rsidR="00C87591" w:rsidRPr="009E06A6" w:rsidRDefault="000D37F7" w:rsidP="0030653F">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rPr>
              <w:t>5</w:t>
            </w:r>
          </w:p>
        </w:tc>
        <w:tc>
          <w:tcPr>
            <w:tcW w:w="960" w:type="dxa"/>
            <w:noWrap/>
          </w:tcPr>
          <w:p w14:paraId="79CB09AD" w14:textId="70C9724D" w:rsidR="00C87591" w:rsidRPr="009E06A6" w:rsidRDefault="000D37F7" w:rsidP="0030653F">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rPr>
              <w:t>0.2</w:t>
            </w:r>
          </w:p>
        </w:tc>
      </w:tr>
      <w:tr w:rsidR="00C87591" w:rsidRPr="009E06A6" w14:paraId="00BB07C4" w14:textId="77777777" w:rsidTr="00B04839">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hideMark/>
          </w:tcPr>
          <w:p w14:paraId="7A9883AD" w14:textId="77777777" w:rsidR="00C87591" w:rsidRPr="009E06A6" w:rsidRDefault="00C87591" w:rsidP="0030653F">
            <w:pPr>
              <w:rPr>
                <w:rFonts w:cs="Calibri"/>
                <w:color w:val="000000"/>
                <w:szCs w:val="24"/>
              </w:rPr>
            </w:pPr>
            <w:r w:rsidRPr="009E06A6">
              <w:rPr>
                <w:rFonts w:cs="Calibri"/>
                <w:color w:val="000000"/>
                <w:szCs w:val="24"/>
              </w:rPr>
              <w:t>Prefer not to say</w:t>
            </w:r>
          </w:p>
        </w:tc>
        <w:tc>
          <w:tcPr>
            <w:tcW w:w="960" w:type="dxa"/>
            <w:noWrap/>
          </w:tcPr>
          <w:p w14:paraId="48007BF5" w14:textId="7B32FA17" w:rsidR="00C87591" w:rsidRPr="009E06A6" w:rsidRDefault="000D37F7"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rPr>
              <w:t>121</w:t>
            </w:r>
          </w:p>
        </w:tc>
        <w:tc>
          <w:tcPr>
            <w:tcW w:w="960" w:type="dxa"/>
            <w:noWrap/>
          </w:tcPr>
          <w:p w14:paraId="55A04670" w14:textId="6DB149F3" w:rsidR="00C87591" w:rsidRPr="009E06A6" w:rsidRDefault="000D37F7" w:rsidP="0030653F">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rPr>
              <w:t>4.8</w:t>
            </w:r>
          </w:p>
        </w:tc>
      </w:tr>
      <w:tr w:rsidR="00C87591" w:rsidRPr="009E06A6" w14:paraId="7349EBE3" w14:textId="77777777" w:rsidTr="00B04839">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hideMark/>
          </w:tcPr>
          <w:p w14:paraId="22258BD9" w14:textId="77777777" w:rsidR="00C87591" w:rsidRPr="009E06A6" w:rsidRDefault="00C87591" w:rsidP="0030653F">
            <w:pPr>
              <w:rPr>
                <w:rFonts w:cs="Calibri"/>
                <w:i/>
                <w:iCs/>
                <w:color w:val="000000"/>
                <w:szCs w:val="24"/>
              </w:rPr>
            </w:pPr>
            <w:r w:rsidRPr="009E06A6">
              <w:rPr>
                <w:rFonts w:cs="Calibri"/>
                <w:color w:val="000000"/>
                <w:szCs w:val="24"/>
              </w:rPr>
              <w:t>Total</w:t>
            </w:r>
          </w:p>
        </w:tc>
        <w:tc>
          <w:tcPr>
            <w:tcW w:w="960" w:type="dxa"/>
            <w:noWrap/>
          </w:tcPr>
          <w:p w14:paraId="1572CCAB" w14:textId="5820BE12" w:rsidR="00C87591" w:rsidRPr="009E06A6" w:rsidRDefault="000D37F7" w:rsidP="0030653F">
            <w:pPr>
              <w:jc w:val="right"/>
              <w:cnfStyle w:val="010000000000" w:firstRow="0" w:lastRow="1" w:firstColumn="0" w:lastColumn="0" w:oddVBand="0" w:evenVBand="0" w:oddHBand="0" w:evenHBand="0" w:firstRowFirstColumn="0" w:firstRowLastColumn="0" w:lastRowFirstColumn="0" w:lastRowLastColumn="0"/>
              <w:rPr>
                <w:rFonts w:cs="Calibri"/>
                <w:color w:val="000000"/>
                <w:szCs w:val="24"/>
              </w:rPr>
            </w:pPr>
            <w:r>
              <w:rPr>
                <w:rFonts w:cs="Calibri"/>
                <w:color w:val="000000"/>
                <w:szCs w:val="24"/>
              </w:rPr>
              <w:t>2,500</w:t>
            </w:r>
          </w:p>
        </w:tc>
        <w:tc>
          <w:tcPr>
            <w:tcW w:w="960" w:type="dxa"/>
            <w:noWrap/>
          </w:tcPr>
          <w:p w14:paraId="70226A03" w14:textId="77777777" w:rsidR="00C87591" w:rsidRPr="009E06A6" w:rsidRDefault="00C87591" w:rsidP="0030653F">
            <w:pPr>
              <w:jc w:val="right"/>
              <w:cnfStyle w:val="010000000000" w:firstRow="0" w:lastRow="1" w:firstColumn="0" w:lastColumn="0" w:oddVBand="0" w:evenVBand="0" w:oddHBand="0" w:evenHBand="0" w:firstRowFirstColumn="0" w:firstRowLastColumn="0" w:lastRowFirstColumn="0" w:lastRowLastColumn="0"/>
              <w:rPr>
                <w:rFonts w:cs="Calibri"/>
                <w:i/>
                <w:iCs/>
                <w:color w:val="000000"/>
                <w:szCs w:val="24"/>
              </w:rPr>
            </w:pPr>
            <w:r w:rsidRPr="009E06A6">
              <w:rPr>
                <w:rFonts w:cs="Calibri"/>
                <w:i/>
                <w:iCs/>
                <w:color w:val="000000"/>
                <w:szCs w:val="24"/>
              </w:rPr>
              <w:t>100.0</w:t>
            </w:r>
          </w:p>
        </w:tc>
      </w:tr>
    </w:tbl>
    <w:p w14:paraId="75EB502F" w14:textId="77777777" w:rsidR="00C87591" w:rsidRPr="0039102D" w:rsidRDefault="00C87591" w:rsidP="00C87591"/>
    <w:p w14:paraId="5F700A7E" w14:textId="77777777" w:rsidR="00C87591" w:rsidRPr="00DE6705" w:rsidRDefault="00C87591" w:rsidP="00C87591">
      <w:pPr>
        <w:rPr>
          <w:b/>
        </w:rPr>
      </w:pPr>
      <w:r w:rsidRPr="00DE6705">
        <w:rPr>
          <w:b/>
        </w:rPr>
        <w:t>Do you identify as Trans?</w:t>
      </w:r>
    </w:p>
    <w:tbl>
      <w:tblPr>
        <w:tblStyle w:val="GridTable4-Accent5"/>
        <w:tblW w:w="4609" w:type="dxa"/>
        <w:tblLook w:val="04E0" w:firstRow="1" w:lastRow="1" w:firstColumn="1" w:lastColumn="0" w:noHBand="0" w:noVBand="1"/>
      </w:tblPr>
      <w:tblGrid>
        <w:gridCol w:w="2689"/>
        <w:gridCol w:w="960"/>
        <w:gridCol w:w="960"/>
      </w:tblGrid>
      <w:tr w:rsidR="00C87591" w:rsidRPr="0028331C" w14:paraId="10C40237" w14:textId="77777777" w:rsidTr="00B04839">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689" w:type="dxa"/>
            <w:noWrap/>
            <w:hideMark/>
          </w:tcPr>
          <w:p w14:paraId="684F6182" w14:textId="77777777" w:rsidR="00C87591" w:rsidRPr="0028331C" w:rsidRDefault="00C87591" w:rsidP="0028331C">
            <w:pPr>
              <w:jc w:val="right"/>
              <w:rPr>
                <w:rFonts w:asciiTheme="minorHAnsi" w:hAnsiTheme="minorHAnsi" w:cstheme="minorHAnsi"/>
                <w:color w:val="FFFFFF" w:themeColor="background1"/>
                <w:szCs w:val="24"/>
              </w:rPr>
            </w:pPr>
          </w:p>
        </w:tc>
        <w:tc>
          <w:tcPr>
            <w:tcW w:w="960" w:type="dxa"/>
            <w:noWrap/>
            <w:hideMark/>
          </w:tcPr>
          <w:p w14:paraId="485C9AFB" w14:textId="77777777" w:rsidR="00C87591" w:rsidRPr="0028331C" w:rsidRDefault="00C87591" w:rsidP="0030653F">
            <w:pPr>
              <w:jc w:val="right"/>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bCs/>
                <w:color w:val="FFFFFF" w:themeColor="background1"/>
                <w:szCs w:val="24"/>
              </w:rPr>
            </w:pPr>
            <w:r w:rsidRPr="0028331C">
              <w:rPr>
                <w:rFonts w:asciiTheme="minorHAnsi" w:hAnsiTheme="minorHAnsi" w:cstheme="minorHAnsi"/>
                <w:b/>
                <w:bCs/>
                <w:color w:val="FFFFFF" w:themeColor="background1"/>
                <w:szCs w:val="24"/>
              </w:rPr>
              <w:t>No.</w:t>
            </w:r>
          </w:p>
        </w:tc>
        <w:tc>
          <w:tcPr>
            <w:tcW w:w="960" w:type="dxa"/>
            <w:noWrap/>
            <w:hideMark/>
          </w:tcPr>
          <w:p w14:paraId="23B27876" w14:textId="77777777" w:rsidR="00C87591" w:rsidRPr="0028331C" w:rsidRDefault="00C87591" w:rsidP="0030653F">
            <w:pPr>
              <w:jc w:val="right"/>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bCs/>
                <w:color w:val="FFFFFF" w:themeColor="background1"/>
                <w:szCs w:val="24"/>
              </w:rPr>
            </w:pPr>
            <w:r w:rsidRPr="0028331C">
              <w:rPr>
                <w:rFonts w:asciiTheme="minorHAnsi" w:hAnsiTheme="minorHAnsi" w:cstheme="minorHAnsi"/>
                <w:b/>
                <w:bCs/>
                <w:color w:val="FFFFFF" w:themeColor="background1"/>
                <w:szCs w:val="24"/>
              </w:rPr>
              <w:t>%</w:t>
            </w:r>
          </w:p>
        </w:tc>
      </w:tr>
      <w:tr w:rsidR="00C87591" w:rsidRPr="009E06A6" w14:paraId="19056E4A" w14:textId="77777777" w:rsidTr="00B04839">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689" w:type="dxa"/>
            <w:noWrap/>
            <w:hideMark/>
          </w:tcPr>
          <w:p w14:paraId="4A95A610" w14:textId="77777777" w:rsidR="00C87591" w:rsidRPr="009E06A6" w:rsidRDefault="00C87591" w:rsidP="0030653F">
            <w:pPr>
              <w:rPr>
                <w:rFonts w:cs="Calibri"/>
                <w:color w:val="000000"/>
                <w:szCs w:val="24"/>
              </w:rPr>
            </w:pPr>
            <w:r w:rsidRPr="009E06A6">
              <w:rPr>
                <w:rFonts w:cs="Calibri"/>
                <w:color w:val="000000"/>
                <w:szCs w:val="24"/>
              </w:rPr>
              <w:t>Yes</w:t>
            </w:r>
          </w:p>
        </w:tc>
        <w:tc>
          <w:tcPr>
            <w:tcW w:w="960" w:type="dxa"/>
            <w:noWrap/>
          </w:tcPr>
          <w:p w14:paraId="6A10827C" w14:textId="3B5B6242" w:rsidR="00C87591" w:rsidRPr="009E06A6" w:rsidRDefault="004B53D2"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rPr>
              <w:t>16</w:t>
            </w:r>
          </w:p>
        </w:tc>
        <w:tc>
          <w:tcPr>
            <w:tcW w:w="960" w:type="dxa"/>
            <w:noWrap/>
          </w:tcPr>
          <w:p w14:paraId="166AC49D" w14:textId="3BD54229" w:rsidR="00C87591" w:rsidRPr="009E06A6" w:rsidRDefault="004B53D2" w:rsidP="0030653F">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rPr>
              <w:t>0.7</w:t>
            </w:r>
          </w:p>
        </w:tc>
      </w:tr>
      <w:tr w:rsidR="00C87591" w:rsidRPr="009E06A6" w14:paraId="0337C4EE" w14:textId="77777777" w:rsidTr="00B04839">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689" w:type="dxa"/>
            <w:noWrap/>
            <w:hideMark/>
          </w:tcPr>
          <w:p w14:paraId="0064C9A7" w14:textId="77777777" w:rsidR="00C87591" w:rsidRPr="009E06A6" w:rsidRDefault="00C87591" w:rsidP="0030653F">
            <w:pPr>
              <w:rPr>
                <w:rFonts w:cs="Calibri"/>
                <w:color w:val="000000"/>
                <w:szCs w:val="24"/>
              </w:rPr>
            </w:pPr>
            <w:r w:rsidRPr="009E06A6">
              <w:rPr>
                <w:rFonts w:cs="Calibri"/>
                <w:color w:val="000000"/>
                <w:szCs w:val="24"/>
              </w:rPr>
              <w:t>No</w:t>
            </w:r>
          </w:p>
        </w:tc>
        <w:tc>
          <w:tcPr>
            <w:tcW w:w="960" w:type="dxa"/>
            <w:noWrap/>
          </w:tcPr>
          <w:p w14:paraId="3598CB0F" w14:textId="7F5803F8" w:rsidR="00C87591" w:rsidRPr="009E06A6" w:rsidRDefault="004B53D2" w:rsidP="0030653F">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rPr>
              <w:t>2237</w:t>
            </w:r>
          </w:p>
        </w:tc>
        <w:tc>
          <w:tcPr>
            <w:tcW w:w="960" w:type="dxa"/>
            <w:noWrap/>
          </w:tcPr>
          <w:p w14:paraId="41B2CB8D" w14:textId="6E9D4291" w:rsidR="00C87591" w:rsidRPr="009E06A6" w:rsidRDefault="004B53D2" w:rsidP="0030653F">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rPr>
              <w:t>92.8</w:t>
            </w:r>
          </w:p>
        </w:tc>
      </w:tr>
      <w:tr w:rsidR="00C87591" w:rsidRPr="009E06A6" w14:paraId="3B3C1A90" w14:textId="77777777" w:rsidTr="00B04839">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689" w:type="dxa"/>
            <w:noWrap/>
            <w:hideMark/>
          </w:tcPr>
          <w:p w14:paraId="0D8A96BC" w14:textId="77777777" w:rsidR="00C87591" w:rsidRPr="009E06A6" w:rsidRDefault="00C87591" w:rsidP="0030653F">
            <w:pPr>
              <w:rPr>
                <w:rFonts w:cs="Calibri"/>
                <w:color w:val="000000"/>
                <w:szCs w:val="24"/>
              </w:rPr>
            </w:pPr>
            <w:r w:rsidRPr="009E06A6">
              <w:rPr>
                <w:rFonts w:cs="Calibri"/>
                <w:color w:val="000000"/>
                <w:szCs w:val="24"/>
              </w:rPr>
              <w:t>Prefer to self-describe</w:t>
            </w:r>
          </w:p>
        </w:tc>
        <w:tc>
          <w:tcPr>
            <w:tcW w:w="960" w:type="dxa"/>
            <w:noWrap/>
          </w:tcPr>
          <w:p w14:paraId="18C56D96" w14:textId="220FB016" w:rsidR="00C87591" w:rsidRPr="009E06A6" w:rsidRDefault="004B53D2"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rPr>
              <w:t>17</w:t>
            </w:r>
          </w:p>
        </w:tc>
        <w:tc>
          <w:tcPr>
            <w:tcW w:w="960" w:type="dxa"/>
            <w:noWrap/>
          </w:tcPr>
          <w:p w14:paraId="6909E251" w14:textId="4EE2F5C3" w:rsidR="00C87591" w:rsidRPr="009E06A6" w:rsidRDefault="004B53D2" w:rsidP="0030653F">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rPr>
              <w:t>0.7</w:t>
            </w:r>
          </w:p>
        </w:tc>
      </w:tr>
      <w:tr w:rsidR="00C87591" w:rsidRPr="009E06A6" w14:paraId="37E4AD73" w14:textId="77777777" w:rsidTr="00B04839">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689" w:type="dxa"/>
            <w:noWrap/>
            <w:hideMark/>
          </w:tcPr>
          <w:p w14:paraId="0BD3D7B0" w14:textId="77777777" w:rsidR="00C87591" w:rsidRPr="009E06A6" w:rsidRDefault="00C87591" w:rsidP="0030653F">
            <w:pPr>
              <w:rPr>
                <w:rFonts w:cs="Calibri"/>
                <w:color w:val="000000"/>
                <w:szCs w:val="24"/>
              </w:rPr>
            </w:pPr>
            <w:r w:rsidRPr="009E06A6">
              <w:rPr>
                <w:rFonts w:cs="Calibri"/>
                <w:color w:val="000000"/>
                <w:szCs w:val="24"/>
              </w:rPr>
              <w:t>Prefer not to say</w:t>
            </w:r>
          </w:p>
        </w:tc>
        <w:tc>
          <w:tcPr>
            <w:tcW w:w="960" w:type="dxa"/>
            <w:noWrap/>
          </w:tcPr>
          <w:p w14:paraId="59063874" w14:textId="73FB1566" w:rsidR="00C87591" w:rsidRPr="009E06A6" w:rsidRDefault="004B53D2" w:rsidP="0030653F">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rPr>
              <w:t>141</w:t>
            </w:r>
          </w:p>
        </w:tc>
        <w:tc>
          <w:tcPr>
            <w:tcW w:w="960" w:type="dxa"/>
            <w:noWrap/>
          </w:tcPr>
          <w:p w14:paraId="5EB098D9" w14:textId="0270E8EA" w:rsidR="00C87591" w:rsidRPr="009E06A6" w:rsidRDefault="004B53D2" w:rsidP="0030653F">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rPr>
              <w:t>5.8</w:t>
            </w:r>
          </w:p>
        </w:tc>
      </w:tr>
      <w:tr w:rsidR="00C87591" w:rsidRPr="009E06A6" w14:paraId="6512454B" w14:textId="77777777" w:rsidTr="00B04839">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689" w:type="dxa"/>
            <w:noWrap/>
            <w:hideMark/>
          </w:tcPr>
          <w:p w14:paraId="5ADEEED7" w14:textId="77777777" w:rsidR="00C87591" w:rsidRPr="009E06A6" w:rsidRDefault="00C87591" w:rsidP="0030653F">
            <w:pPr>
              <w:rPr>
                <w:rFonts w:cs="Calibri"/>
                <w:i/>
                <w:iCs/>
                <w:color w:val="000000"/>
                <w:szCs w:val="24"/>
              </w:rPr>
            </w:pPr>
            <w:r w:rsidRPr="009E06A6">
              <w:rPr>
                <w:rFonts w:cs="Calibri"/>
                <w:color w:val="000000"/>
                <w:szCs w:val="24"/>
              </w:rPr>
              <w:t>Total</w:t>
            </w:r>
          </w:p>
        </w:tc>
        <w:tc>
          <w:tcPr>
            <w:tcW w:w="960" w:type="dxa"/>
            <w:noWrap/>
          </w:tcPr>
          <w:p w14:paraId="357D94AF" w14:textId="68359BEA" w:rsidR="00C87591" w:rsidRPr="009E06A6" w:rsidRDefault="004B53D2" w:rsidP="0030653F">
            <w:pPr>
              <w:jc w:val="right"/>
              <w:cnfStyle w:val="010000000000" w:firstRow="0" w:lastRow="1" w:firstColumn="0" w:lastColumn="0" w:oddVBand="0" w:evenVBand="0" w:oddHBand="0" w:evenHBand="0" w:firstRowFirstColumn="0" w:firstRowLastColumn="0" w:lastRowFirstColumn="0" w:lastRowLastColumn="0"/>
              <w:rPr>
                <w:rFonts w:cs="Calibri"/>
                <w:color w:val="000000"/>
                <w:szCs w:val="24"/>
              </w:rPr>
            </w:pPr>
            <w:r>
              <w:rPr>
                <w:rFonts w:cs="Calibri"/>
                <w:color w:val="000000"/>
                <w:szCs w:val="24"/>
              </w:rPr>
              <w:t>2,411</w:t>
            </w:r>
          </w:p>
        </w:tc>
        <w:tc>
          <w:tcPr>
            <w:tcW w:w="960" w:type="dxa"/>
            <w:noWrap/>
          </w:tcPr>
          <w:p w14:paraId="2DBDCA9A" w14:textId="77777777" w:rsidR="00C87591" w:rsidRPr="009E06A6" w:rsidRDefault="00C87591" w:rsidP="0030653F">
            <w:pPr>
              <w:jc w:val="right"/>
              <w:cnfStyle w:val="010000000000" w:firstRow="0" w:lastRow="1" w:firstColumn="0" w:lastColumn="0" w:oddVBand="0" w:evenVBand="0" w:oddHBand="0" w:evenHBand="0" w:firstRowFirstColumn="0" w:firstRowLastColumn="0" w:lastRowFirstColumn="0" w:lastRowLastColumn="0"/>
              <w:rPr>
                <w:rFonts w:cs="Calibri"/>
                <w:i/>
                <w:iCs/>
                <w:color w:val="000000"/>
                <w:szCs w:val="24"/>
              </w:rPr>
            </w:pPr>
            <w:r w:rsidRPr="009E06A6">
              <w:rPr>
                <w:rFonts w:cs="Calibri"/>
                <w:i/>
                <w:iCs/>
                <w:color w:val="000000"/>
                <w:szCs w:val="24"/>
              </w:rPr>
              <w:t>100.0</w:t>
            </w:r>
          </w:p>
        </w:tc>
      </w:tr>
    </w:tbl>
    <w:p w14:paraId="08F935CD" w14:textId="77777777" w:rsidR="00C87591" w:rsidRDefault="00C87591" w:rsidP="00C87591">
      <w:pPr>
        <w:rPr>
          <w:b/>
        </w:rPr>
      </w:pPr>
    </w:p>
    <w:p w14:paraId="7ECCF623" w14:textId="77777777" w:rsidR="00C87591" w:rsidRPr="00DE6705" w:rsidRDefault="00C87591" w:rsidP="00C87591">
      <w:pPr>
        <w:rPr>
          <w:b/>
        </w:rPr>
      </w:pPr>
      <w:r w:rsidRPr="00DE6705">
        <w:rPr>
          <w:b/>
        </w:rPr>
        <w:t>How many children live in your household?</w:t>
      </w:r>
    </w:p>
    <w:tbl>
      <w:tblPr>
        <w:tblStyle w:val="GridTable4-Accent5"/>
        <w:tblW w:w="9016" w:type="dxa"/>
        <w:tblLook w:val="04E0" w:firstRow="1" w:lastRow="1" w:firstColumn="1" w:lastColumn="0" w:noHBand="0" w:noVBand="1"/>
      </w:tblPr>
      <w:tblGrid>
        <w:gridCol w:w="7150"/>
        <w:gridCol w:w="933"/>
        <w:gridCol w:w="933"/>
      </w:tblGrid>
      <w:tr w:rsidR="00C87591" w:rsidRPr="0028331C" w14:paraId="4243988D" w14:textId="77777777" w:rsidTr="00B04839">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7150" w:type="dxa"/>
            <w:noWrap/>
            <w:hideMark/>
          </w:tcPr>
          <w:p w14:paraId="180B8924" w14:textId="77777777" w:rsidR="00C87591" w:rsidRPr="0028331C" w:rsidRDefault="00C87591" w:rsidP="0028331C">
            <w:pPr>
              <w:jc w:val="right"/>
              <w:rPr>
                <w:rFonts w:asciiTheme="minorHAnsi" w:hAnsiTheme="minorHAnsi" w:cstheme="minorHAnsi"/>
                <w:color w:val="FFFFFF" w:themeColor="background1"/>
                <w:szCs w:val="24"/>
              </w:rPr>
            </w:pPr>
          </w:p>
        </w:tc>
        <w:tc>
          <w:tcPr>
            <w:tcW w:w="933" w:type="dxa"/>
            <w:noWrap/>
            <w:hideMark/>
          </w:tcPr>
          <w:p w14:paraId="0D98D743" w14:textId="77777777" w:rsidR="00C87591" w:rsidRPr="0028331C" w:rsidRDefault="00C87591" w:rsidP="0030653F">
            <w:pPr>
              <w:jc w:val="right"/>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bCs/>
                <w:color w:val="FFFFFF" w:themeColor="background1"/>
                <w:szCs w:val="24"/>
              </w:rPr>
            </w:pPr>
            <w:r w:rsidRPr="0028331C">
              <w:rPr>
                <w:rFonts w:asciiTheme="minorHAnsi" w:hAnsiTheme="minorHAnsi" w:cstheme="minorHAnsi"/>
                <w:b/>
                <w:bCs/>
                <w:color w:val="FFFFFF" w:themeColor="background1"/>
                <w:szCs w:val="24"/>
              </w:rPr>
              <w:t>No.</w:t>
            </w:r>
          </w:p>
        </w:tc>
        <w:tc>
          <w:tcPr>
            <w:tcW w:w="933" w:type="dxa"/>
            <w:noWrap/>
            <w:hideMark/>
          </w:tcPr>
          <w:p w14:paraId="3B86ED1F" w14:textId="77777777" w:rsidR="00C87591" w:rsidRPr="0028331C" w:rsidRDefault="00C87591" w:rsidP="0030653F">
            <w:pPr>
              <w:jc w:val="right"/>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bCs/>
                <w:color w:val="FFFFFF" w:themeColor="background1"/>
                <w:szCs w:val="24"/>
              </w:rPr>
            </w:pPr>
            <w:r w:rsidRPr="0028331C">
              <w:rPr>
                <w:rFonts w:asciiTheme="minorHAnsi" w:hAnsiTheme="minorHAnsi" w:cstheme="minorHAnsi"/>
                <w:b/>
                <w:bCs/>
                <w:color w:val="FFFFFF" w:themeColor="background1"/>
                <w:szCs w:val="24"/>
              </w:rPr>
              <w:t>%</w:t>
            </w:r>
          </w:p>
        </w:tc>
      </w:tr>
      <w:tr w:rsidR="00C87591" w:rsidRPr="009E06A6" w14:paraId="13BAFE24" w14:textId="77777777" w:rsidTr="00B04839">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7150" w:type="dxa"/>
            <w:noWrap/>
          </w:tcPr>
          <w:p w14:paraId="36402E58" w14:textId="77777777" w:rsidR="00C87591" w:rsidRPr="009E06A6" w:rsidRDefault="00C87591" w:rsidP="0030653F">
            <w:pPr>
              <w:rPr>
                <w:rFonts w:cs="Calibri"/>
                <w:szCs w:val="24"/>
              </w:rPr>
            </w:pPr>
            <w:r w:rsidRPr="009E06A6">
              <w:rPr>
                <w:rFonts w:cs="Calibri"/>
                <w:szCs w:val="24"/>
              </w:rPr>
              <w:t>No children</w:t>
            </w:r>
          </w:p>
        </w:tc>
        <w:tc>
          <w:tcPr>
            <w:tcW w:w="933" w:type="dxa"/>
            <w:noWrap/>
          </w:tcPr>
          <w:p w14:paraId="573EA6A1" w14:textId="2493D721" w:rsidR="00C87591" w:rsidRPr="009E06A6" w:rsidRDefault="00D86B50" w:rsidP="0030653F">
            <w:pPr>
              <w:jc w:val="right"/>
              <w:cnfStyle w:val="000000100000" w:firstRow="0" w:lastRow="0" w:firstColumn="0" w:lastColumn="0" w:oddVBand="0" w:evenVBand="0" w:oddHBand="1" w:evenHBand="0" w:firstRowFirstColumn="0" w:firstRowLastColumn="0" w:lastRowFirstColumn="0" w:lastRowLastColumn="0"/>
              <w:rPr>
                <w:rFonts w:cs="Calibri"/>
                <w:szCs w:val="24"/>
              </w:rPr>
            </w:pPr>
            <w:r>
              <w:rPr>
                <w:rFonts w:cs="Calibri"/>
                <w:color w:val="000000"/>
              </w:rPr>
              <w:t>1763</w:t>
            </w:r>
          </w:p>
        </w:tc>
        <w:tc>
          <w:tcPr>
            <w:tcW w:w="933" w:type="dxa"/>
            <w:noWrap/>
          </w:tcPr>
          <w:p w14:paraId="198B6554" w14:textId="56B0D8D1" w:rsidR="00C87591" w:rsidRPr="009E06A6" w:rsidRDefault="00D86B50" w:rsidP="0030653F">
            <w:pPr>
              <w:jc w:val="right"/>
              <w:cnfStyle w:val="000000100000" w:firstRow="0" w:lastRow="0" w:firstColumn="0" w:lastColumn="0" w:oddVBand="0" w:evenVBand="0" w:oddHBand="1" w:evenHBand="0" w:firstRowFirstColumn="0" w:firstRowLastColumn="0" w:lastRowFirstColumn="0" w:lastRowLastColumn="0"/>
              <w:rPr>
                <w:rFonts w:cs="Calibri"/>
                <w:i/>
                <w:iCs/>
                <w:szCs w:val="24"/>
              </w:rPr>
            </w:pPr>
            <w:r>
              <w:rPr>
                <w:rFonts w:cs="Calibri"/>
                <w:i/>
                <w:iCs/>
                <w:color w:val="000000"/>
              </w:rPr>
              <w:t>72.0</w:t>
            </w:r>
          </w:p>
        </w:tc>
      </w:tr>
      <w:tr w:rsidR="00C87591" w:rsidRPr="009E06A6" w14:paraId="3C1ABF90" w14:textId="77777777" w:rsidTr="00B04839">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7150" w:type="dxa"/>
            <w:noWrap/>
          </w:tcPr>
          <w:p w14:paraId="07B46E84" w14:textId="77777777" w:rsidR="00C87591" w:rsidRPr="009E06A6" w:rsidRDefault="00C87591" w:rsidP="0030653F">
            <w:pPr>
              <w:rPr>
                <w:rFonts w:cs="Calibri"/>
                <w:szCs w:val="24"/>
              </w:rPr>
            </w:pPr>
            <w:r w:rsidRPr="009E06A6">
              <w:rPr>
                <w:rFonts w:cs="Calibri"/>
                <w:szCs w:val="24"/>
              </w:rPr>
              <w:t>Yes, under 5 years old (pre-school)</w:t>
            </w:r>
          </w:p>
        </w:tc>
        <w:tc>
          <w:tcPr>
            <w:tcW w:w="933" w:type="dxa"/>
            <w:noWrap/>
          </w:tcPr>
          <w:p w14:paraId="300083B6" w14:textId="597A9CDF" w:rsidR="00C87591" w:rsidRPr="009E06A6" w:rsidRDefault="00D86B50" w:rsidP="0030653F">
            <w:pPr>
              <w:jc w:val="right"/>
              <w:cnfStyle w:val="000000010000" w:firstRow="0" w:lastRow="0" w:firstColumn="0" w:lastColumn="0" w:oddVBand="0" w:evenVBand="0" w:oddHBand="0" w:evenHBand="1" w:firstRowFirstColumn="0" w:firstRowLastColumn="0" w:lastRowFirstColumn="0" w:lastRowLastColumn="0"/>
              <w:rPr>
                <w:rFonts w:cs="Calibri"/>
                <w:szCs w:val="24"/>
              </w:rPr>
            </w:pPr>
            <w:r>
              <w:rPr>
                <w:rFonts w:cs="Calibri"/>
                <w:color w:val="000000"/>
              </w:rPr>
              <w:t>201</w:t>
            </w:r>
          </w:p>
        </w:tc>
        <w:tc>
          <w:tcPr>
            <w:tcW w:w="933" w:type="dxa"/>
            <w:noWrap/>
          </w:tcPr>
          <w:p w14:paraId="1EC9BB14" w14:textId="4FE0F3C6" w:rsidR="00C87591" w:rsidRPr="009E06A6" w:rsidRDefault="00D86B50" w:rsidP="0030653F">
            <w:pPr>
              <w:jc w:val="right"/>
              <w:cnfStyle w:val="000000010000" w:firstRow="0" w:lastRow="0" w:firstColumn="0" w:lastColumn="0" w:oddVBand="0" w:evenVBand="0" w:oddHBand="0" w:evenHBand="1" w:firstRowFirstColumn="0" w:firstRowLastColumn="0" w:lastRowFirstColumn="0" w:lastRowLastColumn="0"/>
              <w:rPr>
                <w:rFonts w:cs="Calibri"/>
                <w:i/>
                <w:iCs/>
                <w:szCs w:val="24"/>
              </w:rPr>
            </w:pPr>
            <w:r>
              <w:rPr>
                <w:rFonts w:cs="Calibri"/>
                <w:i/>
                <w:iCs/>
                <w:color w:val="000000"/>
              </w:rPr>
              <w:t>8.2</w:t>
            </w:r>
          </w:p>
        </w:tc>
      </w:tr>
      <w:tr w:rsidR="00C87591" w:rsidRPr="009E06A6" w14:paraId="1DF4A1AD" w14:textId="77777777" w:rsidTr="00B04839">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7150" w:type="dxa"/>
            <w:noWrap/>
          </w:tcPr>
          <w:p w14:paraId="6933D439" w14:textId="77777777" w:rsidR="00C87591" w:rsidRPr="009E06A6" w:rsidRDefault="00C87591" w:rsidP="0030653F">
            <w:pPr>
              <w:rPr>
                <w:rFonts w:cs="Calibri"/>
                <w:szCs w:val="24"/>
              </w:rPr>
            </w:pPr>
            <w:r w:rsidRPr="009E06A6">
              <w:rPr>
                <w:rFonts w:cs="Calibri"/>
                <w:szCs w:val="24"/>
              </w:rPr>
              <w:t>Yes, aged 5 - 11 (primary school)</w:t>
            </w:r>
          </w:p>
        </w:tc>
        <w:tc>
          <w:tcPr>
            <w:tcW w:w="933" w:type="dxa"/>
            <w:noWrap/>
          </w:tcPr>
          <w:p w14:paraId="0461718B" w14:textId="03F4C7D4" w:rsidR="00C87591" w:rsidRPr="009E06A6" w:rsidRDefault="00D86B50" w:rsidP="0030653F">
            <w:pPr>
              <w:jc w:val="right"/>
              <w:cnfStyle w:val="000000100000" w:firstRow="0" w:lastRow="0" w:firstColumn="0" w:lastColumn="0" w:oddVBand="0" w:evenVBand="0" w:oddHBand="1" w:evenHBand="0" w:firstRowFirstColumn="0" w:firstRowLastColumn="0" w:lastRowFirstColumn="0" w:lastRowLastColumn="0"/>
              <w:rPr>
                <w:rFonts w:cs="Calibri"/>
                <w:szCs w:val="24"/>
              </w:rPr>
            </w:pPr>
            <w:r>
              <w:rPr>
                <w:rFonts w:cs="Calibri"/>
                <w:color w:val="000000"/>
              </w:rPr>
              <w:t>313</w:t>
            </w:r>
          </w:p>
        </w:tc>
        <w:tc>
          <w:tcPr>
            <w:tcW w:w="933" w:type="dxa"/>
            <w:noWrap/>
          </w:tcPr>
          <w:p w14:paraId="294D8504" w14:textId="60A2BBC6" w:rsidR="00C87591" w:rsidRPr="009E06A6" w:rsidRDefault="00D86B50" w:rsidP="0030653F">
            <w:pPr>
              <w:jc w:val="right"/>
              <w:cnfStyle w:val="000000100000" w:firstRow="0" w:lastRow="0" w:firstColumn="0" w:lastColumn="0" w:oddVBand="0" w:evenVBand="0" w:oddHBand="1" w:evenHBand="0" w:firstRowFirstColumn="0" w:firstRowLastColumn="0" w:lastRowFirstColumn="0" w:lastRowLastColumn="0"/>
              <w:rPr>
                <w:rFonts w:cs="Calibri"/>
                <w:i/>
                <w:iCs/>
                <w:szCs w:val="24"/>
              </w:rPr>
            </w:pPr>
            <w:r>
              <w:rPr>
                <w:rFonts w:cs="Calibri"/>
                <w:i/>
                <w:iCs/>
                <w:color w:val="000000"/>
              </w:rPr>
              <w:t>12.8</w:t>
            </w:r>
          </w:p>
        </w:tc>
      </w:tr>
      <w:tr w:rsidR="00C87591" w:rsidRPr="009E06A6" w14:paraId="50BE109A" w14:textId="77777777" w:rsidTr="00B04839">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7150" w:type="dxa"/>
            <w:noWrap/>
          </w:tcPr>
          <w:p w14:paraId="4CEB3EAB" w14:textId="77777777" w:rsidR="00C87591" w:rsidRPr="009E06A6" w:rsidRDefault="00C87591" w:rsidP="0030653F">
            <w:pPr>
              <w:rPr>
                <w:rFonts w:cs="Calibri"/>
                <w:szCs w:val="24"/>
              </w:rPr>
            </w:pPr>
            <w:r w:rsidRPr="009E06A6">
              <w:rPr>
                <w:rFonts w:cs="Calibri"/>
                <w:szCs w:val="24"/>
              </w:rPr>
              <w:t>Yes, aged 11 - 16 (secondary school)</w:t>
            </w:r>
          </w:p>
        </w:tc>
        <w:tc>
          <w:tcPr>
            <w:tcW w:w="933" w:type="dxa"/>
            <w:noWrap/>
          </w:tcPr>
          <w:p w14:paraId="77CFF145" w14:textId="5E0A77C4" w:rsidR="00C87591" w:rsidRPr="009E06A6" w:rsidRDefault="00D86B50" w:rsidP="0030653F">
            <w:pPr>
              <w:jc w:val="right"/>
              <w:cnfStyle w:val="000000010000" w:firstRow="0" w:lastRow="0" w:firstColumn="0" w:lastColumn="0" w:oddVBand="0" w:evenVBand="0" w:oddHBand="0" w:evenHBand="1" w:firstRowFirstColumn="0" w:firstRowLastColumn="0" w:lastRowFirstColumn="0" w:lastRowLastColumn="0"/>
              <w:rPr>
                <w:rFonts w:cs="Calibri"/>
                <w:szCs w:val="24"/>
              </w:rPr>
            </w:pPr>
            <w:r>
              <w:rPr>
                <w:rFonts w:cs="Calibri"/>
                <w:color w:val="000000"/>
              </w:rPr>
              <w:t>265</w:t>
            </w:r>
          </w:p>
        </w:tc>
        <w:tc>
          <w:tcPr>
            <w:tcW w:w="933" w:type="dxa"/>
            <w:noWrap/>
          </w:tcPr>
          <w:p w14:paraId="7F67EB62" w14:textId="52A17610" w:rsidR="00C87591" w:rsidRPr="009E06A6" w:rsidRDefault="00D86B50" w:rsidP="0030653F">
            <w:pPr>
              <w:jc w:val="right"/>
              <w:cnfStyle w:val="000000010000" w:firstRow="0" w:lastRow="0" w:firstColumn="0" w:lastColumn="0" w:oddVBand="0" w:evenVBand="0" w:oddHBand="0" w:evenHBand="1" w:firstRowFirstColumn="0" w:firstRowLastColumn="0" w:lastRowFirstColumn="0" w:lastRowLastColumn="0"/>
              <w:rPr>
                <w:rFonts w:cs="Calibri"/>
                <w:i/>
                <w:iCs/>
                <w:szCs w:val="24"/>
              </w:rPr>
            </w:pPr>
            <w:r>
              <w:rPr>
                <w:rFonts w:cs="Calibri"/>
                <w:i/>
                <w:iCs/>
                <w:color w:val="000000"/>
              </w:rPr>
              <w:t>10.8</w:t>
            </w:r>
          </w:p>
        </w:tc>
      </w:tr>
      <w:tr w:rsidR="00C87591" w:rsidRPr="009E06A6" w14:paraId="3693C803" w14:textId="77777777" w:rsidTr="00B04839">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7150" w:type="dxa"/>
            <w:noWrap/>
          </w:tcPr>
          <w:p w14:paraId="268FC37B" w14:textId="77777777" w:rsidR="00C87591" w:rsidRPr="009E06A6" w:rsidRDefault="00C87591" w:rsidP="0030653F">
            <w:pPr>
              <w:rPr>
                <w:rFonts w:cs="Calibri"/>
                <w:szCs w:val="24"/>
              </w:rPr>
            </w:pPr>
            <w:r w:rsidRPr="009E06A6">
              <w:rPr>
                <w:rFonts w:cs="Calibri"/>
                <w:szCs w:val="24"/>
              </w:rPr>
              <w:t>Yes, aged 16 - 18 in full-time education, or working</w:t>
            </w:r>
          </w:p>
        </w:tc>
        <w:tc>
          <w:tcPr>
            <w:tcW w:w="933" w:type="dxa"/>
            <w:noWrap/>
          </w:tcPr>
          <w:p w14:paraId="744B0FDC" w14:textId="173B382E" w:rsidR="00C87591" w:rsidRPr="009E06A6" w:rsidRDefault="00D86B50" w:rsidP="0030653F">
            <w:pPr>
              <w:jc w:val="right"/>
              <w:cnfStyle w:val="000000100000" w:firstRow="0" w:lastRow="0" w:firstColumn="0" w:lastColumn="0" w:oddVBand="0" w:evenVBand="0" w:oddHBand="1" w:evenHBand="0" w:firstRowFirstColumn="0" w:firstRowLastColumn="0" w:lastRowFirstColumn="0" w:lastRowLastColumn="0"/>
              <w:rPr>
                <w:rFonts w:cs="Calibri"/>
                <w:szCs w:val="24"/>
              </w:rPr>
            </w:pPr>
            <w:r>
              <w:rPr>
                <w:rFonts w:cs="Calibri"/>
                <w:color w:val="000000"/>
              </w:rPr>
              <w:t>132</w:t>
            </w:r>
          </w:p>
        </w:tc>
        <w:tc>
          <w:tcPr>
            <w:tcW w:w="933" w:type="dxa"/>
            <w:noWrap/>
          </w:tcPr>
          <w:p w14:paraId="7EAC6461" w14:textId="55E6F38F" w:rsidR="00C87591" w:rsidRPr="009E06A6" w:rsidRDefault="00D86B50" w:rsidP="0030653F">
            <w:pPr>
              <w:jc w:val="right"/>
              <w:cnfStyle w:val="000000100000" w:firstRow="0" w:lastRow="0" w:firstColumn="0" w:lastColumn="0" w:oddVBand="0" w:evenVBand="0" w:oddHBand="1" w:evenHBand="0" w:firstRowFirstColumn="0" w:firstRowLastColumn="0" w:lastRowFirstColumn="0" w:lastRowLastColumn="0"/>
              <w:rPr>
                <w:rFonts w:cs="Calibri"/>
                <w:i/>
                <w:iCs/>
                <w:szCs w:val="24"/>
              </w:rPr>
            </w:pPr>
            <w:r>
              <w:rPr>
                <w:rFonts w:cs="Calibri"/>
                <w:i/>
                <w:iCs/>
                <w:color w:val="000000"/>
              </w:rPr>
              <w:t>5.4</w:t>
            </w:r>
          </w:p>
        </w:tc>
      </w:tr>
      <w:tr w:rsidR="00C87591" w:rsidRPr="009E06A6" w14:paraId="4760439F" w14:textId="77777777" w:rsidTr="00B04839">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7150" w:type="dxa"/>
            <w:noWrap/>
          </w:tcPr>
          <w:p w14:paraId="5E6CEEC9" w14:textId="77777777" w:rsidR="00C87591" w:rsidRPr="009E06A6" w:rsidRDefault="00C87591" w:rsidP="0030653F">
            <w:pPr>
              <w:rPr>
                <w:rFonts w:cs="Calibri"/>
                <w:szCs w:val="24"/>
              </w:rPr>
            </w:pPr>
            <w:r w:rsidRPr="009E06A6">
              <w:rPr>
                <w:rFonts w:cs="Calibri"/>
                <w:szCs w:val="24"/>
              </w:rPr>
              <w:t>Yes, aged 16 - 18 but not in full time education or working</w:t>
            </w:r>
          </w:p>
        </w:tc>
        <w:tc>
          <w:tcPr>
            <w:tcW w:w="933" w:type="dxa"/>
            <w:noWrap/>
          </w:tcPr>
          <w:p w14:paraId="14116ABE" w14:textId="181A8D4B" w:rsidR="00C87591" w:rsidRPr="009E06A6" w:rsidRDefault="00D86B50" w:rsidP="0030653F">
            <w:pPr>
              <w:jc w:val="right"/>
              <w:cnfStyle w:val="000000010000" w:firstRow="0" w:lastRow="0" w:firstColumn="0" w:lastColumn="0" w:oddVBand="0" w:evenVBand="0" w:oddHBand="0" w:evenHBand="1" w:firstRowFirstColumn="0" w:firstRowLastColumn="0" w:lastRowFirstColumn="0" w:lastRowLastColumn="0"/>
              <w:rPr>
                <w:rFonts w:cs="Calibri"/>
                <w:szCs w:val="24"/>
              </w:rPr>
            </w:pPr>
            <w:r>
              <w:rPr>
                <w:rFonts w:cs="Calibri"/>
                <w:color w:val="000000"/>
              </w:rPr>
              <w:t>32</w:t>
            </w:r>
          </w:p>
        </w:tc>
        <w:tc>
          <w:tcPr>
            <w:tcW w:w="933" w:type="dxa"/>
            <w:noWrap/>
          </w:tcPr>
          <w:p w14:paraId="7B38A6B4" w14:textId="4DAB2FA4" w:rsidR="00C87591" w:rsidRPr="009E06A6" w:rsidRDefault="00D86B50" w:rsidP="0030653F">
            <w:pPr>
              <w:jc w:val="right"/>
              <w:cnfStyle w:val="000000010000" w:firstRow="0" w:lastRow="0" w:firstColumn="0" w:lastColumn="0" w:oddVBand="0" w:evenVBand="0" w:oddHBand="0" w:evenHBand="1" w:firstRowFirstColumn="0" w:firstRowLastColumn="0" w:lastRowFirstColumn="0" w:lastRowLastColumn="0"/>
              <w:rPr>
                <w:rFonts w:cs="Calibri"/>
                <w:i/>
                <w:iCs/>
                <w:szCs w:val="24"/>
              </w:rPr>
            </w:pPr>
            <w:r>
              <w:rPr>
                <w:rFonts w:cs="Calibri"/>
                <w:i/>
                <w:iCs/>
                <w:color w:val="000000"/>
              </w:rPr>
              <w:t>1.3</w:t>
            </w:r>
          </w:p>
        </w:tc>
      </w:tr>
      <w:tr w:rsidR="00C87591" w:rsidRPr="009E06A6" w14:paraId="4908F3A4" w14:textId="77777777" w:rsidTr="00B04839">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7150" w:type="dxa"/>
            <w:noWrap/>
          </w:tcPr>
          <w:p w14:paraId="530F0AE5" w14:textId="77777777" w:rsidR="00C87591" w:rsidRPr="009E06A6" w:rsidRDefault="00C87591" w:rsidP="0030653F">
            <w:pPr>
              <w:rPr>
                <w:rFonts w:cs="Calibri"/>
                <w:i/>
                <w:iCs/>
                <w:szCs w:val="24"/>
              </w:rPr>
            </w:pPr>
            <w:r w:rsidRPr="009E06A6">
              <w:rPr>
                <w:rFonts w:cs="Calibri"/>
                <w:szCs w:val="24"/>
              </w:rPr>
              <w:t>Total</w:t>
            </w:r>
          </w:p>
        </w:tc>
        <w:tc>
          <w:tcPr>
            <w:tcW w:w="933" w:type="dxa"/>
            <w:noWrap/>
          </w:tcPr>
          <w:p w14:paraId="0321CEC2" w14:textId="223A8591" w:rsidR="00C87591" w:rsidRPr="009E06A6" w:rsidRDefault="00D86B50" w:rsidP="0030653F">
            <w:pPr>
              <w:jc w:val="right"/>
              <w:cnfStyle w:val="010000000000" w:firstRow="0" w:lastRow="1" w:firstColumn="0" w:lastColumn="0" w:oddVBand="0" w:evenVBand="0" w:oddHBand="0" w:evenHBand="0" w:firstRowFirstColumn="0" w:firstRowLastColumn="0" w:lastRowFirstColumn="0" w:lastRowLastColumn="0"/>
              <w:rPr>
                <w:rFonts w:cs="Calibri"/>
                <w:szCs w:val="24"/>
              </w:rPr>
            </w:pPr>
            <w:r>
              <w:rPr>
                <w:rFonts w:cs="Calibri"/>
                <w:szCs w:val="24"/>
              </w:rPr>
              <w:t>2,448</w:t>
            </w:r>
          </w:p>
        </w:tc>
        <w:tc>
          <w:tcPr>
            <w:tcW w:w="933" w:type="dxa"/>
            <w:noWrap/>
          </w:tcPr>
          <w:p w14:paraId="43059A9B" w14:textId="77777777" w:rsidR="00C87591" w:rsidRPr="009E06A6" w:rsidRDefault="00C87591" w:rsidP="0030653F">
            <w:pPr>
              <w:jc w:val="right"/>
              <w:cnfStyle w:val="010000000000" w:firstRow="0" w:lastRow="1" w:firstColumn="0" w:lastColumn="0" w:oddVBand="0" w:evenVBand="0" w:oddHBand="0" w:evenHBand="0" w:firstRowFirstColumn="0" w:firstRowLastColumn="0" w:lastRowFirstColumn="0" w:lastRowLastColumn="0"/>
              <w:rPr>
                <w:rFonts w:cs="Calibri"/>
                <w:i/>
                <w:iCs/>
                <w:szCs w:val="24"/>
              </w:rPr>
            </w:pPr>
            <w:r w:rsidRPr="009E06A6">
              <w:rPr>
                <w:rFonts w:cs="Calibri"/>
                <w:i/>
                <w:iCs/>
                <w:szCs w:val="24"/>
              </w:rPr>
              <w:t>-</w:t>
            </w:r>
          </w:p>
        </w:tc>
      </w:tr>
    </w:tbl>
    <w:p w14:paraId="7777C86C" w14:textId="77777777" w:rsidR="00C87591" w:rsidRPr="00747D26" w:rsidRDefault="00C87591" w:rsidP="00747D26">
      <w:pPr>
        <w:rPr>
          <w:rFonts w:ascii="Arial" w:eastAsia="Times New Roman" w:hAnsi="Arial" w:cs="Arial"/>
          <w:szCs w:val="24"/>
          <w:lang w:eastAsia="en-GB"/>
        </w:rPr>
      </w:pPr>
      <w:r w:rsidRPr="00747D26">
        <w:rPr>
          <w:rFonts w:eastAsia="Times New Roman"/>
          <w:i/>
          <w:szCs w:val="24"/>
          <w:lang w:eastAsia="en-GB"/>
        </w:rPr>
        <w:t>NB. Percentages do not total 100% as respondent could have children in more than one age group</w:t>
      </w:r>
    </w:p>
    <w:p w14:paraId="1858EE50" w14:textId="77777777" w:rsidR="004D044A" w:rsidRDefault="004D044A" w:rsidP="004D044A">
      <w:pPr>
        <w:rPr>
          <w:b/>
        </w:rPr>
      </w:pPr>
    </w:p>
    <w:p w14:paraId="4B366E02" w14:textId="270462D5" w:rsidR="004D044A" w:rsidRPr="00DE6705" w:rsidRDefault="00725EA8" w:rsidP="00725EA8">
      <w:pPr>
        <w:rPr>
          <w:b/>
        </w:rPr>
      </w:pPr>
      <w:r w:rsidRPr="00725EA8">
        <w:rPr>
          <w:b/>
        </w:rPr>
        <w:t>Are you pregnant, or have you given birth within the last 26 weeks</w:t>
      </w:r>
      <w:r w:rsidR="004D044A" w:rsidRPr="00DE6705">
        <w:rPr>
          <w:b/>
        </w:rPr>
        <w:t>?</w:t>
      </w:r>
    </w:p>
    <w:tbl>
      <w:tblPr>
        <w:tblStyle w:val="GridTable4-Accent5"/>
        <w:tblW w:w="4609" w:type="dxa"/>
        <w:tblLook w:val="04E0" w:firstRow="1" w:lastRow="1" w:firstColumn="1" w:lastColumn="0" w:noHBand="0" w:noVBand="1"/>
      </w:tblPr>
      <w:tblGrid>
        <w:gridCol w:w="2689"/>
        <w:gridCol w:w="960"/>
        <w:gridCol w:w="960"/>
      </w:tblGrid>
      <w:tr w:rsidR="004D044A" w:rsidRPr="0028331C" w14:paraId="5857F19A" w14:textId="77777777" w:rsidTr="0030653F">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689" w:type="dxa"/>
            <w:noWrap/>
            <w:hideMark/>
          </w:tcPr>
          <w:p w14:paraId="02273153" w14:textId="77777777" w:rsidR="004D044A" w:rsidRPr="0028331C" w:rsidRDefault="004D044A" w:rsidP="0030653F">
            <w:pPr>
              <w:jc w:val="right"/>
              <w:rPr>
                <w:rFonts w:asciiTheme="minorHAnsi" w:hAnsiTheme="minorHAnsi" w:cstheme="minorHAnsi"/>
                <w:color w:val="FFFFFF" w:themeColor="background1"/>
                <w:szCs w:val="24"/>
              </w:rPr>
            </w:pPr>
          </w:p>
        </w:tc>
        <w:tc>
          <w:tcPr>
            <w:tcW w:w="960" w:type="dxa"/>
            <w:noWrap/>
            <w:hideMark/>
          </w:tcPr>
          <w:p w14:paraId="349BF486" w14:textId="77777777" w:rsidR="004D044A" w:rsidRPr="0028331C" w:rsidRDefault="004D044A" w:rsidP="0030653F">
            <w:pPr>
              <w:jc w:val="right"/>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bCs/>
                <w:color w:val="FFFFFF" w:themeColor="background1"/>
                <w:szCs w:val="24"/>
              </w:rPr>
            </w:pPr>
            <w:r w:rsidRPr="0028331C">
              <w:rPr>
                <w:rFonts w:asciiTheme="minorHAnsi" w:hAnsiTheme="minorHAnsi" w:cstheme="minorHAnsi"/>
                <w:b/>
                <w:bCs/>
                <w:color w:val="FFFFFF" w:themeColor="background1"/>
                <w:szCs w:val="24"/>
              </w:rPr>
              <w:t>No.</w:t>
            </w:r>
          </w:p>
        </w:tc>
        <w:tc>
          <w:tcPr>
            <w:tcW w:w="960" w:type="dxa"/>
            <w:noWrap/>
            <w:hideMark/>
          </w:tcPr>
          <w:p w14:paraId="5E009B70" w14:textId="77777777" w:rsidR="004D044A" w:rsidRPr="0028331C" w:rsidRDefault="004D044A" w:rsidP="0030653F">
            <w:pPr>
              <w:jc w:val="right"/>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bCs/>
                <w:color w:val="FFFFFF" w:themeColor="background1"/>
                <w:szCs w:val="24"/>
              </w:rPr>
            </w:pPr>
            <w:r w:rsidRPr="0028331C">
              <w:rPr>
                <w:rFonts w:asciiTheme="minorHAnsi" w:hAnsiTheme="minorHAnsi" w:cstheme="minorHAnsi"/>
                <w:b/>
                <w:bCs/>
                <w:color w:val="FFFFFF" w:themeColor="background1"/>
                <w:szCs w:val="24"/>
              </w:rPr>
              <w:t>%</w:t>
            </w:r>
          </w:p>
        </w:tc>
      </w:tr>
      <w:tr w:rsidR="004D269A" w:rsidRPr="009E06A6" w14:paraId="454EA648"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689" w:type="dxa"/>
            <w:noWrap/>
            <w:hideMark/>
          </w:tcPr>
          <w:p w14:paraId="40DC7996" w14:textId="65F890EC" w:rsidR="004D269A" w:rsidRPr="004D269A" w:rsidRDefault="004D269A" w:rsidP="004D269A">
            <w:pPr>
              <w:rPr>
                <w:rFonts w:cs="Calibri"/>
                <w:color w:val="000000"/>
                <w:szCs w:val="22"/>
              </w:rPr>
            </w:pPr>
            <w:r w:rsidRPr="004D269A">
              <w:rPr>
                <w:rFonts w:cs="Calibri"/>
                <w:szCs w:val="22"/>
              </w:rPr>
              <w:t>Yes, I’m pregnant</w:t>
            </w:r>
          </w:p>
        </w:tc>
        <w:tc>
          <w:tcPr>
            <w:tcW w:w="960" w:type="dxa"/>
            <w:noWrap/>
          </w:tcPr>
          <w:p w14:paraId="653144C2" w14:textId="2FC9408B" w:rsidR="004D269A" w:rsidRPr="009E06A6" w:rsidRDefault="007C3BEC" w:rsidP="004D269A">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rPr>
              <w:t>23</w:t>
            </w:r>
          </w:p>
        </w:tc>
        <w:tc>
          <w:tcPr>
            <w:tcW w:w="960" w:type="dxa"/>
            <w:noWrap/>
          </w:tcPr>
          <w:p w14:paraId="2E27BB71" w14:textId="56BDE6FE" w:rsidR="004D269A" w:rsidRPr="009E06A6" w:rsidRDefault="007C3BEC" w:rsidP="004D269A">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rPr>
              <w:t>1.0</w:t>
            </w:r>
          </w:p>
        </w:tc>
      </w:tr>
      <w:tr w:rsidR="004D269A" w:rsidRPr="009E06A6" w14:paraId="1A7537DE" w14:textId="77777777" w:rsidTr="0030653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689" w:type="dxa"/>
            <w:noWrap/>
            <w:hideMark/>
          </w:tcPr>
          <w:p w14:paraId="754DF5E3" w14:textId="2A46562A" w:rsidR="004D269A" w:rsidRPr="004D269A" w:rsidRDefault="004D269A" w:rsidP="004D269A">
            <w:pPr>
              <w:rPr>
                <w:rFonts w:cs="Calibri"/>
                <w:color w:val="000000"/>
                <w:szCs w:val="22"/>
              </w:rPr>
            </w:pPr>
            <w:r w:rsidRPr="004D269A">
              <w:rPr>
                <w:rFonts w:cs="Calibri"/>
                <w:szCs w:val="22"/>
              </w:rPr>
              <w:t>Yes, I’ve given birth</w:t>
            </w:r>
          </w:p>
        </w:tc>
        <w:tc>
          <w:tcPr>
            <w:tcW w:w="960" w:type="dxa"/>
            <w:noWrap/>
          </w:tcPr>
          <w:p w14:paraId="4ADF0E95" w14:textId="4E537796" w:rsidR="004D269A" w:rsidRPr="009E06A6" w:rsidRDefault="007C3BEC" w:rsidP="004D269A">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rPr>
              <w:t>9</w:t>
            </w:r>
          </w:p>
        </w:tc>
        <w:tc>
          <w:tcPr>
            <w:tcW w:w="960" w:type="dxa"/>
            <w:noWrap/>
          </w:tcPr>
          <w:p w14:paraId="6A3F538D" w14:textId="731FA31C" w:rsidR="004D269A" w:rsidRPr="009E06A6" w:rsidRDefault="007C3BEC" w:rsidP="004D269A">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rPr>
              <w:t>0.4</w:t>
            </w:r>
          </w:p>
        </w:tc>
      </w:tr>
      <w:tr w:rsidR="004D269A" w:rsidRPr="009E06A6" w14:paraId="2D7E5E24"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689" w:type="dxa"/>
            <w:noWrap/>
            <w:hideMark/>
          </w:tcPr>
          <w:p w14:paraId="1DED0BDA" w14:textId="1062F175" w:rsidR="004D269A" w:rsidRPr="004D269A" w:rsidRDefault="004D269A" w:rsidP="004D269A">
            <w:pPr>
              <w:rPr>
                <w:rFonts w:cs="Calibri"/>
                <w:color w:val="000000"/>
                <w:szCs w:val="22"/>
              </w:rPr>
            </w:pPr>
            <w:r w:rsidRPr="004D269A">
              <w:rPr>
                <w:rFonts w:cs="Calibri"/>
                <w:szCs w:val="22"/>
              </w:rPr>
              <w:t>No</w:t>
            </w:r>
          </w:p>
        </w:tc>
        <w:tc>
          <w:tcPr>
            <w:tcW w:w="960" w:type="dxa"/>
            <w:noWrap/>
          </w:tcPr>
          <w:p w14:paraId="29EC799F" w14:textId="1FC15F69" w:rsidR="004D269A" w:rsidRPr="009E06A6" w:rsidRDefault="007C3BEC" w:rsidP="004D269A">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rPr>
              <w:t>2284</w:t>
            </w:r>
          </w:p>
        </w:tc>
        <w:tc>
          <w:tcPr>
            <w:tcW w:w="960" w:type="dxa"/>
            <w:noWrap/>
          </w:tcPr>
          <w:p w14:paraId="700290EA" w14:textId="58760AE5" w:rsidR="004D269A" w:rsidRPr="009E06A6" w:rsidRDefault="007C3BEC" w:rsidP="004D269A">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rPr>
              <w:t>94.8</w:t>
            </w:r>
          </w:p>
        </w:tc>
      </w:tr>
      <w:tr w:rsidR="004D269A" w:rsidRPr="009E06A6" w14:paraId="6634880F" w14:textId="77777777" w:rsidTr="0030653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689" w:type="dxa"/>
            <w:noWrap/>
            <w:hideMark/>
          </w:tcPr>
          <w:p w14:paraId="63EE4BBD" w14:textId="2ACE33E2" w:rsidR="004D269A" w:rsidRPr="004D269A" w:rsidRDefault="004D269A" w:rsidP="004D269A">
            <w:pPr>
              <w:rPr>
                <w:rFonts w:cs="Calibri"/>
                <w:color w:val="000000"/>
                <w:szCs w:val="22"/>
              </w:rPr>
            </w:pPr>
            <w:r w:rsidRPr="004D269A">
              <w:rPr>
                <w:rFonts w:cs="Calibri"/>
                <w:szCs w:val="22"/>
              </w:rPr>
              <w:t>Prefer not to say</w:t>
            </w:r>
          </w:p>
        </w:tc>
        <w:tc>
          <w:tcPr>
            <w:tcW w:w="960" w:type="dxa"/>
            <w:noWrap/>
          </w:tcPr>
          <w:p w14:paraId="47DC887F" w14:textId="438CE588" w:rsidR="004D269A" w:rsidRPr="009E06A6" w:rsidRDefault="007C3BEC" w:rsidP="004D269A">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rPr>
              <w:t>93</w:t>
            </w:r>
          </w:p>
        </w:tc>
        <w:tc>
          <w:tcPr>
            <w:tcW w:w="960" w:type="dxa"/>
            <w:noWrap/>
          </w:tcPr>
          <w:p w14:paraId="726D4D1F" w14:textId="0F4E734B" w:rsidR="004D269A" w:rsidRPr="009E06A6" w:rsidRDefault="007C3BEC" w:rsidP="004D269A">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rPr>
              <w:t>3.9</w:t>
            </w:r>
          </w:p>
        </w:tc>
      </w:tr>
      <w:tr w:rsidR="004D044A" w:rsidRPr="009E06A6" w14:paraId="31900386" w14:textId="77777777" w:rsidTr="0030653F">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689" w:type="dxa"/>
            <w:noWrap/>
            <w:hideMark/>
          </w:tcPr>
          <w:p w14:paraId="08549393" w14:textId="77777777" w:rsidR="004D044A" w:rsidRPr="009E06A6" w:rsidRDefault="004D044A" w:rsidP="0030653F">
            <w:pPr>
              <w:rPr>
                <w:rFonts w:cs="Calibri"/>
                <w:i/>
                <w:iCs/>
                <w:color w:val="000000"/>
                <w:szCs w:val="24"/>
              </w:rPr>
            </w:pPr>
            <w:r w:rsidRPr="009E06A6">
              <w:rPr>
                <w:rFonts w:cs="Calibri"/>
                <w:color w:val="000000"/>
                <w:szCs w:val="24"/>
              </w:rPr>
              <w:t>Total</w:t>
            </w:r>
          </w:p>
        </w:tc>
        <w:tc>
          <w:tcPr>
            <w:tcW w:w="960" w:type="dxa"/>
            <w:noWrap/>
          </w:tcPr>
          <w:p w14:paraId="2FAE2600" w14:textId="3AB3A257" w:rsidR="004D044A" w:rsidRPr="009E06A6" w:rsidRDefault="001E3647" w:rsidP="0030653F">
            <w:pPr>
              <w:jc w:val="right"/>
              <w:cnfStyle w:val="010000000000" w:firstRow="0" w:lastRow="1" w:firstColumn="0" w:lastColumn="0" w:oddVBand="0" w:evenVBand="0" w:oddHBand="0" w:evenHBand="0" w:firstRowFirstColumn="0" w:firstRowLastColumn="0" w:lastRowFirstColumn="0" w:lastRowLastColumn="0"/>
              <w:rPr>
                <w:rFonts w:cs="Calibri"/>
                <w:color w:val="000000"/>
                <w:szCs w:val="24"/>
              </w:rPr>
            </w:pPr>
            <w:r>
              <w:rPr>
                <w:rFonts w:cs="Calibri"/>
                <w:color w:val="000000"/>
                <w:szCs w:val="24"/>
              </w:rPr>
              <w:t>2,409</w:t>
            </w:r>
          </w:p>
        </w:tc>
        <w:tc>
          <w:tcPr>
            <w:tcW w:w="960" w:type="dxa"/>
            <w:noWrap/>
          </w:tcPr>
          <w:p w14:paraId="46F49F4C" w14:textId="77777777" w:rsidR="004D044A" w:rsidRPr="009E06A6" w:rsidRDefault="004D044A" w:rsidP="0030653F">
            <w:pPr>
              <w:jc w:val="right"/>
              <w:cnfStyle w:val="010000000000" w:firstRow="0" w:lastRow="1" w:firstColumn="0" w:lastColumn="0" w:oddVBand="0" w:evenVBand="0" w:oddHBand="0" w:evenHBand="0" w:firstRowFirstColumn="0" w:firstRowLastColumn="0" w:lastRowFirstColumn="0" w:lastRowLastColumn="0"/>
              <w:rPr>
                <w:rFonts w:cs="Calibri"/>
                <w:i/>
                <w:iCs/>
                <w:color w:val="000000"/>
                <w:szCs w:val="24"/>
              </w:rPr>
            </w:pPr>
            <w:r w:rsidRPr="009E06A6">
              <w:rPr>
                <w:rFonts w:cs="Calibri"/>
                <w:i/>
                <w:iCs/>
                <w:color w:val="000000"/>
                <w:szCs w:val="24"/>
              </w:rPr>
              <w:t>100.0</w:t>
            </w:r>
          </w:p>
        </w:tc>
      </w:tr>
    </w:tbl>
    <w:p w14:paraId="7CE3E825" w14:textId="77777777" w:rsidR="004D044A" w:rsidRDefault="004D044A" w:rsidP="004D044A">
      <w:pPr>
        <w:rPr>
          <w:b/>
        </w:rPr>
      </w:pPr>
    </w:p>
    <w:p w14:paraId="4950BC03" w14:textId="77777777" w:rsidR="00C87591" w:rsidRPr="0039102D" w:rsidRDefault="00C87591" w:rsidP="00C87591">
      <w:pPr>
        <w:spacing w:after="0"/>
        <w:rPr>
          <w:sz w:val="20"/>
          <w:szCs w:val="20"/>
        </w:rPr>
      </w:pPr>
    </w:p>
    <w:p w14:paraId="6653E79A" w14:textId="77777777" w:rsidR="002E024D" w:rsidRDefault="002E024D">
      <w:pPr>
        <w:rPr>
          <w:b/>
        </w:rPr>
      </w:pPr>
      <w:r>
        <w:rPr>
          <w:b/>
        </w:rPr>
        <w:br w:type="page"/>
      </w:r>
    </w:p>
    <w:p w14:paraId="3949A4C5" w14:textId="4655D833" w:rsidR="00C87591" w:rsidRPr="00DE6705" w:rsidRDefault="00C87591" w:rsidP="00C87591">
      <w:pPr>
        <w:rPr>
          <w:b/>
        </w:rPr>
      </w:pPr>
      <w:r w:rsidRPr="00DE6705">
        <w:rPr>
          <w:b/>
        </w:rPr>
        <w:lastRenderedPageBreak/>
        <w:t>Do you care, unpaid, for a friend or family member due to illness, disability, a mental health problem or an addiction, cannot cope without your support?</w:t>
      </w:r>
    </w:p>
    <w:tbl>
      <w:tblPr>
        <w:tblStyle w:val="GridTable4-Accent5"/>
        <w:tblW w:w="2880" w:type="dxa"/>
        <w:tblLook w:val="04E0" w:firstRow="1" w:lastRow="1" w:firstColumn="1" w:lastColumn="0" w:noHBand="0" w:noVBand="1"/>
      </w:tblPr>
      <w:tblGrid>
        <w:gridCol w:w="960"/>
        <w:gridCol w:w="960"/>
        <w:gridCol w:w="960"/>
      </w:tblGrid>
      <w:tr w:rsidR="00C87591" w:rsidRPr="0028331C" w14:paraId="7DF6D773" w14:textId="77777777" w:rsidTr="00B04839">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960" w:type="dxa"/>
            <w:noWrap/>
            <w:hideMark/>
          </w:tcPr>
          <w:p w14:paraId="5942DFB3" w14:textId="77777777" w:rsidR="00C87591" w:rsidRPr="0028331C" w:rsidRDefault="00C87591" w:rsidP="0028331C">
            <w:pPr>
              <w:jc w:val="right"/>
              <w:rPr>
                <w:rFonts w:asciiTheme="minorHAnsi" w:hAnsiTheme="minorHAnsi" w:cstheme="minorHAnsi"/>
                <w:color w:val="FFFFFF" w:themeColor="background1"/>
                <w:szCs w:val="24"/>
              </w:rPr>
            </w:pPr>
          </w:p>
        </w:tc>
        <w:tc>
          <w:tcPr>
            <w:tcW w:w="960" w:type="dxa"/>
            <w:noWrap/>
            <w:hideMark/>
          </w:tcPr>
          <w:p w14:paraId="758CB076" w14:textId="77777777" w:rsidR="00C87591" w:rsidRPr="0028331C" w:rsidRDefault="00C87591" w:rsidP="0030653F">
            <w:pPr>
              <w:jc w:val="right"/>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bCs/>
                <w:color w:val="FFFFFF" w:themeColor="background1"/>
                <w:szCs w:val="24"/>
              </w:rPr>
            </w:pPr>
            <w:r w:rsidRPr="0028331C">
              <w:rPr>
                <w:rFonts w:asciiTheme="minorHAnsi" w:hAnsiTheme="minorHAnsi" w:cstheme="minorHAnsi"/>
                <w:b/>
                <w:bCs/>
                <w:color w:val="FFFFFF" w:themeColor="background1"/>
                <w:szCs w:val="24"/>
              </w:rPr>
              <w:t>No.</w:t>
            </w:r>
          </w:p>
        </w:tc>
        <w:tc>
          <w:tcPr>
            <w:tcW w:w="960" w:type="dxa"/>
            <w:noWrap/>
            <w:hideMark/>
          </w:tcPr>
          <w:p w14:paraId="315AA849" w14:textId="77777777" w:rsidR="00C87591" w:rsidRPr="0028331C" w:rsidRDefault="00C87591" w:rsidP="0030653F">
            <w:pPr>
              <w:jc w:val="right"/>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bCs/>
                <w:color w:val="FFFFFF" w:themeColor="background1"/>
                <w:szCs w:val="24"/>
              </w:rPr>
            </w:pPr>
            <w:r w:rsidRPr="0028331C">
              <w:rPr>
                <w:rFonts w:asciiTheme="minorHAnsi" w:hAnsiTheme="minorHAnsi" w:cstheme="minorHAnsi"/>
                <w:b/>
                <w:bCs/>
                <w:color w:val="FFFFFF" w:themeColor="background1"/>
                <w:szCs w:val="24"/>
              </w:rPr>
              <w:t>%</w:t>
            </w:r>
          </w:p>
        </w:tc>
      </w:tr>
      <w:tr w:rsidR="00C87591" w:rsidRPr="009E06A6" w14:paraId="7E3F2FC1" w14:textId="77777777" w:rsidTr="00B04839">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960" w:type="dxa"/>
            <w:noWrap/>
            <w:hideMark/>
          </w:tcPr>
          <w:p w14:paraId="01B45C4E" w14:textId="77777777" w:rsidR="00C87591" w:rsidRPr="009E06A6" w:rsidRDefault="00C87591" w:rsidP="0030653F">
            <w:pPr>
              <w:rPr>
                <w:rFonts w:cs="Calibri"/>
                <w:szCs w:val="24"/>
              </w:rPr>
            </w:pPr>
            <w:r w:rsidRPr="009E06A6">
              <w:rPr>
                <w:rFonts w:cs="Calibri"/>
                <w:szCs w:val="24"/>
              </w:rPr>
              <w:t>Yes</w:t>
            </w:r>
          </w:p>
        </w:tc>
        <w:tc>
          <w:tcPr>
            <w:tcW w:w="960" w:type="dxa"/>
            <w:noWrap/>
          </w:tcPr>
          <w:p w14:paraId="7F45C3D2" w14:textId="0E538CB1" w:rsidR="00C87591" w:rsidRPr="009E06A6" w:rsidRDefault="00327AE0" w:rsidP="0030653F">
            <w:pPr>
              <w:jc w:val="right"/>
              <w:cnfStyle w:val="000000100000" w:firstRow="0" w:lastRow="0" w:firstColumn="0" w:lastColumn="0" w:oddVBand="0" w:evenVBand="0" w:oddHBand="1" w:evenHBand="0" w:firstRowFirstColumn="0" w:firstRowLastColumn="0" w:lastRowFirstColumn="0" w:lastRowLastColumn="0"/>
              <w:rPr>
                <w:rFonts w:cs="Calibri"/>
                <w:szCs w:val="24"/>
              </w:rPr>
            </w:pPr>
            <w:r>
              <w:rPr>
                <w:rFonts w:cs="Calibri"/>
                <w:color w:val="000000"/>
              </w:rPr>
              <w:t>453</w:t>
            </w:r>
          </w:p>
        </w:tc>
        <w:tc>
          <w:tcPr>
            <w:tcW w:w="960" w:type="dxa"/>
            <w:noWrap/>
          </w:tcPr>
          <w:p w14:paraId="327644EE" w14:textId="364912A1" w:rsidR="00C87591" w:rsidRPr="009E06A6" w:rsidRDefault="00327AE0" w:rsidP="0030653F">
            <w:pPr>
              <w:jc w:val="right"/>
              <w:cnfStyle w:val="000000100000" w:firstRow="0" w:lastRow="0" w:firstColumn="0" w:lastColumn="0" w:oddVBand="0" w:evenVBand="0" w:oddHBand="1" w:evenHBand="0" w:firstRowFirstColumn="0" w:firstRowLastColumn="0" w:lastRowFirstColumn="0" w:lastRowLastColumn="0"/>
              <w:rPr>
                <w:rFonts w:cs="Calibri"/>
                <w:i/>
                <w:iCs/>
                <w:szCs w:val="24"/>
              </w:rPr>
            </w:pPr>
            <w:r>
              <w:rPr>
                <w:rFonts w:cs="Calibri"/>
                <w:i/>
                <w:iCs/>
                <w:color w:val="000000"/>
              </w:rPr>
              <w:t>18.6</w:t>
            </w:r>
          </w:p>
        </w:tc>
      </w:tr>
      <w:tr w:rsidR="00C87591" w:rsidRPr="009E06A6" w14:paraId="16185880" w14:textId="77777777" w:rsidTr="00B04839">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960" w:type="dxa"/>
            <w:noWrap/>
            <w:hideMark/>
          </w:tcPr>
          <w:p w14:paraId="59180263" w14:textId="77777777" w:rsidR="00C87591" w:rsidRPr="009E06A6" w:rsidRDefault="00C87591" w:rsidP="0030653F">
            <w:pPr>
              <w:rPr>
                <w:rFonts w:cs="Calibri"/>
                <w:szCs w:val="24"/>
              </w:rPr>
            </w:pPr>
            <w:r w:rsidRPr="009E06A6">
              <w:rPr>
                <w:rFonts w:cs="Calibri"/>
                <w:szCs w:val="24"/>
              </w:rPr>
              <w:t>No</w:t>
            </w:r>
          </w:p>
        </w:tc>
        <w:tc>
          <w:tcPr>
            <w:tcW w:w="960" w:type="dxa"/>
            <w:noWrap/>
          </w:tcPr>
          <w:p w14:paraId="092072CD" w14:textId="2C5C8A66" w:rsidR="00C87591" w:rsidRPr="009E06A6" w:rsidRDefault="00327AE0" w:rsidP="0030653F">
            <w:pPr>
              <w:jc w:val="right"/>
              <w:cnfStyle w:val="000000010000" w:firstRow="0" w:lastRow="0" w:firstColumn="0" w:lastColumn="0" w:oddVBand="0" w:evenVBand="0" w:oddHBand="0" w:evenHBand="1" w:firstRowFirstColumn="0" w:firstRowLastColumn="0" w:lastRowFirstColumn="0" w:lastRowLastColumn="0"/>
              <w:rPr>
                <w:rFonts w:cs="Calibri"/>
                <w:szCs w:val="24"/>
              </w:rPr>
            </w:pPr>
            <w:r>
              <w:rPr>
                <w:rFonts w:cs="Calibri"/>
                <w:color w:val="000000"/>
              </w:rPr>
              <w:t>1829</w:t>
            </w:r>
          </w:p>
        </w:tc>
        <w:tc>
          <w:tcPr>
            <w:tcW w:w="960" w:type="dxa"/>
            <w:noWrap/>
          </w:tcPr>
          <w:p w14:paraId="3CE0C5FD" w14:textId="753631B6" w:rsidR="00C87591" w:rsidRPr="009E06A6" w:rsidRDefault="00327AE0" w:rsidP="0030653F">
            <w:pPr>
              <w:jc w:val="right"/>
              <w:cnfStyle w:val="000000010000" w:firstRow="0" w:lastRow="0" w:firstColumn="0" w:lastColumn="0" w:oddVBand="0" w:evenVBand="0" w:oddHBand="0" w:evenHBand="1" w:firstRowFirstColumn="0" w:firstRowLastColumn="0" w:lastRowFirstColumn="0" w:lastRowLastColumn="0"/>
              <w:rPr>
                <w:rFonts w:cs="Calibri"/>
                <w:i/>
                <w:iCs/>
                <w:szCs w:val="24"/>
              </w:rPr>
            </w:pPr>
            <w:r>
              <w:rPr>
                <w:rFonts w:cs="Calibri"/>
                <w:i/>
                <w:iCs/>
                <w:color w:val="000000"/>
              </w:rPr>
              <w:t>75.1</w:t>
            </w:r>
          </w:p>
        </w:tc>
      </w:tr>
      <w:tr w:rsidR="00C87591" w:rsidRPr="009E06A6" w14:paraId="37B4CFE6" w14:textId="77777777" w:rsidTr="00B04839">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960" w:type="dxa"/>
            <w:noWrap/>
            <w:hideMark/>
          </w:tcPr>
          <w:p w14:paraId="3F07D4F5" w14:textId="77777777" w:rsidR="00C87591" w:rsidRPr="009E06A6" w:rsidRDefault="00C87591" w:rsidP="0030653F">
            <w:pPr>
              <w:rPr>
                <w:rFonts w:cs="Calibri"/>
                <w:i/>
                <w:iCs/>
                <w:szCs w:val="24"/>
              </w:rPr>
            </w:pPr>
            <w:r w:rsidRPr="009E06A6">
              <w:rPr>
                <w:rFonts w:cs="Calibri"/>
                <w:szCs w:val="24"/>
              </w:rPr>
              <w:t>Total</w:t>
            </w:r>
          </w:p>
        </w:tc>
        <w:tc>
          <w:tcPr>
            <w:tcW w:w="960" w:type="dxa"/>
            <w:noWrap/>
          </w:tcPr>
          <w:p w14:paraId="2A818629" w14:textId="174C7D68" w:rsidR="00C87591" w:rsidRPr="009E06A6" w:rsidRDefault="00327AE0" w:rsidP="0030653F">
            <w:pPr>
              <w:jc w:val="right"/>
              <w:cnfStyle w:val="010000000000" w:firstRow="0" w:lastRow="1" w:firstColumn="0" w:lastColumn="0" w:oddVBand="0" w:evenVBand="0" w:oddHBand="0" w:evenHBand="0" w:firstRowFirstColumn="0" w:firstRowLastColumn="0" w:lastRowFirstColumn="0" w:lastRowLastColumn="0"/>
              <w:rPr>
                <w:rFonts w:cs="Calibri"/>
                <w:szCs w:val="24"/>
              </w:rPr>
            </w:pPr>
            <w:r>
              <w:rPr>
                <w:rFonts w:cs="Calibri"/>
                <w:szCs w:val="24"/>
              </w:rPr>
              <w:t>2,435</w:t>
            </w:r>
          </w:p>
        </w:tc>
        <w:tc>
          <w:tcPr>
            <w:tcW w:w="960" w:type="dxa"/>
            <w:noWrap/>
          </w:tcPr>
          <w:p w14:paraId="46048D7D" w14:textId="77777777" w:rsidR="00C87591" w:rsidRPr="009E06A6" w:rsidRDefault="00C87591" w:rsidP="0030653F">
            <w:pPr>
              <w:jc w:val="right"/>
              <w:cnfStyle w:val="010000000000" w:firstRow="0" w:lastRow="1" w:firstColumn="0" w:lastColumn="0" w:oddVBand="0" w:evenVBand="0" w:oddHBand="0" w:evenHBand="0" w:firstRowFirstColumn="0" w:firstRowLastColumn="0" w:lastRowFirstColumn="0" w:lastRowLastColumn="0"/>
              <w:rPr>
                <w:rFonts w:cs="Calibri"/>
                <w:i/>
                <w:iCs/>
                <w:szCs w:val="24"/>
              </w:rPr>
            </w:pPr>
            <w:r w:rsidRPr="009E06A6">
              <w:rPr>
                <w:rFonts w:cs="Calibri"/>
                <w:i/>
                <w:iCs/>
                <w:szCs w:val="24"/>
              </w:rPr>
              <w:t>100.0</w:t>
            </w:r>
          </w:p>
        </w:tc>
      </w:tr>
    </w:tbl>
    <w:p w14:paraId="2E987C14" w14:textId="77777777" w:rsidR="00C87591" w:rsidRDefault="00C87591" w:rsidP="00C87591">
      <w:pPr>
        <w:spacing w:after="0"/>
        <w:rPr>
          <w:b/>
        </w:rPr>
      </w:pPr>
    </w:p>
    <w:p w14:paraId="11056E5F" w14:textId="77777777" w:rsidR="004D269A" w:rsidRDefault="004D269A" w:rsidP="00C87591">
      <w:pPr>
        <w:spacing w:after="0"/>
        <w:rPr>
          <w:b/>
        </w:rPr>
      </w:pPr>
    </w:p>
    <w:p w14:paraId="2ADCD6B8" w14:textId="77777777" w:rsidR="00C87591" w:rsidRPr="00DE6705" w:rsidRDefault="00C87591" w:rsidP="00C87591">
      <w:pPr>
        <w:rPr>
          <w:b/>
        </w:rPr>
      </w:pPr>
      <w:r w:rsidRPr="00DE6705">
        <w:rPr>
          <w:b/>
        </w:rPr>
        <w:t>Which of the following best describes what you are doing at present?</w:t>
      </w:r>
    </w:p>
    <w:tbl>
      <w:tblPr>
        <w:tblStyle w:val="GridTable4-Accent5"/>
        <w:tblW w:w="7018" w:type="dxa"/>
        <w:tblLook w:val="04E0" w:firstRow="1" w:lastRow="1" w:firstColumn="1" w:lastColumn="0" w:noHBand="0" w:noVBand="1"/>
      </w:tblPr>
      <w:tblGrid>
        <w:gridCol w:w="5098"/>
        <w:gridCol w:w="960"/>
        <w:gridCol w:w="960"/>
      </w:tblGrid>
      <w:tr w:rsidR="00C87591" w:rsidRPr="0028331C" w14:paraId="3F1A8FC4" w14:textId="77777777" w:rsidTr="00B04839">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098" w:type="dxa"/>
            <w:noWrap/>
            <w:hideMark/>
          </w:tcPr>
          <w:p w14:paraId="7526274F" w14:textId="77777777" w:rsidR="00C87591" w:rsidRPr="0028331C" w:rsidRDefault="00C87591" w:rsidP="0028331C">
            <w:pPr>
              <w:jc w:val="right"/>
              <w:rPr>
                <w:rFonts w:asciiTheme="minorHAnsi" w:hAnsiTheme="minorHAnsi" w:cstheme="minorHAnsi"/>
                <w:color w:val="FFFFFF" w:themeColor="background1"/>
                <w:szCs w:val="24"/>
              </w:rPr>
            </w:pPr>
          </w:p>
        </w:tc>
        <w:tc>
          <w:tcPr>
            <w:tcW w:w="960" w:type="dxa"/>
            <w:noWrap/>
            <w:hideMark/>
          </w:tcPr>
          <w:p w14:paraId="53BEF311" w14:textId="77777777" w:rsidR="00C87591" w:rsidRPr="0028331C" w:rsidRDefault="00C87591" w:rsidP="0030653F">
            <w:pPr>
              <w:jc w:val="right"/>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bCs/>
                <w:color w:val="FFFFFF" w:themeColor="background1"/>
                <w:szCs w:val="24"/>
              </w:rPr>
            </w:pPr>
            <w:r w:rsidRPr="0028331C">
              <w:rPr>
                <w:rFonts w:asciiTheme="minorHAnsi" w:hAnsiTheme="minorHAnsi" w:cstheme="minorHAnsi"/>
                <w:b/>
                <w:bCs/>
                <w:color w:val="FFFFFF" w:themeColor="background1"/>
                <w:szCs w:val="24"/>
              </w:rPr>
              <w:t>No.</w:t>
            </w:r>
          </w:p>
        </w:tc>
        <w:tc>
          <w:tcPr>
            <w:tcW w:w="960" w:type="dxa"/>
            <w:noWrap/>
            <w:hideMark/>
          </w:tcPr>
          <w:p w14:paraId="5F7FA645" w14:textId="77777777" w:rsidR="00C87591" w:rsidRPr="0028331C" w:rsidRDefault="00C87591" w:rsidP="0030653F">
            <w:pPr>
              <w:jc w:val="right"/>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bCs/>
                <w:color w:val="FFFFFF" w:themeColor="background1"/>
                <w:szCs w:val="24"/>
              </w:rPr>
            </w:pPr>
            <w:r w:rsidRPr="0028331C">
              <w:rPr>
                <w:rFonts w:asciiTheme="minorHAnsi" w:hAnsiTheme="minorHAnsi" w:cstheme="minorHAnsi"/>
                <w:b/>
                <w:bCs/>
                <w:color w:val="FFFFFF" w:themeColor="background1"/>
                <w:szCs w:val="24"/>
              </w:rPr>
              <w:t>%</w:t>
            </w:r>
          </w:p>
        </w:tc>
      </w:tr>
      <w:tr w:rsidR="00C87591" w:rsidRPr="009E06A6" w14:paraId="32684BDF"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098" w:type="dxa"/>
            <w:noWrap/>
            <w:vAlign w:val="bottom"/>
            <w:hideMark/>
          </w:tcPr>
          <w:p w14:paraId="790A1EDA" w14:textId="69D3D520" w:rsidR="00C87591" w:rsidRPr="009E06A6" w:rsidRDefault="00C87591" w:rsidP="0030653F">
            <w:pPr>
              <w:rPr>
                <w:rFonts w:cs="Calibri"/>
                <w:color w:val="000000"/>
                <w:szCs w:val="24"/>
              </w:rPr>
            </w:pPr>
            <w:r>
              <w:rPr>
                <w:rFonts w:cs="Calibri"/>
                <w:color w:val="000000"/>
              </w:rPr>
              <w:t>Working full</w:t>
            </w:r>
            <w:r w:rsidR="00700C4C">
              <w:rPr>
                <w:rFonts w:cs="Calibri"/>
                <w:color w:val="000000"/>
              </w:rPr>
              <w:t xml:space="preserve"> </w:t>
            </w:r>
            <w:r>
              <w:rPr>
                <w:rFonts w:cs="Calibri"/>
                <w:color w:val="000000"/>
              </w:rPr>
              <w:t>time (30+ hours per week)</w:t>
            </w:r>
          </w:p>
        </w:tc>
        <w:tc>
          <w:tcPr>
            <w:tcW w:w="960" w:type="dxa"/>
            <w:noWrap/>
          </w:tcPr>
          <w:p w14:paraId="144E8A6F" w14:textId="76734B12" w:rsidR="00C87591" w:rsidRPr="009E06A6" w:rsidRDefault="00700C4C"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rPr>
              <w:t>1127</w:t>
            </w:r>
          </w:p>
        </w:tc>
        <w:tc>
          <w:tcPr>
            <w:tcW w:w="960" w:type="dxa"/>
            <w:noWrap/>
          </w:tcPr>
          <w:p w14:paraId="242173E8" w14:textId="5730E326" w:rsidR="00C87591" w:rsidRPr="009E06A6" w:rsidRDefault="00700C4C" w:rsidP="0030653F">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rPr>
              <w:t>45.4</w:t>
            </w:r>
          </w:p>
        </w:tc>
      </w:tr>
      <w:tr w:rsidR="00C87591" w:rsidRPr="009E06A6" w14:paraId="29E2D2A8" w14:textId="77777777">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098" w:type="dxa"/>
            <w:noWrap/>
            <w:vAlign w:val="bottom"/>
            <w:hideMark/>
          </w:tcPr>
          <w:p w14:paraId="66337384" w14:textId="1F123C5C" w:rsidR="00C87591" w:rsidRPr="009E06A6" w:rsidRDefault="00C87591" w:rsidP="0030653F">
            <w:pPr>
              <w:rPr>
                <w:rFonts w:cs="Calibri"/>
                <w:color w:val="000000"/>
                <w:szCs w:val="24"/>
              </w:rPr>
            </w:pPr>
            <w:r>
              <w:rPr>
                <w:rFonts w:cs="Calibri"/>
                <w:color w:val="000000"/>
              </w:rPr>
              <w:t>Working part</w:t>
            </w:r>
            <w:r w:rsidR="00700C4C">
              <w:rPr>
                <w:rFonts w:cs="Calibri"/>
                <w:color w:val="000000"/>
              </w:rPr>
              <w:t xml:space="preserve"> </w:t>
            </w:r>
            <w:r>
              <w:rPr>
                <w:rFonts w:cs="Calibri"/>
                <w:color w:val="000000"/>
              </w:rPr>
              <w:t>time (less than 30 hours per week)</w:t>
            </w:r>
          </w:p>
        </w:tc>
        <w:tc>
          <w:tcPr>
            <w:tcW w:w="960" w:type="dxa"/>
            <w:noWrap/>
          </w:tcPr>
          <w:p w14:paraId="5EE3700F" w14:textId="05F82182" w:rsidR="00C87591" w:rsidRPr="009E06A6" w:rsidRDefault="00700C4C" w:rsidP="0030653F">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rPr>
              <w:t>272</w:t>
            </w:r>
          </w:p>
        </w:tc>
        <w:tc>
          <w:tcPr>
            <w:tcW w:w="960" w:type="dxa"/>
            <w:noWrap/>
          </w:tcPr>
          <w:p w14:paraId="564ED8DF" w14:textId="3DDDF2EA" w:rsidR="00C87591" w:rsidRPr="009E06A6" w:rsidRDefault="00700C4C" w:rsidP="0030653F">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rPr>
              <w:t>11.0</w:t>
            </w:r>
          </w:p>
        </w:tc>
      </w:tr>
      <w:tr w:rsidR="00C87591" w:rsidRPr="009E06A6" w14:paraId="0D81030E"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098" w:type="dxa"/>
            <w:noWrap/>
            <w:vAlign w:val="bottom"/>
          </w:tcPr>
          <w:p w14:paraId="7DB8433B" w14:textId="13DCCA6A" w:rsidR="00C87591" w:rsidRPr="009E06A6" w:rsidRDefault="00700C4C" w:rsidP="0030653F">
            <w:pPr>
              <w:rPr>
                <w:rFonts w:cs="Calibri"/>
                <w:color w:val="000000"/>
                <w:szCs w:val="24"/>
              </w:rPr>
            </w:pPr>
            <w:r>
              <w:rPr>
                <w:rFonts w:cs="Calibri"/>
                <w:color w:val="000000"/>
              </w:rPr>
              <w:t>In full time education</w:t>
            </w:r>
          </w:p>
        </w:tc>
        <w:tc>
          <w:tcPr>
            <w:tcW w:w="960" w:type="dxa"/>
            <w:noWrap/>
          </w:tcPr>
          <w:p w14:paraId="20F82439" w14:textId="035762E7" w:rsidR="00C87591" w:rsidRPr="009E06A6" w:rsidRDefault="00700C4C"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rPr>
              <w:t>76</w:t>
            </w:r>
          </w:p>
        </w:tc>
        <w:tc>
          <w:tcPr>
            <w:tcW w:w="960" w:type="dxa"/>
            <w:noWrap/>
          </w:tcPr>
          <w:p w14:paraId="6A9266DC" w14:textId="41D83868" w:rsidR="00C87591" w:rsidRPr="009E06A6" w:rsidRDefault="00700C4C"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i/>
                <w:iCs/>
                <w:color w:val="000000"/>
              </w:rPr>
              <w:t>3.1</w:t>
            </w:r>
          </w:p>
        </w:tc>
      </w:tr>
      <w:tr w:rsidR="00C87591" w:rsidRPr="009E06A6" w14:paraId="545EB0B1" w14:textId="77777777">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098" w:type="dxa"/>
            <w:noWrap/>
            <w:vAlign w:val="bottom"/>
            <w:hideMark/>
          </w:tcPr>
          <w:p w14:paraId="295EF09A" w14:textId="4A1484AA" w:rsidR="00C87591" w:rsidRPr="009E06A6" w:rsidRDefault="00700C4C" w:rsidP="0030653F">
            <w:pPr>
              <w:rPr>
                <w:rFonts w:cs="Calibri"/>
                <w:color w:val="000000"/>
                <w:szCs w:val="24"/>
              </w:rPr>
            </w:pPr>
            <w:r>
              <w:rPr>
                <w:rFonts w:cs="Calibri"/>
                <w:color w:val="000000"/>
              </w:rPr>
              <w:t>On a government training scheme</w:t>
            </w:r>
          </w:p>
        </w:tc>
        <w:tc>
          <w:tcPr>
            <w:tcW w:w="960" w:type="dxa"/>
            <w:noWrap/>
          </w:tcPr>
          <w:p w14:paraId="3A41067B" w14:textId="752ADC28" w:rsidR="00C87591" w:rsidRPr="009E06A6" w:rsidRDefault="00700C4C" w:rsidP="0030653F">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rPr>
              <w:t>14</w:t>
            </w:r>
          </w:p>
        </w:tc>
        <w:tc>
          <w:tcPr>
            <w:tcW w:w="960" w:type="dxa"/>
            <w:noWrap/>
          </w:tcPr>
          <w:p w14:paraId="6BA281E9" w14:textId="05B14FD8" w:rsidR="00C87591" w:rsidRPr="009E06A6" w:rsidRDefault="00700C4C" w:rsidP="0030653F">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rPr>
              <w:t>0.6</w:t>
            </w:r>
          </w:p>
        </w:tc>
      </w:tr>
      <w:tr w:rsidR="00C87591" w:rsidRPr="009E06A6" w14:paraId="6A32713E"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098" w:type="dxa"/>
            <w:noWrap/>
            <w:vAlign w:val="bottom"/>
            <w:hideMark/>
          </w:tcPr>
          <w:p w14:paraId="4FAD699D" w14:textId="7B91EA3B" w:rsidR="00C87591" w:rsidRPr="009E06A6" w:rsidRDefault="00C87591" w:rsidP="0030653F">
            <w:pPr>
              <w:rPr>
                <w:rFonts w:cs="Calibri"/>
                <w:color w:val="000000"/>
                <w:szCs w:val="24"/>
              </w:rPr>
            </w:pPr>
            <w:r>
              <w:rPr>
                <w:rFonts w:cs="Calibri"/>
                <w:color w:val="000000"/>
              </w:rPr>
              <w:t>Unemployed - Registered Job Seeker</w:t>
            </w:r>
          </w:p>
        </w:tc>
        <w:tc>
          <w:tcPr>
            <w:tcW w:w="960" w:type="dxa"/>
            <w:noWrap/>
          </w:tcPr>
          <w:p w14:paraId="4AB99AC7" w14:textId="02997343" w:rsidR="00C87591" w:rsidRPr="009E06A6" w:rsidRDefault="00700C4C"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rPr>
              <w:t>41</w:t>
            </w:r>
          </w:p>
        </w:tc>
        <w:tc>
          <w:tcPr>
            <w:tcW w:w="960" w:type="dxa"/>
            <w:noWrap/>
          </w:tcPr>
          <w:p w14:paraId="4D73AFF7" w14:textId="74D36C9B" w:rsidR="00C87591" w:rsidRPr="009E06A6" w:rsidRDefault="00700C4C" w:rsidP="0030653F">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rPr>
              <w:t>1.7</w:t>
            </w:r>
          </w:p>
        </w:tc>
      </w:tr>
      <w:tr w:rsidR="00C87591" w:rsidRPr="009E06A6" w14:paraId="65B48636" w14:textId="77777777">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098" w:type="dxa"/>
            <w:noWrap/>
            <w:vAlign w:val="bottom"/>
            <w:hideMark/>
          </w:tcPr>
          <w:p w14:paraId="2C2F418C" w14:textId="3982354A" w:rsidR="00C87591" w:rsidRPr="009E06A6" w:rsidRDefault="00C87591" w:rsidP="0030653F">
            <w:pPr>
              <w:rPr>
                <w:rFonts w:cs="Calibri"/>
                <w:color w:val="000000"/>
                <w:szCs w:val="24"/>
              </w:rPr>
            </w:pPr>
            <w:r>
              <w:rPr>
                <w:rFonts w:cs="Calibri"/>
                <w:color w:val="000000"/>
              </w:rPr>
              <w:t>Unemployed - Unregistered but seeking work</w:t>
            </w:r>
          </w:p>
        </w:tc>
        <w:tc>
          <w:tcPr>
            <w:tcW w:w="960" w:type="dxa"/>
            <w:noWrap/>
          </w:tcPr>
          <w:p w14:paraId="2BF27286" w14:textId="540B158D" w:rsidR="00C87591" w:rsidRPr="009E06A6" w:rsidRDefault="00700C4C" w:rsidP="0030653F">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rPr>
              <w:t>37</w:t>
            </w:r>
          </w:p>
        </w:tc>
        <w:tc>
          <w:tcPr>
            <w:tcW w:w="960" w:type="dxa"/>
            <w:noWrap/>
          </w:tcPr>
          <w:p w14:paraId="0F205048" w14:textId="582E5FDD" w:rsidR="00C87591" w:rsidRPr="009E06A6" w:rsidRDefault="00700C4C" w:rsidP="0030653F">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rPr>
              <w:t>1.5</w:t>
            </w:r>
          </w:p>
        </w:tc>
      </w:tr>
      <w:tr w:rsidR="00C87591" w:rsidRPr="009E06A6" w14:paraId="72C4D46C"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098" w:type="dxa"/>
            <w:noWrap/>
            <w:vAlign w:val="bottom"/>
            <w:hideMark/>
          </w:tcPr>
          <w:p w14:paraId="598DBE53" w14:textId="27038D98" w:rsidR="00C87591" w:rsidRPr="009E06A6" w:rsidRDefault="00700C4C" w:rsidP="0030653F">
            <w:pPr>
              <w:rPr>
                <w:rFonts w:cs="Calibri"/>
                <w:color w:val="000000"/>
                <w:szCs w:val="24"/>
              </w:rPr>
            </w:pPr>
            <w:r>
              <w:rPr>
                <w:rFonts w:cs="Calibri"/>
                <w:color w:val="000000"/>
              </w:rPr>
              <w:t>On a zero hour contract</w:t>
            </w:r>
          </w:p>
        </w:tc>
        <w:tc>
          <w:tcPr>
            <w:tcW w:w="960" w:type="dxa"/>
            <w:noWrap/>
          </w:tcPr>
          <w:p w14:paraId="2DCB67E5" w14:textId="2F658133" w:rsidR="00C87591" w:rsidRPr="009E06A6" w:rsidRDefault="00700C4C"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rPr>
              <w:t>51</w:t>
            </w:r>
          </w:p>
        </w:tc>
        <w:tc>
          <w:tcPr>
            <w:tcW w:w="960" w:type="dxa"/>
            <w:noWrap/>
          </w:tcPr>
          <w:p w14:paraId="6F5D8BB0" w14:textId="5F9AD490" w:rsidR="00C87591" w:rsidRPr="009E06A6" w:rsidRDefault="00700C4C" w:rsidP="0030653F">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rPr>
              <w:t>2.1</w:t>
            </w:r>
          </w:p>
        </w:tc>
      </w:tr>
      <w:tr w:rsidR="00C87591" w:rsidRPr="009E06A6" w14:paraId="19C41337" w14:textId="77777777">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098" w:type="dxa"/>
            <w:noWrap/>
            <w:vAlign w:val="bottom"/>
            <w:hideMark/>
          </w:tcPr>
          <w:p w14:paraId="04162C3F" w14:textId="21FC65CD" w:rsidR="00C87591" w:rsidRPr="009E06A6" w:rsidRDefault="00700C4C" w:rsidP="0030653F">
            <w:pPr>
              <w:rPr>
                <w:rFonts w:cs="Calibri"/>
                <w:color w:val="000000"/>
                <w:szCs w:val="24"/>
              </w:rPr>
            </w:pPr>
            <w:r>
              <w:rPr>
                <w:rFonts w:cs="Calibri"/>
                <w:color w:val="000000"/>
              </w:rPr>
              <w:t>Permanently sick or disabled person</w:t>
            </w:r>
          </w:p>
        </w:tc>
        <w:tc>
          <w:tcPr>
            <w:tcW w:w="960" w:type="dxa"/>
            <w:noWrap/>
          </w:tcPr>
          <w:p w14:paraId="61AC2DD9" w14:textId="50DF768C" w:rsidR="00C87591" w:rsidRPr="009E06A6" w:rsidRDefault="00700C4C" w:rsidP="0030653F">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rPr>
              <w:t>88</w:t>
            </w:r>
          </w:p>
        </w:tc>
        <w:tc>
          <w:tcPr>
            <w:tcW w:w="960" w:type="dxa"/>
            <w:noWrap/>
          </w:tcPr>
          <w:p w14:paraId="2567CA2E" w14:textId="7F3651CD" w:rsidR="00C87591" w:rsidRPr="009E06A6" w:rsidRDefault="00700C4C" w:rsidP="0030653F">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rPr>
              <w:t>3.5</w:t>
            </w:r>
          </w:p>
        </w:tc>
      </w:tr>
      <w:tr w:rsidR="00C87591" w:rsidRPr="009E06A6" w14:paraId="06D5DD22"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098" w:type="dxa"/>
            <w:noWrap/>
            <w:vAlign w:val="bottom"/>
            <w:hideMark/>
          </w:tcPr>
          <w:p w14:paraId="1221E9EB" w14:textId="5F4D0C4E" w:rsidR="00C87591" w:rsidRPr="009E06A6" w:rsidRDefault="00700C4C" w:rsidP="0030653F">
            <w:pPr>
              <w:rPr>
                <w:rFonts w:cs="Calibri"/>
                <w:color w:val="000000"/>
                <w:szCs w:val="24"/>
              </w:rPr>
            </w:pPr>
            <w:r>
              <w:rPr>
                <w:rFonts w:cs="Calibri"/>
                <w:color w:val="000000"/>
              </w:rPr>
              <w:t>Wholly retired from work</w:t>
            </w:r>
          </w:p>
        </w:tc>
        <w:tc>
          <w:tcPr>
            <w:tcW w:w="960" w:type="dxa"/>
            <w:noWrap/>
          </w:tcPr>
          <w:p w14:paraId="3A17940B" w14:textId="40EDFCDB" w:rsidR="00C87591" w:rsidRPr="009E06A6" w:rsidRDefault="00700C4C"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rPr>
              <w:t>654</w:t>
            </w:r>
          </w:p>
        </w:tc>
        <w:tc>
          <w:tcPr>
            <w:tcW w:w="960" w:type="dxa"/>
            <w:noWrap/>
          </w:tcPr>
          <w:p w14:paraId="35974243" w14:textId="741BB44D" w:rsidR="00C87591" w:rsidRPr="009E06A6" w:rsidRDefault="00700C4C" w:rsidP="0030653F">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rPr>
              <w:t>26.4</w:t>
            </w:r>
          </w:p>
        </w:tc>
      </w:tr>
      <w:tr w:rsidR="00C87591" w:rsidRPr="009E06A6" w14:paraId="11476D17" w14:textId="77777777">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098" w:type="dxa"/>
            <w:noWrap/>
            <w:vAlign w:val="bottom"/>
            <w:hideMark/>
          </w:tcPr>
          <w:p w14:paraId="55911E31" w14:textId="000172D4" w:rsidR="00C87591" w:rsidRPr="009E06A6" w:rsidRDefault="00700C4C" w:rsidP="0030653F">
            <w:pPr>
              <w:rPr>
                <w:rFonts w:cs="Calibri"/>
                <w:color w:val="000000"/>
                <w:szCs w:val="24"/>
              </w:rPr>
            </w:pPr>
            <w:r>
              <w:rPr>
                <w:rFonts w:cs="Calibri"/>
                <w:color w:val="000000"/>
              </w:rPr>
              <w:t>Looking after home</w:t>
            </w:r>
          </w:p>
        </w:tc>
        <w:tc>
          <w:tcPr>
            <w:tcW w:w="960" w:type="dxa"/>
            <w:noWrap/>
          </w:tcPr>
          <w:p w14:paraId="3B402A86" w14:textId="32390668" w:rsidR="00C87591" w:rsidRPr="009E06A6" w:rsidRDefault="00700C4C" w:rsidP="0030653F">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rPr>
              <w:t>64</w:t>
            </w:r>
          </w:p>
        </w:tc>
        <w:tc>
          <w:tcPr>
            <w:tcW w:w="960" w:type="dxa"/>
            <w:noWrap/>
          </w:tcPr>
          <w:p w14:paraId="27AC1FA9" w14:textId="2F9F6901" w:rsidR="00C87591" w:rsidRPr="009E06A6" w:rsidRDefault="00700C4C" w:rsidP="0030653F">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rPr>
              <w:t>2.6</w:t>
            </w:r>
          </w:p>
        </w:tc>
      </w:tr>
      <w:tr w:rsidR="00C87591" w:rsidRPr="009E06A6" w14:paraId="28EE9E22"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098" w:type="dxa"/>
            <w:noWrap/>
            <w:vAlign w:val="bottom"/>
            <w:hideMark/>
          </w:tcPr>
          <w:p w14:paraId="7C30C4E6" w14:textId="4579B039" w:rsidR="00C87591" w:rsidRPr="009E06A6" w:rsidRDefault="00700C4C" w:rsidP="0030653F">
            <w:pPr>
              <w:rPr>
                <w:rFonts w:cs="Calibri"/>
                <w:color w:val="000000"/>
                <w:szCs w:val="24"/>
              </w:rPr>
            </w:pPr>
            <w:r>
              <w:rPr>
                <w:rFonts w:cs="Calibri"/>
                <w:color w:val="000000"/>
              </w:rPr>
              <w:t>Caring for a child or adult</w:t>
            </w:r>
          </w:p>
        </w:tc>
        <w:tc>
          <w:tcPr>
            <w:tcW w:w="960" w:type="dxa"/>
            <w:noWrap/>
          </w:tcPr>
          <w:p w14:paraId="75FE9893" w14:textId="50F29F46" w:rsidR="00C87591" w:rsidRPr="009E06A6" w:rsidRDefault="00700C4C"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rPr>
              <w:t>99</w:t>
            </w:r>
          </w:p>
        </w:tc>
        <w:tc>
          <w:tcPr>
            <w:tcW w:w="960" w:type="dxa"/>
            <w:noWrap/>
          </w:tcPr>
          <w:p w14:paraId="43302455" w14:textId="39B68B38" w:rsidR="00C87591" w:rsidRPr="009E06A6" w:rsidRDefault="00700C4C" w:rsidP="0030653F">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rPr>
              <w:t>4.0</w:t>
            </w:r>
          </w:p>
        </w:tc>
      </w:tr>
      <w:tr w:rsidR="00700C4C" w:rsidRPr="009E06A6" w14:paraId="68D41233" w14:textId="77777777">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098" w:type="dxa"/>
            <w:noWrap/>
            <w:vAlign w:val="bottom"/>
          </w:tcPr>
          <w:p w14:paraId="790E4E06" w14:textId="2B07C0EE" w:rsidR="00700C4C" w:rsidRPr="009E06A6" w:rsidRDefault="00700C4C" w:rsidP="00700C4C">
            <w:pPr>
              <w:rPr>
                <w:rFonts w:cs="Calibri"/>
                <w:color w:val="000000"/>
                <w:szCs w:val="24"/>
              </w:rPr>
            </w:pPr>
            <w:r>
              <w:rPr>
                <w:rFonts w:cs="Calibri"/>
                <w:color w:val="000000"/>
              </w:rPr>
              <w:t>Other</w:t>
            </w:r>
          </w:p>
        </w:tc>
        <w:tc>
          <w:tcPr>
            <w:tcW w:w="960" w:type="dxa"/>
            <w:noWrap/>
          </w:tcPr>
          <w:p w14:paraId="34D42BAD" w14:textId="63813F47" w:rsidR="00700C4C" w:rsidRDefault="00700C4C" w:rsidP="00700C4C">
            <w:pPr>
              <w:jc w:val="right"/>
              <w:cnfStyle w:val="000000010000" w:firstRow="0" w:lastRow="0" w:firstColumn="0" w:lastColumn="0" w:oddVBand="0" w:evenVBand="0" w:oddHBand="0" w:evenHBand="1" w:firstRowFirstColumn="0" w:firstRowLastColumn="0" w:lastRowFirstColumn="0" w:lastRowLastColumn="0"/>
              <w:rPr>
                <w:rFonts w:cs="Calibri"/>
                <w:color w:val="000000"/>
              </w:rPr>
            </w:pPr>
            <w:r>
              <w:rPr>
                <w:rFonts w:cs="Calibri"/>
                <w:color w:val="000000"/>
              </w:rPr>
              <w:t>107</w:t>
            </w:r>
          </w:p>
        </w:tc>
        <w:tc>
          <w:tcPr>
            <w:tcW w:w="960" w:type="dxa"/>
            <w:noWrap/>
          </w:tcPr>
          <w:p w14:paraId="4A9C4A1D" w14:textId="7065784F" w:rsidR="00700C4C" w:rsidRDefault="00700C4C" w:rsidP="00700C4C">
            <w:pPr>
              <w:jc w:val="right"/>
              <w:cnfStyle w:val="000000010000" w:firstRow="0" w:lastRow="0" w:firstColumn="0" w:lastColumn="0" w:oddVBand="0" w:evenVBand="0" w:oddHBand="0" w:evenHBand="1" w:firstRowFirstColumn="0" w:firstRowLastColumn="0" w:lastRowFirstColumn="0" w:lastRowLastColumn="0"/>
              <w:rPr>
                <w:rFonts w:cs="Calibri"/>
                <w:i/>
                <w:iCs/>
                <w:color w:val="000000"/>
              </w:rPr>
            </w:pPr>
            <w:r>
              <w:rPr>
                <w:rFonts w:cs="Calibri"/>
                <w:i/>
                <w:iCs/>
                <w:color w:val="000000"/>
              </w:rPr>
              <w:t>4.3</w:t>
            </w:r>
          </w:p>
        </w:tc>
      </w:tr>
      <w:tr w:rsidR="00C87591" w:rsidRPr="009E06A6" w14:paraId="2B5060ED" w14:textId="77777777" w:rsidTr="00B04839">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098" w:type="dxa"/>
            <w:noWrap/>
            <w:hideMark/>
          </w:tcPr>
          <w:p w14:paraId="65353C3E" w14:textId="77777777" w:rsidR="00C87591" w:rsidRPr="009E06A6" w:rsidRDefault="00C87591" w:rsidP="0030653F">
            <w:pPr>
              <w:rPr>
                <w:rFonts w:cs="Calibri"/>
                <w:i/>
                <w:iCs/>
                <w:color w:val="000000"/>
                <w:szCs w:val="24"/>
              </w:rPr>
            </w:pPr>
            <w:r w:rsidRPr="009E06A6">
              <w:rPr>
                <w:rFonts w:cs="Calibri"/>
                <w:color w:val="000000"/>
                <w:szCs w:val="24"/>
              </w:rPr>
              <w:t>Total</w:t>
            </w:r>
          </w:p>
        </w:tc>
        <w:tc>
          <w:tcPr>
            <w:tcW w:w="960" w:type="dxa"/>
            <w:noWrap/>
          </w:tcPr>
          <w:p w14:paraId="4654F1B6" w14:textId="16BB3F63" w:rsidR="00C87591" w:rsidRPr="009E06A6" w:rsidRDefault="008A1835" w:rsidP="0030653F">
            <w:pPr>
              <w:jc w:val="right"/>
              <w:cnfStyle w:val="010000000000" w:firstRow="0" w:lastRow="1" w:firstColumn="0" w:lastColumn="0" w:oddVBand="0" w:evenVBand="0" w:oddHBand="0" w:evenHBand="0" w:firstRowFirstColumn="0" w:firstRowLastColumn="0" w:lastRowFirstColumn="0" w:lastRowLastColumn="0"/>
              <w:rPr>
                <w:rFonts w:cs="Calibri"/>
                <w:color w:val="000000"/>
                <w:szCs w:val="24"/>
              </w:rPr>
            </w:pPr>
            <w:r>
              <w:rPr>
                <w:rFonts w:cs="Calibri"/>
                <w:color w:val="000000"/>
                <w:szCs w:val="24"/>
              </w:rPr>
              <w:t>2,480</w:t>
            </w:r>
          </w:p>
        </w:tc>
        <w:tc>
          <w:tcPr>
            <w:tcW w:w="960" w:type="dxa"/>
            <w:noWrap/>
          </w:tcPr>
          <w:p w14:paraId="43C9AF21" w14:textId="77777777" w:rsidR="00C87591" w:rsidRPr="009E06A6" w:rsidRDefault="00C87591" w:rsidP="0030653F">
            <w:pPr>
              <w:jc w:val="right"/>
              <w:cnfStyle w:val="010000000000" w:firstRow="0" w:lastRow="1" w:firstColumn="0" w:lastColumn="0" w:oddVBand="0" w:evenVBand="0" w:oddHBand="0" w:evenHBand="0" w:firstRowFirstColumn="0" w:firstRowLastColumn="0" w:lastRowFirstColumn="0" w:lastRowLastColumn="0"/>
              <w:rPr>
                <w:rFonts w:cs="Calibri"/>
                <w:i/>
                <w:iCs/>
                <w:color w:val="000000"/>
                <w:szCs w:val="24"/>
              </w:rPr>
            </w:pPr>
            <w:r w:rsidRPr="009E06A6">
              <w:rPr>
                <w:rFonts w:cs="Calibri"/>
                <w:i/>
                <w:iCs/>
                <w:color w:val="000000"/>
                <w:szCs w:val="24"/>
              </w:rPr>
              <w:t>100.0</w:t>
            </w:r>
          </w:p>
        </w:tc>
      </w:tr>
    </w:tbl>
    <w:p w14:paraId="21D11A45" w14:textId="23FBDA63" w:rsidR="00C87591" w:rsidRDefault="005B26C6" w:rsidP="00C87591">
      <w:pPr>
        <w:rPr>
          <w:b/>
        </w:rPr>
      </w:pPr>
      <w:r w:rsidRPr="00747D26">
        <w:rPr>
          <w:rFonts w:eastAsia="Times New Roman"/>
          <w:i/>
          <w:szCs w:val="24"/>
          <w:lang w:eastAsia="en-GB"/>
        </w:rPr>
        <w:t>NB. Percentages do not total 100% as respondent</w:t>
      </w:r>
      <w:r>
        <w:rPr>
          <w:rFonts w:eastAsia="Times New Roman"/>
          <w:i/>
          <w:szCs w:val="24"/>
          <w:lang w:eastAsia="en-GB"/>
        </w:rPr>
        <w:t xml:space="preserve">s could give </w:t>
      </w:r>
      <w:r w:rsidR="00CB3D16">
        <w:rPr>
          <w:rFonts w:eastAsia="Times New Roman"/>
          <w:i/>
          <w:szCs w:val="24"/>
          <w:lang w:eastAsia="en-GB"/>
        </w:rPr>
        <w:t>more than one answer</w:t>
      </w:r>
    </w:p>
    <w:p w14:paraId="45644163" w14:textId="77777777" w:rsidR="005B26C6" w:rsidRDefault="005B26C6" w:rsidP="00C87591">
      <w:pPr>
        <w:rPr>
          <w:b/>
        </w:rPr>
      </w:pPr>
    </w:p>
    <w:p w14:paraId="6DE97B6A" w14:textId="31592EC6" w:rsidR="00C87591" w:rsidRPr="00DE6705" w:rsidRDefault="00C87591" w:rsidP="00C87591">
      <w:pPr>
        <w:rPr>
          <w:b/>
        </w:rPr>
      </w:pPr>
      <w:r w:rsidRPr="00DE6705">
        <w:rPr>
          <w:b/>
        </w:rPr>
        <w:t>Which best describes your housing tenure?</w:t>
      </w:r>
    </w:p>
    <w:tbl>
      <w:tblPr>
        <w:tblStyle w:val="GridTable4-Accent5"/>
        <w:tblW w:w="5884" w:type="dxa"/>
        <w:tblLook w:val="04E0" w:firstRow="1" w:lastRow="1" w:firstColumn="1" w:lastColumn="0" w:noHBand="0" w:noVBand="1"/>
      </w:tblPr>
      <w:tblGrid>
        <w:gridCol w:w="3964"/>
        <w:gridCol w:w="960"/>
        <w:gridCol w:w="960"/>
      </w:tblGrid>
      <w:tr w:rsidR="00C87591" w:rsidRPr="0028331C" w14:paraId="36C8B489" w14:textId="77777777" w:rsidTr="00B04839">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3964" w:type="dxa"/>
            <w:noWrap/>
            <w:hideMark/>
          </w:tcPr>
          <w:p w14:paraId="3130941C" w14:textId="77777777" w:rsidR="00C87591" w:rsidRPr="0028331C" w:rsidRDefault="00C87591" w:rsidP="0028331C">
            <w:pPr>
              <w:jc w:val="right"/>
              <w:rPr>
                <w:rFonts w:asciiTheme="minorHAnsi" w:hAnsiTheme="minorHAnsi" w:cstheme="minorHAnsi"/>
                <w:color w:val="FFFFFF" w:themeColor="background1"/>
                <w:szCs w:val="24"/>
              </w:rPr>
            </w:pPr>
          </w:p>
        </w:tc>
        <w:tc>
          <w:tcPr>
            <w:tcW w:w="960" w:type="dxa"/>
            <w:noWrap/>
            <w:hideMark/>
          </w:tcPr>
          <w:p w14:paraId="2FAEC0BA" w14:textId="77777777" w:rsidR="00C87591" w:rsidRPr="0028331C" w:rsidRDefault="00C87591" w:rsidP="0030653F">
            <w:pPr>
              <w:jc w:val="right"/>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bCs/>
                <w:color w:val="FFFFFF" w:themeColor="background1"/>
                <w:szCs w:val="24"/>
              </w:rPr>
            </w:pPr>
            <w:r w:rsidRPr="0028331C">
              <w:rPr>
                <w:rFonts w:asciiTheme="minorHAnsi" w:hAnsiTheme="minorHAnsi" w:cstheme="minorHAnsi"/>
                <w:b/>
                <w:bCs/>
                <w:color w:val="FFFFFF" w:themeColor="background1"/>
                <w:szCs w:val="24"/>
              </w:rPr>
              <w:t>No.</w:t>
            </w:r>
          </w:p>
        </w:tc>
        <w:tc>
          <w:tcPr>
            <w:tcW w:w="960" w:type="dxa"/>
            <w:noWrap/>
            <w:hideMark/>
          </w:tcPr>
          <w:p w14:paraId="5E246F25" w14:textId="77777777" w:rsidR="00C87591" w:rsidRPr="0028331C" w:rsidRDefault="00C87591" w:rsidP="0030653F">
            <w:pPr>
              <w:jc w:val="right"/>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bCs/>
                <w:color w:val="FFFFFF" w:themeColor="background1"/>
                <w:szCs w:val="24"/>
              </w:rPr>
            </w:pPr>
            <w:r w:rsidRPr="0028331C">
              <w:rPr>
                <w:rFonts w:asciiTheme="minorHAnsi" w:hAnsiTheme="minorHAnsi" w:cstheme="minorHAnsi"/>
                <w:b/>
                <w:bCs/>
                <w:color w:val="FFFFFF" w:themeColor="background1"/>
                <w:szCs w:val="24"/>
              </w:rPr>
              <w:t>%</w:t>
            </w:r>
          </w:p>
        </w:tc>
      </w:tr>
      <w:tr w:rsidR="00C87591" w:rsidRPr="009E06A6" w14:paraId="3DEDA908" w14:textId="77777777" w:rsidTr="00B04839">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3964" w:type="dxa"/>
            <w:noWrap/>
            <w:hideMark/>
          </w:tcPr>
          <w:p w14:paraId="4CC2BA4B" w14:textId="77777777" w:rsidR="00C87591" w:rsidRPr="009E06A6" w:rsidRDefault="00C87591" w:rsidP="0030653F">
            <w:pPr>
              <w:rPr>
                <w:rFonts w:cs="Calibri"/>
                <w:color w:val="000000"/>
                <w:szCs w:val="24"/>
              </w:rPr>
            </w:pPr>
            <w:r w:rsidRPr="009E06A6">
              <w:rPr>
                <w:rFonts w:cs="Calibri"/>
                <w:color w:val="000000"/>
                <w:szCs w:val="24"/>
              </w:rPr>
              <w:t>Owned outright</w:t>
            </w:r>
          </w:p>
        </w:tc>
        <w:tc>
          <w:tcPr>
            <w:tcW w:w="960" w:type="dxa"/>
            <w:noWrap/>
          </w:tcPr>
          <w:p w14:paraId="6571B6DF" w14:textId="3096765B" w:rsidR="00C87591" w:rsidRPr="009E06A6" w:rsidRDefault="009622BC"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rPr>
              <w:t>989</w:t>
            </w:r>
          </w:p>
        </w:tc>
        <w:tc>
          <w:tcPr>
            <w:tcW w:w="960" w:type="dxa"/>
            <w:noWrap/>
          </w:tcPr>
          <w:p w14:paraId="56816ADE" w14:textId="17474266" w:rsidR="00C87591" w:rsidRPr="009E06A6" w:rsidRDefault="009622BC" w:rsidP="0030653F">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rPr>
              <w:t>40.4</w:t>
            </w:r>
          </w:p>
        </w:tc>
      </w:tr>
      <w:tr w:rsidR="00C87591" w:rsidRPr="009E06A6" w14:paraId="44A687D0" w14:textId="77777777" w:rsidTr="00B04839">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3964" w:type="dxa"/>
            <w:noWrap/>
            <w:hideMark/>
          </w:tcPr>
          <w:p w14:paraId="617A5E56" w14:textId="77777777" w:rsidR="00C87591" w:rsidRPr="009E06A6" w:rsidRDefault="00C87591" w:rsidP="0030653F">
            <w:pPr>
              <w:rPr>
                <w:rFonts w:cs="Calibri"/>
                <w:color w:val="000000"/>
                <w:szCs w:val="24"/>
              </w:rPr>
            </w:pPr>
            <w:r w:rsidRPr="009E06A6">
              <w:rPr>
                <w:rFonts w:cs="Calibri"/>
                <w:color w:val="000000"/>
                <w:szCs w:val="24"/>
              </w:rPr>
              <w:t>Owned with a mortgage</w:t>
            </w:r>
          </w:p>
        </w:tc>
        <w:tc>
          <w:tcPr>
            <w:tcW w:w="960" w:type="dxa"/>
            <w:noWrap/>
          </w:tcPr>
          <w:p w14:paraId="2E81FF8E" w14:textId="23CB0585" w:rsidR="00C87591" w:rsidRPr="009E06A6" w:rsidRDefault="009622BC" w:rsidP="0030653F">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rPr>
              <w:t>774</w:t>
            </w:r>
          </w:p>
        </w:tc>
        <w:tc>
          <w:tcPr>
            <w:tcW w:w="960" w:type="dxa"/>
            <w:noWrap/>
          </w:tcPr>
          <w:p w14:paraId="4C35BD28" w14:textId="3E9F7737" w:rsidR="00C87591" w:rsidRPr="009E06A6" w:rsidRDefault="009622BC" w:rsidP="0030653F">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rPr>
              <w:t>31.7</w:t>
            </w:r>
          </w:p>
        </w:tc>
      </w:tr>
      <w:tr w:rsidR="00C87591" w:rsidRPr="009E06A6" w14:paraId="27B97FFE" w14:textId="77777777" w:rsidTr="00B04839">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3964" w:type="dxa"/>
            <w:noWrap/>
            <w:hideMark/>
          </w:tcPr>
          <w:p w14:paraId="43B52010" w14:textId="77777777" w:rsidR="00C87591" w:rsidRPr="009E06A6" w:rsidRDefault="00C87591" w:rsidP="0030653F">
            <w:pPr>
              <w:rPr>
                <w:rFonts w:cs="Calibri"/>
                <w:color w:val="000000"/>
                <w:szCs w:val="24"/>
              </w:rPr>
            </w:pPr>
            <w:r w:rsidRPr="009E06A6">
              <w:rPr>
                <w:rFonts w:cs="Calibri"/>
                <w:color w:val="000000"/>
                <w:szCs w:val="24"/>
              </w:rPr>
              <w:t>Rented from the Local Authority</w:t>
            </w:r>
          </w:p>
        </w:tc>
        <w:tc>
          <w:tcPr>
            <w:tcW w:w="960" w:type="dxa"/>
            <w:noWrap/>
          </w:tcPr>
          <w:p w14:paraId="169BD610" w14:textId="06AD3FCB" w:rsidR="00C87591" w:rsidRPr="009E06A6" w:rsidRDefault="009622BC"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rPr>
              <w:t>140</w:t>
            </w:r>
          </w:p>
        </w:tc>
        <w:tc>
          <w:tcPr>
            <w:tcW w:w="960" w:type="dxa"/>
            <w:noWrap/>
          </w:tcPr>
          <w:p w14:paraId="736FEBE4" w14:textId="3F74F4CF" w:rsidR="00C87591" w:rsidRPr="009E06A6" w:rsidRDefault="009622BC" w:rsidP="0030653F">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rPr>
              <w:t>5.7</w:t>
            </w:r>
          </w:p>
        </w:tc>
      </w:tr>
      <w:tr w:rsidR="00C87591" w:rsidRPr="009E06A6" w14:paraId="4572CC10" w14:textId="77777777" w:rsidTr="00B04839">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3964" w:type="dxa"/>
            <w:noWrap/>
            <w:hideMark/>
          </w:tcPr>
          <w:p w14:paraId="126FF7FC" w14:textId="77777777" w:rsidR="00C87591" w:rsidRPr="009E06A6" w:rsidRDefault="00C87591" w:rsidP="0030653F">
            <w:pPr>
              <w:rPr>
                <w:rFonts w:cs="Calibri"/>
                <w:color w:val="000000"/>
                <w:szCs w:val="24"/>
              </w:rPr>
            </w:pPr>
            <w:r w:rsidRPr="009E06A6">
              <w:rPr>
                <w:rFonts w:cs="Calibri"/>
                <w:color w:val="000000"/>
                <w:szCs w:val="24"/>
              </w:rPr>
              <w:t>Rented from a Housing Association</w:t>
            </w:r>
          </w:p>
        </w:tc>
        <w:tc>
          <w:tcPr>
            <w:tcW w:w="960" w:type="dxa"/>
            <w:noWrap/>
          </w:tcPr>
          <w:p w14:paraId="6C8947AD" w14:textId="04E08D88" w:rsidR="00C87591" w:rsidRPr="009E06A6" w:rsidRDefault="009622BC" w:rsidP="0030653F">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rPr>
              <w:t>111</w:t>
            </w:r>
          </w:p>
        </w:tc>
        <w:tc>
          <w:tcPr>
            <w:tcW w:w="960" w:type="dxa"/>
            <w:noWrap/>
          </w:tcPr>
          <w:p w14:paraId="698F9C79" w14:textId="35A25633" w:rsidR="00C87591" w:rsidRPr="009E06A6" w:rsidRDefault="009622BC" w:rsidP="0030653F">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rPr>
              <w:t>4.5</w:t>
            </w:r>
          </w:p>
        </w:tc>
      </w:tr>
      <w:tr w:rsidR="00C87591" w:rsidRPr="009E06A6" w14:paraId="7C098ED6" w14:textId="77777777" w:rsidTr="00B04839">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3964" w:type="dxa"/>
            <w:noWrap/>
            <w:hideMark/>
          </w:tcPr>
          <w:p w14:paraId="600B5030" w14:textId="77777777" w:rsidR="00C87591" w:rsidRPr="009E06A6" w:rsidRDefault="00C87591" w:rsidP="0030653F">
            <w:pPr>
              <w:rPr>
                <w:rFonts w:cs="Calibri"/>
                <w:color w:val="000000"/>
                <w:szCs w:val="24"/>
              </w:rPr>
            </w:pPr>
            <w:r w:rsidRPr="009E06A6">
              <w:rPr>
                <w:rFonts w:cs="Calibri"/>
                <w:color w:val="000000"/>
                <w:szCs w:val="24"/>
              </w:rPr>
              <w:t>Private rented</w:t>
            </w:r>
          </w:p>
        </w:tc>
        <w:tc>
          <w:tcPr>
            <w:tcW w:w="960" w:type="dxa"/>
            <w:noWrap/>
          </w:tcPr>
          <w:p w14:paraId="2D101B21" w14:textId="2FD1BA6B" w:rsidR="00C87591" w:rsidRPr="009E06A6" w:rsidRDefault="009622BC"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rPr>
              <w:t>315</w:t>
            </w:r>
          </w:p>
        </w:tc>
        <w:tc>
          <w:tcPr>
            <w:tcW w:w="960" w:type="dxa"/>
            <w:noWrap/>
          </w:tcPr>
          <w:p w14:paraId="5DED84B9" w14:textId="1BE9772F" w:rsidR="00C87591" w:rsidRPr="009E06A6" w:rsidRDefault="009622BC" w:rsidP="0030653F">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rPr>
              <w:t>12.9</w:t>
            </w:r>
          </w:p>
        </w:tc>
      </w:tr>
      <w:tr w:rsidR="00C87591" w:rsidRPr="009E06A6" w14:paraId="4ED5B5A7" w14:textId="77777777" w:rsidTr="00B04839">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3964" w:type="dxa"/>
            <w:noWrap/>
            <w:hideMark/>
          </w:tcPr>
          <w:p w14:paraId="15B99B96" w14:textId="77777777" w:rsidR="00C87591" w:rsidRPr="009E06A6" w:rsidRDefault="00C87591" w:rsidP="0030653F">
            <w:pPr>
              <w:rPr>
                <w:rFonts w:cs="Calibri"/>
                <w:color w:val="000000"/>
                <w:szCs w:val="24"/>
              </w:rPr>
            </w:pPr>
            <w:r w:rsidRPr="009E06A6">
              <w:rPr>
                <w:rFonts w:cs="Calibri"/>
                <w:color w:val="000000"/>
                <w:szCs w:val="24"/>
              </w:rPr>
              <w:t>Other</w:t>
            </w:r>
          </w:p>
        </w:tc>
        <w:tc>
          <w:tcPr>
            <w:tcW w:w="960" w:type="dxa"/>
            <w:noWrap/>
          </w:tcPr>
          <w:p w14:paraId="0C927614" w14:textId="668E1785" w:rsidR="00C87591" w:rsidRPr="009E06A6" w:rsidRDefault="009622BC" w:rsidP="0030653F">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rPr>
              <w:t>116</w:t>
            </w:r>
          </w:p>
        </w:tc>
        <w:tc>
          <w:tcPr>
            <w:tcW w:w="960" w:type="dxa"/>
            <w:noWrap/>
          </w:tcPr>
          <w:p w14:paraId="69C893A9" w14:textId="74293429" w:rsidR="00C87591" w:rsidRPr="009E06A6" w:rsidRDefault="009622BC" w:rsidP="0030653F">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rPr>
              <w:t>4.7</w:t>
            </w:r>
          </w:p>
        </w:tc>
      </w:tr>
      <w:tr w:rsidR="00C87591" w:rsidRPr="009E06A6" w14:paraId="3D108E20" w14:textId="77777777" w:rsidTr="00B04839">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3964" w:type="dxa"/>
            <w:noWrap/>
            <w:hideMark/>
          </w:tcPr>
          <w:p w14:paraId="77A699C9" w14:textId="77777777" w:rsidR="00C87591" w:rsidRPr="009E06A6" w:rsidRDefault="00C87591" w:rsidP="0030653F">
            <w:pPr>
              <w:tabs>
                <w:tab w:val="center" w:pos="1874"/>
              </w:tabs>
              <w:rPr>
                <w:rFonts w:cs="Calibri"/>
                <w:i/>
                <w:iCs/>
                <w:color w:val="000000"/>
                <w:szCs w:val="24"/>
              </w:rPr>
            </w:pPr>
            <w:r w:rsidRPr="009E06A6">
              <w:rPr>
                <w:rFonts w:cs="Calibri"/>
                <w:color w:val="000000"/>
                <w:szCs w:val="24"/>
              </w:rPr>
              <w:t>Total</w:t>
            </w:r>
            <w:r w:rsidRPr="009E06A6">
              <w:rPr>
                <w:rFonts w:cs="Calibri"/>
                <w:color w:val="000000"/>
                <w:szCs w:val="24"/>
              </w:rPr>
              <w:tab/>
            </w:r>
          </w:p>
        </w:tc>
        <w:tc>
          <w:tcPr>
            <w:tcW w:w="960" w:type="dxa"/>
            <w:noWrap/>
          </w:tcPr>
          <w:p w14:paraId="4D66B738" w14:textId="261414C6" w:rsidR="00C87591" w:rsidRPr="009E06A6" w:rsidRDefault="008360D4" w:rsidP="0030653F">
            <w:pPr>
              <w:jc w:val="right"/>
              <w:cnfStyle w:val="010000000000" w:firstRow="0" w:lastRow="1" w:firstColumn="0" w:lastColumn="0" w:oddVBand="0" w:evenVBand="0" w:oddHBand="0" w:evenHBand="0" w:firstRowFirstColumn="0" w:firstRowLastColumn="0" w:lastRowFirstColumn="0" w:lastRowLastColumn="0"/>
              <w:rPr>
                <w:rFonts w:cs="Calibri"/>
                <w:color w:val="000000"/>
                <w:szCs w:val="24"/>
              </w:rPr>
            </w:pPr>
            <w:r>
              <w:rPr>
                <w:rFonts w:cs="Calibri"/>
                <w:color w:val="000000"/>
                <w:szCs w:val="24"/>
              </w:rPr>
              <w:t>2,445</w:t>
            </w:r>
          </w:p>
        </w:tc>
        <w:tc>
          <w:tcPr>
            <w:tcW w:w="960" w:type="dxa"/>
            <w:noWrap/>
          </w:tcPr>
          <w:p w14:paraId="788FBB47" w14:textId="77777777" w:rsidR="00C87591" w:rsidRPr="009E06A6" w:rsidRDefault="00C87591" w:rsidP="0030653F">
            <w:pPr>
              <w:jc w:val="right"/>
              <w:cnfStyle w:val="010000000000" w:firstRow="0" w:lastRow="1" w:firstColumn="0" w:lastColumn="0" w:oddVBand="0" w:evenVBand="0" w:oddHBand="0" w:evenHBand="0" w:firstRowFirstColumn="0" w:firstRowLastColumn="0" w:lastRowFirstColumn="0" w:lastRowLastColumn="0"/>
              <w:rPr>
                <w:rFonts w:cs="Calibri"/>
                <w:i/>
                <w:iCs/>
                <w:color w:val="000000"/>
                <w:szCs w:val="24"/>
              </w:rPr>
            </w:pPr>
            <w:r w:rsidRPr="009E06A6">
              <w:rPr>
                <w:rFonts w:cs="Calibri"/>
                <w:i/>
                <w:iCs/>
                <w:color w:val="000000"/>
                <w:szCs w:val="24"/>
              </w:rPr>
              <w:t>100.0</w:t>
            </w:r>
          </w:p>
        </w:tc>
      </w:tr>
    </w:tbl>
    <w:p w14:paraId="242794EC" w14:textId="77777777" w:rsidR="00F56EB6" w:rsidRDefault="00F56EB6" w:rsidP="00C87591">
      <w:pPr>
        <w:rPr>
          <w:b/>
        </w:rPr>
      </w:pPr>
    </w:p>
    <w:p w14:paraId="647D492E" w14:textId="77777777" w:rsidR="00CB3D16" w:rsidRDefault="00CB3D16">
      <w:pPr>
        <w:rPr>
          <w:b/>
        </w:rPr>
      </w:pPr>
      <w:r>
        <w:rPr>
          <w:b/>
        </w:rPr>
        <w:br w:type="page"/>
      </w:r>
    </w:p>
    <w:p w14:paraId="3F293ADD" w14:textId="18CDA45F" w:rsidR="00C87591" w:rsidRPr="00DE6705" w:rsidRDefault="00C87591" w:rsidP="00C87591">
      <w:pPr>
        <w:rPr>
          <w:b/>
        </w:rPr>
      </w:pPr>
      <w:r>
        <w:rPr>
          <w:b/>
        </w:rPr>
        <w:lastRenderedPageBreak/>
        <w:t>Are you or a member of your household…?</w:t>
      </w:r>
    </w:p>
    <w:tbl>
      <w:tblPr>
        <w:tblStyle w:val="GridTable4-Accent5"/>
        <w:tblW w:w="8230" w:type="dxa"/>
        <w:tblLook w:val="04A0" w:firstRow="1" w:lastRow="0" w:firstColumn="1" w:lastColumn="0" w:noHBand="0" w:noVBand="1"/>
      </w:tblPr>
      <w:tblGrid>
        <w:gridCol w:w="4390"/>
        <w:gridCol w:w="960"/>
        <w:gridCol w:w="960"/>
        <w:gridCol w:w="1090"/>
        <w:gridCol w:w="830"/>
      </w:tblGrid>
      <w:tr w:rsidR="00C87591" w:rsidRPr="0028331C" w14:paraId="654400E5" w14:textId="77777777" w:rsidTr="00B04839">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hideMark/>
          </w:tcPr>
          <w:p w14:paraId="2BC416F0" w14:textId="77777777" w:rsidR="00C87591" w:rsidRPr="0028331C" w:rsidRDefault="00C87591" w:rsidP="0028331C">
            <w:pPr>
              <w:jc w:val="right"/>
              <w:rPr>
                <w:rFonts w:asciiTheme="minorHAnsi" w:hAnsiTheme="minorHAnsi" w:cstheme="minorHAnsi"/>
                <w:color w:val="FFFFFF" w:themeColor="background1"/>
                <w:szCs w:val="24"/>
              </w:rPr>
            </w:pPr>
          </w:p>
        </w:tc>
        <w:tc>
          <w:tcPr>
            <w:tcW w:w="1920" w:type="dxa"/>
            <w:gridSpan w:val="2"/>
            <w:noWrap/>
          </w:tcPr>
          <w:p w14:paraId="1CB0C92F" w14:textId="77777777" w:rsidR="00C87591" w:rsidRPr="0028331C" w:rsidRDefault="00C87591" w:rsidP="00F56EB6">
            <w:pPr>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bCs/>
                <w:color w:val="FFFFFF" w:themeColor="background1"/>
                <w:szCs w:val="24"/>
              </w:rPr>
            </w:pPr>
            <w:r w:rsidRPr="0028331C">
              <w:rPr>
                <w:rFonts w:asciiTheme="minorHAnsi" w:hAnsiTheme="minorHAnsi" w:cstheme="minorHAnsi"/>
                <w:b/>
                <w:bCs/>
                <w:color w:val="FFFFFF" w:themeColor="background1"/>
                <w:szCs w:val="24"/>
              </w:rPr>
              <w:t>You</w:t>
            </w:r>
          </w:p>
        </w:tc>
        <w:tc>
          <w:tcPr>
            <w:tcW w:w="1920" w:type="dxa"/>
            <w:gridSpan w:val="2"/>
          </w:tcPr>
          <w:p w14:paraId="4522DB4D" w14:textId="77777777" w:rsidR="00C87591" w:rsidRPr="0028331C" w:rsidRDefault="00C87591" w:rsidP="00F56EB6">
            <w:pPr>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bCs/>
                <w:color w:val="FFFFFF" w:themeColor="background1"/>
                <w:szCs w:val="24"/>
              </w:rPr>
            </w:pPr>
            <w:r w:rsidRPr="0028331C">
              <w:rPr>
                <w:rFonts w:asciiTheme="minorHAnsi" w:hAnsiTheme="minorHAnsi" w:cstheme="minorHAnsi"/>
                <w:b/>
                <w:bCs/>
                <w:color w:val="FFFFFF" w:themeColor="background1"/>
                <w:szCs w:val="24"/>
              </w:rPr>
              <w:t>A member of your household</w:t>
            </w:r>
          </w:p>
        </w:tc>
      </w:tr>
      <w:tr w:rsidR="00C87591" w:rsidRPr="009E06A6" w14:paraId="11582BCD" w14:textId="77777777" w:rsidTr="00B04839">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tcPr>
          <w:p w14:paraId="7CE34EEB" w14:textId="77777777" w:rsidR="00C87591" w:rsidRPr="009E06A6" w:rsidRDefault="00C87591" w:rsidP="0030653F">
            <w:pPr>
              <w:rPr>
                <w:rFonts w:ascii="Times New Roman" w:hAnsi="Times New Roman"/>
                <w:szCs w:val="24"/>
              </w:rPr>
            </w:pPr>
          </w:p>
        </w:tc>
        <w:tc>
          <w:tcPr>
            <w:tcW w:w="960" w:type="dxa"/>
            <w:noWrap/>
          </w:tcPr>
          <w:p w14:paraId="375785A2" w14:textId="77777777" w:rsidR="00C87591" w:rsidRPr="009E06A6" w:rsidRDefault="00C87591"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sidRPr="009E06A6">
              <w:rPr>
                <w:rFonts w:cs="Calibri"/>
                <w:color w:val="000000"/>
                <w:szCs w:val="24"/>
              </w:rPr>
              <w:t>No.</w:t>
            </w:r>
          </w:p>
        </w:tc>
        <w:tc>
          <w:tcPr>
            <w:tcW w:w="960" w:type="dxa"/>
            <w:noWrap/>
          </w:tcPr>
          <w:p w14:paraId="33AE5FDC" w14:textId="77777777" w:rsidR="00C87591" w:rsidRPr="009E06A6" w:rsidRDefault="00C87591"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sidRPr="009E06A6">
              <w:rPr>
                <w:rFonts w:cs="Calibri"/>
                <w:color w:val="000000"/>
                <w:szCs w:val="24"/>
              </w:rPr>
              <w:t>%</w:t>
            </w:r>
          </w:p>
        </w:tc>
        <w:tc>
          <w:tcPr>
            <w:tcW w:w="1090" w:type="dxa"/>
          </w:tcPr>
          <w:p w14:paraId="43A043C1" w14:textId="77777777" w:rsidR="00C87591" w:rsidRPr="009E06A6" w:rsidRDefault="00C87591"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sidRPr="009E06A6">
              <w:rPr>
                <w:rFonts w:cs="Calibri"/>
                <w:color w:val="000000"/>
                <w:szCs w:val="24"/>
              </w:rPr>
              <w:t>No.</w:t>
            </w:r>
          </w:p>
        </w:tc>
        <w:tc>
          <w:tcPr>
            <w:tcW w:w="830" w:type="dxa"/>
          </w:tcPr>
          <w:p w14:paraId="76540BDE" w14:textId="77777777" w:rsidR="00C87591" w:rsidRPr="009E06A6" w:rsidRDefault="00C87591"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sidRPr="009E06A6">
              <w:rPr>
                <w:rFonts w:cs="Calibri"/>
                <w:color w:val="000000"/>
                <w:szCs w:val="24"/>
              </w:rPr>
              <w:t>%</w:t>
            </w:r>
          </w:p>
        </w:tc>
      </w:tr>
      <w:tr w:rsidR="00C87591" w:rsidRPr="009E06A6" w14:paraId="4F3508A3" w14:textId="77777777" w:rsidTr="00B04839">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hideMark/>
          </w:tcPr>
          <w:p w14:paraId="7E951D87" w14:textId="7B588C0E" w:rsidR="00C87591" w:rsidRPr="009E06A6" w:rsidRDefault="00C87591" w:rsidP="0030653F">
            <w:pPr>
              <w:rPr>
                <w:rFonts w:cs="Calibri"/>
                <w:color w:val="000000"/>
                <w:szCs w:val="24"/>
              </w:rPr>
            </w:pPr>
            <w:r w:rsidRPr="009E06A6">
              <w:rPr>
                <w:rFonts w:cs="Calibri"/>
                <w:color w:val="000000"/>
                <w:szCs w:val="24"/>
              </w:rPr>
              <w:t>Currently serving</w:t>
            </w:r>
            <w:r w:rsidR="00BB6E1A">
              <w:rPr>
                <w:rFonts w:cs="Calibri"/>
                <w:color w:val="000000"/>
                <w:szCs w:val="24"/>
              </w:rPr>
              <w:t xml:space="preserve"> in the armed forces</w:t>
            </w:r>
          </w:p>
        </w:tc>
        <w:tc>
          <w:tcPr>
            <w:tcW w:w="960" w:type="dxa"/>
            <w:noWrap/>
          </w:tcPr>
          <w:p w14:paraId="399ABDE1" w14:textId="6FB0A62C" w:rsidR="00C87591" w:rsidRPr="009E06A6" w:rsidRDefault="001C2D41" w:rsidP="0030653F">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rPr>
              <w:t>11</w:t>
            </w:r>
          </w:p>
        </w:tc>
        <w:tc>
          <w:tcPr>
            <w:tcW w:w="960" w:type="dxa"/>
            <w:noWrap/>
          </w:tcPr>
          <w:p w14:paraId="007321B5" w14:textId="66E3E5BC" w:rsidR="00C87591" w:rsidRPr="009E06A6" w:rsidRDefault="001C2D41" w:rsidP="0030653F">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rPr>
              <w:t>0.5</w:t>
            </w:r>
          </w:p>
        </w:tc>
        <w:tc>
          <w:tcPr>
            <w:tcW w:w="1090" w:type="dxa"/>
          </w:tcPr>
          <w:p w14:paraId="5BE0BC5F" w14:textId="3A5AD5CA" w:rsidR="00C87591" w:rsidRPr="009E06A6" w:rsidRDefault="001C2D41" w:rsidP="0030653F">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rPr>
              <w:t>18</w:t>
            </w:r>
          </w:p>
        </w:tc>
        <w:tc>
          <w:tcPr>
            <w:tcW w:w="830" w:type="dxa"/>
          </w:tcPr>
          <w:p w14:paraId="57A77B60" w14:textId="49C88923" w:rsidR="00C87591" w:rsidRPr="009E06A6" w:rsidRDefault="001C2D41" w:rsidP="0030653F">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i/>
                <w:iCs/>
                <w:color w:val="000000"/>
              </w:rPr>
              <w:t>1.2</w:t>
            </w:r>
          </w:p>
        </w:tc>
      </w:tr>
      <w:tr w:rsidR="00C87591" w:rsidRPr="009E06A6" w14:paraId="46DF78BD" w14:textId="77777777" w:rsidTr="00B04839">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hideMark/>
          </w:tcPr>
          <w:p w14:paraId="40992B3C" w14:textId="77777777" w:rsidR="00C87591" w:rsidRPr="009E06A6" w:rsidRDefault="00C87591" w:rsidP="0030653F">
            <w:pPr>
              <w:rPr>
                <w:rFonts w:cs="Calibri"/>
                <w:color w:val="000000"/>
                <w:szCs w:val="24"/>
              </w:rPr>
            </w:pPr>
            <w:r w:rsidRPr="009E06A6">
              <w:rPr>
                <w:rFonts w:cs="Calibri"/>
                <w:color w:val="000000"/>
                <w:szCs w:val="24"/>
              </w:rPr>
              <w:t>An armed forces service leaver (Veteran)</w:t>
            </w:r>
          </w:p>
        </w:tc>
        <w:tc>
          <w:tcPr>
            <w:tcW w:w="960" w:type="dxa"/>
            <w:noWrap/>
          </w:tcPr>
          <w:p w14:paraId="4F1C645A" w14:textId="4FF151F6" w:rsidR="00C87591" w:rsidRPr="009E06A6" w:rsidRDefault="001C2D41"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rPr>
              <w:t>43</w:t>
            </w:r>
          </w:p>
        </w:tc>
        <w:tc>
          <w:tcPr>
            <w:tcW w:w="960" w:type="dxa"/>
            <w:noWrap/>
          </w:tcPr>
          <w:p w14:paraId="0F42BC72" w14:textId="77E21D16" w:rsidR="00C87591" w:rsidRPr="009E06A6" w:rsidRDefault="001C2D41" w:rsidP="0030653F">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rPr>
              <w:t>2.1</w:t>
            </w:r>
          </w:p>
        </w:tc>
        <w:tc>
          <w:tcPr>
            <w:tcW w:w="1090" w:type="dxa"/>
          </w:tcPr>
          <w:p w14:paraId="0E441C89" w14:textId="2D41ECFE" w:rsidR="00C87591" w:rsidRPr="009E06A6" w:rsidRDefault="001C2D41"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rPr>
              <w:t>37</w:t>
            </w:r>
          </w:p>
        </w:tc>
        <w:tc>
          <w:tcPr>
            <w:tcW w:w="830" w:type="dxa"/>
          </w:tcPr>
          <w:p w14:paraId="6607734F" w14:textId="552D879E" w:rsidR="00C87591" w:rsidRPr="009E06A6" w:rsidRDefault="001C2D41"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i/>
                <w:iCs/>
                <w:color w:val="000000"/>
              </w:rPr>
              <w:t>2.4</w:t>
            </w:r>
          </w:p>
        </w:tc>
      </w:tr>
      <w:tr w:rsidR="00BB6E1A" w:rsidRPr="009E06A6" w14:paraId="0E22B749" w14:textId="77777777" w:rsidTr="00B04839">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tcPr>
          <w:p w14:paraId="4B1465B6" w14:textId="107E155B" w:rsidR="00BB6E1A" w:rsidRPr="009E06A6" w:rsidRDefault="00BB6E1A" w:rsidP="0030653F">
            <w:pPr>
              <w:rPr>
                <w:rFonts w:cs="Calibri"/>
                <w:color w:val="000000"/>
                <w:szCs w:val="24"/>
              </w:rPr>
            </w:pPr>
            <w:r>
              <w:rPr>
                <w:rFonts w:cs="Calibri"/>
                <w:color w:val="000000"/>
                <w:szCs w:val="24"/>
              </w:rPr>
              <w:t>Not applicable</w:t>
            </w:r>
          </w:p>
        </w:tc>
        <w:tc>
          <w:tcPr>
            <w:tcW w:w="960" w:type="dxa"/>
            <w:noWrap/>
          </w:tcPr>
          <w:p w14:paraId="688EDCA5" w14:textId="3882C336" w:rsidR="00BB6E1A" w:rsidRPr="009E06A6" w:rsidRDefault="001C2D41" w:rsidP="0030653F">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rPr>
              <w:t>1976</w:t>
            </w:r>
          </w:p>
        </w:tc>
        <w:tc>
          <w:tcPr>
            <w:tcW w:w="960" w:type="dxa"/>
            <w:noWrap/>
          </w:tcPr>
          <w:p w14:paraId="4BB38480" w14:textId="0B87CFF4" w:rsidR="00BB6E1A" w:rsidRPr="009E06A6" w:rsidRDefault="001C2D41" w:rsidP="0030653F">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rPr>
              <w:t>97.3</w:t>
            </w:r>
          </w:p>
        </w:tc>
        <w:tc>
          <w:tcPr>
            <w:tcW w:w="1090" w:type="dxa"/>
          </w:tcPr>
          <w:p w14:paraId="40EF052E" w14:textId="4EB88CD8" w:rsidR="00BB6E1A" w:rsidRPr="009E06A6" w:rsidRDefault="001C2D41" w:rsidP="0030653F">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rPr>
              <w:t>1488</w:t>
            </w:r>
          </w:p>
        </w:tc>
        <w:tc>
          <w:tcPr>
            <w:tcW w:w="830" w:type="dxa"/>
          </w:tcPr>
          <w:p w14:paraId="2CA69805" w14:textId="19000925" w:rsidR="00BB6E1A" w:rsidRPr="009E06A6" w:rsidRDefault="001C2D41" w:rsidP="0030653F">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i/>
                <w:iCs/>
                <w:color w:val="000000"/>
              </w:rPr>
              <w:t>96.4</w:t>
            </w:r>
          </w:p>
        </w:tc>
      </w:tr>
    </w:tbl>
    <w:p w14:paraId="0627B8BD" w14:textId="77777777" w:rsidR="00C87591" w:rsidRPr="00442E18" w:rsidRDefault="00C87591" w:rsidP="00C87591"/>
    <w:p w14:paraId="3CE6E87A" w14:textId="77777777" w:rsidR="00C87591" w:rsidRPr="00DE6705" w:rsidRDefault="00C87591" w:rsidP="00C87591">
      <w:pPr>
        <w:rPr>
          <w:b/>
        </w:rPr>
      </w:pPr>
      <w:r w:rsidRPr="00DE6705">
        <w:rPr>
          <w:b/>
        </w:rPr>
        <w:t>Do you identify as a disabled person?</w:t>
      </w:r>
    </w:p>
    <w:tbl>
      <w:tblPr>
        <w:tblStyle w:val="GridTable4-Accent5"/>
        <w:tblW w:w="4042" w:type="dxa"/>
        <w:tblLook w:val="04E0" w:firstRow="1" w:lastRow="1" w:firstColumn="1" w:lastColumn="0" w:noHBand="0" w:noVBand="1"/>
      </w:tblPr>
      <w:tblGrid>
        <w:gridCol w:w="2122"/>
        <w:gridCol w:w="960"/>
        <w:gridCol w:w="960"/>
      </w:tblGrid>
      <w:tr w:rsidR="00C87591" w:rsidRPr="0028331C" w14:paraId="6CC3E2BB" w14:textId="77777777" w:rsidTr="00B04839">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122" w:type="dxa"/>
            <w:noWrap/>
            <w:hideMark/>
          </w:tcPr>
          <w:p w14:paraId="0171648B" w14:textId="77777777" w:rsidR="00C87591" w:rsidRPr="0028331C" w:rsidRDefault="00C87591" w:rsidP="0028331C">
            <w:pPr>
              <w:jc w:val="right"/>
              <w:rPr>
                <w:rFonts w:asciiTheme="minorHAnsi" w:hAnsiTheme="minorHAnsi" w:cstheme="minorHAnsi"/>
                <w:color w:val="FFFFFF" w:themeColor="background1"/>
                <w:szCs w:val="24"/>
              </w:rPr>
            </w:pPr>
          </w:p>
        </w:tc>
        <w:tc>
          <w:tcPr>
            <w:tcW w:w="960" w:type="dxa"/>
            <w:noWrap/>
            <w:hideMark/>
          </w:tcPr>
          <w:p w14:paraId="762AE243" w14:textId="77777777" w:rsidR="00C87591" w:rsidRPr="0028331C" w:rsidRDefault="00C87591" w:rsidP="0030653F">
            <w:pPr>
              <w:jc w:val="right"/>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bCs/>
                <w:color w:val="FFFFFF" w:themeColor="background1"/>
                <w:szCs w:val="24"/>
              </w:rPr>
            </w:pPr>
            <w:r w:rsidRPr="0028331C">
              <w:rPr>
                <w:rFonts w:asciiTheme="minorHAnsi" w:hAnsiTheme="minorHAnsi" w:cstheme="minorHAnsi"/>
                <w:b/>
                <w:bCs/>
                <w:color w:val="FFFFFF" w:themeColor="background1"/>
                <w:szCs w:val="24"/>
              </w:rPr>
              <w:t>No.</w:t>
            </w:r>
          </w:p>
        </w:tc>
        <w:tc>
          <w:tcPr>
            <w:tcW w:w="960" w:type="dxa"/>
            <w:noWrap/>
            <w:hideMark/>
          </w:tcPr>
          <w:p w14:paraId="66372644" w14:textId="77777777" w:rsidR="00C87591" w:rsidRPr="0028331C" w:rsidRDefault="00C87591" w:rsidP="0030653F">
            <w:pPr>
              <w:jc w:val="right"/>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bCs/>
                <w:color w:val="FFFFFF" w:themeColor="background1"/>
                <w:szCs w:val="24"/>
              </w:rPr>
            </w:pPr>
            <w:r w:rsidRPr="0028331C">
              <w:rPr>
                <w:rFonts w:asciiTheme="minorHAnsi" w:hAnsiTheme="minorHAnsi" w:cstheme="minorHAnsi"/>
                <w:b/>
                <w:bCs/>
                <w:color w:val="FFFFFF" w:themeColor="background1"/>
                <w:szCs w:val="24"/>
              </w:rPr>
              <w:t>%</w:t>
            </w:r>
          </w:p>
        </w:tc>
      </w:tr>
      <w:tr w:rsidR="00C87591" w:rsidRPr="009E06A6" w14:paraId="79374324" w14:textId="77777777" w:rsidTr="00B04839">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122" w:type="dxa"/>
            <w:noWrap/>
            <w:hideMark/>
          </w:tcPr>
          <w:p w14:paraId="31DE0C95" w14:textId="77777777" w:rsidR="00C87591" w:rsidRPr="009E06A6" w:rsidRDefault="00C87591" w:rsidP="0030653F">
            <w:pPr>
              <w:rPr>
                <w:rFonts w:cs="Calibri"/>
                <w:color w:val="000000"/>
                <w:szCs w:val="24"/>
                <w:highlight w:val="yellow"/>
              </w:rPr>
            </w:pPr>
            <w:r w:rsidRPr="009E06A6">
              <w:rPr>
                <w:rFonts w:cs="Calibri"/>
                <w:color w:val="000000"/>
                <w:szCs w:val="24"/>
              </w:rPr>
              <w:t>Yes</w:t>
            </w:r>
          </w:p>
        </w:tc>
        <w:tc>
          <w:tcPr>
            <w:tcW w:w="960" w:type="dxa"/>
            <w:noWrap/>
          </w:tcPr>
          <w:p w14:paraId="2E95724B" w14:textId="146DAEBB" w:rsidR="00C87591" w:rsidRPr="009E06A6" w:rsidRDefault="00676B9A"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rPr>
              <w:t>333</w:t>
            </w:r>
          </w:p>
        </w:tc>
        <w:tc>
          <w:tcPr>
            <w:tcW w:w="960" w:type="dxa"/>
            <w:noWrap/>
          </w:tcPr>
          <w:p w14:paraId="364E69A2" w14:textId="4ED4FAF3" w:rsidR="00C87591" w:rsidRPr="009E06A6" w:rsidRDefault="00676B9A" w:rsidP="0030653F">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rPr>
              <w:t>14.2</w:t>
            </w:r>
          </w:p>
        </w:tc>
      </w:tr>
      <w:tr w:rsidR="00C87591" w:rsidRPr="009E06A6" w14:paraId="18C1D0A9" w14:textId="77777777" w:rsidTr="00B04839">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122" w:type="dxa"/>
            <w:noWrap/>
            <w:hideMark/>
          </w:tcPr>
          <w:p w14:paraId="5817AD5E" w14:textId="77777777" w:rsidR="00C87591" w:rsidRPr="009E06A6" w:rsidRDefault="00C87591" w:rsidP="0030653F">
            <w:pPr>
              <w:rPr>
                <w:rFonts w:cs="Calibri"/>
                <w:color w:val="000000"/>
                <w:szCs w:val="24"/>
                <w:highlight w:val="yellow"/>
              </w:rPr>
            </w:pPr>
            <w:r w:rsidRPr="009E06A6">
              <w:rPr>
                <w:rFonts w:cs="Calibri"/>
                <w:color w:val="000000"/>
                <w:szCs w:val="24"/>
              </w:rPr>
              <w:t xml:space="preserve">No </w:t>
            </w:r>
          </w:p>
        </w:tc>
        <w:tc>
          <w:tcPr>
            <w:tcW w:w="960" w:type="dxa"/>
            <w:noWrap/>
          </w:tcPr>
          <w:p w14:paraId="1F62E191" w14:textId="5BAC0CE6" w:rsidR="00C87591" w:rsidRPr="009E06A6" w:rsidRDefault="00676B9A" w:rsidP="0030653F">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rPr>
              <w:t>1881</w:t>
            </w:r>
          </w:p>
        </w:tc>
        <w:tc>
          <w:tcPr>
            <w:tcW w:w="960" w:type="dxa"/>
            <w:noWrap/>
          </w:tcPr>
          <w:p w14:paraId="2F74392A" w14:textId="7277BE79" w:rsidR="00C87591" w:rsidRPr="009E06A6" w:rsidRDefault="00676B9A" w:rsidP="0030653F">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rPr>
              <w:t>80.4</w:t>
            </w:r>
          </w:p>
        </w:tc>
      </w:tr>
      <w:tr w:rsidR="00C87591" w:rsidRPr="009E06A6" w14:paraId="39CD6B9D" w14:textId="77777777" w:rsidTr="00B04839">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122" w:type="dxa"/>
            <w:noWrap/>
            <w:hideMark/>
          </w:tcPr>
          <w:p w14:paraId="5E6E930C" w14:textId="77777777" w:rsidR="00C87591" w:rsidRPr="009E06A6" w:rsidRDefault="00C87591" w:rsidP="0030653F">
            <w:pPr>
              <w:rPr>
                <w:rFonts w:cs="Calibri"/>
                <w:color w:val="000000"/>
                <w:szCs w:val="24"/>
                <w:highlight w:val="yellow"/>
              </w:rPr>
            </w:pPr>
            <w:r w:rsidRPr="009E06A6">
              <w:rPr>
                <w:rFonts w:cs="Calibri"/>
                <w:color w:val="000000"/>
                <w:szCs w:val="24"/>
              </w:rPr>
              <w:t>Prefer not to say</w:t>
            </w:r>
          </w:p>
        </w:tc>
        <w:tc>
          <w:tcPr>
            <w:tcW w:w="960" w:type="dxa"/>
            <w:noWrap/>
          </w:tcPr>
          <w:p w14:paraId="530C2147" w14:textId="76D32FE0" w:rsidR="00C87591" w:rsidRPr="009E06A6" w:rsidRDefault="00676B9A"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rPr>
              <w:t>127</w:t>
            </w:r>
          </w:p>
        </w:tc>
        <w:tc>
          <w:tcPr>
            <w:tcW w:w="960" w:type="dxa"/>
            <w:noWrap/>
          </w:tcPr>
          <w:p w14:paraId="13658C8B" w14:textId="1EE09166" w:rsidR="00C87591" w:rsidRPr="009E06A6" w:rsidRDefault="00676B9A" w:rsidP="0030653F">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rPr>
              <w:t>5.4</w:t>
            </w:r>
          </w:p>
        </w:tc>
      </w:tr>
      <w:tr w:rsidR="00C87591" w:rsidRPr="009E06A6" w14:paraId="6BF1EB9E" w14:textId="77777777" w:rsidTr="00B04839">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122" w:type="dxa"/>
            <w:noWrap/>
            <w:hideMark/>
          </w:tcPr>
          <w:p w14:paraId="18A64BF1" w14:textId="77777777" w:rsidR="00C87591" w:rsidRPr="009E06A6" w:rsidRDefault="00C87591" w:rsidP="0030653F">
            <w:pPr>
              <w:rPr>
                <w:rFonts w:cs="Calibri"/>
                <w:i/>
                <w:iCs/>
                <w:color w:val="000000"/>
                <w:szCs w:val="24"/>
                <w:highlight w:val="yellow"/>
              </w:rPr>
            </w:pPr>
            <w:r w:rsidRPr="009E06A6">
              <w:rPr>
                <w:rFonts w:cs="Calibri"/>
                <w:color w:val="000000"/>
                <w:szCs w:val="24"/>
              </w:rPr>
              <w:t>Total</w:t>
            </w:r>
          </w:p>
        </w:tc>
        <w:tc>
          <w:tcPr>
            <w:tcW w:w="960" w:type="dxa"/>
            <w:noWrap/>
          </w:tcPr>
          <w:p w14:paraId="3EBC113A" w14:textId="695BC749" w:rsidR="00C87591" w:rsidRPr="009E06A6" w:rsidRDefault="00676B9A" w:rsidP="0030653F">
            <w:pPr>
              <w:jc w:val="right"/>
              <w:cnfStyle w:val="010000000000" w:firstRow="0" w:lastRow="1" w:firstColumn="0" w:lastColumn="0" w:oddVBand="0" w:evenVBand="0" w:oddHBand="0" w:evenHBand="0" w:firstRowFirstColumn="0" w:firstRowLastColumn="0" w:lastRowFirstColumn="0" w:lastRowLastColumn="0"/>
              <w:rPr>
                <w:rFonts w:cs="Calibri"/>
                <w:color w:val="000000"/>
                <w:szCs w:val="24"/>
              </w:rPr>
            </w:pPr>
            <w:r>
              <w:rPr>
                <w:rFonts w:cs="Calibri"/>
                <w:color w:val="000000"/>
                <w:szCs w:val="24"/>
              </w:rPr>
              <w:t>2,341</w:t>
            </w:r>
          </w:p>
        </w:tc>
        <w:tc>
          <w:tcPr>
            <w:tcW w:w="960" w:type="dxa"/>
            <w:noWrap/>
          </w:tcPr>
          <w:p w14:paraId="4FEDAC25" w14:textId="77777777" w:rsidR="00C87591" w:rsidRPr="009E06A6" w:rsidRDefault="00C87591" w:rsidP="0030653F">
            <w:pPr>
              <w:jc w:val="right"/>
              <w:cnfStyle w:val="010000000000" w:firstRow="0" w:lastRow="1" w:firstColumn="0" w:lastColumn="0" w:oddVBand="0" w:evenVBand="0" w:oddHBand="0" w:evenHBand="0" w:firstRowFirstColumn="0" w:firstRowLastColumn="0" w:lastRowFirstColumn="0" w:lastRowLastColumn="0"/>
              <w:rPr>
                <w:rFonts w:cs="Calibri"/>
                <w:i/>
                <w:iCs/>
                <w:color w:val="000000"/>
                <w:szCs w:val="24"/>
              </w:rPr>
            </w:pPr>
            <w:r w:rsidRPr="009E06A6">
              <w:rPr>
                <w:rFonts w:cs="Calibri"/>
                <w:i/>
                <w:iCs/>
                <w:color w:val="000000"/>
                <w:szCs w:val="24"/>
              </w:rPr>
              <w:t>100.0</w:t>
            </w:r>
          </w:p>
        </w:tc>
      </w:tr>
    </w:tbl>
    <w:p w14:paraId="3AE906FB" w14:textId="77777777" w:rsidR="00C87591" w:rsidRPr="00442E18" w:rsidRDefault="00C87591" w:rsidP="00C87591">
      <w:pPr>
        <w:spacing w:after="0"/>
      </w:pPr>
    </w:p>
    <w:p w14:paraId="18BDAB52" w14:textId="77777777" w:rsidR="00C87591" w:rsidRPr="00C80294" w:rsidRDefault="00C87591" w:rsidP="00C87591">
      <w:pPr>
        <w:rPr>
          <w:b/>
        </w:rPr>
      </w:pPr>
      <w:r>
        <w:rPr>
          <w:b/>
        </w:rPr>
        <w:t>Please tick any of the following that apply to you:</w:t>
      </w:r>
    </w:p>
    <w:tbl>
      <w:tblPr>
        <w:tblStyle w:val="GridTable4-Accent5"/>
        <w:tblW w:w="6310" w:type="dxa"/>
        <w:tblLook w:val="04E0" w:firstRow="1" w:lastRow="1" w:firstColumn="1" w:lastColumn="0" w:noHBand="0" w:noVBand="1"/>
      </w:tblPr>
      <w:tblGrid>
        <w:gridCol w:w="4390"/>
        <w:gridCol w:w="960"/>
        <w:gridCol w:w="960"/>
      </w:tblGrid>
      <w:tr w:rsidR="00C87591" w:rsidRPr="0028331C" w14:paraId="01141D99" w14:textId="77777777" w:rsidTr="00B04839">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hideMark/>
          </w:tcPr>
          <w:p w14:paraId="3F621DFD" w14:textId="77777777" w:rsidR="00C87591" w:rsidRPr="0028331C" w:rsidRDefault="00C87591" w:rsidP="0028331C">
            <w:pPr>
              <w:jc w:val="right"/>
              <w:rPr>
                <w:rFonts w:asciiTheme="minorHAnsi" w:hAnsiTheme="minorHAnsi" w:cstheme="minorHAnsi"/>
                <w:color w:val="FFFFFF" w:themeColor="background1"/>
                <w:szCs w:val="24"/>
              </w:rPr>
            </w:pPr>
          </w:p>
        </w:tc>
        <w:tc>
          <w:tcPr>
            <w:tcW w:w="960" w:type="dxa"/>
            <w:noWrap/>
            <w:hideMark/>
          </w:tcPr>
          <w:p w14:paraId="32254B67" w14:textId="77777777" w:rsidR="00C87591" w:rsidRPr="0028331C" w:rsidRDefault="00C87591" w:rsidP="0030653F">
            <w:pPr>
              <w:jc w:val="right"/>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bCs/>
                <w:color w:val="FFFFFF" w:themeColor="background1"/>
                <w:szCs w:val="24"/>
              </w:rPr>
            </w:pPr>
            <w:r w:rsidRPr="0028331C">
              <w:rPr>
                <w:rFonts w:asciiTheme="minorHAnsi" w:hAnsiTheme="minorHAnsi" w:cstheme="minorHAnsi"/>
                <w:b/>
                <w:bCs/>
                <w:color w:val="FFFFFF" w:themeColor="background1"/>
                <w:szCs w:val="24"/>
              </w:rPr>
              <w:t>No.</w:t>
            </w:r>
          </w:p>
        </w:tc>
        <w:tc>
          <w:tcPr>
            <w:tcW w:w="960" w:type="dxa"/>
            <w:noWrap/>
            <w:hideMark/>
          </w:tcPr>
          <w:p w14:paraId="5BCA75C0" w14:textId="77777777" w:rsidR="00C87591" w:rsidRPr="0028331C" w:rsidRDefault="00C87591" w:rsidP="0030653F">
            <w:pPr>
              <w:jc w:val="right"/>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bCs/>
                <w:color w:val="FFFFFF" w:themeColor="background1"/>
                <w:szCs w:val="24"/>
              </w:rPr>
            </w:pPr>
            <w:r w:rsidRPr="0028331C">
              <w:rPr>
                <w:rFonts w:asciiTheme="minorHAnsi" w:hAnsiTheme="minorHAnsi" w:cstheme="minorHAnsi"/>
                <w:b/>
                <w:bCs/>
                <w:color w:val="FFFFFF" w:themeColor="background1"/>
                <w:szCs w:val="24"/>
              </w:rPr>
              <w:t>%</w:t>
            </w:r>
          </w:p>
        </w:tc>
      </w:tr>
      <w:tr w:rsidR="00C87591" w:rsidRPr="0028331C" w14:paraId="19DB902C"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vAlign w:val="bottom"/>
            <w:hideMark/>
          </w:tcPr>
          <w:p w14:paraId="7BC017B2" w14:textId="6598FBA4" w:rsidR="00C87591" w:rsidRPr="0028331C" w:rsidRDefault="00C87591" w:rsidP="0030653F">
            <w:pPr>
              <w:rPr>
                <w:rFonts w:cs="Calibri"/>
                <w:color w:val="000000"/>
                <w:szCs w:val="24"/>
              </w:rPr>
            </w:pPr>
            <w:r>
              <w:rPr>
                <w:rFonts w:cs="Calibri"/>
                <w:color w:val="000000"/>
              </w:rPr>
              <w:t>Deaf/</w:t>
            </w:r>
            <w:r w:rsidR="005168C3">
              <w:rPr>
                <w:rFonts w:cs="Calibri"/>
                <w:color w:val="000000"/>
              </w:rPr>
              <w:t xml:space="preserve"> </w:t>
            </w:r>
            <w:r>
              <w:rPr>
                <w:rFonts w:cs="Calibri"/>
                <w:color w:val="000000"/>
              </w:rPr>
              <w:t>Deafened/</w:t>
            </w:r>
            <w:r w:rsidR="005168C3">
              <w:rPr>
                <w:rFonts w:cs="Calibri"/>
                <w:color w:val="000000"/>
              </w:rPr>
              <w:t xml:space="preserve"> </w:t>
            </w:r>
            <w:r>
              <w:rPr>
                <w:rFonts w:cs="Calibri"/>
                <w:color w:val="000000"/>
              </w:rPr>
              <w:t xml:space="preserve">Hard of </w:t>
            </w:r>
            <w:r w:rsidR="005168C3">
              <w:rPr>
                <w:rFonts w:cs="Calibri"/>
                <w:color w:val="000000"/>
              </w:rPr>
              <w:t>hearing</w:t>
            </w:r>
          </w:p>
        </w:tc>
        <w:tc>
          <w:tcPr>
            <w:tcW w:w="960" w:type="dxa"/>
            <w:noWrap/>
          </w:tcPr>
          <w:p w14:paraId="135A12CF" w14:textId="0648ED41" w:rsidR="00C87591" w:rsidRPr="0028331C" w:rsidRDefault="005168C3"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rPr>
              <w:t>199</w:t>
            </w:r>
          </w:p>
        </w:tc>
        <w:tc>
          <w:tcPr>
            <w:tcW w:w="960" w:type="dxa"/>
            <w:noWrap/>
          </w:tcPr>
          <w:p w14:paraId="01905A0F" w14:textId="6285AB84" w:rsidR="00C87591" w:rsidRPr="0028331C" w:rsidRDefault="005168C3" w:rsidP="0030653F">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rPr>
              <w:t>9.8</w:t>
            </w:r>
          </w:p>
        </w:tc>
      </w:tr>
      <w:tr w:rsidR="00C87591" w:rsidRPr="0028331C" w14:paraId="5B50C431" w14:textId="77777777">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vAlign w:val="bottom"/>
            <w:hideMark/>
          </w:tcPr>
          <w:p w14:paraId="1736AD99" w14:textId="6CED1F9D" w:rsidR="00C87591" w:rsidRPr="0028331C" w:rsidRDefault="005168C3" w:rsidP="0030653F">
            <w:pPr>
              <w:rPr>
                <w:rFonts w:cs="Calibri"/>
                <w:color w:val="000000"/>
                <w:szCs w:val="24"/>
              </w:rPr>
            </w:pPr>
            <w:r>
              <w:rPr>
                <w:rFonts w:cs="Calibri"/>
                <w:color w:val="000000"/>
              </w:rPr>
              <w:t xml:space="preserve">Mental health </w:t>
            </w:r>
            <w:r w:rsidR="00C87591">
              <w:rPr>
                <w:rFonts w:cs="Calibri"/>
                <w:color w:val="000000"/>
              </w:rPr>
              <w:t>difficulties</w:t>
            </w:r>
          </w:p>
        </w:tc>
        <w:tc>
          <w:tcPr>
            <w:tcW w:w="960" w:type="dxa"/>
            <w:noWrap/>
          </w:tcPr>
          <w:p w14:paraId="27AE7BBF" w14:textId="1964441F" w:rsidR="00C87591" w:rsidRPr="0028331C" w:rsidRDefault="005168C3" w:rsidP="0030653F">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rPr>
              <w:t>211</w:t>
            </w:r>
          </w:p>
        </w:tc>
        <w:tc>
          <w:tcPr>
            <w:tcW w:w="960" w:type="dxa"/>
            <w:noWrap/>
          </w:tcPr>
          <w:p w14:paraId="6BCE1035" w14:textId="36901388" w:rsidR="00C87591" w:rsidRPr="0028331C" w:rsidRDefault="005168C3" w:rsidP="0030653F">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rPr>
              <w:t>10.4</w:t>
            </w:r>
          </w:p>
        </w:tc>
      </w:tr>
      <w:tr w:rsidR="00C87591" w:rsidRPr="0028331C" w14:paraId="3FCD2F5D"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vAlign w:val="bottom"/>
            <w:hideMark/>
          </w:tcPr>
          <w:p w14:paraId="4483627E" w14:textId="4359275E" w:rsidR="00C87591" w:rsidRPr="0028331C" w:rsidRDefault="005168C3" w:rsidP="0030653F">
            <w:pPr>
              <w:rPr>
                <w:rFonts w:cs="Calibri"/>
                <w:color w:val="000000"/>
                <w:szCs w:val="24"/>
              </w:rPr>
            </w:pPr>
            <w:r>
              <w:rPr>
                <w:rFonts w:cs="Calibri"/>
                <w:color w:val="000000"/>
              </w:rPr>
              <w:t>Learning impairment/ difficulties</w:t>
            </w:r>
          </w:p>
        </w:tc>
        <w:tc>
          <w:tcPr>
            <w:tcW w:w="960" w:type="dxa"/>
            <w:noWrap/>
          </w:tcPr>
          <w:p w14:paraId="7F665BAE" w14:textId="3CA26BB7" w:rsidR="00C87591" w:rsidRPr="0028331C" w:rsidRDefault="005168C3"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rPr>
              <w:t>54</w:t>
            </w:r>
          </w:p>
        </w:tc>
        <w:tc>
          <w:tcPr>
            <w:tcW w:w="960" w:type="dxa"/>
            <w:noWrap/>
          </w:tcPr>
          <w:p w14:paraId="14D80F3C" w14:textId="4CBD6B4C" w:rsidR="00C87591" w:rsidRPr="0028331C" w:rsidRDefault="005168C3" w:rsidP="0030653F">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rPr>
              <w:t>2.7</w:t>
            </w:r>
          </w:p>
        </w:tc>
      </w:tr>
      <w:tr w:rsidR="00C87591" w:rsidRPr="0028331C" w14:paraId="51239875" w14:textId="77777777">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vAlign w:val="bottom"/>
            <w:hideMark/>
          </w:tcPr>
          <w:p w14:paraId="3D9ECFF6" w14:textId="79D1D806" w:rsidR="00C87591" w:rsidRPr="0028331C" w:rsidRDefault="005168C3" w:rsidP="0030653F">
            <w:pPr>
              <w:rPr>
                <w:rFonts w:cs="Calibri"/>
                <w:color w:val="000000"/>
                <w:szCs w:val="24"/>
              </w:rPr>
            </w:pPr>
            <w:r>
              <w:rPr>
                <w:rFonts w:cs="Calibri"/>
                <w:color w:val="000000"/>
              </w:rPr>
              <w:t>Visual impairment</w:t>
            </w:r>
          </w:p>
        </w:tc>
        <w:tc>
          <w:tcPr>
            <w:tcW w:w="960" w:type="dxa"/>
            <w:noWrap/>
          </w:tcPr>
          <w:p w14:paraId="109CEDA8" w14:textId="386A1414" w:rsidR="00C87591" w:rsidRPr="0028331C" w:rsidRDefault="005168C3" w:rsidP="0030653F">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rPr>
              <w:t>72</w:t>
            </w:r>
          </w:p>
        </w:tc>
        <w:tc>
          <w:tcPr>
            <w:tcW w:w="960" w:type="dxa"/>
            <w:noWrap/>
          </w:tcPr>
          <w:p w14:paraId="6F55FEF9" w14:textId="4FEBB671" w:rsidR="00C87591" w:rsidRPr="0028331C" w:rsidRDefault="005168C3" w:rsidP="0030653F">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rPr>
              <w:t>3.6</w:t>
            </w:r>
          </w:p>
        </w:tc>
      </w:tr>
      <w:tr w:rsidR="00C87591" w:rsidRPr="0028331C" w14:paraId="5400CEBA"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vAlign w:val="bottom"/>
            <w:hideMark/>
          </w:tcPr>
          <w:p w14:paraId="5D9CA009" w14:textId="72E96A6D" w:rsidR="00C87591" w:rsidRPr="0028331C" w:rsidRDefault="005168C3" w:rsidP="0030653F">
            <w:pPr>
              <w:rPr>
                <w:rFonts w:cs="Calibri"/>
                <w:color w:val="000000"/>
                <w:szCs w:val="24"/>
              </w:rPr>
            </w:pPr>
            <w:r>
              <w:rPr>
                <w:rFonts w:cs="Calibri"/>
                <w:color w:val="000000"/>
              </w:rPr>
              <w:t>Wheelchair user</w:t>
            </w:r>
          </w:p>
        </w:tc>
        <w:tc>
          <w:tcPr>
            <w:tcW w:w="960" w:type="dxa"/>
            <w:noWrap/>
          </w:tcPr>
          <w:p w14:paraId="5CB469CF" w14:textId="6E379069" w:rsidR="00C87591" w:rsidRPr="0028331C" w:rsidRDefault="005168C3"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rPr>
              <w:t>20</w:t>
            </w:r>
          </w:p>
        </w:tc>
        <w:tc>
          <w:tcPr>
            <w:tcW w:w="960" w:type="dxa"/>
            <w:noWrap/>
          </w:tcPr>
          <w:p w14:paraId="104C23A9" w14:textId="37AD40B8" w:rsidR="00C87591" w:rsidRPr="0028331C" w:rsidRDefault="005168C3" w:rsidP="0030653F">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rPr>
              <w:t>1.0</w:t>
            </w:r>
          </w:p>
        </w:tc>
      </w:tr>
      <w:tr w:rsidR="00C87591" w:rsidRPr="0028331C" w14:paraId="681154C7" w14:textId="77777777">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vAlign w:val="bottom"/>
            <w:hideMark/>
          </w:tcPr>
          <w:p w14:paraId="3E07A896" w14:textId="54909080" w:rsidR="00C87591" w:rsidRPr="0028331C" w:rsidRDefault="005168C3" w:rsidP="0030653F">
            <w:pPr>
              <w:rPr>
                <w:rFonts w:cs="Calibri"/>
                <w:color w:val="000000"/>
                <w:szCs w:val="24"/>
              </w:rPr>
            </w:pPr>
            <w:r>
              <w:rPr>
                <w:rFonts w:cs="Calibri"/>
                <w:color w:val="000000"/>
              </w:rPr>
              <w:t>Mobility</w:t>
            </w:r>
            <w:r w:rsidR="00C87591">
              <w:rPr>
                <w:rFonts w:cs="Calibri"/>
                <w:color w:val="000000"/>
              </w:rPr>
              <w:t xml:space="preserve"> impairment</w:t>
            </w:r>
          </w:p>
        </w:tc>
        <w:tc>
          <w:tcPr>
            <w:tcW w:w="960" w:type="dxa"/>
            <w:noWrap/>
          </w:tcPr>
          <w:p w14:paraId="46DB555D" w14:textId="48366256" w:rsidR="00C87591" w:rsidRPr="0028331C" w:rsidRDefault="005168C3" w:rsidP="0030653F">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rPr>
              <w:t>196</w:t>
            </w:r>
          </w:p>
        </w:tc>
        <w:tc>
          <w:tcPr>
            <w:tcW w:w="960" w:type="dxa"/>
            <w:noWrap/>
          </w:tcPr>
          <w:p w14:paraId="6766A693" w14:textId="3C08F7DD" w:rsidR="00C87591" w:rsidRPr="0028331C" w:rsidRDefault="005168C3" w:rsidP="0030653F">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rPr>
              <w:t>9.7</w:t>
            </w:r>
          </w:p>
        </w:tc>
      </w:tr>
      <w:tr w:rsidR="00C87591" w:rsidRPr="0028331C" w14:paraId="4FE90DED"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vAlign w:val="bottom"/>
            <w:hideMark/>
          </w:tcPr>
          <w:p w14:paraId="7BEE4E66" w14:textId="55B7DE4A" w:rsidR="00C87591" w:rsidRPr="0028331C" w:rsidRDefault="005168C3" w:rsidP="0030653F">
            <w:pPr>
              <w:rPr>
                <w:rFonts w:cs="Calibri"/>
                <w:color w:val="000000"/>
                <w:szCs w:val="24"/>
              </w:rPr>
            </w:pPr>
            <w:r>
              <w:rPr>
                <w:rFonts w:cs="Calibri"/>
                <w:color w:val="000000"/>
              </w:rPr>
              <w:t>Long-standing illness or health condition (e.g. cancer, diabetes, or asthma)</w:t>
            </w:r>
          </w:p>
        </w:tc>
        <w:tc>
          <w:tcPr>
            <w:tcW w:w="960" w:type="dxa"/>
            <w:noWrap/>
          </w:tcPr>
          <w:p w14:paraId="0042A5C8" w14:textId="3213C278" w:rsidR="00C87591" w:rsidRPr="0028331C" w:rsidRDefault="005168C3"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rPr>
              <w:t>375</w:t>
            </w:r>
          </w:p>
        </w:tc>
        <w:tc>
          <w:tcPr>
            <w:tcW w:w="960" w:type="dxa"/>
            <w:noWrap/>
          </w:tcPr>
          <w:p w14:paraId="17DE8D8D" w14:textId="2F27C170" w:rsidR="00C87591" w:rsidRPr="0028331C" w:rsidRDefault="005168C3" w:rsidP="0030653F">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rPr>
              <w:t>18.5</w:t>
            </w:r>
          </w:p>
        </w:tc>
      </w:tr>
      <w:tr w:rsidR="00C87591" w:rsidRPr="0028331C" w14:paraId="01D8B64C" w14:textId="77777777">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vAlign w:val="bottom"/>
            <w:hideMark/>
          </w:tcPr>
          <w:p w14:paraId="3AC80BAE" w14:textId="3603F97D" w:rsidR="00C87591" w:rsidRPr="0028331C" w:rsidRDefault="00C87591" w:rsidP="0030653F">
            <w:pPr>
              <w:rPr>
                <w:rFonts w:cs="Calibri"/>
                <w:color w:val="000000"/>
                <w:szCs w:val="24"/>
              </w:rPr>
            </w:pPr>
            <w:r>
              <w:rPr>
                <w:rFonts w:cs="Calibri"/>
                <w:color w:val="000000"/>
              </w:rPr>
              <w:t>Prefer not to say</w:t>
            </w:r>
          </w:p>
        </w:tc>
        <w:tc>
          <w:tcPr>
            <w:tcW w:w="960" w:type="dxa"/>
            <w:noWrap/>
          </w:tcPr>
          <w:p w14:paraId="2774E250" w14:textId="42D23FBE" w:rsidR="00C87591" w:rsidRPr="0028331C" w:rsidRDefault="005168C3" w:rsidP="0030653F">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rPr>
              <w:t>92</w:t>
            </w:r>
          </w:p>
        </w:tc>
        <w:tc>
          <w:tcPr>
            <w:tcW w:w="960" w:type="dxa"/>
            <w:noWrap/>
          </w:tcPr>
          <w:p w14:paraId="4A1AD135" w14:textId="4D93FE34" w:rsidR="00C87591" w:rsidRPr="0028331C" w:rsidRDefault="005168C3" w:rsidP="0030653F">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rPr>
              <w:t>4.5</w:t>
            </w:r>
          </w:p>
        </w:tc>
      </w:tr>
      <w:tr w:rsidR="00C87591" w:rsidRPr="0028331C" w14:paraId="07B289BD"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vAlign w:val="bottom"/>
            <w:hideMark/>
          </w:tcPr>
          <w:p w14:paraId="71D6457E" w14:textId="32175E52" w:rsidR="00C87591" w:rsidRPr="0028331C" w:rsidRDefault="00C87591" w:rsidP="0030653F">
            <w:pPr>
              <w:rPr>
                <w:rFonts w:cs="Calibri"/>
                <w:color w:val="000000"/>
                <w:szCs w:val="24"/>
              </w:rPr>
            </w:pPr>
            <w:r>
              <w:rPr>
                <w:rFonts w:cs="Calibri"/>
                <w:color w:val="000000"/>
              </w:rPr>
              <w:t>Other</w:t>
            </w:r>
          </w:p>
        </w:tc>
        <w:tc>
          <w:tcPr>
            <w:tcW w:w="960" w:type="dxa"/>
            <w:noWrap/>
          </w:tcPr>
          <w:p w14:paraId="4434E258" w14:textId="61520409" w:rsidR="00C87591" w:rsidRPr="0028331C" w:rsidRDefault="005168C3"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rPr>
              <w:t>56</w:t>
            </w:r>
          </w:p>
        </w:tc>
        <w:tc>
          <w:tcPr>
            <w:tcW w:w="960" w:type="dxa"/>
            <w:noWrap/>
          </w:tcPr>
          <w:p w14:paraId="3BDC2635" w14:textId="7EA8BD62" w:rsidR="00C87591" w:rsidRPr="0028331C" w:rsidRDefault="005168C3" w:rsidP="0030653F">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rPr>
              <w:t>2.8</w:t>
            </w:r>
          </w:p>
        </w:tc>
      </w:tr>
      <w:tr w:rsidR="005168C3" w:rsidRPr="0028331C" w14:paraId="6664F2BD" w14:textId="77777777">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vAlign w:val="bottom"/>
          </w:tcPr>
          <w:p w14:paraId="1B82DE58" w14:textId="2A764519" w:rsidR="005168C3" w:rsidRPr="0028331C" w:rsidRDefault="005168C3" w:rsidP="005168C3">
            <w:pPr>
              <w:rPr>
                <w:rFonts w:cs="Calibri"/>
                <w:color w:val="000000"/>
                <w:szCs w:val="24"/>
              </w:rPr>
            </w:pPr>
            <w:r>
              <w:rPr>
                <w:rFonts w:cs="Calibri"/>
                <w:color w:val="000000"/>
              </w:rPr>
              <w:t>None of these</w:t>
            </w:r>
          </w:p>
        </w:tc>
        <w:tc>
          <w:tcPr>
            <w:tcW w:w="960" w:type="dxa"/>
            <w:noWrap/>
          </w:tcPr>
          <w:p w14:paraId="0698A6AC" w14:textId="1645AA86" w:rsidR="005168C3" w:rsidRDefault="005168C3" w:rsidP="005168C3">
            <w:pPr>
              <w:jc w:val="right"/>
              <w:cnfStyle w:val="000000010000" w:firstRow="0" w:lastRow="0" w:firstColumn="0" w:lastColumn="0" w:oddVBand="0" w:evenVBand="0" w:oddHBand="0" w:evenHBand="1" w:firstRowFirstColumn="0" w:firstRowLastColumn="0" w:lastRowFirstColumn="0" w:lastRowLastColumn="0"/>
              <w:rPr>
                <w:rFonts w:cs="Calibri"/>
                <w:color w:val="000000"/>
              </w:rPr>
            </w:pPr>
            <w:r>
              <w:rPr>
                <w:rFonts w:cs="Calibri"/>
                <w:color w:val="000000"/>
              </w:rPr>
              <w:t>1169</w:t>
            </w:r>
          </w:p>
        </w:tc>
        <w:tc>
          <w:tcPr>
            <w:tcW w:w="960" w:type="dxa"/>
            <w:noWrap/>
          </w:tcPr>
          <w:p w14:paraId="293EB9A7" w14:textId="09AB9360" w:rsidR="005168C3" w:rsidRDefault="005168C3" w:rsidP="005168C3">
            <w:pPr>
              <w:jc w:val="right"/>
              <w:cnfStyle w:val="000000010000" w:firstRow="0" w:lastRow="0" w:firstColumn="0" w:lastColumn="0" w:oddVBand="0" w:evenVBand="0" w:oddHBand="0" w:evenHBand="1" w:firstRowFirstColumn="0" w:firstRowLastColumn="0" w:lastRowFirstColumn="0" w:lastRowLastColumn="0"/>
              <w:rPr>
                <w:rFonts w:cs="Calibri"/>
                <w:i/>
                <w:iCs/>
                <w:color w:val="000000"/>
              </w:rPr>
            </w:pPr>
            <w:r>
              <w:rPr>
                <w:rFonts w:cs="Calibri"/>
                <w:i/>
                <w:iCs/>
                <w:color w:val="000000"/>
              </w:rPr>
              <w:t>57.7</w:t>
            </w:r>
          </w:p>
        </w:tc>
      </w:tr>
      <w:tr w:rsidR="00C87591" w:rsidRPr="0028331C" w14:paraId="64EF7CA5" w14:textId="77777777" w:rsidTr="00B04839">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hideMark/>
          </w:tcPr>
          <w:p w14:paraId="675AB9E6" w14:textId="77777777" w:rsidR="00C87591" w:rsidRPr="0028331C" w:rsidRDefault="00C87591" w:rsidP="0030653F">
            <w:pPr>
              <w:rPr>
                <w:rFonts w:cs="Calibri"/>
                <w:i/>
                <w:iCs/>
                <w:color w:val="000000"/>
                <w:szCs w:val="24"/>
              </w:rPr>
            </w:pPr>
            <w:r w:rsidRPr="0028331C">
              <w:rPr>
                <w:rFonts w:cs="Calibri"/>
                <w:color w:val="000000"/>
                <w:szCs w:val="24"/>
              </w:rPr>
              <w:t>Total</w:t>
            </w:r>
          </w:p>
        </w:tc>
        <w:tc>
          <w:tcPr>
            <w:tcW w:w="960" w:type="dxa"/>
            <w:noWrap/>
          </w:tcPr>
          <w:p w14:paraId="1E9AAD22" w14:textId="68642DBA" w:rsidR="00C87591" w:rsidRPr="0028331C" w:rsidRDefault="00F931F1" w:rsidP="0030653F">
            <w:pPr>
              <w:jc w:val="right"/>
              <w:cnfStyle w:val="010000000000" w:firstRow="0" w:lastRow="1" w:firstColumn="0" w:lastColumn="0" w:oddVBand="0" w:evenVBand="0" w:oddHBand="0" w:evenHBand="0" w:firstRowFirstColumn="0" w:firstRowLastColumn="0" w:lastRowFirstColumn="0" w:lastRowLastColumn="0"/>
              <w:rPr>
                <w:rFonts w:cs="Calibri"/>
                <w:color w:val="000000"/>
                <w:szCs w:val="24"/>
              </w:rPr>
            </w:pPr>
            <w:r>
              <w:rPr>
                <w:rFonts w:cs="Calibri"/>
                <w:color w:val="000000"/>
                <w:szCs w:val="24"/>
              </w:rPr>
              <w:t>2,026</w:t>
            </w:r>
          </w:p>
        </w:tc>
        <w:tc>
          <w:tcPr>
            <w:tcW w:w="960" w:type="dxa"/>
            <w:noWrap/>
          </w:tcPr>
          <w:p w14:paraId="2EF0BF81" w14:textId="77777777" w:rsidR="00C87591" w:rsidRPr="0028331C" w:rsidRDefault="00C87591" w:rsidP="0030653F">
            <w:pPr>
              <w:jc w:val="right"/>
              <w:cnfStyle w:val="010000000000" w:firstRow="0" w:lastRow="1" w:firstColumn="0" w:lastColumn="0" w:oddVBand="0" w:evenVBand="0" w:oddHBand="0" w:evenHBand="0" w:firstRowFirstColumn="0" w:firstRowLastColumn="0" w:lastRowFirstColumn="0" w:lastRowLastColumn="0"/>
              <w:rPr>
                <w:rFonts w:cs="Calibri"/>
                <w:color w:val="000000"/>
                <w:szCs w:val="24"/>
              </w:rPr>
            </w:pPr>
            <w:r w:rsidRPr="0028331C">
              <w:rPr>
                <w:rFonts w:cs="Calibri"/>
                <w:color w:val="000000"/>
                <w:szCs w:val="24"/>
              </w:rPr>
              <w:t>-</w:t>
            </w:r>
          </w:p>
        </w:tc>
      </w:tr>
    </w:tbl>
    <w:p w14:paraId="528DBC67" w14:textId="77777777" w:rsidR="00C87591" w:rsidRPr="00576AB4" w:rsidRDefault="00C87591" w:rsidP="00C87591">
      <w:pPr>
        <w:rPr>
          <w:rFonts w:ascii="Arial" w:eastAsia="Times New Roman" w:hAnsi="Arial" w:cs="Arial"/>
          <w:b/>
          <w:bCs/>
          <w:sz w:val="22"/>
          <w:lang w:eastAsia="en-GB"/>
        </w:rPr>
      </w:pPr>
      <w:r w:rsidRPr="00576AB4">
        <w:rPr>
          <w:rFonts w:eastAsia="Times New Roman"/>
          <w:b/>
          <w:bCs/>
          <w:i/>
          <w:sz w:val="22"/>
          <w:lang w:eastAsia="en-GB"/>
        </w:rPr>
        <w:t xml:space="preserve">NB. Percentages do not total 100% as respondent could </w:t>
      </w:r>
      <w:r>
        <w:rPr>
          <w:rFonts w:eastAsia="Times New Roman"/>
          <w:b/>
          <w:bCs/>
          <w:i/>
          <w:sz w:val="22"/>
          <w:lang w:eastAsia="en-GB"/>
        </w:rPr>
        <w:t>answer more than one option</w:t>
      </w:r>
    </w:p>
    <w:p w14:paraId="22819BED" w14:textId="77777777" w:rsidR="00C87591" w:rsidRPr="00442E18" w:rsidRDefault="00C87591" w:rsidP="00C87591">
      <w:pPr>
        <w:spacing w:after="0"/>
        <w:rPr>
          <w:sz w:val="20"/>
          <w:szCs w:val="20"/>
        </w:rPr>
      </w:pPr>
    </w:p>
    <w:p w14:paraId="3B1E9DFA" w14:textId="1AF58A7B" w:rsidR="00F56EB6" w:rsidRPr="00DE6705" w:rsidRDefault="00013A6E" w:rsidP="00013A6E">
      <w:pPr>
        <w:rPr>
          <w:b/>
        </w:rPr>
      </w:pPr>
      <w:r w:rsidRPr="00013A6E">
        <w:rPr>
          <w:b/>
        </w:rPr>
        <w:t>Do you or a member of your family identify as neurodivergent (e.g. Attention Deficit Disorders, Autism, Dyslexia, Dyspraxia, Dyscalculia and Dysgraphia)</w:t>
      </w:r>
      <w:r w:rsidR="00F56EB6">
        <w:rPr>
          <w:b/>
        </w:rPr>
        <w:t>?</w:t>
      </w:r>
    </w:p>
    <w:tbl>
      <w:tblPr>
        <w:tblStyle w:val="GridTable4-Accent5"/>
        <w:tblW w:w="8230" w:type="dxa"/>
        <w:tblLook w:val="04A0" w:firstRow="1" w:lastRow="0" w:firstColumn="1" w:lastColumn="0" w:noHBand="0" w:noVBand="1"/>
      </w:tblPr>
      <w:tblGrid>
        <w:gridCol w:w="4390"/>
        <w:gridCol w:w="960"/>
        <w:gridCol w:w="960"/>
        <w:gridCol w:w="1090"/>
        <w:gridCol w:w="830"/>
      </w:tblGrid>
      <w:tr w:rsidR="00F56EB6" w:rsidRPr="0028331C" w14:paraId="1B74A111" w14:textId="77777777" w:rsidTr="0030653F">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hideMark/>
          </w:tcPr>
          <w:p w14:paraId="209F589D" w14:textId="77777777" w:rsidR="00F56EB6" w:rsidRPr="0028331C" w:rsidRDefault="00F56EB6" w:rsidP="0030653F">
            <w:pPr>
              <w:jc w:val="right"/>
              <w:rPr>
                <w:rFonts w:asciiTheme="minorHAnsi" w:hAnsiTheme="minorHAnsi" w:cstheme="minorHAnsi"/>
                <w:color w:val="FFFFFF" w:themeColor="background1"/>
                <w:szCs w:val="24"/>
              </w:rPr>
            </w:pPr>
          </w:p>
        </w:tc>
        <w:tc>
          <w:tcPr>
            <w:tcW w:w="1920" w:type="dxa"/>
            <w:gridSpan w:val="2"/>
            <w:noWrap/>
          </w:tcPr>
          <w:p w14:paraId="1C173BE1" w14:textId="6B8CBAF3" w:rsidR="00F56EB6" w:rsidRPr="0028331C" w:rsidRDefault="00013A6E" w:rsidP="0030653F">
            <w:pPr>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bCs/>
                <w:color w:val="FFFFFF" w:themeColor="background1"/>
                <w:szCs w:val="24"/>
              </w:rPr>
            </w:pPr>
            <w:r>
              <w:rPr>
                <w:rFonts w:asciiTheme="minorHAnsi" w:hAnsiTheme="minorHAnsi" w:cstheme="minorHAnsi"/>
                <w:b/>
                <w:bCs/>
                <w:color w:val="FFFFFF" w:themeColor="background1"/>
                <w:szCs w:val="24"/>
              </w:rPr>
              <w:t>Yes</w:t>
            </w:r>
          </w:p>
        </w:tc>
        <w:tc>
          <w:tcPr>
            <w:tcW w:w="1920" w:type="dxa"/>
            <w:gridSpan w:val="2"/>
          </w:tcPr>
          <w:p w14:paraId="4260ED19" w14:textId="317F8BF3" w:rsidR="00F56EB6" w:rsidRPr="0028331C" w:rsidRDefault="00013A6E" w:rsidP="0030653F">
            <w:pPr>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bCs/>
                <w:color w:val="FFFFFF" w:themeColor="background1"/>
                <w:szCs w:val="24"/>
              </w:rPr>
            </w:pPr>
            <w:r>
              <w:rPr>
                <w:rFonts w:asciiTheme="minorHAnsi" w:hAnsiTheme="minorHAnsi" w:cstheme="minorHAnsi"/>
                <w:b/>
                <w:bCs/>
                <w:color w:val="FFFFFF" w:themeColor="background1"/>
                <w:szCs w:val="24"/>
              </w:rPr>
              <w:t>No</w:t>
            </w:r>
          </w:p>
        </w:tc>
      </w:tr>
      <w:tr w:rsidR="00F56EB6" w:rsidRPr="009E06A6" w14:paraId="6B6DAF94"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tcPr>
          <w:p w14:paraId="6453B981" w14:textId="77777777" w:rsidR="00F56EB6" w:rsidRPr="009E06A6" w:rsidRDefault="00F56EB6" w:rsidP="0030653F">
            <w:pPr>
              <w:rPr>
                <w:rFonts w:ascii="Times New Roman" w:hAnsi="Times New Roman"/>
                <w:szCs w:val="24"/>
              </w:rPr>
            </w:pPr>
          </w:p>
        </w:tc>
        <w:tc>
          <w:tcPr>
            <w:tcW w:w="960" w:type="dxa"/>
            <w:noWrap/>
          </w:tcPr>
          <w:p w14:paraId="7B0069C5" w14:textId="77777777" w:rsidR="00F56EB6" w:rsidRPr="009E06A6" w:rsidRDefault="00F56EB6"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sidRPr="009E06A6">
              <w:rPr>
                <w:rFonts w:cs="Calibri"/>
                <w:color w:val="000000"/>
                <w:szCs w:val="24"/>
              </w:rPr>
              <w:t>No.</w:t>
            </w:r>
          </w:p>
        </w:tc>
        <w:tc>
          <w:tcPr>
            <w:tcW w:w="960" w:type="dxa"/>
            <w:noWrap/>
          </w:tcPr>
          <w:p w14:paraId="59E69796" w14:textId="77777777" w:rsidR="00F56EB6" w:rsidRPr="009E06A6" w:rsidRDefault="00F56EB6"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sidRPr="009E06A6">
              <w:rPr>
                <w:rFonts w:cs="Calibri"/>
                <w:color w:val="000000"/>
                <w:szCs w:val="24"/>
              </w:rPr>
              <w:t>%</w:t>
            </w:r>
          </w:p>
        </w:tc>
        <w:tc>
          <w:tcPr>
            <w:tcW w:w="1090" w:type="dxa"/>
          </w:tcPr>
          <w:p w14:paraId="7E523A6B" w14:textId="77777777" w:rsidR="00F56EB6" w:rsidRPr="009E06A6" w:rsidRDefault="00F56EB6"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sidRPr="009E06A6">
              <w:rPr>
                <w:rFonts w:cs="Calibri"/>
                <w:color w:val="000000"/>
                <w:szCs w:val="24"/>
              </w:rPr>
              <w:t>No.</w:t>
            </w:r>
          </w:p>
        </w:tc>
        <w:tc>
          <w:tcPr>
            <w:tcW w:w="830" w:type="dxa"/>
          </w:tcPr>
          <w:p w14:paraId="33980E69" w14:textId="77777777" w:rsidR="00F56EB6" w:rsidRPr="009E06A6" w:rsidRDefault="00F56EB6"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sidRPr="009E06A6">
              <w:rPr>
                <w:rFonts w:cs="Calibri"/>
                <w:color w:val="000000"/>
                <w:szCs w:val="24"/>
              </w:rPr>
              <w:t>%</w:t>
            </w:r>
          </w:p>
        </w:tc>
      </w:tr>
      <w:tr w:rsidR="00F56EB6" w:rsidRPr="009E06A6" w14:paraId="10574A03" w14:textId="77777777" w:rsidTr="0030653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hideMark/>
          </w:tcPr>
          <w:p w14:paraId="69F5AE02" w14:textId="10ECE0FC" w:rsidR="00F56EB6" w:rsidRPr="009E06A6" w:rsidRDefault="00013A6E" w:rsidP="0030653F">
            <w:pPr>
              <w:rPr>
                <w:rFonts w:cs="Calibri"/>
                <w:color w:val="000000"/>
                <w:szCs w:val="24"/>
              </w:rPr>
            </w:pPr>
            <w:r w:rsidRPr="00013A6E">
              <w:rPr>
                <w:rFonts w:asciiTheme="minorHAnsi" w:hAnsiTheme="minorHAnsi" w:cstheme="minorHAnsi"/>
                <w:color w:val="000000" w:themeColor="text1"/>
                <w:szCs w:val="24"/>
              </w:rPr>
              <w:t>You</w:t>
            </w:r>
          </w:p>
        </w:tc>
        <w:tc>
          <w:tcPr>
            <w:tcW w:w="960" w:type="dxa"/>
            <w:noWrap/>
          </w:tcPr>
          <w:p w14:paraId="11217CA3" w14:textId="3B8F6063" w:rsidR="00F56EB6" w:rsidRPr="009E06A6" w:rsidRDefault="00A16D34" w:rsidP="0030653F">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rPr>
              <w:t>242</w:t>
            </w:r>
          </w:p>
        </w:tc>
        <w:tc>
          <w:tcPr>
            <w:tcW w:w="960" w:type="dxa"/>
            <w:noWrap/>
          </w:tcPr>
          <w:p w14:paraId="4CB740FF" w14:textId="06719640" w:rsidR="00F56EB6" w:rsidRPr="009E06A6" w:rsidRDefault="00A16D34" w:rsidP="0030653F">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rPr>
              <w:t>11.8</w:t>
            </w:r>
          </w:p>
        </w:tc>
        <w:tc>
          <w:tcPr>
            <w:tcW w:w="1090" w:type="dxa"/>
          </w:tcPr>
          <w:p w14:paraId="2D4550ED" w14:textId="4355B9C6" w:rsidR="00F56EB6" w:rsidRPr="009E06A6" w:rsidRDefault="00A16D34" w:rsidP="0030653F">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rPr>
              <w:t>1804</w:t>
            </w:r>
          </w:p>
        </w:tc>
        <w:tc>
          <w:tcPr>
            <w:tcW w:w="830" w:type="dxa"/>
          </w:tcPr>
          <w:p w14:paraId="573E6937" w14:textId="4AC4AFFB" w:rsidR="00F56EB6" w:rsidRPr="009E06A6" w:rsidRDefault="00A16D34" w:rsidP="0030653F">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i/>
                <w:iCs/>
                <w:color w:val="000000"/>
              </w:rPr>
              <w:t>88.2</w:t>
            </w:r>
          </w:p>
        </w:tc>
      </w:tr>
      <w:tr w:rsidR="00F56EB6" w:rsidRPr="009E06A6" w14:paraId="386D0424" w14:textId="77777777" w:rsidTr="00013A6E">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tcPr>
          <w:p w14:paraId="7FBEFF32" w14:textId="23110E7D" w:rsidR="00F56EB6" w:rsidRPr="009E06A6" w:rsidRDefault="00013A6E" w:rsidP="0030653F">
            <w:pPr>
              <w:rPr>
                <w:rFonts w:cs="Calibri"/>
                <w:color w:val="000000"/>
                <w:szCs w:val="24"/>
              </w:rPr>
            </w:pPr>
            <w:r w:rsidRPr="00013A6E">
              <w:rPr>
                <w:rFonts w:asciiTheme="minorHAnsi" w:hAnsiTheme="minorHAnsi" w:cstheme="minorHAnsi"/>
                <w:color w:val="000000" w:themeColor="text1"/>
                <w:szCs w:val="24"/>
              </w:rPr>
              <w:t>A member of your household</w:t>
            </w:r>
          </w:p>
        </w:tc>
        <w:tc>
          <w:tcPr>
            <w:tcW w:w="960" w:type="dxa"/>
            <w:noWrap/>
          </w:tcPr>
          <w:p w14:paraId="5D512483" w14:textId="306B867B" w:rsidR="00F56EB6" w:rsidRPr="009E06A6" w:rsidRDefault="000E59DF"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rPr>
              <w:t>304</w:t>
            </w:r>
          </w:p>
        </w:tc>
        <w:tc>
          <w:tcPr>
            <w:tcW w:w="960" w:type="dxa"/>
            <w:noWrap/>
          </w:tcPr>
          <w:p w14:paraId="0CF29F78" w14:textId="2812D76E" w:rsidR="00F56EB6" w:rsidRPr="009E06A6" w:rsidRDefault="000E59DF" w:rsidP="0030653F">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rPr>
              <w:t>17.1</w:t>
            </w:r>
          </w:p>
        </w:tc>
        <w:tc>
          <w:tcPr>
            <w:tcW w:w="1090" w:type="dxa"/>
          </w:tcPr>
          <w:p w14:paraId="52DC64F5" w14:textId="363C2FB0" w:rsidR="00F56EB6" w:rsidRPr="009E06A6" w:rsidRDefault="000E59DF"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rPr>
              <w:t>1477</w:t>
            </w:r>
          </w:p>
        </w:tc>
        <w:tc>
          <w:tcPr>
            <w:tcW w:w="830" w:type="dxa"/>
          </w:tcPr>
          <w:p w14:paraId="6C19E4D7" w14:textId="3DFE4D14" w:rsidR="00F56EB6" w:rsidRPr="009E06A6" w:rsidRDefault="000E59DF"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i/>
                <w:iCs/>
                <w:color w:val="000000"/>
              </w:rPr>
              <w:t>82.9</w:t>
            </w:r>
          </w:p>
        </w:tc>
      </w:tr>
    </w:tbl>
    <w:p w14:paraId="4944B29E" w14:textId="77777777" w:rsidR="00F56EB6" w:rsidRPr="00442E18" w:rsidRDefault="00F56EB6" w:rsidP="00F56EB6"/>
    <w:p w14:paraId="6147AB23" w14:textId="6B85338F" w:rsidR="00C87591" w:rsidRDefault="00C87591" w:rsidP="00C87591">
      <w:pPr>
        <w:rPr>
          <w:b/>
        </w:rPr>
      </w:pPr>
    </w:p>
    <w:p w14:paraId="4162893B" w14:textId="77777777" w:rsidR="00CB3D16" w:rsidRDefault="00CB3D16">
      <w:pPr>
        <w:rPr>
          <w:b/>
        </w:rPr>
      </w:pPr>
      <w:r>
        <w:rPr>
          <w:b/>
        </w:rPr>
        <w:br w:type="page"/>
      </w:r>
    </w:p>
    <w:p w14:paraId="157D47F7" w14:textId="77777777" w:rsidR="00C87591" w:rsidRPr="00DE6705" w:rsidRDefault="00C87591" w:rsidP="00C87591">
      <w:pPr>
        <w:rPr>
          <w:b/>
        </w:rPr>
      </w:pPr>
      <w:r w:rsidRPr="00DE6705">
        <w:rPr>
          <w:b/>
        </w:rPr>
        <w:lastRenderedPageBreak/>
        <w:t>Do you regard yourself as belonging to a particular religion?</w:t>
      </w:r>
    </w:p>
    <w:tbl>
      <w:tblPr>
        <w:tblStyle w:val="GridTable4-Accent5"/>
        <w:tblW w:w="6952" w:type="dxa"/>
        <w:tblLook w:val="04E0" w:firstRow="1" w:lastRow="1" w:firstColumn="1" w:lastColumn="0" w:noHBand="0" w:noVBand="1"/>
      </w:tblPr>
      <w:tblGrid>
        <w:gridCol w:w="5240"/>
        <w:gridCol w:w="856"/>
        <w:gridCol w:w="856"/>
      </w:tblGrid>
      <w:tr w:rsidR="00C87591" w:rsidRPr="0028331C" w14:paraId="41412071" w14:textId="77777777" w:rsidTr="00B04839">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240" w:type="dxa"/>
            <w:noWrap/>
            <w:hideMark/>
          </w:tcPr>
          <w:p w14:paraId="023E97F1" w14:textId="77777777" w:rsidR="00C87591" w:rsidRPr="0028331C" w:rsidRDefault="00C87591" w:rsidP="0028331C">
            <w:pPr>
              <w:jc w:val="right"/>
              <w:rPr>
                <w:rFonts w:asciiTheme="minorHAnsi" w:hAnsiTheme="minorHAnsi" w:cstheme="minorHAnsi"/>
                <w:color w:val="FFFFFF" w:themeColor="background1"/>
                <w:szCs w:val="24"/>
              </w:rPr>
            </w:pPr>
          </w:p>
        </w:tc>
        <w:tc>
          <w:tcPr>
            <w:tcW w:w="856" w:type="dxa"/>
            <w:noWrap/>
            <w:hideMark/>
          </w:tcPr>
          <w:p w14:paraId="3657976C" w14:textId="77777777" w:rsidR="00C87591" w:rsidRPr="0028331C" w:rsidRDefault="00C87591" w:rsidP="0030653F">
            <w:pPr>
              <w:jc w:val="right"/>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bCs/>
                <w:color w:val="FFFFFF" w:themeColor="background1"/>
                <w:szCs w:val="24"/>
              </w:rPr>
            </w:pPr>
            <w:r w:rsidRPr="0028331C">
              <w:rPr>
                <w:rFonts w:asciiTheme="minorHAnsi" w:hAnsiTheme="minorHAnsi" w:cstheme="minorHAnsi"/>
                <w:b/>
                <w:bCs/>
                <w:color w:val="FFFFFF" w:themeColor="background1"/>
                <w:szCs w:val="24"/>
              </w:rPr>
              <w:t>No.</w:t>
            </w:r>
          </w:p>
        </w:tc>
        <w:tc>
          <w:tcPr>
            <w:tcW w:w="856" w:type="dxa"/>
            <w:noWrap/>
            <w:hideMark/>
          </w:tcPr>
          <w:p w14:paraId="5958DDC8" w14:textId="77777777" w:rsidR="00C87591" w:rsidRPr="0028331C" w:rsidRDefault="00C87591" w:rsidP="0030653F">
            <w:pPr>
              <w:jc w:val="right"/>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bCs/>
                <w:color w:val="FFFFFF" w:themeColor="background1"/>
                <w:szCs w:val="24"/>
              </w:rPr>
            </w:pPr>
            <w:r w:rsidRPr="0028331C">
              <w:rPr>
                <w:rFonts w:asciiTheme="minorHAnsi" w:hAnsiTheme="minorHAnsi" w:cstheme="minorHAnsi"/>
                <w:b/>
                <w:bCs/>
                <w:color w:val="FFFFFF" w:themeColor="background1"/>
                <w:szCs w:val="24"/>
              </w:rPr>
              <w:t>%</w:t>
            </w:r>
          </w:p>
        </w:tc>
      </w:tr>
      <w:tr w:rsidR="00C87591" w:rsidRPr="0028331C" w14:paraId="6566409B" w14:textId="77777777" w:rsidTr="00B04839">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240" w:type="dxa"/>
            <w:noWrap/>
          </w:tcPr>
          <w:p w14:paraId="7A866045" w14:textId="77777777" w:rsidR="00C87591" w:rsidRPr="0028331C" w:rsidRDefault="00C87591" w:rsidP="0030653F">
            <w:pPr>
              <w:rPr>
                <w:rFonts w:ascii="Times New Roman" w:hAnsi="Times New Roman"/>
                <w:szCs w:val="24"/>
              </w:rPr>
            </w:pPr>
            <w:r w:rsidRPr="0028331C">
              <w:rPr>
                <w:rFonts w:cs="Calibri"/>
                <w:szCs w:val="24"/>
              </w:rPr>
              <w:t>No</w:t>
            </w:r>
            <w:r w:rsidRPr="0028331C">
              <w:rPr>
                <w:rFonts w:cs="Calibri"/>
                <w:color w:val="000000"/>
                <w:szCs w:val="24"/>
              </w:rPr>
              <w:t>, no religion</w:t>
            </w:r>
          </w:p>
        </w:tc>
        <w:tc>
          <w:tcPr>
            <w:tcW w:w="856" w:type="dxa"/>
            <w:noWrap/>
          </w:tcPr>
          <w:p w14:paraId="10283360" w14:textId="24635E3B" w:rsidR="00C87591" w:rsidRPr="00B37D07" w:rsidRDefault="00A57213"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sidRPr="00B37D07">
              <w:rPr>
                <w:rFonts w:cs="Calibri"/>
                <w:color w:val="000000"/>
              </w:rPr>
              <w:t>970</w:t>
            </w:r>
          </w:p>
        </w:tc>
        <w:tc>
          <w:tcPr>
            <w:tcW w:w="856" w:type="dxa"/>
            <w:noWrap/>
          </w:tcPr>
          <w:p w14:paraId="7147AA89" w14:textId="1322CE82" w:rsidR="00C87591" w:rsidRPr="00B37D07" w:rsidRDefault="00A57213"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sidRPr="00B37D07">
              <w:rPr>
                <w:rFonts w:cs="Calibri"/>
                <w:i/>
                <w:iCs/>
                <w:color w:val="000000"/>
              </w:rPr>
              <w:t>39.6</w:t>
            </w:r>
          </w:p>
        </w:tc>
      </w:tr>
      <w:tr w:rsidR="00C87591" w:rsidRPr="0028331C" w14:paraId="6E495943" w14:textId="77777777" w:rsidTr="00B04839">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240" w:type="dxa"/>
            <w:noWrap/>
            <w:hideMark/>
          </w:tcPr>
          <w:p w14:paraId="1EC95772" w14:textId="77777777" w:rsidR="00C87591" w:rsidRPr="0028331C" w:rsidRDefault="00C87591" w:rsidP="0030653F">
            <w:pPr>
              <w:rPr>
                <w:rFonts w:cs="Calibri"/>
                <w:color w:val="000000"/>
                <w:szCs w:val="24"/>
              </w:rPr>
            </w:pPr>
            <w:r w:rsidRPr="0028331C">
              <w:rPr>
                <w:rFonts w:cs="Calibri"/>
                <w:color w:val="000000"/>
                <w:szCs w:val="24"/>
              </w:rPr>
              <w:t>Christian (Including Church in Wales, Catholic, Protestant and all other Christian denominations)</w:t>
            </w:r>
          </w:p>
        </w:tc>
        <w:tc>
          <w:tcPr>
            <w:tcW w:w="856" w:type="dxa"/>
            <w:noWrap/>
          </w:tcPr>
          <w:p w14:paraId="2D2C81CA" w14:textId="70697BAF" w:rsidR="00C87591" w:rsidRPr="00B37D07" w:rsidRDefault="001B5C2C" w:rsidP="0030653F">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rPr>
              <w:t>963</w:t>
            </w:r>
          </w:p>
        </w:tc>
        <w:tc>
          <w:tcPr>
            <w:tcW w:w="856" w:type="dxa"/>
            <w:noWrap/>
          </w:tcPr>
          <w:p w14:paraId="1F7BDFE7" w14:textId="278712F5" w:rsidR="00C87591" w:rsidRPr="00B37D07" w:rsidRDefault="003645B0" w:rsidP="0030653F">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rPr>
              <w:t>39.3</w:t>
            </w:r>
          </w:p>
        </w:tc>
      </w:tr>
      <w:tr w:rsidR="00C87591" w:rsidRPr="0028331C" w14:paraId="7F63F107" w14:textId="77777777" w:rsidTr="00B04839">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240" w:type="dxa"/>
            <w:noWrap/>
            <w:hideMark/>
          </w:tcPr>
          <w:p w14:paraId="0EF24FF6" w14:textId="77777777" w:rsidR="00C87591" w:rsidRPr="0028331C" w:rsidRDefault="00C87591" w:rsidP="0030653F">
            <w:pPr>
              <w:rPr>
                <w:rFonts w:cs="Calibri"/>
                <w:color w:val="000000"/>
                <w:szCs w:val="24"/>
              </w:rPr>
            </w:pPr>
            <w:r w:rsidRPr="0028331C">
              <w:rPr>
                <w:rFonts w:cs="Calibri"/>
                <w:color w:val="000000"/>
                <w:szCs w:val="24"/>
              </w:rPr>
              <w:t>Muslim</w:t>
            </w:r>
          </w:p>
        </w:tc>
        <w:tc>
          <w:tcPr>
            <w:tcW w:w="856" w:type="dxa"/>
            <w:noWrap/>
          </w:tcPr>
          <w:p w14:paraId="00F24426" w14:textId="556C303A" w:rsidR="00C87591" w:rsidRPr="00B37D07" w:rsidRDefault="00FD1096"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rPr>
              <w:t>204</w:t>
            </w:r>
          </w:p>
        </w:tc>
        <w:tc>
          <w:tcPr>
            <w:tcW w:w="856" w:type="dxa"/>
            <w:noWrap/>
          </w:tcPr>
          <w:p w14:paraId="692D069F" w14:textId="4D4F9AA9" w:rsidR="00C87591" w:rsidRPr="00B37D07" w:rsidRDefault="00014988" w:rsidP="0030653F">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rPr>
              <w:t>8.3</w:t>
            </w:r>
          </w:p>
        </w:tc>
      </w:tr>
      <w:tr w:rsidR="00C87591" w:rsidRPr="0028331C" w14:paraId="4D0881DF" w14:textId="77777777" w:rsidTr="00B04839">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240" w:type="dxa"/>
            <w:noWrap/>
            <w:hideMark/>
          </w:tcPr>
          <w:p w14:paraId="38229B18" w14:textId="77777777" w:rsidR="00C87591" w:rsidRPr="0028331C" w:rsidRDefault="00C87591" w:rsidP="0030653F">
            <w:pPr>
              <w:rPr>
                <w:rFonts w:cs="Calibri"/>
                <w:color w:val="000000"/>
                <w:szCs w:val="24"/>
              </w:rPr>
            </w:pPr>
            <w:r w:rsidRPr="0028331C">
              <w:rPr>
                <w:rFonts w:cs="Calibri"/>
                <w:color w:val="000000"/>
                <w:szCs w:val="24"/>
              </w:rPr>
              <w:t>Buddhist</w:t>
            </w:r>
          </w:p>
        </w:tc>
        <w:tc>
          <w:tcPr>
            <w:tcW w:w="856" w:type="dxa"/>
            <w:noWrap/>
          </w:tcPr>
          <w:p w14:paraId="22A4C3CF" w14:textId="318A77F5" w:rsidR="00C87591" w:rsidRPr="00B37D07" w:rsidRDefault="001B5C2C" w:rsidP="0030653F">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szCs w:val="24"/>
              </w:rPr>
              <w:t>17</w:t>
            </w:r>
          </w:p>
        </w:tc>
        <w:tc>
          <w:tcPr>
            <w:tcW w:w="856" w:type="dxa"/>
            <w:noWrap/>
          </w:tcPr>
          <w:p w14:paraId="25F898BE" w14:textId="6A32AB16" w:rsidR="00C87591" w:rsidRPr="00B37D07" w:rsidRDefault="00014988" w:rsidP="0030653F">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rPr>
              <w:t>0.7</w:t>
            </w:r>
          </w:p>
        </w:tc>
      </w:tr>
      <w:tr w:rsidR="00C87591" w:rsidRPr="0028331C" w14:paraId="5AE7A3D8" w14:textId="77777777" w:rsidTr="00B04839">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240" w:type="dxa"/>
            <w:noWrap/>
            <w:hideMark/>
          </w:tcPr>
          <w:p w14:paraId="5A6B217A" w14:textId="77777777" w:rsidR="00C87591" w:rsidRPr="0028331C" w:rsidRDefault="00C87591" w:rsidP="0030653F">
            <w:pPr>
              <w:rPr>
                <w:rFonts w:cs="Calibri"/>
                <w:color w:val="000000"/>
                <w:szCs w:val="24"/>
              </w:rPr>
            </w:pPr>
            <w:r w:rsidRPr="0028331C">
              <w:rPr>
                <w:rFonts w:cs="Calibri"/>
                <w:color w:val="000000"/>
                <w:szCs w:val="24"/>
              </w:rPr>
              <w:t>Hindu</w:t>
            </w:r>
          </w:p>
        </w:tc>
        <w:tc>
          <w:tcPr>
            <w:tcW w:w="856" w:type="dxa"/>
            <w:noWrap/>
          </w:tcPr>
          <w:p w14:paraId="5AF01A83" w14:textId="217114A9" w:rsidR="00C87591" w:rsidRPr="00B37D07" w:rsidRDefault="009305E4"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rPr>
              <w:t>29</w:t>
            </w:r>
          </w:p>
        </w:tc>
        <w:tc>
          <w:tcPr>
            <w:tcW w:w="856" w:type="dxa"/>
            <w:noWrap/>
          </w:tcPr>
          <w:p w14:paraId="48360196" w14:textId="48462340" w:rsidR="00C87591" w:rsidRPr="00B37D07" w:rsidRDefault="00C075BE" w:rsidP="0030653F">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rPr>
              <w:t>1.2</w:t>
            </w:r>
          </w:p>
        </w:tc>
      </w:tr>
      <w:tr w:rsidR="00C87591" w:rsidRPr="0028331C" w14:paraId="33DDD9AD" w14:textId="77777777" w:rsidTr="00B04839">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240" w:type="dxa"/>
            <w:noWrap/>
            <w:hideMark/>
          </w:tcPr>
          <w:p w14:paraId="038572D5" w14:textId="77777777" w:rsidR="00C87591" w:rsidRPr="0028331C" w:rsidRDefault="00C87591" w:rsidP="0030653F">
            <w:pPr>
              <w:rPr>
                <w:rFonts w:cs="Calibri"/>
                <w:color w:val="000000"/>
                <w:szCs w:val="24"/>
              </w:rPr>
            </w:pPr>
            <w:r w:rsidRPr="0028331C">
              <w:rPr>
                <w:rFonts w:cs="Calibri"/>
                <w:color w:val="000000"/>
                <w:szCs w:val="24"/>
              </w:rPr>
              <w:t>Jewish</w:t>
            </w:r>
          </w:p>
        </w:tc>
        <w:tc>
          <w:tcPr>
            <w:tcW w:w="856" w:type="dxa"/>
            <w:noWrap/>
          </w:tcPr>
          <w:p w14:paraId="3193154B" w14:textId="4794517E" w:rsidR="00C87591" w:rsidRPr="00B37D07" w:rsidRDefault="009305E4" w:rsidP="0030653F">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rPr>
              <w:t>8</w:t>
            </w:r>
          </w:p>
        </w:tc>
        <w:tc>
          <w:tcPr>
            <w:tcW w:w="856" w:type="dxa"/>
            <w:noWrap/>
          </w:tcPr>
          <w:p w14:paraId="72A4B5C2" w14:textId="2611C120" w:rsidR="00C87591" w:rsidRPr="00B37D07" w:rsidRDefault="00C075BE" w:rsidP="0030653F">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rPr>
              <w:t>0.3</w:t>
            </w:r>
          </w:p>
        </w:tc>
      </w:tr>
      <w:tr w:rsidR="00C87591" w:rsidRPr="0028331C" w14:paraId="6AE8BF79" w14:textId="77777777" w:rsidTr="00B04839">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240" w:type="dxa"/>
            <w:noWrap/>
            <w:hideMark/>
          </w:tcPr>
          <w:p w14:paraId="60F4819C" w14:textId="77777777" w:rsidR="00C87591" w:rsidRPr="0028331C" w:rsidRDefault="00C87591" w:rsidP="0030653F">
            <w:pPr>
              <w:rPr>
                <w:rFonts w:cs="Calibri"/>
                <w:color w:val="000000"/>
                <w:szCs w:val="24"/>
              </w:rPr>
            </w:pPr>
            <w:r w:rsidRPr="0028331C">
              <w:rPr>
                <w:rFonts w:cs="Calibri"/>
                <w:color w:val="000000"/>
                <w:szCs w:val="24"/>
              </w:rPr>
              <w:t>Sikh</w:t>
            </w:r>
          </w:p>
        </w:tc>
        <w:tc>
          <w:tcPr>
            <w:tcW w:w="856" w:type="dxa"/>
            <w:noWrap/>
          </w:tcPr>
          <w:p w14:paraId="1F1D2D9E" w14:textId="4D725859" w:rsidR="00C87591" w:rsidRPr="00B37D07" w:rsidRDefault="00A57213"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sidRPr="00B37D07">
              <w:rPr>
                <w:rFonts w:cs="Calibri"/>
                <w:color w:val="000000"/>
              </w:rPr>
              <w:t>29</w:t>
            </w:r>
          </w:p>
        </w:tc>
        <w:tc>
          <w:tcPr>
            <w:tcW w:w="856" w:type="dxa"/>
            <w:noWrap/>
          </w:tcPr>
          <w:p w14:paraId="3D6BC81C" w14:textId="36B4264C" w:rsidR="00C87591" w:rsidRPr="00B37D07" w:rsidRDefault="00A57213" w:rsidP="0030653F">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sidRPr="00B37D07">
              <w:rPr>
                <w:rFonts w:cs="Calibri"/>
                <w:i/>
                <w:iCs/>
                <w:color w:val="000000"/>
              </w:rPr>
              <w:t>1.2</w:t>
            </w:r>
          </w:p>
        </w:tc>
      </w:tr>
      <w:tr w:rsidR="00C87591" w:rsidRPr="0028331C" w14:paraId="37067B5E" w14:textId="77777777" w:rsidTr="00B04839">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240" w:type="dxa"/>
            <w:noWrap/>
            <w:hideMark/>
          </w:tcPr>
          <w:p w14:paraId="7E0674F9" w14:textId="77777777" w:rsidR="00C87591" w:rsidRPr="0028331C" w:rsidRDefault="00C87591" w:rsidP="0030653F">
            <w:pPr>
              <w:rPr>
                <w:rFonts w:cs="Calibri"/>
                <w:color w:val="000000"/>
                <w:szCs w:val="24"/>
              </w:rPr>
            </w:pPr>
            <w:r w:rsidRPr="0028331C">
              <w:rPr>
                <w:rFonts w:cs="Calibri"/>
                <w:color w:val="000000"/>
                <w:szCs w:val="24"/>
              </w:rPr>
              <w:t>Other</w:t>
            </w:r>
          </w:p>
        </w:tc>
        <w:tc>
          <w:tcPr>
            <w:tcW w:w="856" w:type="dxa"/>
            <w:noWrap/>
          </w:tcPr>
          <w:p w14:paraId="58C26393" w14:textId="382E14E4" w:rsidR="00C87591" w:rsidRPr="00B37D07" w:rsidRDefault="00A57213" w:rsidP="0030653F">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sidRPr="00B37D07">
              <w:rPr>
                <w:rFonts w:cs="Calibri"/>
                <w:color w:val="000000"/>
              </w:rPr>
              <w:t>41</w:t>
            </w:r>
          </w:p>
        </w:tc>
        <w:tc>
          <w:tcPr>
            <w:tcW w:w="856" w:type="dxa"/>
            <w:noWrap/>
          </w:tcPr>
          <w:p w14:paraId="3472E6A1" w14:textId="5AE43C27" w:rsidR="00C87591" w:rsidRPr="00B37D07" w:rsidRDefault="00A57213" w:rsidP="0030653F">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sidRPr="00B37D07">
              <w:rPr>
                <w:rFonts w:cs="Calibri"/>
                <w:i/>
                <w:iCs/>
                <w:color w:val="000000"/>
              </w:rPr>
              <w:t>1.7</w:t>
            </w:r>
          </w:p>
        </w:tc>
      </w:tr>
      <w:tr w:rsidR="00C87591" w:rsidRPr="0028331C" w14:paraId="4751DC71" w14:textId="77777777" w:rsidTr="00B04839">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240" w:type="dxa"/>
            <w:noWrap/>
            <w:hideMark/>
          </w:tcPr>
          <w:p w14:paraId="0EB78690" w14:textId="77777777" w:rsidR="00C87591" w:rsidRPr="0028331C" w:rsidRDefault="00C87591" w:rsidP="0030653F">
            <w:pPr>
              <w:rPr>
                <w:rFonts w:cs="Calibri"/>
                <w:color w:val="000000"/>
                <w:szCs w:val="24"/>
              </w:rPr>
            </w:pPr>
            <w:r w:rsidRPr="0028331C">
              <w:rPr>
                <w:rFonts w:cs="Calibri"/>
                <w:color w:val="000000"/>
                <w:szCs w:val="24"/>
              </w:rPr>
              <w:t>Prefer not to answer</w:t>
            </w:r>
          </w:p>
        </w:tc>
        <w:tc>
          <w:tcPr>
            <w:tcW w:w="856" w:type="dxa"/>
            <w:noWrap/>
          </w:tcPr>
          <w:p w14:paraId="31B20BBE" w14:textId="00E48F65" w:rsidR="00C87591" w:rsidRPr="00B37D07" w:rsidRDefault="00A57213"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sidRPr="00B37D07">
              <w:rPr>
                <w:rFonts w:cs="Calibri"/>
                <w:color w:val="000000"/>
              </w:rPr>
              <w:t>188</w:t>
            </w:r>
          </w:p>
        </w:tc>
        <w:tc>
          <w:tcPr>
            <w:tcW w:w="856" w:type="dxa"/>
            <w:noWrap/>
          </w:tcPr>
          <w:p w14:paraId="1679522A" w14:textId="5B5DC665" w:rsidR="00C87591" w:rsidRPr="00B37D07" w:rsidRDefault="00A57213" w:rsidP="0030653F">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sidRPr="00B37D07">
              <w:rPr>
                <w:rFonts w:cs="Calibri"/>
                <w:i/>
                <w:iCs/>
                <w:color w:val="000000"/>
              </w:rPr>
              <w:t>7.7</w:t>
            </w:r>
          </w:p>
        </w:tc>
      </w:tr>
      <w:tr w:rsidR="00C87591" w:rsidRPr="0028331C" w14:paraId="269A164E" w14:textId="77777777" w:rsidTr="00B04839">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240" w:type="dxa"/>
            <w:noWrap/>
            <w:hideMark/>
          </w:tcPr>
          <w:p w14:paraId="2A82A3F5" w14:textId="77777777" w:rsidR="00C87591" w:rsidRPr="0028331C" w:rsidRDefault="00C87591" w:rsidP="0030653F">
            <w:pPr>
              <w:rPr>
                <w:rFonts w:cs="Calibri"/>
                <w:i/>
                <w:iCs/>
                <w:color w:val="000000"/>
                <w:szCs w:val="24"/>
              </w:rPr>
            </w:pPr>
            <w:r w:rsidRPr="0028331C">
              <w:rPr>
                <w:rFonts w:cs="Calibri"/>
                <w:color w:val="000000"/>
                <w:szCs w:val="24"/>
              </w:rPr>
              <w:t>Total</w:t>
            </w:r>
          </w:p>
        </w:tc>
        <w:tc>
          <w:tcPr>
            <w:tcW w:w="856" w:type="dxa"/>
            <w:noWrap/>
          </w:tcPr>
          <w:p w14:paraId="70D8BDBA" w14:textId="2A44C850" w:rsidR="00C87591" w:rsidRPr="0028331C" w:rsidRDefault="006C037E" w:rsidP="0030653F">
            <w:pPr>
              <w:jc w:val="right"/>
              <w:cnfStyle w:val="010000000000" w:firstRow="0" w:lastRow="1" w:firstColumn="0" w:lastColumn="0" w:oddVBand="0" w:evenVBand="0" w:oddHBand="0" w:evenHBand="0" w:firstRowFirstColumn="0" w:firstRowLastColumn="0" w:lastRowFirstColumn="0" w:lastRowLastColumn="0"/>
              <w:rPr>
                <w:rFonts w:cs="Calibri"/>
                <w:color w:val="000000"/>
                <w:szCs w:val="24"/>
              </w:rPr>
            </w:pPr>
            <w:r>
              <w:rPr>
                <w:rFonts w:cs="Calibri"/>
                <w:color w:val="000000"/>
                <w:szCs w:val="24"/>
              </w:rPr>
              <w:t>2,449</w:t>
            </w:r>
          </w:p>
        </w:tc>
        <w:tc>
          <w:tcPr>
            <w:tcW w:w="856" w:type="dxa"/>
            <w:noWrap/>
          </w:tcPr>
          <w:p w14:paraId="45F36C99" w14:textId="77777777" w:rsidR="00C87591" w:rsidRPr="0028331C" w:rsidRDefault="00C87591" w:rsidP="0030653F">
            <w:pPr>
              <w:jc w:val="right"/>
              <w:cnfStyle w:val="010000000000" w:firstRow="0" w:lastRow="1" w:firstColumn="0" w:lastColumn="0" w:oddVBand="0" w:evenVBand="0" w:oddHBand="0" w:evenHBand="0" w:firstRowFirstColumn="0" w:firstRowLastColumn="0" w:lastRowFirstColumn="0" w:lastRowLastColumn="0"/>
              <w:rPr>
                <w:rFonts w:cs="Calibri"/>
                <w:i/>
                <w:iCs/>
                <w:color w:val="000000"/>
                <w:szCs w:val="24"/>
              </w:rPr>
            </w:pPr>
            <w:r w:rsidRPr="0028331C">
              <w:rPr>
                <w:rFonts w:cs="Calibri"/>
                <w:i/>
                <w:iCs/>
                <w:color w:val="000000"/>
                <w:szCs w:val="24"/>
              </w:rPr>
              <w:t>100.0</w:t>
            </w:r>
          </w:p>
        </w:tc>
      </w:tr>
    </w:tbl>
    <w:p w14:paraId="00567752" w14:textId="77777777" w:rsidR="00C87591" w:rsidRDefault="00C87591" w:rsidP="00C87591">
      <w:pPr>
        <w:rPr>
          <w:b/>
        </w:rPr>
      </w:pPr>
    </w:p>
    <w:p w14:paraId="102C351F" w14:textId="77777777" w:rsidR="00C87591" w:rsidRPr="00DE6705" w:rsidRDefault="00C87591" w:rsidP="00C87591">
      <w:pPr>
        <w:rPr>
          <w:b/>
        </w:rPr>
      </w:pPr>
      <w:r w:rsidRPr="00DE6705">
        <w:rPr>
          <w:b/>
        </w:rPr>
        <w:t>How would you describe your sexual orientation?</w:t>
      </w:r>
    </w:p>
    <w:tbl>
      <w:tblPr>
        <w:tblStyle w:val="GridTable4-Accent5"/>
        <w:tblW w:w="4467" w:type="dxa"/>
        <w:tblLook w:val="04E0" w:firstRow="1" w:lastRow="1" w:firstColumn="1" w:lastColumn="0" w:noHBand="0" w:noVBand="1"/>
      </w:tblPr>
      <w:tblGrid>
        <w:gridCol w:w="2547"/>
        <w:gridCol w:w="960"/>
        <w:gridCol w:w="960"/>
      </w:tblGrid>
      <w:tr w:rsidR="00C87591" w:rsidRPr="0028331C" w14:paraId="2C6C1545" w14:textId="77777777" w:rsidTr="00B04839">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547" w:type="dxa"/>
            <w:noWrap/>
            <w:hideMark/>
          </w:tcPr>
          <w:p w14:paraId="0AFE9FD0" w14:textId="77777777" w:rsidR="00C87591" w:rsidRPr="0028331C" w:rsidRDefault="00C87591" w:rsidP="0028331C">
            <w:pPr>
              <w:jc w:val="right"/>
              <w:rPr>
                <w:rFonts w:asciiTheme="minorHAnsi" w:hAnsiTheme="minorHAnsi" w:cstheme="minorHAnsi"/>
                <w:color w:val="FFFFFF" w:themeColor="background1"/>
                <w:szCs w:val="24"/>
              </w:rPr>
            </w:pPr>
          </w:p>
        </w:tc>
        <w:tc>
          <w:tcPr>
            <w:tcW w:w="960" w:type="dxa"/>
            <w:noWrap/>
            <w:hideMark/>
          </w:tcPr>
          <w:p w14:paraId="65459D39" w14:textId="77777777" w:rsidR="00C87591" w:rsidRPr="0028331C" w:rsidRDefault="00C87591" w:rsidP="0030653F">
            <w:pPr>
              <w:jc w:val="right"/>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bCs/>
                <w:color w:val="FFFFFF" w:themeColor="background1"/>
                <w:szCs w:val="24"/>
              </w:rPr>
            </w:pPr>
            <w:r w:rsidRPr="0028331C">
              <w:rPr>
                <w:rFonts w:asciiTheme="minorHAnsi" w:hAnsiTheme="minorHAnsi" w:cstheme="minorHAnsi"/>
                <w:b/>
                <w:bCs/>
                <w:color w:val="FFFFFF" w:themeColor="background1"/>
                <w:szCs w:val="24"/>
              </w:rPr>
              <w:t>No.</w:t>
            </w:r>
          </w:p>
        </w:tc>
        <w:tc>
          <w:tcPr>
            <w:tcW w:w="960" w:type="dxa"/>
            <w:noWrap/>
            <w:hideMark/>
          </w:tcPr>
          <w:p w14:paraId="3AAD7B9D" w14:textId="77777777" w:rsidR="00C87591" w:rsidRPr="0028331C" w:rsidRDefault="00C87591" w:rsidP="0030653F">
            <w:pPr>
              <w:jc w:val="right"/>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bCs/>
                <w:color w:val="FFFFFF" w:themeColor="background1"/>
                <w:szCs w:val="24"/>
              </w:rPr>
            </w:pPr>
            <w:r w:rsidRPr="0028331C">
              <w:rPr>
                <w:rFonts w:asciiTheme="minorHAnsi" w:hAnsiTheme="minorHAnsi" w:cstheme="minorHAnsi"/>
                <w:b/>
                <w:bCs/>
                <w:color w:val="FFFFFF" w:themeColor="background1"/>
                <w:szCs w:val="24"/>
              </w:rPr>
              <w:t>%</w:t>
            </w:r>
          </w:p>
        </w:tc>
      </w:tr>
      <w:tr w:rsidR="00C87591" w:rsidRPr="0028331C" w14:paraId="282CF724" w14:textId="77777777" w:rsidTr="00B04839">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547" w:type="dxa"/>
            <w:noWrap/>
            <w:hideMark/>
          </w:tcPr>
          <w:p w14:paraId="4978CCBC" w14:textId="77777777" w:rsidR="00C87591" w:rsidRPr="0028331C" w:rsidRDefault="00C87591" w:rsidP="0030653F">
            <w:pPr>
              <w:rPr>
                <w:rFonts w:cs="Calibri"/>
                <w:color w:val="000000"/>
                <w:szCs w:val="24"/>
              </w:rPr>
            </w:pPr>
            <w:r w:rsidRPr="0028331C">
              <w:rPr>
                <w:rFonts w:cs="Calibri"/>
                <w:color w:val="000000"/>
                <w:szCs w:val="24"/>
              </w:rPr>
              <w:t>Bisexual</w:t>
            </w:r>
          </w:p>
        </w:tc>
        <w:tc>
          <w:tcPr>
            <w:tcW w:w="960" w:type="dxa"/>
            <w:noWrap/>
          </w:tcPr>
          <w:p w14:paraId="3A532BE1" w14:textId="3FE9A930" w:rsidR="00C87591" w:rsidRPr="0028331C" w:rsidRDefault="009633BF"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rPr>
              <w:t>107</w:t>
            </w:r>
          </w:p>
        </w:tc>
        <w:tc>
          <w:tcPr>
            <w:tcW w:w="960" w:type="dxa"/>
            <w:noWrap/>
          </w:tcPr>
          <w:p w14:paraId="23C71994" w14:textId="020C5F7F" w:rsidR="00C87591" w:rsidRPr="0028331C" w:rsidRDefault="009633BF" w:rsidP="0030653F">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rPr>
              <w:t>4.5</w:t>
            </w:r>
          </w:p>
        </w:tc>
      </w:tr>
      <w:tr w:rsidR="00C87591" w:rsidRPr="0028331C" w14:paraId="0A6661BF" w14:textId="77777777" w:rsidTr="00B04839">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547" w:type="dxa"/>
            <w:noWrap/>
            <w:hideMark/>
          </w:tcPr>
          <w:p w14:paraId="6011F8A4" w14:textId="77777777" w:rsidR="00C87591" w:rsidRPr="0028331C" w:rsidRDefault="00C87591" w:rsidP="0030653F">
            <w:pPr>
              <w:rPr>
                <w:rFonts w:cs="Calibri"/>
                <w:color w:val="000000"/>
                <w:szCs w:val="24"/>
              </w:rPr>
            </w:pPr>
            <w:r w:rsidRPr="0028331C">
              <w:rPr>
                <w:rFonts w:cs="Calibri"/>
                <w:color w:val="000000"/>
                <w:szCs w:val="24"/>
              </w:rPr>
              <w:t>Gay Woman/Lesbian</w:t>
            </w:r>
          </w:p>
        </w:tc>
        <w:tc>
          <w:tcPr>
            <w:tcW w:w="960" w:type="dxa"/>
            <w:noWrap/>
          </w:tcPr>
          <w:p w14:paraId="2C7CA03E" w14:textId="2FB8426F" w:rsidR="00C87591" w:rsidRPr="0028331C" w:rsidRDefault="009633BF" w:rsidP="0030653F">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rPr>
              <w:t>77</w:t>
            </w:r>
          </w:p>
        </w:tc>
        <w:tc>
          <w:tcPr>
            <w:tcW w:w="960" w:type="dxa"/>
            <w:noWrap/>
          </w:tcPr>
          <w:p w14:paraId="441C3D3F" w14:textId="4AD9781D" w:rsidR="00C87591" w:rsidRPr="0028331C" w:rsidRDefault="009633BF" w:rsidP="0030653F">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rPr>
              <w:t>3.2</w:t>
            </w:r>
          </w:p>
        </w:tc>
      </w:tr>
      <w:tr w:rsidR="00C87591" w:rsidRPr="0028331C" w14:paraId="63FEB6FD" w14:textId="77777777" w:rsidTr="00B04839">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547" w:type="dxa"/>
            <w:noWrap/>
            <w:hideMark/>
          </w:tcPr>
          <w:p w14:paraId="14C09749" w14:textId="77777777" w:rsidR="00C87591" w:rsidRPr="0028331C" w:rsidRDefault="00C87591" w:rsidP="0030653F">
            <w:pPr>
              <w:rPr>
                <w:rFonts w:cs="Calibri"/>
                <w:color w:val="000000"/>
                <w:szCs w:val="24"/>
              </w:rPr>
            </w:pPr>
            <w:r w:rsidRPr="0028331C">
              <w:rPr>
                <w:rFonts w:cs="Calibri"/>
                <w:color w:val="000000"/>
                <w:szCs w:val="24"/>
              </w:rPr>
              <w:t>Gay Man</w:t>
            </w:r>
          </w:p>
        </w:tc>
        <w:tc>
          <w:tcPr>
            <w:tcW w:w="960" w:type="dxa"/>
            <w:noWrap/>
          </w:tcPr>
          <w:p w14:paraId="3B787628" w14:textId="13E1CE93" w:rsidR="00C87591" w:rsidRPr="0028331C" w:rsidRDefault="009633BF"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rPr>
              <w:t>27</w:t>
            </w:r>
          </w:p>
        </w:tc>
        <w:tc>
          <w:tcPr>
            <w:tcW w:w="960" w:type="dxa"/>
            <w:noWrap/>
          </w:tcPr>
          <w:p w14:paraId="17599D92" w14:textId="58BE8F4E" w:rsidR="00C87591" w:rsidRPr="0028331C" w:rsidRDefault="009633BF" w:rsidP="0030653F">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rPr>
              <w:t>1.1</w:t>
            </w:r>
          </w:p>
        </w:tc>
      </w:tr>
      <w:tr w:rsidR="00C87591" w:rsidRPr="0028331C" w14:paraId="54B10CEC" w14:textId="77777777" w:rsidTr="00B04839">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547" w:type="dxa"/>
            <w:noWrap/>
            <w:hideMark/>
          </w:tcPr>
          <w:p w14:paraId="3DBEF6A8" w14:textId="77777777" w:rsidR="00C87591" w:rsidRPr="0028331C" w:rsidRDefault="00C87591" w:rsidP="0030653F">
            <w:pPr>
              <w:rPr>
                <w:rFonts w:cs="Calibri"/>
                <w:color w:val="000000"/>
                <w:szCs w:val="24"/>
              </w:rPr>
            </w:pPr>
            <w:r w:rsidRPr="0028331C">
              <w:rPr>
                <w:rFonts w:cs="Calibri"/>
                <w:color w:val="000000"/>
                <w:szCs w:val="24"/>
              </w:rPr>
              <w:t>Heterosexual/Straight</w:t>
            </w:r>
          </w:p>
        </w:tc>
        <w:tc>
          <w:tcPr>
            <w:tcW w:w="960" w:type="dxa"/>
            <w:noWrap/>
          </w:tcPr>
          <w:p w14:paraId="62095057" w14:textId="218C7C21" w:rsidR="00C87591" w:rsidRPr="0028331C" w:rsidRDefault="009633BF" w:rsidP="0030653F">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rPr>
              <w:t>1867</w:t>
            </w:r>
          </w:p>
        </w:tc>
        <w:tc>
          <w:tcPr>
            <w:tcW w:w="960" w:type="dxa"/>
            <w:noWrap/>
          </w:tcPr>
          <w:p w14:paraId="1A5BF41F" w14:textId="2582BAD5" w:rsidR="00C87591" w:rsidRPr="0028331C" w:rsidRDefault="009633BF" w:rsidP="0030653F">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rPr>
              <w:t>78.7</w:t>
            </w:r>
          </w:p>
        </w:tc>
      </w:tr>
      <w:tr w:rsidR="00C87591" w:rsidRPr="0028331C" w14:paraId="405867B4" w14:textId="77777777" w:rsidTr="00B04839">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547" w:type="dxa"/>
            <w:noWrap/>
            <w:hideMark/>
          </w:tcPr>
          <w:p w14:paraId="27499466" w14:textId="77777777" w:rsidR="00C87591" w:rsidRPr="0028331C" w:rsidRDefault="00C87591" w:rsidP="0030653F">
            <w:pPr>
              <w:rPr>
                <w:rFonts w:cs="Calibri"/>
                <w:color w:val="000000"/>
                <w:szCs w:val="24"/>
              </w:rPr>
            </w:pPr>
            <w:r w:rsidRPr="0028331C">
              <w:rPr>
                <w:rFonts w:cs="Calibri"/>
                <w:color w:val="000000"/>
                <w:szCs w:val="24"/>
              </w:rPr>
              <w:t>Other</w:t>
            </w:r>
          </w:p>
        </w:tc>
        <w:tc>
          <w:tcPr>
            <w:tcW w:w="960" w:type="dxa"/>
            <w:noWrap/>
          </w:tcPr>
          <w:p w14:paraId="4CCEDEA7" w14:textId="234643BD" w:rsidR="00C87591" w:rsidRPr="0028331C" w:rsidRDefault="009633BF"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rPr>
              <w:t>20</w:t>
            </w:r>
          </w:p>
        </w:tc>
        <w:tc>
          <w:tcPr>
            <w:tcW w:w="960" w:type="dxa"/>
            <w:noWrap/>
          </w:tcPr>
          <w:p w14:paraId="37407F17" w14:textId="59A172A4" w:rsidR="00C87591" w:rsidRPr="0028331C" w:rsidRDefault="009633BF" w:rsidP="0030653F">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rPr>
              <w:t>0.8</w:t>
            </w:r>
          </w:p>
        </w:tc>
      </w:tr>
      <w:tr w:rsidR="00C87591" w:rsidRPr="0028331C" w14:paraId="55B0139F" w14:textId="77777777" w:rsidTr="00B04839">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547" w:type="dxa"/>
            <w:noWrap/>
            <w:hideMark/>
          </w:tcPr>
          <w:p w14:paraId="1A8F2FC5" w14:textId="77777777" w:rsidR="00C87591" w:rsidRPr="0028331C" w:rsidRDefault="00C87591" w:rsidP="0030653F">
            <w:pPr>
              <w:rPr>
                <w:rFonts w:cs="Calibri"/>
                <w:color w:val="000000"/>
                <w:szCs w:val="24"/>
              </w:rPr>
            </w:pPr>
            <w:r w:rsidRPr="0028331C">
              <w:rPr>
                <w:rFonts w:cs="Calibri"/>
                <w:color w:val="000000"/>
                <w:szCs w:val="24"/>
              </w:rPr>
              <w:t>Prefer not to answer</w:t>
            </w:r>
          </w:p>
        </w:tc>
        <w:tc>
          <w:tcPr>
            <w:tcW w:w="960" w:type="dxa"/>
            <w:noWrap/>
          </w:tcPr>
          <w:p w14:paraId="02286812" w14:textId="21B7D446" w:rsidR="00C87591" w:rsidRPr="0028331C" w:rsidRDefault="009633BF" w:rsidP="0030653F">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rPr>
              <w:t>274</w:t>
            </w:r>
          </w:p>
        </w:tc>
        <w:tc>
          <w:tcPr>
            <w:tcW w:w="960" w:type="dxa"/>
            <w:noWrap/>
          </w:tcPr>
          <w:p w14:paraId="632D234C" w14:textId="24573AFA" w:rsidR="00C87591" w:rsidRPr="0028331C" w:rsidRDefault="009633BF" w:rsidP="0030653F">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rPr>
              <w:t>11.6</w:t>
            </w:r>
          </w:p>
        </w:tc>
      </w:tr>
      <w:tr w:rsidR="00C87591" w:rsidRPr="0028331C" w14:paraId="2A174D56" w14:textId="77777777" w:rsidTr="00B04839">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547" w:type="dxa"/>
            <w:noWrap/>
            <w:hideMark/>
          </w:tcPr>
          <w:p w14:paraId="5EED92A7" w14:textId="77777777" w:rsidR="00C87591" w:rsidRPr="0028331C" w:rsidRDefault="00C87591" w:rsidP="0030653F">
            <w:pPr>
              <w:rPr>
                <w:rFonts w:cs="Calibri"/>
                <w:i/>
                <w:iCs/>
                <w:color w:val="000000"/>
                <w:szCs w:val="24"/>
              </w:rPr>
            </w:pPr>
            <w:r w:rsidRPr="0028331C">
              <w:rPr>
                <w:rFonts w:cs="Calibri"/>
                <w:color w:val="000000"/>
                <w:szCs w:val="24"/>
              </w:rPr>
              <w:t>Total</w:t>
            </w:r>
          </w:p>
        </w:tc>
        <w:tc>
          <w:tcPr>
            <w:tcW w:w="960" w:type="dxa"/>
            <w:noWrap/>
          </w:tcPr>
          <w:p w14:paraId="5B1FECFA" w14:textId="4CCD0FBE" w:rsidR="00C87591" w:rsidRPr="0028331C" w:rsidRDefault="003575BD" w:rsidP="0030653F">
            <w:pPr>
              <w:jc w:val="right"/>
              <w:cnfStyle w:val="010000000000" w:firstRow="0" w:lastRow="1" w:firstColumn="0" w:lastColumn="0" w:oddVBand="0" w:evenVBand="0" w:oddHBand="0" w:evenHBand="0" w:firstRowFirstColumn="0" w:firstRowLastColumn="0" w:lastRowFirstColumn="0" w:lastRowLastColumn="0"/>
              <w:rPr>
                <w:rFonts w:cs="Calibri"/>
                <w:color w:val="000000"/>
                <w:szCs w:val="24"/>
              </w:rPr>
            </w:pPr>
            <w:r>
              <w:rPr>
                <w:rFonts w:cs="Calibri"/>
                <w:color w:val="000000"/>
                <w:szCs w:val="24"/>
              </w:rPr>
              <w:t>2,372</w:t>
            </w:r>
          </w:p>
        </w:tc>
        <w:tc>
          <w:tcPr>
            <w:tcW w:w="960" w:type="dxa"/>
            <w:noWrap/>
          </w:tcPr>
          <w:p w14:paraId="72D32AA1" w14:textId="77777777" w:rsidR="00C87591" w:rsidRPr="0028331C" w:rsidRDefault="00C87591" w:rsidP="0030653F">
            <w:pPr>
              <w:jc w:val="right"/>
              <w:cnfStyle w:val="010000000000" w:firstRow="0" w:lastRow="1" w:firstColumn="0" w:lastColumn="0" w:oddVBand="0" w:evenVBand="0" w:oddHBand="0" w:evenHBand="0" w:firstRowFirstColumn="0" w:firstRowLastColumn="0" w:lastRowFirstColumn="0" w:lastRowLastColumn="0"/>
              <w:rPr>
                <w:rFonts w:cs="Calibri"/>
                <w:i/>
                <w:iCs/>
                <w:color w:val="000000"/>
                <w:szCs w:val="24"/>
              </w:rPr>
            </w:pPr>
            <w:r w:rsidRPr="0028331C">
              <w:rPr>
                <w:rFonts w:cs="Calibri"/>
                <w:i/>
                <w:iCs/>
                <w:color w:val="000000"/>
                <w:szCs w:val="24"/>
              </w:rPr>
              <w:t>100.0</w:t>
            </w:r>
          </w:p>
        </w:tc>
      </w:tr>
    </w:tbl>
    <w:p w14:paraId="67AAADBB" w14:textId="77777777" w:rsidR="00EC4A15" w:rsidRDefault="00EC4A15" w:rsidP="00EC4A15">
      <w:pPr>
        <w:rPr>
          <w:b/>
        </w:rPr>
      </w:pPr>
    </w:p>
    <w:p w14:paraId="19D7D446" w14:textId="55AE2C5B" w:rsidR="00EC4A15" w:rsidRPr="00DE6705" w:rsidRDefault="00EC4A15" w:rsidP="00EC4A15">
      <w:pPr>
        <w:rPr>
          <w:b/>
        </w:rPr>
      </w:pPr>
      <w:r w:rsidRPr="00EC4A15">
        <w:rPr>
          <w:b/>
        </w:rPr>
        <w:t>Are you</w:t>
      </w:r>
      <w:r>
        <w:rPr>
          <w:b/>
        </w:rPr>
        <w:t>…</w:t>
      </w:r>
      <w:r w:rsidRPr="00DE6705">
        <w:rPr>
          <w:b/>
        </w:rPr>
        <w:t>?</w:t>
      </w:r>
    </w:p>
    <w:tbl>
      <w:tblPr>
        <w:tblStyle w:val="GridTable4-Accent5"/>
        <w:tblW w:w="6593" w:type="dxa"/>
        <w:tblLook w:val="04E0" w:firstRow="1" w:lastRow="1" w:firstColumn="1" w:lastColumn="0" w:noHBand="0" w:noVBand="1"/>
      </w:tblPr>
      <w:tblGrid>
        <w:gridCol w:w="4673"/>
        <w:gridCol w:w="960"/>
        <w:gridCol w:w="960"/>
      </w:tblGrid>
      <w:tr w:rsidR="00EC4A15" w:rsidRPr="0028331C" w14:paraId="111E92C5" w14:textId="77777777" w:rsidTr="00710158">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673" w:type="dxa"/>
            <w:noWrap/>
            <w:hideMark/>
          </w:tcPr>
          <w:p w14:paraId="07F74625" w14:textId="77777777" w:rsidR="00EC4A15" w:rsidRPr="0028331C" w:rsidRDefault="00EC4A15" w:rsidP="0030653F">
            <w:pPr>
              <w:jc w:val="right"/>
              <w:rPr>
                <w:rFonts w:asciiTheme="minorHAnsi" w:hAnsiTheme="minorHAnsi" w:cstheme="minorHAnsi"/>
                <w:color w:val="FFFFFF" w:themeColor="background1"/>
                <w:szCs w:val="24"/>
              </w:rPr>
            </w:pPr>
          </w:p>
        </w:tc>
        <w:tc>
          <w:tcPr>
            <w:tcW w:w="960" w:type="dxa"/>
            <w:noWrap/>
            <w:hideMark/>
          </w:tcPr>
          <w:p w14:paraId="344A9C36" w14:textId="77777777" w:rsidR="00EC4A15" w:rsidRPr="0028331C" w:rsidRDefault="00EC4A15" w:rsidP="0030653F">
            <w:pPr>
              <w:jc w:val="right"/>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bCs/>
                <w:color w:val="FFFFFF" w:themeColor="background1"/>
                <w:szCs w:val="24"/>
              </w:rPr>
            </w:pPr>
            <w:r w:rsidRPr="0028331C">
              <w:rPr>
                <w:rFonts w:asciiTheme="minorHAnsi" w:hAnsiTheme="minorHAnsi" w:cstheme="minorHAnsi"/>
                <w:b/>
                <w:bCs/>
                <w:color w:val="FFFFFF" w:themeColor="background1"/>
                <w:szCs w:val="24"/>
              </w:rPr>
              <w:t>No.</w:t>
            </w:r>
          </w:p>
        </w:tc>
        <w:tc>
          <w:tcPr>
            <w:tcW w:w="960" w:type="dxa"/>
            <w:noWrap/>
            <w:hideMark/>
          </w:tcPr>
          <w:p w14:paraId="2D5781E2" w14:textId="77777777" w:rsidR="00EC4A15" w:rsidRPr="0028331C" w:rsidRDefault="00EC4A15" w:rsidP="0030653F">
            <w:pPr>
              <w:jc w:val="right"/>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bCs/>
                <w:color w:val="FFFFFF" w:themeColor="background1"/>
                <w:szCs w:val="24"/>
              </w:rPr>
            </w:pPr>
            <w:r w:rsidRPr="0028331C">
              <w:rPr>
                <w:rFonts w:asciiTheme="minorHAnsi" w:hAnsiTheme="minorHAnsi" w:cstheme="minorHAnsi"/>
                <w:b/>
                <w:bCs/>
                <w:color w:val="FFFFFF" w:themeColor="background1"/>
                <w:szCs w:val="24"/>
              </w:rPr>
              <w:t>%</w:t>
            </w:r>
          </w:p>
        </w:tc>
      </w:tr>
      <w:tr w:rsidR="00710158" w:rsidRPr="0028331C" w14:paraId="56A078C0" w14:textId="77777777" w:rsidTr="00710158">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673" w:type="dxa"/>
            <w:noWrap/>
            <w:hideMark/>
          </w:tcPr>
          <w:p w14:paraId="5CF156F9" w14:textId="6A1089BC" w:rsidR="00710158" w:rsidRPr="00710158" w:rsidRDefault="00710158" w:rsidP="00710158">
            <w:pPr>
              <w:rPr>
                <w:rFonts w:cs="Calibri"/>
                <w:color w:val="000000"/>
                <w:szCs w:val="22"/>
              </w:rPr>
            </w:pPr>
            <w:r w:rsidRPr="00710158">
              <w:rPr>
                <w:rFonts w:cs="Calibri"/>
                <w:szCs w:val="22"/>
              </w:rPr>
              <w:t>Single</w:t>
            </w:r>
          </w:p>
        </w:tc>
        <w:tc>
          <w:tcPr>
            <w:tcW w:w="960" w:type="dxa"/>
            <w:noWrap/>
          </w:tcPr>
          <w:p w14:paraId="31A26C45" w14:textId="2B032595" w:rsidR="00710158" w:rsidRPr="0028331C" w:rsidRDefault="0064173B" w:rsidP="00710158">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rPr>
              <w:t>499</w:t>
            </w:r>
          </w:p>
        </w:tc>
        <w:tc>
          <w:tcPr>
            <w:tcW w:w="960" w:type="dxa"/>
            <w:noWrap/>
          </w:tcPr>
          <w:p w14:paraId="3F20566D" w14:textId="32C59E4B" w:rsidR="00710158" w:rsidRPr="0028331C" w:rsidRDefault="0064173B" w:rsidP="00710158">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rPr>
              <w:t>20.8</w:t>
            </w:r>
          </w:p>
        </w:tc>
      </w:tr>
      <w:tr w:rsidR="00710158" w:rsidRPr="0028331C" w14:paraId="3434BFDB" w14:textId="77777777" w:rsidTr="00710158">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673" w:type="dxa"/>
            <w:noWrap/>
            <w:hideMark/>
          </w:tcPr>
          <w:p w14:paraId="65453FD4" w14:textId="458A5208" w:rsidR="00710158" w:rsidRPr="00710158" w:rsidRDefault="00710158" w:rsidP="00710158">
            <w:pPr>
              <w:rPr>
                <w:rFonts w:cs="Calibri"/>
                <w:color w:val="000000"/>
                <w:szCs w:val="22"/>
              </w:rPr>
            </w:pPr>
            <w:r w:rsidRPr="00710158">
              <w:rPr>
                <w:rFonts w:cs="Calibri"/>
                <w:szCs w:val="22"/>
              </w:rPr>
              <w:t>In a Civil Partnership</w:t>
            </w:r>
          </w:p>
        </w:tc>
        <w:tc>
          <w:tcPr>
            <w:tcW w:w="960" w:type="dxa"/>
            <w:noWrap/>
          </w:tcPr>
          <w:p w14:paraId="2CAE9F4E" w14:textId="625682EE" w:rsidR="00710158" w:rsidRPr="0028331C" w:rsidRDefault="0064173B" w:rsidP="00710158">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rPr>
              <w:t>69</w:t>
            </w:r>
          </w:p>
        </w:tc>
        <w:tc>
          <w:tcPr>
            <w:tcW w:w="960" w:type="dxa"/>
            <w:noWrap/>
          </w:tcPr>
          <w:p w14:paraId="42222D68" w14:textId="2BE9BC94" w:rsidR="00710158" w:rsidRPr="0028331C" w:rsidRDefault="0064173B" w:rsidP="00710158">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rPr>
              <w:t>2.9</w:t>
            </w:r>
          </w:p>
        </w:tc>
      </w:tr>
      <w:tr w:rsidR="00710158" w:rsidRPr="0028331C" w14:paraId="4001A356" w14:textId="77777777" w:rsidTr="00710158">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673" w:type="dxa"/>
            <w:noWrap/>
            <w:hideMark/>
          </w:tcPr>
          <w:p w14:paraId="66B0FC90" w14:textId="68E8A94F" w:rsidR="00710158" w:rsidRPr="00710158" w:rsidRDefault="00710158" w:rsidP="00710158">
            <w:pPr>
              <w:rPr>
                <w:rFonts w:cs="Calibri"/>
                <w:color w:val="000000"/>
                <w:szCs w:val="22"/>
              </w:rPr>
            </w:pPr>
            <w:r w:rsidRPr="00710158">
              <w:rPr>
                <w:rFonts w:cs="Calibri"/>
                <w:szCs w:val="22"/>
              </w:rPr>
              <w:t>Married</w:t>
            </w:r>
          </w:p>
        </w:tc>
        <w:tc>
          <w:tcPr>
            <w:tcW w:w="960" w:type="dxa"/>
            <w:noWrap/>
          </w:tcPr>
          <w:p w14:paraId="2ED60F82" w14:textId="40F4449F" w:rsidR="00710158" w:rsidRPr="0028331C" w:rsidRDefault="0064173B" w:rsidP="00710158">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rPr>
              <w:t>1242</w:t>
            </w:r>
          </w:p>
        </w:tc>
        <w:tc>
          <w:tcPr>
            <w:tcW w:w="960" w:type="dxa"/>
            <w:noWrap/>
          </w:tcPr>
          <w:p w14:paraId="651DB6FB" w14:textId="75F94CD8" w:rsidR="00710158" w:rsidRPr="0028331C" w:rsidRDefault="0064173B" w:rsidP="00710158">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rPr>
              <w:t>51.7</w:t>
            </w:r>
          </w:p>
        </w:tc>
      </w:tr>
      <w:tr w:rsidR="00710158" w:rsidRPr="0028331C" w14:paraId="2A551213" w14:textId="77777777" w:rsidTr="00710158">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673" w:type="dxa"/>
            <w:noWrap/>
            <w:hideMark/>
          </w:tcPr>
          <w:p w14:paraId="19E3E027" w14:textId="5C3D0C2B" w:rsidR="00710158" w:rsidRPr="00710158" w:rsidRDefault="00710158" w:rsidP="00710158">
            <w:pPr>
              <w:rPr>
                <w:rFonts w:cs="Calibri"/>
                <w:color w:val="000000"/>
                <w:szCs w:val="22"/>
              </w:rPr>
            </w:pPr>
            <w:r w:rsidRPr="00710158">
              <w:rPr>
                <w:rFonts w:cs="Calibri"/>
                <w:szCs w:val="22"/>
              </w:rPr>
              <w:t>Living together/Co-habiting</w:t>
            </w:r>
          </w:p>
        </w:tc>
        <w:tc>
          <w:tcPr>
            <w:tcW w:w="960" w:type="dxa"/>
            <w:noWrap/>
          </w:tcPr>
          <w:p w14:paraId="561AFDB3" w14:textId="7805E670" w:rsidR="00710158" w:rsidRPr="0028331C" w:rsidRDefault="0064173B" w:rsidP="00710158">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rPr>
              <w:t>316</w:t>
            </w:r>
          </w:p>
        </w:tc>
        <w:tc>
          <w:tcPr>
            <w:tcW w:w="960" w:type="dxa"/>
            <w:noWrap/>
          </w:tcPr>
          <w:p w14:paraId="6483AB72" w14:textId="15664D27" w:rsidR="00710158" w:rsidRPr="0028331C" w:rsidRDefault="0064173B" w:rsidP="00710158">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rPr>
              <w:t>13.1</w:t>
            </w:r>
          </w:p>
        </w:tc>
      </w:tr>
      <w:tr w:rsidR="00710158" w:rsidRPr="0028331C" w14:paraId="3B2C0095" w14:textId="77777777" w:rsidTr="00710158">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673" w:type="dxa"/>
            <w:noWrap/>
            <w:hideMark/>
          </w:tcPr>
          <w:p w14:paraId="1CA33EB1" w14:textId="4196F9D2" w:rsidR="00710158" w:rsidRPr="00710158" w:rsidRDefault="00710158" w:rsidP="00710158">
            <w:pPr>
              <w:rPr>
                <w:rFonts w:cs="Calibri"/>
                <w:color w:val="000000"/>
                <w:szCs w:val="22"/>
              </w:rPr>
            </w:pPr>
            <w:r w:rsidRPr="00710158">
              <w:rPr>
                <w:rFonts w:cs="Calibri"/>
                <w:szCs w:val="22"/>
              </w:rPr>
              <w:t>Separated/divorced or legally separated if formerly in a Civil Partnership</w:t>
            </w:r>
          </w:p>
        </w:tc>
        <w:tc>
          <w:tcPr>
            <w:tcW w:w="960" w:type="dxa"/>
            <w:noWrap/>
          </w:tcPr>
          <w:p w14:paraId="3DA8D355" w14:textId="10AA8B64" w:rsidR="00710158" w:rsidRPr="0028331C" w:rsidRDefault="0064173B" w:rsidP="00710158">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rPr>
              <w:t>136</w:t>
            </w:r>
          </w:p>
        </w:tc>
        <w:tc>
          <w:tcPr>
            <w:tcW w:w="960" w:type="dxa"/>
            <w:noWrap/>
          </w:tcPr>
          <w:p w14:paraId="10C04537" w14:textId="79B233F9" w:rsidR="00710158" w:rsidRPr="0028331C" w:rsidRDefault="0064173B" w:rsidP="00710158">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rPr>
              <w:t>5.7</w:t>
            </w:r>
          </w:p>
        </w:tc>
      </w:tr>
      <w:tr w:rsidR="00710158" w:rsidRPr="0028331C" w14:paraId="7FAA5AFD" w14:textId="77777777" w:rsidTr="00710158">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673" w:type="dxa"/>
            <w:noWrap/>
            <w:hideMark/>
          </w:tcPr>
          <w:p w14:paraId="221F3769" w14:textId="4C459CAF" w:rsidR="00710158" w:rsidRPr="00710158" w:rsidRDefault="00710158" w:rsidP="00710158">
            <w:pPr>
              <w:rPr>
                <w:rFonts w:cs="Calibri"/>
                <w:color w:val="000000"/>
                <w:szCs w:val="22"/>
              </w:rPr>
            </w:pPr>
            <w:r w:rsidRPr="00710158">
              <w:rPr>
                <w:rFonts w:cs="Calibri"/>
                <w:szCs w:val="22"/>
              </w:rPr>
              <w:t>Widowed</w:t>
            </w:r>
          </w:p>
        </w:tc>
        <w:tc>
          <w:tcPr>
            <w:tcW w:w="960" w:type="dxa"/>
            <w:noWrap/>
          </w:tcPr>
          <w:p w14:paraId="229D8479" w14:textId="4480BD96" w:rsidR="00710158" w:rsidRPr="0028331C" w:rsidRDefault="0064173B" w:rsidP="00710158">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rPr>
              <w:t>87</w:t>
            </w:r>
          </w:p>
        </w:tc>
        <w:tc>
          <w:tcPr>
            <w:tcW w:w="960" w:type="dxa"/>
            <w:noWrap/>
          </w:tcPr>
          <w:p w14:paraId="0FEFDAD2" w14:textId="19F5ED26" w:rsidR="00710158" w:rsidRPr="0028331C" w:rsidRDefault="0064173B" w:rsidP="00710158">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rPr>
              <w:t>3.6</w:t>
            </w:r>
          </w:p>
        </w:tc>
      </w:tr>
      <w:tr w:rsidR="00710158" w:rsidRPr="0028331C" w14:paraId="4FB1EE84" w14:textId="77777777" w:rsidTr="00710158">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673" w:type="dxa"/>
            <w:noWrap/>
          </w:tcPr>
          <w:p w14:paraId="7CF301B1" w14:textId="2598C197" w:rsidR="00710158" w:rsidRPr="00710158" w:rsidRDefault="00710158" w:rsidP="00710158">
            <w:pPr>
              <w:rPr>
                <w:rFonts w:cs="Calibri"/>
                <w:color w:val="000000"/>
                <w:szCs w:val="22"/>
              </w:rPr>
            </w:pPr>
            <w:r w:rsidRPr="00710158">
              <w:rPr>
                <w:rFonts w:cs="Calibri"/>
                <w:szCs w:val="22"/>
              </w:rPr>
              <w:t>Other</w:t>
            </w:r>
          </w:p>
        </w:tc>
        <w:tc>
          <w:tcPr>
            <w:tcW w:w="960" w:type="dxa"/>
            <w:noWrap/>
          </w:tcPr>
          <w:p w14:paraId="1194EF6B" w14:textId="0A97937D" w:rsidR="00710158" w:rsidRPr="0028331C" w:rsidRDefault="0064173B" w:rsidP="00710158">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rPr>
              <w:t>55</w:t>
            </w:r>
          </w:p>
        </w:tc>
        <w:tc>
          <w:tcPr>
            <w:tcW w:w="960" w:type="dxa"/>
            <w:noWrap/>
          </w:tcPr>
          <w:p w14:paraId="19B1A920" w14:textId="7401DD3A" w:rsidR="00710158" w:rsidRPr="0028331C" w:rsidRDefault="0064173B" w:rsidP="00710158">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rPr>
              <w:t>2.3</w:t>
            </w:r>
          </w:p>
        </w:tc>
      </w:tr>
      <w:tr w:rsidR="00EC4A15" w:rsidRPr="0028331C" w14:paraId="59AC00F3" w14:textId="77777777" w:rsidTr="00710158">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673" w:type="dxa"/>
            <w:noWrap/>
            <w:hideMark/>
          </w:tcPr>
          <w:p w14:paraId="45719EA9" w14:textId="77777777" w:rsidR="00EC4A15" w:rsidRPr="0028331C" w:rsidRDefault="00EC4A15" w:rsidP="0030653F">
            <w:pPr>
              <w:rPr>
                <w:rFonts w:cs="Calibri"/>
                <w:i/>
                <w:iCs/>
                <w:color w:val="000000"/>
                <w:szCs w:val="24"/>
              </w:rPr>
            </w:pPr>
            <w:r w:rsidRPr="0028331C">
              <w:rPr>
                <w:rFonts w:cs="Calibri"/>
                <w:color w:val="000000"/>
                <w:szCs w:val="24"/>
              </w:rPr>
              <w:t>Total</w:t>
            </w:r>
          </w:p>
        </w:tc>
        <w:tc>
          <w:tcPr>
            <w:tcW w:w="960" w:type="dxa"/>
            <w:noWrap/>
          </w:tcPr>
          <w:p w14:paraId="32E091E3" w14:textId="6DD902BD" w:rsidR="00EC4A15" w:rsidRPr="0028331C" w:rsidRDefault="0064173B" w:rsidP="0030653F">
            <w:pPr>
              <w:jc w:val="right"/>
              <w:cnfStyle w:val="010000000000" w:firstRow="0" w:lastRow="1" w:firstColumn="0" w:lastColumn="0" w:oddVBand="0" w:evenVBand="0" w:oddHBand="0" w:evenHBand="0" w:firstRowFirstColumn="0" w:firstRowLastColumn="0" w:lastRowFirstColumn="0" w:lastRowLastColumn="0"/>
              <w:rPr>
                <w:rFonts w:cs="Calibri"/>
                <w:color w:val="000000"/>
                <w:szCs w:val="24"/>
              </w:rPr>
            </w:pPr>
            <w:r>
              <w:rPr>
                <w:rFonts w:cs="Calibri"/>
                <w:color w:val="000000"/>
                <w:szCs w:val="24"/>
              </w:rPr>
              <w:t>2,404</w:t>
            </w:r>
          </w:p>
        </w:tc>
        <w:tc>
          <w:tcPr>
            <w:tcW w:w="960" w:type="dxa"/>
            <w:noWrap/>
          </w:tcPr>
          <w:p w14:paraId="6C4978CB" w14:textId="77777777" w:rsidR="00EC4A15" w:rsidRPr="0028331C" w:rsidRDefault="00EC4A15" w:rsidP="0030653F">
            <w:pPr>
              <w:jc w:val="right"/>
              <w:cnfStyle w:val="010000000000" w:firstRow="0" w:lastRow="1" w:firstColumn="0" w:lastColumn="0" w:oddVBand="0" w:evenVBand="0" w:oddHBand="0" w:evenHBand="0" w:firstRowFirstColumn="0" w:firstRowLastColumn="0" w:lastRowFirstColumn="0" w:lastRowLastColumn="0"/>
              <w:rPr>
                <w:rFonts w:cs="Calibri"/>
                <w:i/>
                <w:iCs/>
                <w:color w:val="000000"/>
                <w:szCs w:val="24"/>
              </w:rPr>
            </w:pPr>
            <w:r w:rsidRPr="0028331C">
              <w:rPr>
                <w:rFonts w:cs="Calibri"/>
                <w:i/>
                <w:iCs/>
                <w:color w:val="000000"/>
                <w:szCs w:val="24"/>
              </w:rPr>
              <w:t>100.0</w:t>
            </w:r>
          </w:p>
        </w:tc>
      </w:tr>
    </w:tbl>
    <w:p w14:paraId="36AD5833" w14:textId="77777777" w:rsidR="00EC4A15" w:rsidRPr="00442E18" w:rsidRDefault="00EC4A15" w:rsidP="00EC4A15"/>
    <w:p w14:paraId="78BE93BF" w14:textId="77777777" w:rsidR="00C87591" w:rsidRPr="00DE6705" w:rsidRDefault="00C87591" w:rsidP="00C87591">
      <w:pPr>
        <w:rPr>
          <w:b/>
        </w:rPr>
      </w:pPr>
      <w:r w:rsidRPr="00DE6705">
        <w:rPr>
          <w:b/>
        </w:rPr>
        <w:t>Do you consider yourself to be Welsh?</w:t>
      </w:r>
    </w:p>
    <w:tbl>
      <w:tblPr>
        <w:tblStyle w:val="GridTable4-Accent5"/>
        <w:tblW w:w="2880" w:type="dxa"/>
        <w:tblLook w:val="04E0" w:firstRow="1" w:lastRow="1" w:firstColumn="1" w:lastColumn="0" w:noHBand="0" w:noVBand="1"/>
      </w:tblPr>
      <w:tblGrid>
        <w:gridCol w:w="960"/>
        <w:gridCol w:w="960"/>
        <w:gridCol w:w="960"/>
      </w:tblGrid>
      <w:tr w:rsidR="00C87591" w:rsidRPr="0028331C" w14:paraId="13397F38" w14:textId="77777777" w:rsidTr="00B04839">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960" w:type="dxa"/>
            <w:noWrap/>
            <w:hideMark/>
          </w:tcPr>
          <w:p w14:paraId="4236FB0D" w14:textId="77777777" w:rsidR="00C87591" w:rsidRPr="0028331C" w:rsidRDefault="00C87591" w:rsidP="0028331C">
            <w:pPr>
              <w:jc w:val="right"/>
              <w:rPr>
                <w:rFonts w:asciiTheme="minorHAnsi" w:hAnsiTheme="minorHAnsi" w:cstheme="minorHAnsi"/>
                <w:color w:val="FFFFFF" w:themeColor="background1"/>
                <w:szCs w:val="24"/>
              </w:rPr>
            </w:pPr>
          </w:p>
        </w:tc>
        <w:tc>
          <w:tcPr>
            <w:tcW w:w="960" w:type="dxa"/>
            <w:noWrap/>
            <w:hideMark/>
          </w:tcPr>
          <w:p w14:paraId="5249F485" w14:textId="77777777" w:rsidR="00C87591" w:rsidRPr="0028331C" w:rsidRDefault="00C87591" w:rsidP="0030653F">
            <w:pPr>
              <w:jc w:val="right"/>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bCs/>
                <w:color w:val="FFFFFF" w:themeColor="background1"/>
                <w:szCs w:val="24"/>
              </w:rPr>
            </w:pPr>
            <w:r w:rsidRPr="0028331C">
              <w:rPr>
                <w:rFonts w:asciiTheme="minorHAnsi" w:hAnsiTheme="minorHAnsi" w:cstheme="minorHAnsi"/>
                <w:b/>
                <w:bCs/>
                <w:color w:val="FFFFFF" w:themeColor="background1"/>
                <w:szCs w:val="24"/>
              </w:rPr>
              <w:t>No.</w:t>
            </w:r>
          </w:p>
        </w:tc>
        <w:tc>
          <w:tcPr>
            <w:tcW w:w="960" w:type="dxa"/>
            <w:noWrap/>
            <w:hideMark/>
          </w:tcPr>
          <w:p w14:paraId="7A366123" w14:textId="77777777" w:rsidR="00C87591" w:rsidRPr="0028331C" w:rsidRDefault="00C87591" w:rsidP="0030653F">
            <w:pPr>
              <w:jc w:val="right"/>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bCs/>
                <w:color w:val="FFFFFF" w:themeColor="background1"/>
                <w:szCs w:val="24"/>
              </w:rPr>
            </w:pPr>
            <w:r w:rsidRPr="0028331C">
              <w:rPr>
                <w:rFonts w:asciiTheme="minorHAnsi" w:hAnsiTheme="minorHAnsi" w:cstheme="minorHAnsi"/>
                <w:b/>
                <w:bCs/>
                <w:color w:val="FFFFFF" w:themeColor="background1"/>
                <w:szCs w:val="24"/>
              </w:rPr>
              <w:t>%</w:t>
            </w:r>
          </w:p>
        </w:tc>
      </w:tr>
      <w:tr w:rsidR="00C87591" w:rsidRPr="0028331C" w14:paraId="14EF5AFF" w14:textId="77777777" w:rsidTr="00B04839">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960" w:type="dxa"/>
            <w:noWrap/>
            <w:hideMark/>
          </w:tcPr>
          <w:p w14:paraId="1FD2326E" w14:textId="77777777" w:rsidR="00C87591" w:rsidRPr="0028331C" w:rsidRDefault="00C87591" w:rsidP="0030653F">
            <w:pPr>
              <w:rPr>
                <w:rFonts w:cs="Calibri"/>
                <w:szCs w:val="24"/>
              </w:rPr>
            </w:pPr>
            <w:r w:rsidRPr="0028331C">
              <w:rPr>
                <w:rFonts w:cs="Calibri"/>
                <w:szCs w:val="24"/>
              </w:rPr>
              <w:t>Yes</w:t>
            </w:r>
          </w:p>
        </w:tc>
        <w:tc>
          <w:tcPr>
            <w:tcW w:w="960" w:type="dxa"/>
            <w:noWrap/>
          </w:tcPr>
          <w:p w14:paraId="5DE56A72" w14:textId="47F42B4C" w:rsidR="00C87591" w:rsidRPr="0028331C" w:rsidRDefault="008D77BA" w:rsidP="0030653F">
            <w:pPr>
              <w:jc w:val="right"/>
              <w:cnfStyle w:val="000000100000" w:firstRow="0" w:lastRow="0" w:firstColumn="0" w:lastColumn="0" w:oddVBand="0" w:evenVBand="0" w:oddHBand="1" w:evenHBand="0" w:firstRowFirstColumn="0" w:firstRowLastColumn="0" w:lastRowFirstColumn="0" w:lastRowLastColumn="0"/>
              <w:rPr>
                <w:rFonts w:cs="Calibri"/>
                <w:szCs w:val="24"/>
              </w:rPr>
            </w:pPr>
            <w:r>
              <w:rPr>
                <w:rFonts w:cs="Calibri"/>
                <w:color w:val="000000"/>
              </w:rPr>
              <w:t>1515</w:t>
            </w:r>
          </w:p>
        </w:tc>
        <w:tc>
          <w:tcPr>
            <w:tcW w:w="960" w:type="dxa"/>
            <w:noWrap/>
          </w:tcPr>
          <w:p w14:paraId="45317201" w14:textId="7D2DE3CA" w:rsidR="00C87591" w:rsidRPr="0028331C" w:rsidRDefault="008D77BA" w:rsidP="0030653F">
            <w:pPr>
              <w:jc w:val="right"/>
              <w:cnfStyle w:val="000000100000" w:firstRow="0" w:lastRow="0" w:firstColumn="0" w:lastColumn="0" w:oddVBand="0" w:evenVBand="0" w:oddHBand="1" w:evenHBand="0" w:firstRowFirstColumn="0" w:firstRowLastColumn="0" w:lastRowFirstColumn="0" w:lastRowLastColumn="0"/>
              <w:rPr>
                <w:rFonts w:cs="Calibri"/>
                <w:i/>
                <w:iCs/>
                <w:szCs w:val="24"/>
              </w:rPr>
            </w:pPr>
            <w:r>
              <w:rPr>
                <w:rFonts w:cs="Calibri"/>
                <w:i/>
                <w:iCs/>
                <w:color w:val="000000"/>
              </w:rPr>
              <w:t>63.7</w:t>
            </w:r>
          </w:p>
        </w:tc>
      </w:tr>
      <w:tr w:rsidR="00C87591" w:rsidRPr="0028331C" w14:paraId="0A7A2740" w14:textId="77777777" w:rsidTr="00B04839">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960" w:type="dxa"/>
            <w:noWrap/>
            <w:hideMark/>
          </w:tcPr>
          <w:p w14:paraId="3D8298D1" w14:textId="77777777" w:rsidR="00C87591" w:rsidRPr="0028331C" w:rsidRDefault="00C87591" w:rsidP="0030653F">
            <w:pPr>
              <w:rPr>
                <w:rFonts w:cs="Calibri"/>
                <w:szCs w:val="24"/>
              </w:rPr>
            </w:pPr>
            <w:r w:rsidRPr="0028331C">
              <w:rPr>
                <w:rFonts w:cs="Calibri"/>
                <w:szCs w:val="24"/>
              </w:rPr>
              <w:t>No</w:t>
            </w:r>
          </w:p>
        </w:tc>
        <w:tc>
          <w:tcPr>
            <w:tcW w:w="960" w:type="dxa"/>
            <w:noWrap/>
          </w:tcPr>
          <w:p w14:paraId="562D5BE5" w14:textId="6488ACC6" w:rsidR="00C87591" w:rsidRPr="0028331C" w:rsidRDefault="008D77BA" w:rsidP="0030653F">
            <w:pPr>
              <w:jc w:val="right"/>
              <w:cnfStyle w:val="000000010000" w:firstRow="0" w:lastRow="0" w:firstColumn="0" w:lastColumn="0" w:oddVBand="0" w:evenVBand="0" w:oddHBand="0" w:evenHBand="1" w:firstRowFirstColumn="0" w:firstRowLastColumn="0" w:lastRowFirstColumn="0" w:lastRowLastColumn="0"/>
              <w:rPr>
                <w:rFonts w:cs="Calibri"/>
                <w:szCs w:val="24"/>
              </w:rPr>
            </w:pPr>
            <w:r>
              <w:rPr>
                <w:rFonts w:cs="Calibri"/>
                <w:color w:val="000000"/>
              </w:rPr>
              <w:t>865</w:t>
            </w:r>
          </w:p>
        </w:tc>
        <w:tc>
          <w:tcPr>
            <w:tcW w:w="960" w:type="dxa"/>
            <w:noWrap/>
          </w:tcPr>
          <w:p w14:paraId="252B5575" w14:textId="6A591373" w:rsidR="00C87591" w:rsidRPr="0028331C" w:rsidRDefault="008D77BA" w:rsidP="0030653F">
            <w:pPr>
              <w:jc w:val="right"/>
              <w:cnfStyle w:val="000000010000" w:firstRow="0" w:lastRow="0" w:firstColumn="0" w:lastColumn="0" w:oddVBand="0" w:evenVBand="0" w:oddHBand="0" w:evenHBand="1" w:firstRowFirstColumn="0" w:firstRowLastColumn="0" w:lastRowFirstColumn="0" w:lastRowLastColumn="0"/>
              <w:rPr>
                <w:rFonts w:cs="Calibri"/>
                <w:i/>
                <w:iCs/>
                <w:szCs w:val="24"/>
              </w:rPr>
            </w:pPr>
            <w:r>
              <w:rPr>
                <w:rFonts w:cs="Calibri"/>
                <w:i/>
                <w:iCs/>
                <w:color w:val="000000"/>
              </w:rPr>
              <w:t>36.3</w:t>
            </w:r>
          </w:p>
        </w:tc>
      </w:tr>
      <w:tr w:rsidR="00C87591" w:rsidRPr="0028331C" w14:paraId="00A2362C" w14:textId="77777777" w:rsidTr="00B04839">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960" w:type="dxa"/>
            <w:noWrap/>
            <w:hideMark/>
          </w:tcPr>
          <w:p w14:paraId="0B406924" w14:textId="77777777" w:rsidR="00C87591" w:rsidRPr="0028331C" w:rsidRDefault="00C87591" w:rsidP="0030653F">
            <w:pPr>
              <w:rPr>
                <w:rFonts w:cs="Calibri"/>
                <w:i/>
                <w:iCs/>
                <w:szCs w:val="24"/>
              </w:rPr>
            </w:pPr>
            <w:r w:rsidRPr="0028331C">
              <w:rPr>
                <w:rFonts w:cs="Calibri"/>
                <w:szCs w:val="24"/>
              </w:rPr>
              <w:t>Total</w:t>
            </w:r>
          </w:p>
        </w:tc>
        <w:tc>
          <w:tcPr>
            <w:tcW w:w="960" w:type="dxa"/>
            <w:noWrap/>
          </w:tcPr>
          <w:p w14:paraId="410E47F8" w14:textId="620651FC" w:rsidR="00C87591" w:rsidRPr="0028331C" w:rsidRDefault="008D77BA" w:rsidP="0030653F">
            <w:pPr>
              <w:jc w:val="right"/>
              <w:cnfStyle w:val="010000000000" w:firstRow="0" w:lastRow="1" w:firstColumn="0" w:lastColumn="0" w:oddVBand="0" w:evenVBand="0" w:oddHBand="0" w:evenHBand="0" w:firstRowFirstColumn="0" w:firstRowLastColumn="0" w:lastRowFirstColumn="0" w:lastRowLastColumn="0"/>
              <w:rPr>
                <w:rFonts w:cs="Calibri"/>
                <w:szCs w:val="24"/>
              </w:rPr>
            </w:pPr>
            <w:r>
              <w:rPr>
                <w:rFonts w:cs="Calibri"/>
                <w:szCs w:val="24"/>
              </w:rPr>
              <w:t>2,380</w:t>
            </w:r>
          </w:p>
        </w:tc>
        <w:tc>
          <w:tcPr>
            <w:tcW w:w="960" w:type="dxa"/>
            <w:noWrap/>
          </w:tcPr>
          <w:p w14:paraId="5BEBD048" w14:textId="77777777" w:rsidR="00C87591" w:rsidRPr="0028331C" w:rsidRDefault="00C87591" w:rsidP="0030653F">
            <w:pPr>
              <w:jc w:val="right"/>
              <w:cnfStyle w:val="010000000000" w:firstRow="0" w:lastRow="1" w:firstColumn="0" w:lastColumn="0" w:oddVBand="0" w:evenVBand="0" w:oddHBand="0" w:evenHBand="0" w:firstRowFirstColumn="0" w:firstRowLastColumn="0" w:lastRowFirstColumn="0" w:lastRowLastColumn="0"/>
              <w:rPr>
                <w:rFonts w:cs="Calibri"/>
                <w:i/>
                <w:iCs/>
                <w:szCs w:val="24"/>
              </w:rPr>
            </w:pPr>
            <w:r w:rsidRPr="0028331C">
              <w:rPr>
                <w:rFonts w:cs="Calibri"/>
                <w:i/>
                <w:iCs/>
                <w:szCs w:val="24"/>
              </w:rPr>
              <w:t>100.0</w:t>
            </w:r>
          </w:p>
        </w:tc>
      </w:tr>
    </w:tbl>
    <w:p w14:paraId="59CDA1EB" w14:textId="77777777" w:rsidR="00C87591" w:rsidRDefault="00C87591" w:rsidP="00C87591">
      <w:pPr>
        <w:rPr>
          <w:b/>
        </w:rPr>
      </w:pPr>
      <w:r>
        <w:rPr>
          <w:b/>
        </w:rPr>
        <w:lastRenderedPageBreak/>
        <w:t>How would you describe your</w:t>
      </w:r>
      <w:r w:rsidRPr="00DE6705">
        <w:rPr>
          <w:b/>
        </w:rPr>
        <w:t xml:space="preserve"> Welsh</w:t>
      </w:r>
      <w:r>
        <w:rPr>
          <w:b/>
        </w:rPr>
        <w:t xml:space="preserve"> language skills</w:t>
      </w:r>
      <w:r w:rsidRPr="00DE6705">
        <w:rPr>
          <w:b/>
        </w:rPr>
        <w:t>?</w:t>
      </w:r>
    </w:p>
    <w:tbl>
      <w:tblPr>
        <w:tblStyle w:val="GridTable4-Accent5"/>
        <w:tblW w:w="4467" w:type="dxa"/>
        <w:tblLook w:val="04E0" w:firstRow="1" w:lastRow="1" w:firstColumn="1" w:lastColumn="0" w:noHBand="0" w:noVBand="1"/>
      </w:tblPr>
      <w:tblGrid>
        <w:gridCol w:w="2547"/>
        <w:gridCol w:w="960"/>
        <w:gridCol w:w="960"/>
      </w:tblGrid>
      <w:tr w:rsidR="00C87591" w:rsidRPr="0028331C" w14:paraId="2759FFA7" w14:textId="77777777" w:rsidTr="00B04839">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547" w:type="dxa"/>
            <w:noWrap/>
            <w:hideMark/>
          </w:tcPr>
          <w:p w14:paraId="40C998ED" w14:textId="77777777" w:rsidR="00C87591" w:rsidRPr="0028331C" w:rsidRDefault="00C87591" w:rsidP="0028331C">
            <w:pPr>
              <w:jc w:val="right"/>
              <w:rPr>
                <w:rFonts w:asciiTheme="minorHAnsi" w:hAnsiTheme="minorHAnsi" w:cstheme="minorHAnsi"/>
                <w:color w:val="FFFFFF" w:themeColor="background1"/>
                <w:szCs w:val="24"/>
              </w:rPr>
            </w:pPr>
          </w:p>
        </w:tc>
        <w:tc>
          <w:tcPr>
            <w:tcW w:w="960" w:type="dxa"/>
            <w:noWrap/>
            <w:hideMark/>
          </w:tcPr>
          <w:p w14:paraId="10FC8CCC" w14:textId="77777777" w:rsidR="00C87591" w:rsidRPr="0028331C" w:rsidRDefault="00C87591" w:rsidP="0028331C">
            <w:pPr>
              <w:jc w:val="right"/>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bCs/>
                <w:color w:val="FFFFFF" w:themeColor="background1"/>
                <w:szCs w:val="24"/>
              </w:rPr>
            </w:pPr>
            <w:r w:rsidRPr="0028331C">
              <w:rPr>
                <w:rFonts w:asciiTheme="minorHAnsi" w:hAnsiTheme="minorHAnsi" w:cstheme="minorHAnsi"/>
                <w:b/>
                <w:bCs/>
                <w:color w:val="FFFFFF" w:themeColor="background1"/>
                <w:szCs w:val="24"/>
              </w:rPr>
              <w:t>No.</w:t>
            </w:r>
          </w:p>
        </w:tc>
        <w:tc>
          <w:tcPr>
            <w:tcW w:w="960" w:type="dxa"/>
            <w:noWrap/>
            <w:hideMark/>
          </w:tcPr>
          <w:p w14:paraId="43B239A3" w14:textId="77777777" w:rsidR="00C87591" w:rsidRPr="0028331C" w:rsidRDefault="00C87591" w:rsidP="0028331C">
            <w:pPr>
              <w:jc w:val="right"/>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bCs/>
                <w:color w:val="FFFFFF" w:themeColor="background1"/>
                <w:szCs w:val="24"/>
              </w:rPr>
            </w:pPr>
            <w:r w:rsidRPr="0028331C">
              <w:rPr>
                <w:rFonts w:asciiTheme="minorHAnsi" w:hAnsiTheme="minorHAnsi" w:cstheme="minorHAnsi"/>
                <w:b/>
                <w:bCs/>
                <w:color w:val="FFFFFF" w:themeColor="background1"/>
                <w:szCs w:val="24"/>
              </w:rPr>
              <w:t>%</w:t>
            </w:r>
          </w:p>
        </w:tc>
      </w:tr>
      <w:tr w:rsidR="00C87591" w:rsidRPr="0028331C" w14:paraId="0C1D19D8" w14:textId="77777777" w:rsidTr="00B04839">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547" w:type="dxa"/>
            <w:noWrap/>
            <w:hideMark/>
          </w:tcPr>
          <w:p w14:paraId="42B1708D" w14:textId="77777777" w:rsidR="00C87591" w:rsidRPr="0028331C" w:rsidRDefault="00C87591" w:rsidP="0030653F">
            <w:pPr>
              <w:rPr>
                <w:rFonts w:cs="Calibri"/>
                <w:color w:val="000000"/>
                <w:szCs w:val="24"/>
              </w:rPr>
            </w:pPr>
            <w:r w:rsidRPr="0028331C">
              <w:rPr>
                <w:rFonts w:cs="Calibri"/>
                <w:szCs w:val="24"/>
              </w:rPr>
              <w:t>Fluent</w:t>
            </w:r>
          </w:p>
        </w:tc>
        <w:tc>
          <w:tcPr>
            <w:tcW w:w="960" w:type="dxa"/>
            <w:noWrap/>
          </w:tcPr>
          <w:p w14:paraId="2C37A49F" w14:textId="7FB6E446" w:rsidR="00C87591" w:rsidRPr="0028331C" w:rsidRDefault="00144CF1"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rPr>
              <w:t>132</w:t>
            </w:r>
          </w:p>
        </w:tc>
        <w:tc>
          <w:tcPr>
            <w:tcW w:w="960" w:type="dxa"/>
            <w:noWrap/>
          </w:tcPr>
          <w:p w14:paraId="6DB3219B" w14:textId="26604160" w:rsidR="00C87591" w:rsidRPr="0028331C" w:rsidRDefault="00144CF1" w:rsidP="0030653F">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rPr>
              <w:t>5.5</w:t>
            </w:r>
          </w:p>
        </w:tc>
      </w:tr>
      <w:tr w:rsidR="00C87591" w:rsidRPr="0028331C" w14:paraId="01E37FBB" w14:textId="77777777" w:rsidTr="00B04839">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547" w:type="dxa"/>
            <w:noWrap/>
            <w:hideMark/>
          </w:tcPr>
          <w:p w14:paraId="5375218C" w14:textId="77777777" w:rsidR="00C87591" w:rsidRPr="0028331C" w:rsidRDefault="00C87591" w:rsidP="0030653F">
            <w:pPr>
              <w:rPr>
                <w:rFonts w:cs="Calibri"/>
                <w:color w:val="000000"/>
                <w:szCs w:val="24"/>
              </w:rPr>
            </w:pPr>
            <w:r w:rsidRPr="0028331C">
              <w:rPr>
                <w:rFonts w:cs="Calibri"/>
                <w:szCs w:val="24"/>
              </w:rPr>
              <w:t>Moderate</w:t>
            </w:r>
          </w:p>
        </w:tc>
        <w:tc>
          <w:tcPr>
            <w:tcW w:w="960" w:type="dxa"/>
            <w:noWrap/>
          </w:tcPr>
          <w:p w14:paraId="4F94ECE6" w14:textId="55B8C1BC" w:rsidR="00C87591" w:rsidRPr="0028331C" w:rsidRDefault="00144CF1" w:rsidP="0030653F">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rPr>
              <w:t>132</w:t>
            </w:r>
          </w:p>
        </w:tc>
        <w:tc>
          <w:tcPr>
            <w:tcW w:w="960" w:type="dxa"/>
            <w:noWrap/>
          </w:tcPr>
          <w:p w14:paraId="1F5102C2" w14:textId="2BED3C8A" w:rsidR="00C87591" w:rsidRPr="0028331C" w:rsidRDefault="00144CF1" w:rsidP="0030653F">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rPr>
              <w:t>5.5</w:t>
            </w:r>
          </w:p>
        </w:tc>
      </w:tr>
      <w:tr w:rsidR="00C87591" w:rsidRPr="0028331C" w14:paraId="7B9AE316" w14:textId="77777777" w:rsidTr="00B04839">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547" w:type="dxa"/>
            <w:noWrap/>
            <w:hideMark/>
          </w:tcPr>
          <w:p w14:paraId="0FA7E5B4" w14:textId="77777777" w:rsidR="00C87591" w:rsidRPr="0028331C" w:rsidRDefault="00C87591" w:rsidP="0030653F">
            <w:pPr>
              <w:rPr>
                <w:rFonts w:cs="Calibri"/>
                <w:color w:val="000000"/>
                <w:szCs w:val="24"/>
              </w:rPr>
            </w:pPr>
            <w:r w:rsidRPr="0028331C">
              <w:rPr>
                <w:rFonts w:cs="Calibri"/>
                <w:szCs w:val="24"/>
              </w:rPr>
              <w:t>Basic</w:t>
            </w:r>
          </w:p>
        </w:tc>
        <w:tc>
          <w:tcPr>
            <w:tcW w:w="960" w:type="dxa"/>
            <w:noWrap/>
          </w:tcPr>
          <w:p w14:paraId="3723E9C8" w14:textId="47383B8C" w:rsidR="00C87591" w:rsidRPr="0028331C" w:rsidRDefault="00144CF1"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rPr>
              <w:t>443</w:t>
            </w:r>
          </w:p>
        </w:tc>
        <w:tc>
          <w:tcPr>
            <w:tcW w:w="960" w:type="dxa"/>
            <w:noWrap/>
          </w:tcPr>
          <w:p w14:paraId="77CC81C2" w14:textId="5351334A" w:rsidR="00C87591" w:rsidRPr="0028331C" w:rsidRDefault="00144CF1" w:rsidP="0030653F">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rPr>
              <w:t>18.4</w:t>
            </w:r>
          </w:p>
        </w:tc>
      </w:tr>
      <w:tr w:rsidR="00C87591" w:rsidRPr="0028331C" w14:paraId="15066F7F" w14:textId="77777777" w:rsidTr="00B04839">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547" w:type="dxa"/>
            <w:noWrap/>
            <w:hideMark/>
          </w:tcPr>
          <w:p w14:paraId="0006CDB0" w14:textId="77777777" w:rsidR="00C87591" w:rsidRPr="0028331C" w:rsidRDefault="00C87591" w:rsidP="0030653F">
            <w:pPr>
              <w:rPr>
                <w:rFonts w:cs="Calibri"/>
                <w:color w:val="000000"/>
                <w:szCs w:val="24"/>
              </w:rPr>
            </w:pPr>
            <w:r w:rsidRPr="0028331C">
              <w:rPr>
                <w:rFonts w:cs="Calibri"/>
                <w:szCs w:val="24"/>
              </w:rPr>
              <w:t>Learner</w:t>
            </w:r>
          </w:p>
        </w:tc>
        <w:tc>
          <w:tcPr>
            <w:tcW w:w="960" w:type="dxa"/>
            <w:noWrap/>
          </w:tcPr>
          <w:p w14:paraId="200D94CF" w14:textId="6D297805" w:rsidR="00C87591" w:rsidRPr="0028331C" w:rsidRDefault="00144CF1" w:rsidP="0030653F">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rPr>
              <w:t>365</w:t>
            </w:r>
          </w:p>
        </w:tc>
        <w:tc>
          <w:tcPr>
            <w:tcW w:w="960" w:type="dxa"/>
            <w:noWrap/>
          </w:tcPr>
          <w:p w14:paraId="441281B2" w14:textId="6AEE455C" w:rsidR="00C87591" w:rsidRPr="0028331C" w:rsidRDefault="00144CF1" w:rsidP="0030653F">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rPr>
              <w:t>15.2</w:t>
            </w:r>
          </w:p>
        </w:tc>
      </w:tr>
      <w:tr w:rsidR="00C87591" w:rsidRPr="0028331C" w14:paraId="49BB0D0E" w14:textId="77777777" w:rsidTr="00B04839">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547" w:type="dxa"/>
            <w:noWrap/>
            <w:hideMark/>
          </w:tcPr>
          <w:p w14:paraId="32F008D8" w14:textId="77777777" w:rsidR="00C87591" w:rsidRPr="0028331C" w:rsidRDefault="00C87591" w:rsidP="0030653F">
            <w:pPr>
              <w:rPr>
                <w:rFonts w:cs="Calibri"/>
                <w:color w:val="000000"/>
                <w:szCs w:val="24"/>
              </w:rPr>
            </w:pPr>
            <w:r w:rsidRPr="0028331C">
              <w:rPr>
                <w:rFonts w:cs="Calibri"/>
                <w:szCs w:val="24"/>
              </w:rPr>
              <w:t>None</w:t>
            </w:r>
          </w:p>
        </w:tc>
        <w:tc>
          <w:tcPr>
            <w:tcW w:w="960" w:type="dxa"/>
            <w:noWrap/>
          </w:tcPr>
          <w:p w14:paraId="3D9018AA" w14:textId="51E7C9D7" w:rsidR="00C87591" w:rsidRPr="0028331C" w:rsidRDefault="00144CF1" w:rsidP="0030653F">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rPr>
              <w:t>1331</w:t>
            </w:r>
          </w:p>
        </w:tc>
        <w:tc>
          <w:tcPr>
            <w:tcW w:w="960" w:type="dxa"/>
            <w:noWrap/>
          </w:tcPr>
          <w:p w14:paraId="5C0F1590" w14:textId="44371AD7" w:rsidR="00C87591" w:rsidRPr="0028331C" w:rsidRDefault="00144CF1" w:rsidP="0030653F">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rPr>
              <w:t>55.4</w:t>
            </w:r>
          </w:p>
        </w:tc>
      </w:tr>
      <w:tr w:rsidR="00C87591" w:rsidRPr="0028331C" w14:paraId="7BECD034" w14:textId="77777777" w:rsidTr="00B04839">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547" w:type="dxa"/>
            <w:noWrap/>
            <w:hideMark/>
          </w:tcPr>
          <w:p w14:paraId="27F0A076" w14:textId="77777777" w:rsidR="00C87591" w:rsidRPr="0028331C" w:rsidRDefault="00C87591" w:rsidP="0030653F">
            <w:pPr>
              <w:rPr>
                <w:rFonts w:cs="Calibri"/>
                <w:color w:val="000000"/>
                <w:szCs w:val="24"/>
              </w:rPr>
            </w:pPr>
            <w:r w:rsidRPr="0028331C">
              <w:rPr>
                <w:rFonts w:cs="Calibri"/>
                <w:color w:val="000000"/>
                <w:szCs w:val="24"/>
              </w:rPr>
              <w:t>Total</w:t>
            </w:r>
          </w:p>
        </w:tc>
        <w:tc>
          <w:tcPr>
            <w:tcW w:w="960" w:type="dxa"/>
            <w:noWrap/>
          </w:tcPr>
          <w:p w14:paraId="5548A88E" w14:textId="4D65C9F2" w:rsidR="00C87591" w:rsidRPr="0028331C" w:rsidRDefault="00144CF1" w:rsidP="0030653F">
            <w:pPr>
              <w:jc w:val="right"/>
              <w:cnfStyle w:val="010000000000" w:firstRow="0" w:lastRow="1" w:firstColumn="0" w:lastColumn="0" w:oddVBand="0" w:evenVBand="0" w:oddHBand="0" w:evenHBand="0" w:firstRowFirstColumn="0" w:firstRowLastColumn="0" w:lastRowFirstColumn="0" w:lastRowLastColumn="0"/>
              <w:rPr>
                <w:rFonts w:cs="Calibri"/>
                <w:color w:val="000000"/>
                <w:szCs w:val="24"/>
              </w:rPr>
            </w:pPr>
            <w:r>
              <w:rPr>
                <w:rFonts w:cs="Calibri"/>
                <w:color w:val="000000"/>
                <w:szCs w:val="24"/>
              </w:rPr>
              <w:t>2,403</w:t>
            </w:r>
          </w:p>
        </w:tc>
        <w:tc>
          <w:tcPr>
            <w:tcW w:w="960" w:type="dxa"/>
            <w:noWrap/>
          </w:tcPr>
          <w:p w14:paraId="5F7739AF" w14:textId="77777777" w:rsidR="00C87591" w:rsidRPr="0028331C" w:rsidRDefault="00C87591" w:rsidP="0030653F">
            <w:pPr>
              <w:jc w:val="right"/>
              <w:cnfStyle w:val="010000000000" w:firstRow="0" w:lastRow="1" w:firstColumn="0" w:lastColumn="0" w:oddVBand="0" w:evenVBand="0" w:oddHBand="0" w:evenHBand="0" w:firstRowFirstColumn="0" w:firstRowLastColumn="0" w:lastRowFirstColumn="0" w:lastRowLastColumn="0"/>
              <w:rPr>
                <w:rFonts w:cs="Calibri"/>
                <w:i/>
                <w:iCs/>
                <w:color w:val="000000"/>
                <w:szCs w:val="24"/>
              </w:rPr>
            </w:pPr>
            <w:r w:rsidRPr="0028331C">
              <w:rPr>
                <w:rFonts w:cs="Calibri"/>
                <w:i/>
                <w:iCs/>
                <w:szCs w:val="24"/>
              </w:rPr>
              <w:t>100.0</w:t>
            </w:r>
          </w:p>
        </w:tc>
      </w:tr>
    </w:tbl>
    <w:p w14:paraId="5DD44C40" w14:textId="77777777" w:rsidR="00F3386F" w:rsidRDefault="00F3386F" w:rsidP="00C87591">
      <w:pPr>
        <w:rPr>
          <w:b/>
        </w:rPr>
      </w:pPr>
    </w:p>
    <w:p w14:paraId="593E9452" w14:textId="77777777" w:rsidR="00571631" w:rsidRPr="00571631" w:rsidRDefault="00571631" w:rsidP="00571631">
      <w:pPr>
        <w:rPr>
          <w:b/>
        </w:rPr>
      </w:pPr>
      <w:r w:rsidRPr="00571631">
        <w:rPr>
          <w:b/>
          <w:bCs/>
        </w:rPr>
        <w:t>Welsh Language</w:t>
      </w:r>
    </w:p>
    <w:p w14:paraId="608E3545" w14:textId="77777777" w:rsidR="00571631" w:rsidRPr="00571631" w:rsidRDefault="00571631" w:rsidP="00571631">
      <w:pPr>
        <w:rPr>
          <w:bCs/>
        </w:rPr>
      </w:pPr>
      <w:r w:rsidRPr="00571631">
        <w:rPr>
          <w:bCs/>
        </w:rPr>
        <w:t xml:space="preserve">If you access any Council services in Welsh, we want to know if you think the proposed changes will have any impact on how you access these services. </w:t>
      </w:r>
    </w:p>
    <w:p w14:paraId="66B70FC3" w14:textId="3E05A61D" w:rsidR="00F3386F" w:rsidRPr="00CC2C31" w:rsidRDefault="00571631" w:rsidP="00571631">
      <w:pPr>
        <w:rPr>
          <w:b/>
        </w:rPr>
      </w:pPr>
      <w:r w:rsidRPr="00CC2C31">
        <w:rPr>
          <w:b/>
        </w:rPr>
        <w:t>Do you, or members of your household, currently access any of the following Council services in Welsh?  Please tick all that apply</w:t>
      </w:r>
    </w:p>
    <w:tbl>
      <w:tblPr>
        <w:tblStyle w:val="GridTable4-Accent5"/>
        <w:tblW w:w="6553" w:type="dxa"/>
        <w:tblLook w:val="04E0" w:firstRow="1" w:lastRow="1" w:firstColumn="1" w:lastColumn="0" w:noHBand="0" w:noVBand="1"/>
      </w:tblPr>
      <w:tblGrid>
        <w:gridCol w:w="4673"/>
        <w:gridCol w:w="940"/>
        <w:gridCol w:w="940"/>
      </w:tblGrid>
      <w:tr w:rsidR="00D116B5" w:rsidRPr="00D116B5" w14:paraId="62FDA958" w14:textId="77777777" w:rsidTr="00276FF0">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4673" w:type="dxa"/>
            <w:noWrap/>
            <w:hideMark/>
          </w:tcPr>
          <w:p w14:paraId="4947F1CD" w14:textId="77777777" w:rsidR="00B42686" w:rsidRPr="00D116B5" w:rsidRDefault="00B42686" w:rsidP="00B42686">
            <w:pPr>
              <w:rPr>
                <w:rFonts w:ascii="Times New Roman" w:hAnsi="Times New Roman"/>
                <w:color w:val="FFFFFF" w:themeColor="background1"/>
                <w:szCs w:val="24"/>
              </w:rPr>
            </w:pPr>
          </w:p>
        </w:tc>
        <w:tc>
          <w:tcPr>
            <w:tcW w:w="940" w:type="dxa"/>
            <w:noWrap/>
            <w:hideMark/>
          </w:tcPr>
          <w:p w14:paraId="68142873" w14:textId="77777777" w:rsidR="00B42686" w:rsidRPr="00D116B5" w:rsidRDefault="00B42686" w:rsidP="00B42686">
            <w:pPr>
              <w:jc w:val="right"/>
              <w:cnfStyle w:val="100000000000" w:firstRow="1" w:lastRow="0" w:firstColumn="0" w:lastColumn="0" w:oddVBand="0" w:evenVBand="0" w:oddHBand="0" w:evenHBand="0" w:firstRowFirstColumn="0" w:firstRowLastColumn="0" w:lastRowFirstColumn="0" w:lastRowLastColumn="0"/>
              <w:rPr>
                <w:rFonts w:cs="Calibri"/>
                <w:b/>
                <w:bCs/>
                <w:color w:val="FFFFFF" w:themeColor="background1"/>
                <w:szCs w:val="24"/>
              </w:rPr>
            </w:pPr>
            <w:r w:rsidRPr="00D116B5">
              <w:rPr>
                <w:rFonts w:cs="Calibri"/>
                <w:b/>
                <w:bCs/>
                <w:color w:val="FFFFFF" w:themeColor="background1"/>
                <w:szCs w:val="24"/>
              </w:rPr>
              <w:t>No.</w:t>
            </w:r>
          </w:p>
        </w:tc>
        <w:tc>
          <w:tcPr>
            <w:tcW w:w="940" w:type="dxa"/>
            <w:noWrap/>
            <w:hideMark/>
          </w:tcPr>
          <w:p w14:paraId="6860C1F4" w14:textId="77777777" w:rsidR="00B42686" w:rsidRPr="00D116B5" w:rsidRDefault="00B42686" w:rsidP="00B42686">
            <w:pPr>
              <w:jc w:val="right"/>
              <w:cnfStyle w:val="100000000000" w:firstRow="1" w:lastRow="0" w:firstColumn="0" w:lastColumn="0" w:oddVBand="0" w:evenVBand="0" w:oddHBand="0" w:evenHBand="0" w:firstRowFirstColumn="0" w:firstRowLastColumn="0" w:lastRowFirstColumn="0" w:lastRowLastColumn="0"/>
              <w:rPr>
                <w:rFonts w:cs="Calibri"/>
                <w:b/>
                <w:bCs/>
                <w:i/>
                <w:iCs/>
                <w:color w:val="FFFFFF" w:themeColor="background1"/>
                <w:szCs w:val="24"/>
              </w:rPr>
            </w:pPr>
            <w:r w:rsidRPr="00D116B5">
              <w:rPr>
                <w:rFonts w:cs="Calibri"/>
                <w:b/>
                <w:bCs/>
                <w:i/>
                <w:iCs/>
                <w:color w:val="FFFFFF" w:themeColor="background1"/>
                <w:szCs w:val="24"/>
              </w:rPr>
              <w:t>%</w:t>
            </w:r>
          </w:p>
        </w:tc>
      </w:tr>
      <w:tr w:rsidR="00B42686" w:rsidRPr="00B42686" w14:paraId="5BAEA9E7" w14:textId="77777777" w:rsidTr="00276FF0">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4673" w:type="dxa"/>
            <w:noWrap/>
            <w:hideMark/>
          </w:tcPr>
          <w:p w14:paraId="385690E7" w14:textId="77777777" w:rsidR="00B42686" w:rsidRPr="00B42686" w:rsidRDefault="00B42686" w:rsidP="00B42686">
            <w:pPr>
              <w:rPr>
                <w:rFonts w:cs="Calibri"/>
                <w:color w:val="000000"/>
                <w:szCs w:val="24"/>
              </w:rPr>
            </w:pPr>
            <w:r w:rsidRPr="00B42686">
              <w:rPr>
                <w:rFonts w:cs="Calibri"/>
                <w:color w:val="000000"/>
                <w:szCs w:val="24"/>
              </w:rPr>
              <w:t>Adult Social Care (Domiciliary Care)</w:t>
            </w:r>
          </w:p>
        </w:tc>
        <w:tc>
          <w:tcPr>
            <w:tcW w:w="940" w:type="dxa"/>
            <w:noWrap/>
            <w:hideMark/>
          </w:tcPr>
          <w:p w14:paraId="6C01B207" w14:textId="77777777" w:rsidR="00B42686" w:rsidRPr="00B42686" w:rsidRDefault="00B42686" w:rsidP="00B42686">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sidRPr="00B42686">
              <w:rPr>
                <w:rFonts w:cs="Calibri"/>
                <w:color w:val="000000"/>
                <w:szCs w:val="24"/>
              </w:rPr>
              <w:t>8</w:t>
            </w:r>
          </w:p>
        </w:tc>
        <w:tc>
          <w:tcPr>
            <w:tcW w:w="940" w:type="dxa"/>
            <w:noWrap/>
            <w:hideMark/>
          </w:tcPr>
          <w:p w14:paraId="181794A8" w14:textId="77777777" w:rsidR="00B42686" w:rsidRPr="00B42686" w:rsidRDefault="00B42686" w:rsidP="00B42686">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sidRPr="00B42686">
              <w:rPr>
                <w:rFonts w:cs="Calibri"/>
                <w:i/>
                <w:iCs/>
                <w:color w:val="000000"/>
                <w:szCs w:val="24"/>
              </w:rPr>
              <w:t>0.9</w:t>
            </w:r>
          </w:p>
        </w:tc>
      </w:tr>
      <w:tr w:rsidR="00B42686" w:rsidRPr="00B42686" w14:paraId="1C957D67" w14:textId="77777777" w:rsidTr="00276FF0">
        <w:trPr>
          <w:cnfStyle w:val="000000010000" w:firstRow="0" w:lastRow="0" w:firstColumn="0" w:lastColumn="0" w:oddVBand="0" w:evenVBand="0" w:oddHBand="0" w:evenHBand="1"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4673" w:type="dxa"/>
            <w:noWrap/>
            <w:hideMark/>
          </w:tcPr>
          <w:p w14:paraId="56B8D796" w14:textId="77777777" w:rsidR="00B42686" w:rsidRPr="00B42686" w:rsidRDefault="00B42686" w:rsidP="00B42686">
            <w:pPr>
              <w:rPr>
                <w:rFonts w:cs="Calibri"/>
                <w:color w:val="000000"/>
                <w:szCs w:val="24"/>
              </w:rPr>
            </w:pPr>
            <w:r w:rsidRPr="00B42686">
              <w:rPr>
                <w:rFonts w:cs="Calibri"/>
                <w:color w:val="000000"/>
                <w:szCs w:val="24"/>
              </w:rPr>
              <w:t>Children's Services</w:t>
            </w:r>
          </w:p>
        </w:tc>
        <w:tc>
          <w:tcPr>
            <w:tcW w:w="940" w:type="dxa"/>
            <w:noWrap/>
            <w:hideMark/>
          </w:tcPr>
          <w:p w14:paraId="0C337913" w14:textId="77777777" w:rsidR="00B42686" w:rsidRPr="00B42686" w:rsidRDefault="00B42686" w:rsidP="00B42686">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sidRPr="00B42686">
              <w:rPr>
                <w:rFonts w:cs="Calibri"/>
                <w:color w:val="000000"/>
                <w:szCs w:val="24"/>
              </w:rPr>
              <w:t>15</w:t>
            </w:r>
          </w:p>
        </w:tc>
        <w:tc>
          <w:tcPr>
            <w:tcW w:w="940" w:type="dxa"/>
            <w:noWrap/>
            <w:hideMark/>
          </w:tcPr>
          <w:p w14:paraId="2DB890BD" w14:textId="77777777" w:rsidR="00B42686" w:rsidRPr="00B42686" w:rsidRDefault="00B42686" w:rsidP="00B42686">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sidRPr="00B42686">
              <w:rPr>
                <w:rFonts w:cs="Calibri"/>
                <w:i/>
                <w:iCs/>
                <w:color w:val="000000"/>
                <w:szCs w:val="24"/>
              </w:rPr>
              <w:t>1.6</w:t>
            </w:r>
          </w:p>
        </w:tc>
      </w:tr>
      <w:tr w:rsidR="00B42686" w:rsidRPr="00B42686" w14:paraId="3B008BA0" w14:textId="77777777" w:rsidTr="00276FF0">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4673" w:type="dxa"/>
            <w:noWrap/>
            <w:hideMark/>
          </w:tcPr>
          <w:p w14:paraId="2DF88A9F" w14:textId="77777777" w:rsidR="00B42686" w:rsidRPr="00B42686" w:rsidRDefault="00B42686" w:rsidP="00B42686">
            <w:pPr>
              <w:rPr>
                <w:rFonts w:cs="Calibri"/>
                <w:color w:val="000000"/>
                <w:szCs w:val="24"/>
              </w:rPr>
            </w:pPr>
            <w:r w:rsidRPr="00B42686">
              <w:rPr>
                <w:rFonts w:cs="Calibri"/>
                <w:color w:val="000000"/>
                <w:szCs w:val="24"/>
              </w:rPr>
              <w:t>Learning for Life</w:t>
            </w:r>
          </w:p>
        </w:tc>
        <w:tc>
          <w:tcPr>
            <w:tcW w:w="940" w:type="dxa"/>
            <w:noWrap/>
            <w:hideMark/>
          </w:tcPr>
          <w:p w14:paraId="32EAC410" w14:textId="77777777" w:rsidR="00B42686" w:rsidRPr="00B42686" w:rsidRDefault="00B42686" w:rsidP="00B42686">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sidRPr="00B42686">
              <w:rPr>
                <w:rFonts w:cs="Calibri"/>
                <w:color w:val="000000"/>
                <w:szCs w:val="24"/>
              </w:rPr>
              <w:t>18</w:t>
            </w:r>
          </w:p>
        </w:tc>
        <w:tc>
          <w:tcPr>
            <w:tcW w:w="940" w:type="dxa"/>
            <w:noWrap/>
            <w:hideMark/>
          </w:tcPr>
          <w:p w14:paraId="73706C88" w14:textId="77777777" w:rsidR="00B42686" w:rsidRPr="00B42686" w:rsidRDefault="00B42686" w:rsidP="00B42686">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sidRPr="00B42686">
              <w:rPr>
                <w:rFonts w:cs="Calibri"/>
                <w:i/>
                <w:iCs/>
                <w:color w:val="000000"/>
                <w:szCs w:val="24"/>
              </w:rPr>
              <w:t>1.9</w:t>
            </w:r>
          </w:p>
        </w:tc>
      </w:tr>
      <w:tr w:rsidR="00B42686" w:rsidRPr="00B42686" w14:paraId="794126B3" w14:textId="77777777" w:rsidTr="00276FF0">
        <w:trPr>
          <w:cnfStyle w:val="000000010000" w:firstRow="0" w:lastRow="0" w:firstColumn="0" w:lastColumn="0" w:oddVBand="0" w:evenVBand="0" w:oddHBand="0" w:evenHBand="1"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4673" w:type="dxa"/>
            <w:noWrap/>
            <w:hideMark/>
          </w:tcPr>
          <w:p w14:paraId="1EF95A76" w14:textId="77777777" w:rsidR="00B42686" w:rsidRPr="00B42686" w:rsidRDefault="00B42686" w:rsidP="00B42686">
            <w:pPr>
              <w:rPr>
                <w:rFonts w:cs="Calibri"/>
                <w:color w:val="000000"/>
                <w:szCs w:val="24"/>
              </w:rPr>
            </w:pPr>
            <w:r w:rsidRPr="00B42686">
              <w:rPr>
                <w:rFonts w:cs="Calibri"/>
                <w:color w:val="000000"/>
                <w:szCs w:val="24"/>
              </w:rPr>
              <w:t>Schools</w:t>
            </w:r>
          </w:p>
        </w:tc>
        <w:tc>
          <w:tcPr>
            <w:tcW w:w="940" w:type="dxa"/>
            <w:noWrap/>
            <w:hideMark/>
          </w:tcPr>
          <w:p w14:paraId="5F101278" w14:textId="77777777" w:rsidR="00B42686" w:rsidRPr="00B42686" w:rsidRDefault="00B42686" w:rsidP="00B42686">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sidRPr="00B42686">
              <w:rPr>
                <w:rFonts w:cs="Calibri"/>
                <w:color w:val="000000"/>
                <w:szCs w:val="24"/>
              </w:rPr>
              <w:t>57</w:t>
            </w:r>
          </w:p>
        </w:tc>
        <w:tc>
          <w:tcPr>
            <w:tcW w:w="940" w:type="dxa"/>
            <w:noWrap/>
            <w:hideMark/>
          </w:tcPr>
          <w:p w14:paraId="06A168E1" w14:textId="77777777" w:rsidR="00B42686" w:rsidRPr="00B42686" w:rsidRDefault="00B42686" w:rsidP="00B42686">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sidRPr="00B42686">
              <w:rPr>
                <w:rFonts w:cs="Calibri"/>
                <w:i/>
                <w:iCs/>
                <w:color w:val="000000"/>
                <w:szCs w:val="24"/>
              </w:rPr>
              <w:t>6.1</w:t>
            </w:r>
          </w:p>
        </w:tc>
      </w:tr>
      <w:tr w:rsidR="00B42686" w:rsidRPr="00B42686" w14:paraId="1FE42ADF" w14:textId="77777777" w:rsidTr="00276FF0">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4673" w:type="dxa"/>
            <w:noWrap/>
            <w:hideMark/>
          </w:tcPr>
          <w:p w14:paraId="53768C40" w14:textId="77777777" w:rsidR="00B42686" w:rsidRPr="00B42686" w:rsidRDefault="00B42686" w:rsidP="00B42686">
            <w:pPr>
              <w:rPr>
                <w:rFonts w:cs="Calibri"/>
                <w:color w:val="000000"/>
                <w:szCs w:val="24"/>
              </w:rPr>
            </w:pPr>
            <w:r w:rsidRPr="00B42686">
              <w:rPr>
                <w:rFonts w:cs="Calibri"/>
                <w:color w:val="000000"/>
                <w:szCs w:val="24"/>
              </w:rPr>
              <w:t>School meals</w:t>
            </w:r>
          </w:p>
        </w:tc>
        <w:tc>
          <w:tcPr>
            <w:tcW w:w="940" w:type="dxa"/>
            <w:noWrap/>
            <w:hideMark/>
          </w:tcPr>
          <w:p w14:paraId="05EF4A65" w14:textId="77777777" w:rsidR="00B42686" w:rsidRPr="00B42686" w:rsidRDefault="00B42686" w:rsidP="00B42686">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sidRPr="00B42686">
              <w:rPr>
                <w:rFonts w:cs="Calibri"/>
                <w:color w:val="000000"/>
                <w:szCs w:val="24"/>
              </w:rPr>
              <w:t>30</w:t>
            </w:r>
          </w:p>
        </w:tc>
        <w:tc>
          <w:tcPr>
            <w:tcW w:w="940" w:type="dxa"/>
            <w:noWrap/>
            <w:hideMark/>
          </w:tcPr>
          <w:p w14:paraId="4805C1AF" w14:textId="77777777" w:rsidR="00B42686" w:rsidRPr="00B42686" w:rsidRDefault="00B42686" w:rsidP="00B42686">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sidRPr="00B42686">
              <w:rPr>
                <w:rFonts w:cs="Calibri"/>
                <w:i/>
                <w:iCs/>
                <w:color w:val="000000"/>
                <w:szCs w:val="24"/>
              </w:rPr>
              <w:t>3.2</w:t>
            </w:r>
          </w:p>
        </w:tc>
      </w:tr>
      <w:tr w:rsidR="00B42686" w:rsidRPr="00B42686" w14:paraId="40DC39EE" w14:textId="77777777" w:rsidTr="00276FF0">
        <w:trPr>
          <w:cnfStyle w:val="000000010000" w:firstRow="0" w:lastRow="0" w:firstColumn="0" w:lastColumn="0" w:oddVBand="0" w:evenVBand="0" w:oddHBand="0" w:evenHBand="1"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4673" w:type="dxa"/>
            <w:noWrap/>
            <w:hideMark/>
          </w:tcPr>
          <w:p w14:paraId="0F4D6DC1" w14:textId="77777777" w:rsidR="00B42686" w:rsidRPr="00B42686" w:rsidRDefault="00B42686" w:rsidP="00B42686">
            <w:pPr>
              <w:rPr>
                <w:rFonts w:cs="Calibri"/>
                <w:color w:val="000000"/>
                <w:szCs w:val="24"/>
              </w:rPr>
            </w:pPr>
            <w:r w:rsidRPr="00B42686">
              <w:rPr>
                <w:rFonts w:cs="Calibri"/>
                <w:color w:val="000000"/>
                <w:szCs w:val="24"/>
              </w:rPr>
              <w:t>Bereavement Services</w:t>
            </w:r>
          </w:p>
        </w:tc>
        <w:tc>
          <w:tcPr>
            <w:tcW w:w="940" w:type="dxa"/>
            <w:noWrap/>
            <w:hideMark/>
          </w:tcPr>
          <w:p w14:paraId="28783631" w14:textId="77777777" w:rsidR="00B42686" w:rsidRPr="00B42686" w:rsidRDefault="00B42686" w:rsidP="00B42686">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sidRPr="00B42686">
              <w:rPr>
                <w:rFonts w:cs="Calibri"/>
                <w:color w:val="000000"/>
                <w:szCs w:val="24"/>
              </w:rPr>
              <w:t>9</w:t>
            </w:r>
          </w:p>
        </w:tc>
        <w:tc>
          <w:tcPr>
            <w:tcW w:w="940" w:type="dxa"/>
            <w:noWrap/>
            <w:hideMark/>
          </w:tcPr>
          <w:p w14:paraId="26C3CEAB" w14:textId="77777777" w:rsidR="00B42686" w:rsidRPr="00B42686" w:rsidRDefault="00B42686" w:rsidP="00B42686">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sidRPr="00B42686">
              <w:rPr>
                <w:rFonts w:cs="Calibri"/>
                <w:i/>
                <w:iCs/>
                <w:color w:val="000000"/>
                <w:szCs w:val="24"/>
              </w:rPr>
              <w:t>1.0</w:t>
            </w:r>
          </w:p>
        </w:tc>
      </w:tr>
      <w:tr w:rsidR="00B42686" w:rsidRPr="00B42686" w14:paraId="25663A0D" w14:textId="77777777" w:rsidTr="00276FF0">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4673" w:type="dxa"/>
            <w:noWrap/>
            <w:hideMark/>
          </w:tcPr>
          <w:p w14:paraId="5BA7480F" w14:textId="77777777" w:rsidR="00B42686" w:rsidRPr="00B42686" w:rsidRDefault="00B42686" w:rsidP="00B42686">
            <w:pPr>
              <w:rPr>
                <w:rFonts w:cs="Calibri"/>
                <w:color w:val="000000"/>
                <w:szCs w:val="24"/>
              </w:rPr>
            </w:pPr>
            <w:r w:rsidRPr="00B42686">
              <w:rPr>
                <w:rFonts w:cs="Calibri"/>
                <w:color w:val="000000"/>
                <w:szCs w:val="24"/>
              </w:rPr>
              <w:t>Parking</w:t>
            </w:r>
          </w:p>
        </w:tc>
        <w:tc>
          <w:tcPr>
            <w:tcW w:w="940" w:type="dxa"/>
            <w:noWrap/>
            <w:hideMark/>
          </w:tcPr>
          <w:p w14:paraId="3B84572B" w14:textId="77777777" w:rsidR="00B42686" w:rsidRPr="00B42686" w:rsidRDefault="00B42686" w:rsidP="00B42686">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sidRPr="00B42686">
              <w:rPr>
                <w:rFonts w:cs="Calibri"/>
                <w:color w:val="000000"/>
                <w:szCs w:val="24"/>
              </w:rPr>
              <w:t>38</w:t>
            </w:r>
          </w:p>
        </w:tc>
        <w:tc>
          <w:tcPr>
            <w:tcW w:w="940" w:type="dxa"/>
            <w:noWrap/>
            <w:hideMark/>
          </w:tcPr>
          <w:p w14:paraId="5F10DFCA" w14:textId="77777777" w:rsidR="00B42686" w:rsidRPr="00B42686" w:rsidRDefault="00B42686" w:rsidP="00B42686">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sidRPr="00B42686">
              <w:rPr>
                <w:rFonts w:cs="Calibri"/>
                <w:i/>
                <w:iCs/>
                <w:color w:val="000000"/>
                <w:szCs w:val="24"/>
              </w:rPr>
              <w:t>4.1</w:t>
            </w:r>
          </w:p>
        </w:tc>
      </w:tr>
      <w:tr w:rsidR="00B42686" w:rsidRPr="00B42686" w14:paraId="37E6B593" w14:textId="77777777" w:rsidTr="00276FF0">
        <w:trPr>
          <w:cnfStyle w:val="000000010000" w:firstRow="0" w:lastRow="0" w:firstColumn="0" w:lastColumn="0" w:oddVBand="0" w:evenVBand="0" w:oddHBand="0" w:evenHBand="1"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4673" w:type="dxa"/>
            <w:noWrap/>
            <w:hideMark/>
          </w:tcPr>
          <w:p w14:paraId="5DCDCD40" w14:textId="77777777" w:rsidR="00B42686" w:rsidRPr="00B42686" w:rsidRDefault="00B42686" w:rsidP="00B42686">
            <w:pPr>
              <w:rPr>
                <w:rFonts w:cs="Calibri"/>
                <w:color w:val="000000"/>
                <w:szCs w:val="24"/>
              </w:rPr>
            </w:pPr>
            <w:r w:rsidRPr="00B42686">
              <w:rPr>
                <w:rFonts w:cs="Calibri"/>
                <w:color w:val="000000"/>
                <w:szCs w:val="24"/>
              </w:rPr>
              <w:t>Digital platforms e.g. Council website / App</w:t>
            </w:r>
          </w:p>
        </w:tc>
        <w:tc>
          <w:tcPr>
            <w:tcW w:w="940" w:type="dxa"/>
            <w:noWrap/>
            <w:hideMark/>
          </w:tcPr>
          <w:p w14:paraId="3B4809DC" w14:textId="77777777" w:rsidR="00B42686" w:rsidRPr="00B42686" w:rsidRDefault="00B42686" w:rsidP="00B42686">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sidRPr="00B42686">
              <w:rPr>
                <w:rFonts w:cs="Calibri"/>
                <w:color w:val="000000"/>
                <w:szCs w:val="24"/>
              </w:rPr>
              <w:t>76</w:t>
            </w:r>
          </w:p>
        </w:tc>
        <w:tc>
          <w:tcPr>
            <w:tcW w:w="940" w:type="dxa"/>
            <w:noWrap/>
            <w:hideMark/>
          </w:tcPr>
          <w:p w14:paraId="55AF0F31" w14:textId="77777777" w:rsidR="00B42686" w:rsidRPr="00B42686" w:rsidRDefault="00B42686" w:rsidP="00B42686">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sidRPr="00B42686">
              <w:rPr>
                <w:rFonts w:cs="Calibri"/>
                <w:i/>
                <w:iCs/>
                <w:color w:val="000000"/>
                <w:szCs w:val="24"/>
              </w:rPr>
              <w:t>8.2</w:t>
            </w:r>
          </w:p>
        </w:tc>
      </w:tr>
      <w:tr w:rsidR="00B42686" w:rsidRPr="00B42686" w14:paraId="305CD5FC" w14:textId="77777777" w:rsidTr="00276FF0">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4673" w:type="dxa"/>
            <w:noWrap/>
            <w:hideMark/>
          </w:tcPr>
          <w:p w14:paraId="28D09C06" w14:textId="77777777" w:rsidR="00B42686" w:rsidRPr="00B42686" w:rsidRDefault="00B42686" w:rsidP="00B42686">
            <w:pPr>
              <w:rPr>
                <w:rFonts w:cs="Calibri"/>
                <w:color w:val="000000"/>
                <w:szCs w:val="24"/>
              </w:rPr>
            </w:pPr>
            <w:r w:rsidRPr="00B42686">
              <w:rPr>
                <w:rFonts w:cs="Calibri"/>
                <w:color w:val="000000"/>
                <w:szCs w:val="24"/>
              </w:rPr>
              <w:t>None of these</w:t>
            </w:r>
          </w:p>
        </w:tc>
        <w:tc>
          <w:tcPr>
            <w:tcW w:w="940" w:type="dxa"/>
            <w:noWrap/>
            <w:hideMark/>
          </w:tcPr>
          <w:p w14:paraId="65FE60ED" w14:textId="77777777" w:rsidR="00B42686" w:rsidRPr="00B42686" w:rsidRDefault="00B42686" w:rsidP="00B42686">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sidRPr="00B42686">
              <w:rPr>
                <w:rFonts w:cs="Calibri"/>
                <w:color w:val="000000"/>
                <w:szCs w:val="24"/>
              </w:rPr>
              <w:t>801</w:t>
            </w:r>
          </w:p>
        </w:tc>
        <w:tc>
          <w:tcPr>
            <w:tcW w:w="940" w:type="dxa"/>
            <w:noWrap/>
            <w:hideMark/>
          </w:tcPr>
          <w:p w14:paraId="6AD960A0" w14:textId="77777777" w:rsidR="00B42686" w:rsidRPr="00B42686" w:rsidRDefault="00B42686" w:rsidP="00B42686">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sidRPr="00B42686">
              <w:rPr>
                <w:rFonts w:cs="Calibri"/>
                <w:i/>
                <w:iCs/>
                <w:color w:val="000000"/>
                <w:szCs w:val="24"/>
              </w:rPr>
              <w:t>86.2</w:t>
            </w:r>
          </w:p>
        </w:tc>
      </w:tr>
      <w:tr w:rsidR="00B42686" w:rsidRPr="00B42686" w14:paraId="4F55DE14" w14:textId="77777777" w:rsidTr="00276FF0">
        <w:trPr>
          <w:cnfStyle w:val="010000000000" w:firstRow="0" w:lastRow="1"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4673" w:type="dxa"/>
            <w:noWrap/>
            <w:hideMark/>
          </w:tcPr>
          <w:p w14:paraId="7489E1C3" w14:textId="77777777" w:rsidR="00B42686" w:rsidRPr="00B42686" w:rsidRDefault="00B42686" w:rsidP="00B42686">
            <w:pPr>
              <w:rPr>
                <w:rFonts w:cs="Calibri"/>
                <w:color w:val="000000"/>
                <w:szCs w:val="24"/>
              </w:rPr>
            </w:pPr>
            <w:r w:rsidRPr="00B42686">
              <w:rPr>
                <w:rFonts w:cs="Calibri"/>
                <w:color w:val="000000"/>
                <w:szCs w:val="24"/>
              </w:rPr>
              <w:t>Total Respondents</w:t>
            </w:r>
          </w:p>
        </w:tc>
        <w:tc>
          <w:tcPr>
            <w:tcW w:w="940" w:type="dxa"/>
            <w:noWrap/>
            <w:hideMark/>
          </w:tcPr>
          <w:p w14:paraId="68A6DF09" w14:textId="77777777" w:rsidR="00B42686" w:rsidRPr="00B42686" w:rsidRDefault="00B42686" w:rsidP="00B42686">
            <w:pPr>
              <w:jc w:val="right"/>
              <w:cnfStyle w:val="010000000000" w:firstRow="0" w:lastRow="1" w:firstColumn="0" w:lastColumn="0" w:oddVBand="0" w:evenVBand="0" w:oddHBand="0" w:evenHBand="0" w:firstRowFirstColumn="0" w:firstRowLastColumn="0" w:lastRowFirstColumn="0" w:lastRowLastColumn="0"/>
              <w:rPr>
                <w:rFonts w:cs="Calibri"/>
                <w:color w:val="000000"/>
                <w:szCs w:val="24"/>
              </w:rPr>
            </w:pPr>
            <w:r w:rsidRPr="00B42686">
              <w:rPr>
                <w:rFonts w:cs="Calibri"/>
                <w:color w:val="000000"/>
                <w:szCs w:val="24"/>
              </w:rPr>
              <w:t>929</w:t>
            </w:r>
          </w:p>
        </w:tc>
        <w:tc>
          <w:tcPr>
            <w:tcW w:w="940" w:type="dxa"/>
            <w:noWrap/>
            <w:hideMark/>
          </w:tcPr>
          <w:p w14:paraId="64C75D5E" w14:textId="77777777" w:rsidR="00B42686" w:rsidRPr="00B42686" w:rsidRDefault="00B42686" w:rsidP="00B42686">
            <w:pPr>
              <w:jc w:val="right"/>
              <w:cnfStyle w:val="010000000000" w:firstRow="0" w:lastRow="1" w:firstColumn="0" w:lastColumn="0" w:oddVBand="0" w:evenVBand="0" w:oddHBand="0" w:evenHBand="0" w:firstRowFirstColumn="0" w:firstRowLastColumn="0" w:lastRowFirstColumn="0" w:lastRowLastColumn="0"/>
              <w:rPr>
                <w:rFonts w:cs="Calibri"/>
                <w:i/>
                <w:iCs/>
                <w:color w:val="000000"/>
                <w:szCs w:val="24"/>
              </w:rPr>
            </w:pPr>
            <w:r w:rsidRPr="00B42686">
              <w:rPr>
                <w:rFonts w:cs="Calibri"/>
                <w:i/>
                <w:iCs/>
                <w:color w:val="000000"/>
                <w:szCs w:val="24"/>
              </w:rPr>
              <w:t>-</w:t>
            </w:r>
          </w:p>
        </w:tc>
      </w:tr>
    </w:tbl>
    <w:p w14:paraId="17EA5D9B" w14:textId="77777777" w:rsidR="00B42686" w:rsidRDefault="00B42686" w:rsidP="00571631">
      <w:pPr>
        <w:rPr>
          <w:bCs/>
        </w:rPr>
      </w:pPr>
    </w:p>
    <w:p w14:paraId="201E0152" w14:textId="1C12705C" w:rsidR="00900598" w:rsidRPr="00276FF0" w:rsidRDefault="00276FF0" w:rsidP="00276FF0">
      <w:pPr>
        <w:rPr>
          <w:b/>
        </w:rPr>
      </w:pPr>
      <w:r w:rsidRPr="00276FF0">
        <w:rPr>
          <w:b/>
        </w:rPr>
        <w:t>Do you feel any of these proposals will impact your ability to access Council services in Welsh?</w:t>
      </w:r>
    </w:p>
    <w:tbl>
      <w:tblPr>
        <w:tblStyle w:val="GridTable4-Accent5"/>
        <w:tblW w:w="8722" w:type="dxa"/>
        <w:tblLayout w:type="fixed"/>
        <w:tblLook w:val="04A0" w:firstRow="1" w:lastRow="0" w:firstColumn="1" w:lastColumn="0" w:noHBand="0" w:noVBand="1"/>
      </w:tblPr>
      <w:tblGrid>
        <w:gridCol w:w="3114"/>
        <w:gridCol w:w="934"/>
        <w:gridCol w:w="935"/>
        <w:gridCol w:w="935"/>
        <w:gridCol w:w="934"/>
        <w:gridCol w:w="935"/>
        <w:gridCol w:w="935"/>
      </w:tblGrid>
      <w:tr w:rsidR="000A00FC" w:rsidRPr="000A00FC" w14:paraId="13DED5CA" w14:textId="77777777" w:rsidTr="002442DF">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3114" w:type="dxa"/>
            <w:noWrap/>
            <w:hideMark/>
          </w:tcPr>
          <w:p w14:paraId="71EF9BD9" w14:textId="77777777" w:rsidR="000A00FC" w:rsidRPr="000A00FC" w:rsidRDefault="000A00FC" w:rsidP="000A00FC">
            <w:pPr>
              <w:rPr>
                <w:rFonts w:ascii="Times New Roman" w:hAnsi="Times New Roman"/>
                <w:color w:val="FFFFFF" w:themeColor="background1"/>
                <w:szCs w:val="24"/>
              </w:rPr>
            </w:pPr>
          </w:p>
        </w:tc>
        <w:tc>
          <w:tcPr>
            <w:tcW w:w="1869" w:type="dxa"/>
            <w:gridSpan w:val="2"/>
            <w:noWrap/>
            <w:hideMark/>
          </w:tcPr>
          <w:p w14:paraId="103AC2A8" w14:textId="77777777" w:rsidR="000A00FC" w:rsidRPr="000A00FC" w:rsidRDefault="000A00FC" w:rsidP="000A00FC">
            <w:pPr>
              <w:jc w:val="right"/>
              <w:cnfStyle w:val="100000000000" w:firstRow="1" w:lastRow="0" w:firstColumn="0" w:lastColumn="0" w:oddVBand="0" w:evenVBand="0" w:oddHBand="0" w:evenHBand="0" w:firstRowFirstColumn="0" w:firstRowLastColumn="0" w:lastRowFirstColumn="0" w:lastRowLastColumn="0"/>
              <w:rPr>
                <w:rFonts w:cs="Calibri"/>
                <w:b/>
                <w:bCs/>
                <w:color w:val="FFFFFF" w:themeColor="background1"/>
                <w:szCs w:val="24"/>
              </w:rPr>
            </w:pPr>
            <w:r w:rsidRPr="000A00FC">
              <w:rPr>
                <w:rFonts w:cs="Calibri"/>
                <w:b/>
                <w:bCs/>
                <w:color w:val="FFFFFF" w:themeColor="background1"/>
                <w:szCs w:val="24"/>
              </w:rPr>
              <w:t>Positive impact</w:t>
            </w:r>
          </w:p>
        </w:tc>
        <w:tc>
          <w:tcPr>
            <w:tcW w:w="1869" w:type="dxa"/>
            <w:gridSpan w:val="2"/>
            <w:noWrap/>
            <w:hideMark/>
          </w:tcPr>
          <w:p w14:paraId="394A588F" w14:textId="77777777" w:rsidR="000A00FC" w:rsidRPr="000A00FC" w:rsidRDefault="000A00FC" w:rsidP="000A00FC">
            <w:pPr>
              <w:jc w:val="center"/>
              <w:cnfStyle w:val="100000000000" w:firstRow="1" w:lastRow="0" w:firstColumn="0" w:lastColumn="0" w:oddVBand="0" w:evenVBand="0" w:oddHBand="0" w:evenHBand="0" w:firstRowFirstColumn="0" w:firstRowLastColumn="0" w:lastRowFirstColumn="0" w:lastRowLastColumn="0"/>
              <w:rPr>
                <w:rFonts w:cs="Calibri"/>
                <w:b/>
                <w:bCs/>
                <w:color w:val="FFFFFF" w:themeColor="background1"/>
                <w:szCs w:val="24"/>
              </w:rPr>
            </w:pPr>
            <w:r w:rsidRPr="000A00FC">
              <w:rPr>
                <w:rFonts w:cs="Calibri"/>
                <w:b/>
                <w:bCs/>
                <w:color w:val="FFFFFF" w:themeColor="background1"/>
                <w:szCs w:val="24"/>
              </w:rPr>
              <w:t>No impact</w:t>
            </w:r>
          </w:p>
        </w:tc>
        <w:tc>
          <w:tcPr>
            <w:tcW w:w="1870" w:type="dxa"/>
            <w:gridSpan w:val="2"/>
            <w:noWrap/>
            <w:hideMark/>
          </w:tcPr>
          <w:p w14:paraId="74344242" w14:textId="77777777" w:rsidR="000A00FC" w:rsidRPr="000A00FC" w:rsidRDefault="000A00FC" w:rsidP="000A00FC">
            <w:pPr>
              <w:jc w:val="center"/>
              <w:cnfStyle w:val="100000000000" w:firstRow="1" w:lastRow="0" w:firstColumn="0" w:lastColumn="0" w:oddVBand="0" w:evenVBand="0" w:oddHBand="0" w:evenHBand="0" w:firstRowFirstColumn="0" w:firstRowLastColumn="0" w:lastRowFirstColumn="0" w:lastRowLastColumn="0"/>
              <w:rPr>
                <w:rFonts w:cs="Calibri"/>
                <w:b/>
                <w:bCs/>
                <w:color w:val="FFFFFF" w:themeColor="background1"/>
                <w:szCs w:val="24"/>
              </w:rPr>
            </w:pPr>
            <w:r w:rsidRPr="000A00FC">
              <w:rPr>
                <w:rFonts w:cs="Calibri"/>
                <w:b/>
                <w:bCs/>
                <w:color w:val="FFFFFF" w:themeColor="background1"/>
                <w:szCs w:val="24"/>
              </w:rPr>
              <w:t>Negative impact</w:t>
            </w:r>
          </w:p>
        </w:tc>
      </w:tr>
      <w:tr w:rsidR="002442DF" w:rsidRPr="000A00FC" w14:paraId="6B1A32A9" w14:textId="77777777" w:rsidTr="002442DF">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3114" w:type="dxa"/>
            <w:shd w:val="clear" w:color="auto" w:fill="27A096"/>
            <w:noWrap/>
            <w:hideMark/>
          </w:tcPr>
          <w:p w14:paraId="66BC6AF1" w14:textId="77777777" w:rsidR="000A00FC" w:rsidRPr="000A00FC" w:rsidRDefault="000A00FC" w:rsidP="002442DF">
            <w:pPr>
              <w:jc w:val="right"/>
              <w:rPr>
                <w:rFonts w:cs="Calibri"/>
                <w:color w:val="FFFFFF" w:themeColor="background1"/>
                <w:szCs w:val="24"/>
              </w:rPr>
            </w:pPr>
          </w:p>
        </w:tc>
        <w:tc>
          <w:tcPr>
            <w:tcW w:w="934" w:type="dxa"/>
            <w:shd w:val="clear" w:color="auto" w:fill="27A096"/>
            <w:noWrap/>
            <w:hideMark/>
          </w:tcPr>
          <w:p w14:paraId="655F811B" w14:textId="77777777" w:rsidR="000A00FC" w:rsidRPr="000A00FC" w:rsidRDefault="000A00FC" w:rsidP="002442DF">
            <w:pPr>
              <w:jc w:val="right"/>
              <w:cnfStyle w:val="000000100000" w:firstRow="0" w:lastRow="0" w:firstColumn="0" w:lastColumn="0" w:oddVBand="0" w:evenVBand="0" w:oddHBand="1" w:evenHBand="0" w:firstRowFirstColumn="0" w:firstRowLastColumn="0" w:lastRowFirstColumn="0" w:lastRowLastColumn="0"/>
              <w:rPr>
                <w:rFonts w:cs="Calibri"/>
                <w:b/>
                <w:bCs/>
                <w:color w:val="FFFFFF" w:themeColor="background1"/>
                <w:szCs w:val="24"/>
              </w:rPr>
            </w:pPr>
            <w:r w:rsidRPr="000A00FC">
              <w:rPr>
                <w:rFonts w:cs="Calibri"/>
                <w:b/>
                <w:bCs/>
                <w:color w:val="FFFFFF" w:themeColor="background1"/>
                <w:szCs w:val="24"/>
              </w:rPr>
              <w:t>No.</w:t>
            </w:r>
          </w:p>
        </w:tc>
        <w:tc>
          <w:tcPr>
            <w:tcW w:w="935" w:type="dxa"/>
            <w:shd w:val="clear" w:color="auto" w:fill="27A096"/>
            <w:noWrap/>
            <w:hideMark/>
          </w:tcPr>
          <w:p w14:paraId="1BE8D5AF" w14:textId="77777777" w:rsidR="000A00FC" w:rsidRPr="000A00FC" w:rsidRDefault="000A00FC" w:rsidP="002442DF">
            <w:pPr>
              <w:jc w:val="right"/>
              <w:cnfStyle w:val="000000100000" w:firstRow="0" w:lastRow="0" w:firstColumn="0" w:lastColumn="0" w:oddVBand="0" w:evenVBand="0" w:oddHBand="1" w:evenHBand="0" w:firstRowFirstColumn="0" w:firstRowLastColumn="0" w:lastRowFirstColumn="0" w:lastRowLastColumn="0"/>
              <w:rPr>
                <w:rFonts w:cs="Calibri"/>
                <w:b/>
                <w:bCs/>
                <w:i/>
                <w:iCs/>
                <w:color w:val="FFFFFF" w:themeColor="background1"/>
                <w:szCs w:val="24"/>
              </w:rPr>
            </w:pPr>
            <w:r w:rsidRPr="000A00FC">
              <w:rPr>
                <w:rFonts w:cs="Calibri"/>
                <w:b/>
                <w:bCs/>
                <w:i/>
                <w:iCs/>
                <w:color w:val="FFFFFF" w:themeColor="background1"/>
                <w:szCs w:val="24"/>
              </w:rPr>
              <w:t>%</w:t>
            </w:r>
          </w:p>
        </w:tc>
        <w:tc>
          <w:tcPr>
            <w:tcW w:w="935" w:type="dxa"/>
            <w:shd w:val="clear" w:color="auto" w:fill="27A096"/>
            <w:noWrap/>
            <w:hideMark/>
          </w:tcPr>
          <w:p w14:paraId="4E5A4B21" w14:textId="77777777" w:rsidR="000A00FC" w:rsidRPr="000A00FC" w:rsidRDefault="000A00FC" w:rsidP="002442DF">
            <w:pPr>
              <w:jc w:val="right"/>
              <w:cnfStyle w:val="000000100000" w:firstRow="0" w:lastRow="0" w:firstColumn="0" w:lastColumn="0" w:oddVBand="0" w:evenVBand="0" w:oddHBand="1" w:evenHBand="0" w:firstRowFirstColumn="0" w:firstRowLastColumn="0" w:lastRowFirstColumn="0" w:lastRowLastColumn="0"/>
              <w:rPr>
                <w:rFonts w:cs="Calibri"/>
                <w:b/>
                <w:bCs/>
                <w:color w:val="FFFFFF" w:themeColor="background1"/>
                <w:szCs w:val="24"/>
              </w:rPr>
            </w:pPr>
            <w:r w:rsidRPr="000A00FC">
              <w:rPr>
                <w:rFonts w:cs="Calibri"/>
                <w:b/>
                <w:bCs/>
                <w:color w:val="FFFFFF" w:themeColor="background1"/>
                <w:szCs w:val="24"/>
              </w:rPr>
              <w:t>No.</w:t>
            </w:r>
          </w:p>
        </w:tc>
        <w:tc>
          <w:tcPr>
            <w:tcW w:w="934" w:type="dxa"/>
            <w:shd w:val="clear" w:color="auto" w:fill="27A096"/>
            <w:noWrap/>
            <w:hideMark/>
          </w:tcPr>
          <w:p w14:paraId="7900FF6F" w14:textId="77777777" w:rsidR="000A00FC" w:rsidRPr="000A00FC" w:rsidRDefault="000A00FC" w:rsidP="002442DF">
            <w:pPr>
              <w:jc w:val="right"/>
              <w:cnfStyle w:val="000000100000" w:firstRow="0" w:lastRow="0" w:firstColumn="0" w:lastColumn="0" w:oddVBand="0" w:evenVBand="0" w:oddHBand="1" w:evenHBand="0" w:firstRowFirstColumn="0" w:firstRowLastColumn="0" w:lastRowFirstColumn="0" w:lastRowLastColumn="0"/>
              <w:rPr>
                <w:rFonts w:cs="Calibri"/>
                <w:b/>
                <w:bCs/>
                <w:color w:val="FFFFFF" w:themeColor="background1"/>
                <w:szCs w:val="24"/>
              </w:rPr>
            </w:pPr>
            <w:r w:rsidRPr="000A00FC">
              <w:rPr>
                <w:rFonts w:cs="Calibri"/>
                <w:b/>
                <w:bCs/>
                <w:color w:val="FFFFFF" w:themeColor="background1"/>
                <w:szCs w:val="24"/>
              </w:rPr>
              <w:t>%</w:t>
            </w:r>
          </w:p>
        </w:tc>
        <w:tc>
          <w:tcPr>
            <w:tcW w:w="935" w:type="dxa"/>
            <w:shd w:val="clear" w:color="auto" w:fill="27A096"/>
            <w:noWrap/>
            <w:hideMark/>
          </w:tcPr>
          <w:p w14:paraId="36544C59" w14:textId="77777777" w:rsidR="000A00FC" w:rsidRPr="000A00FC" w:rsidRDefault="000A00FC" w:rsidP="002442DF">
            <w:pPr>
              <w:jc w:val="right"/>
              <w:cnfStyle w:val="000000100000" w:firstRow="0" w:lastRow="0" w:firstColumn="0" w:lastColumn="0" w:oddVBand="0" w:evenVBand="0" w:oddHBand="1" w:evenHBand="0" w:firstRowFirstColumn="0" w:firstRowLastColumn="0" w:lastRowFirstColumn="0" w:lastRowLastColumn="0"/>
              <w:rPr>
                <w:rFonts w:cs="Calibri"/>
                <w:b/>
                <w:bCs/>
                <w:color w:val="FFFFFF" w:themeColor="background1"/>
                <w:szCs w:val="24"/>
              </w:rPr>
            </w:pPr>
            <w:r w:rsidRPr="000A00FC">
              <w:rPr>
                <w:rFonts w:cs="Calibri"/>
                <w:b/>
                <w:bCs/>
                <w:color w:val="FFFFFF" w:themeColor="background1"/>
                <w:szCs w:val="24"/>
              </w:rPr>
              <w:t>No.</w:t>
            </w:r>
          </w:p>
        </w:tc>
        <w:tc>
          <w:tcPr>
            <w:tcW w:w="935" w:type="dxa"/>
            <w:shd w:val="clear" w:color="auto" w:fill="27A096"/>
            <w:noWrap/>
            <w:hideMark/>
          </w:tcPr>
          <w:p w14:paraId="5B01B218" w14:textId="77777777" w:rsidR="000A00FC" w:rsidRPr="000A00FC" w:rsidRDefault="000A00FC" w:rsidP="002442DF">
            <w:pPr>
              <w:jc w:val="right"/>
              <w:cnfStyle w:val="000000100000" w:firstRow="0" w:lastRow="0" w:firstColumn="0" w:lastColumn="0" w:oddVBand="0" w:evenVBand="0" w:oddHBand="1" w:evenHBand="0" w:firstRowFirstColumn="0" w:firstRowLastColumn="0" w:lastRowFirstColumn="0" w:lastRowLastColumn="0"/>
              <w:rPr>
                <w:rFonts w:cs="Calibri"/>
                <w:b/>
                <w:bCs/>
                <w:color w:val="FFFFFF" w:themeColor="background1"/>
                <w:szCs w:val="24"/>
              </w:rPr>
            </w:pPr>
            <w:r w:rsidRPr="000A00FC">
              <w:rPr>
                <w:rFonts w:cs="Calibri"/>
                <w:b/>
                <w:bCs/>
                <w:color w:val="FFFFFF" w:themeColor="background1"/>
                <w:szCs w:val="24"/>
              </w:rPr>
              <w:t>%</w:t>
            </w:r>
          </w:p>
        </w:tc>
      </w:tr>
      <w:tr w:rsidR="002442DF" w:rsidRPr="000A00FC" w14:paraId="1E67F0E0" w14:textId="77777777" w:rsidTr="002442DF">
        <w:trPr>
          <w:cnfStyle w:val="000000010000" w:firstRow="0" w:lastRow="0" w:firstColumn="0" w:lastColumn="0" w:oddVBand="0" w:evenVBand="0" w:oddHBand="0" w:evenHBand="1"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3114" w:type="dxa"/>
            <w:noWrap/>
            <w:hideMark/>
          </w:tcPr>
          <w:p w14:paraId="67166578" w14:textId="77777777" w:rsidR="000A00FC" w:rsidRPr="000A00FC" w:rsidRDefault="000A00FC" w:rsidP="000A00FC">
            <w:pPr>
              <w:rPr>
                <w:rFonts w:cs="Calibri"/>
                <w:color w:val="000000"/>
                <w:szCs w:val="24"/>
              </w:rPr>
            </w:pPr>
            <w:r w:rsidRPr="000A00FC">
              <w:rPr>
                <w:rFonts w:cs="Calibri"/>
                <w:color w:val="000000"/>
                <w:szCs w:val="24"/>
              </w:rPr>
              <w:t>Adult Social Care (Domiciliary Care)</w:t>
            </w:r>
          </w:p>
        </w:tc>
        <w:tc>
          <w:tcPr>
            <w:tcW w:w="934" w:type="dxa"/>
            <w:noWrap/>
            <w:hideMark/>
          </w:tcPr>
          <w:p w14:paraId="613F91F8" w14:textId="77777777" w:rsidR="000A00FC" w:rsidRPr="000A00FC" w:rsidRDefault="000A00FC" w:rsidP="000A00FC">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sidRPr="000A00FC">
              <w:rPr>
                <w:rFonts w:cs="Calibri"/>
                <w:color w:val="000000"/>
                <w:szCs w:val="24"/>
              </w:rPr>
              <w:t>0</w:t>
            </w:r>
          </w:p>
        </w:tc>
        <w:tc>
          <w:tcPr>
            <w:tcW w:w="935" w:type="dxa"/>
            <w:noWrap/>
            <w:hideMark/>
          </w:tcPr>
          <w:p w14:paraId="5ECFCE14" w14:textId="77777777" w:rsidR="000A00FC" w:rsidRPr="000A00FC" w:rsidRDefault="000A00FC" w:rsidP="000A00FC">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sidRPr="000A00FC">
              <w:rPr>
                <w:rFonts w:cs="Calibri"/>
                <w:i/>
                <w:iCs/>
                <w:color w:val="000000"/>
                <w:szCs w:val="24"/>
              </w:rPr>
              <w:t>0.0</w:t>
            </w:r>
          </w:p>
        </w:tc>
        <w:tc>
          <w:tcPr>
            <w:tcW w:w="935" w:type="dxa"/>
            <w:noWrap/>
            <w:hideMark/>
          </w:tcPr>
          <w:p w14:paraId="6521C030" w14:textId="77777777" w:rsidR="000A00FC" w:rsidRPr="000A00FC" w:rsidRDefault="000A00FC" w:rsidP="000A00FC">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sidRPr="000A00FC">
              <w:rPr>
                <w:rFonts w:cs="Calibri"/>
                <w:color w:val="000000"/>
                <w:szCs w:val="24"/>
              </w:rPr>
              <w:t>3</w:t>
            </w:r>
          </w:p>
        </w:tc>
        <w:tc>
          <w:tcPr>
            <w:tcW w:w="934" w:type="dxa"/>
            <w:noWrap/>
            <w:hideMark/>
          </w:tcPr>
          <w:p w14:paraId="5AD6D2FE" w14:textId="77777777" w:rsidR="000A00FC" w:rsidRPr="000A00FC" w:rsidRDefault="000A00FC" w:rsidP="000A00FC">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sidRPr="000A00FC">
              <w:rPr>
                <w:rFonts w:cs="Calibri"/>
                <w:i/>
                <w:iCs/>
                <w:color w:val="000000"/>
                <w:szCs w:val="24"/>
              </w:rPr>
              <w:t>75.0</w:t>
            </w:r>
          </w:p>
        </w:tc>
        <w:tc>
          <w:tcPr>
            <w:tcW w:w="935" w:type="dxa"/>
            <w:noWrap/>
            <w:hideMark/>
          </w:tcPr>
          <w:p w14:paraId="7E694724" w14:textId="77777777" w:rsidR="000A00FC" w:rsidRPr="000A00FC" w:rsidRDefault="000A00FC" w:rsidP="000A00FC">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sidRPr="000A00FC">
              <w:rPr>
                <w:rFonts w:cs="Calibri"/>
                <w:color w:val="000000"/>
                <w:szCs w:val="24"/>
              </w:rPr>
              <w:t>1</w:t>
            </w:r>
          </w:p>
        </w:tc>
        <w:tc>
          <w:tcPr>
            <w:tcW w:w="935" w:type="dxa"/>
            <w:noWrap/>
            <w:hideMark/>
          </w:tcPr>
          <w:p w14:paraId="27DB2D5C" w14:textId="77777777" w:rsidR="000A00FC" w:rsidRPr="000A00FC" w:rsidRDefault="000A00FC" w:rsidP="000A00FC">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sidRPr="000A00FC">
              <w:rPr>
                <w:rFonts w:cs="Calibri"/>
                <w:i/>
                <w:iCs/>
                <w:color w:val="000000"/>
                <w:szCs w:val="24"/>
              </w:rPr>
              <w:t>25.0</w:t>
            </w:r>
          </w:p>
        </w:tc>
      </w:tr>
      <w:tr w:rsidR="002442DF" w:rsidRPr="000A00FC" w14:paraId="236B814B" w14:textId="77777777" w:rsidTr="002442DF">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3114" w:type="dxa"/>
            <w:noWrap/>
            <w:hideMark/>
          </w:tcPr>
          <w:p w14:paraId="14907BAC" w14:textId="77777777" w:rsidR="000A00FC" w:rsidRPr="000A00FC" w:rsidRDefault="000A00FC" w:rsidP="000A00FC">
            <w:pPr>
              <w:rPr>
                <w:rFonts w:cs="Calibri"/>
                <w:color w:val="000000"/>
                <w:szCs w:val="24"/>
              </w:rPr>
            </w:pPr>
            <w:r w:rsidRPr="000A00FC">
              <w:rPr>
                <w:rFonts w:cs="Calibri"/>
                <w:color w:val="000000"/>
                <w:szCs w:val="24"/>
              </w:rPr>
              <w:t>Children's Services</w:t>
            </w:r>
          </w:p>
        </w:tc>
        <w:tc>
          <w:tcPr>
            <w:tcW w:w="934" w:type="dxa"/>
            <w:noWrap/>
            <w:hideMark/>
          </w:tcPr>
          <w:p w14:paraId="05E5351A" w14:textId="77777777" w:rsidR="000A00FC" w:rsidRPr="000A00FC" w:rsidRDefault="000A00FC" w:rsidP="000A00FC">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sidRPr="000A00FC">
              <w:rPr>
                <w:rFonts w:cs="Calibri"/>
                <w:color w:val="000000"/>
                <w:szCs w:val="24"/>
              </w:rPr>
              <w:t>3</w:t>
            </w:r>
          </w:p>
        </w:tc>
        <w:tc>
          <w:tcPr>
            <w:tcW w:w="935" w:type="dxa"/>
            <w:noWrap/>
            <w:hideMark/>
          </w:tcPr>
          <w:p w14:paraId="4532E217" w14:textId="77777777" w:rsidR="000A00FC" w:rsidRPr="000A00FC" w:rsidRDefault="000A00FC" w:rsidP="000A00FC">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sidRPr="000A00FC">
              <w:rPr>
                <w:rFonts w:cs="Calibri"/>
                <w:i/>
                <w:iCs/>
                <w:color w:val="000000"/>
                <w:szCs w:val="24"/>
              </w:rPr>
              <w:t>30.0</w:t>
            </w:r>
          </w:p>
        </w:tc>
        <w:tc>
          <w:tcPr>
            <w:tcW w:w="935" w:type="dxa"/>
            <w:noWrap/>
            <w:hideMark/>
          </w:tcPr>
          <w:p w14:paraId="4C18564F" w14:textId="77777777" w:rsidR="000A00FC" w:rsidRPr="000A00FC" w:rsidRDefault="000A00FC" w:rsidP="000A00FC">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sidRPr="000A00FC">
              <w:rPr>
                <w:rFonts w:cs="Calibri"/>
                <w:color w:val="000000"/>
                <w:szCs w:val="24"/>
              </w:rPr>
              <w:t>5</w:t>
            </w:r>
          </w:p>
        </w:tc>
        <w:tc>
          <w:tcPr>
            <w:tcW w:w="934" w:type="dxa"/>
            <w:noWrap/>
            <w:hideMark/>
          </w:tcPr>
          <w:p w14:paraId="5CB3F940" w14:textId="77777777" w:rsidR="000A00FC" w:rsidRPr="000A00FC" w:rsidRDefault="000A00FC" w:rsidP="000A00FC">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sidRPr="000A00FC">
              <w:rPr>
                <w:rFonts w:cs="Calibri"/>
                <w:i/>
                <w:iCs/>
                <w:color w:val="000000"/>
                <w:szCs w:val="24"/>
              </w:rPr>
              <w:t>50.0</w:t>
            </w:r>
          </w:p>
        </w:tc>
        <w:tc>
          <w:tcPr>
            <w:tcW w:w="935" w:type="dxa"/>
            <w:noWrap/>
            <w:hideMark/>
          </w:tcPr>
          <w:p w14:paraId="7F6E034F" w14:textId="77777777" w:rsidR="000A00FC" w:rsidRPr="000A00FC" w:rsidRDefault="000A00FC" w:rsidP="000A00FC">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sidRPr="000A00FC">
              <w:rPr>
                <w:rFonts w:cs="Calibri"/>
                <w:color w:val="000000"/>
                <w:szCs w:val="24"/>
              </w:rPr>
              <w:t>2</w:t>
            </w:r>
          </w:p>
        </w:tc>
        <w:tc>
          <w:tcPr>
            <w:tcW w:w="935" w:type="dxa"/>
            <w:noWrap/>
            <w:hideMark/>
          </w:tcPr>
          <w:p w14:paraId="3A81DF97" w14:textId="77777777" w:rsidR="000A00FC" w:rsidRPr="000A00FC" w:rsidRDefault="000A00FC" w:rsidP="000A00FC">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sidRPr="000A00FC">
              <w:rPr>
                <w:rFonts w:cs="Calibri"/>
                <w:i/>
                <w:iCs/>
                <w:color w:val="000000"/>
                <w:szCs w:val="24"/>
              </w:rPr>
              <w:t>20.0</w:t>
            </w:r>
          </w:p>
        </w:tc>
      </w:tr>
      <w:tr w:rsidR="002442DF" w:rsidRPr="000A00FC" w14:paraId="080731F2" w14:textId="77777777" w:rsidTr="002442DF">
        <w:trPr>
          <w:cnfStyle w:val="000000010000" w:firstRow="0" w:lastRow="0" w:firstColumn="0" w:lastColumn="0" w:oddVBand="0" w:evenVBand="0" w:oddHBand="0" w:evenHBand="1"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3114" w:type="dxa"/>
            <w:noWrap/>
            <w:hideMark/>
          </w:tcPr>
          <w:p w14:paraId="6E4BE120" w14:textId="77777777" w:rsidR="000A00FC" w:rsidRPr="000A00FC" w:rsidRDefault="000A00FC" w:rsidP="000A00FC">
            <w:pPr>
              <w:rPr>
                <w:rFonts w:cs="Calibri"/>
                <w:color w:val="000000"/>
                <w:szCs w:val="24"/>
              </w:rPr>
            </w:pPr>
            <w:r w:rsidRPr="000A00FC">
              <w:rPr>
                <w:rFonts w:cs="Calibri"/>
                <w:color w:val="000000"/>
                <w:szCs w:val="24"/>
              </w:rPr>
              <w:t>Learning for Life</w:t>
            </w:r>
          </w:p>
        </w:tc>
        <w:tc>
          <w:tcPr>
            <w:tcW w:w="934" w:type="dxa"/>
            <w:noWrap/>
            <w:hideMark/>
          </w:tcPr>
          <w:p w14:paraId="70088262" w14:textId="77777777" w:rsidR="000A00FC" w:rsidRPr="000A00FC" w:rsidRDefault="000A00FC" w:rsidP="000A00FC">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sidRPr="000A00FC">
              <w:rPr>
                <w:rFonts w:cs="Calibri"/>
                <w:color w:val="000000"/>
                <w:szCs w:val="24"/>
              </w:rPr>
              <w:t>3</w:t>
            </w:r>
          </w:p>
        </w:tc>
        <w:tc>
          <w:tcPr>
            <w:tcW w:w="935" w:type="dxa"/>
            <w:noWrap/>
            <w:hideMark/>
          </w:tcPr>
          <w:p w14:paraId="117EC9E3" w14:textId="77777777" w:rsidR="000A00FC" w:rsidRPr="000A00FC" w:rsidRDefault="000A00FC" w:rsidP="000A00FC">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sidRPr="000A00FC">
              <w:rPr>
                <w:rFonts w:cs="Calibri"/>
                <w:i/>
                <w:iCs/>
                <w:color w:val="000000"/>
                <w:szCs w:val="24"/>
              </w:rPr>
              <w:t>23.1</w:t>
            </w:r>
          </w:p>
        </w:tc>
        <w:tc>
          <w:tcPr>
            <w:tcW w:w="935" w:type="dxa"/>
            <w:noWrap/>
            <w:hideMark/>
          </w:tcPr>
          <w:p w14:paraId="4813CCAD" w14:textId="77777777" w:rsidR="000A00FC" w:rsidRPr="000A00FC" w:rsidRDefault="000A00FC" w:rsidP="000A00FC">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sidRPr="000A00FC">
              <w:rPr>
                <w:rFonts w:cs="Calibri"/>
                <w:color w:val="000000"/>
                <w:szCs w:val="24"/>
              </w:rPr>
              <w:t>9</w:t>
            </w:r>
          </w:p>
        </w:tc>
        <w:tc>
          <w:tcPr>
            <w:tcW w:w="934" w:type="dxa"/>
            <w:noWrap/>
            <w:hideMark/>
          </w:tcPr>
          <w:p w14:paraId="3A9FE011" w14:textId="77777777" w:rsidR="000A00FC" w:rsidRPr="000A00FC" w:rsidRDefault="000A00FC" w:rsidP="000A00FC">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sidRPr="000A00FC">
              <w:rPr>
                <w:rFonts w:cs="Calibri"/>
                <w:i/>
                <w:iCs/>
                <w:color w:val="000000"/>
                <w:szCs w:val="24"/>
              </w:rPr>
              <w:t>69.2</w:t>
            </w:r>
          </w:p>
        </w:tc>
        <w:tc>
          <w:tcPr>
            <w:tcW w:w="935" w:type="dxa"/>
            <w:noWrap/>
            <w:hideMark/>
          </w:tcPr>
          <w:p w14:paraId="2263B023" w14:textId="77777777" w:rsidR="000A00FC" w:rsidRPr="000A00FC" w:rsidRDefault="000A00FC" w:rsidP="000A00FC">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sidRPr="000A00FC">
              <w:rPr>
                <w:rFonts w:cs="Calibri"/>
                <w:color w:val="000000"/>
                <w:szCs w:val="24"/>
              </w:rPr>
              <w:t>1</w:t>
            </w:r>
          </w:p>
        </w:tc>
        <w:tc>
          <w:tcPr>
            <w:tcW w:w="935" w:type="dxa"/>
            <w:noWrap/>
            <w:hideMark/>
          </w:tcPr>
          <w:p w14:paraId="6568FEE3" w14:textId="77777777" w:rsidR="000A00FC" w:rsidRPr="000A00FC" w:rsidRDefault="000A00FC" w:rsidP="000A00FC">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sidRPr="000A00FC">
              <w:rPr>
                <w:rFonts w:cs="Calibri"/>
                <w:i/>
                <w:iCs/>
                <w:color w:val="000000"/>
                <w:szCs w:val="24"/>
              </w:rPr>
              <w:t>7.7</w:t>
            </w:r>
          </w:p>
        </w:tc>
      </w:tr>
      <w:tr w:rsidR="002442DF" w:rsidRPr="000A00FC" w14:paraId="74E7875D" w14:textId="77777777" w:rsidTr="002442DF">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3114" w:type="dxa"/>
            <w:noWrap/>
            <w:hideMark/>
          </w:tcPr>
          <w:p w14:paraId="1713BE79" w14:textId="77777777" w:rsidR="000A00FC" w:rsidRPr="000A00FC" w:rsidRDefault="000A00FC" w:rsidP="000A00FC">
            <w:pPr>
              <w:rPr>
                <w:rFonts w:cs="Calibri"/>
                <w:color w:val="000000"/>
                <w:szCs w:val="24"/>
              </w:rPr>
            </w:pPr>
            <w:r w:rsidRPr="000A00FC">
              <w:rPr>
                <w:rFonts w:cs="Calibri"/>
                <w:color w:val="000000"/>
                <w:szCs w:val="24"/>
              </w:rPr>
              <w:t>Schools</w:t>
            </w:r>
          </w:p>
        </w:tc>
        <w:tc>
          <w:tcPr>
            <w:tcW w:w="934" w:type="dxa"/>
            <w:noWrap/>
            <w:hideMark/>
          </w:tcPr>
          <w:p w14:paraId="6B7EEC37" w14:textId="77777777" w:rsidR="000A00FC" w:rsidRPr="000A00FC" w:rsidRDefault="000A00FC" w:rsidP="000A00FC">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sidRPr="000A00FC">
              <w:rPr>
                <w:rFonts w:cs="Calibri"/>
                <w:color w:val="000000"/>
                <w:szCs w:val="24"/>
              </w:rPr>
              <w:t>11</w:t>
            </w:r>
          </w:p>
        </w:tc>
        <w:tc>
          <w:tcPr>
            <w:tcW w:w="935" w:type="dxa"/>
            <w:noWrap/>
            <w:hideMark/>
          </w:tcPr>
          <w:p w14:paraId="7F38E606" w14:textId="77777777" w:rsidR="000A00FC" w:rsidRPr="000A00FC" w:rsidRDefault="000A00FC" w:rsidP="000A00FC">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sidRPr="000A00FC">
              <w:rPr>
                <w:rFonts w:cs="Calibri"/>
                <w:i/>
                <w:iCs/>
                <w:color w:val="000000"/>
                <w:szCs w:val="24"/>
              </w:rPr>
              <w:t>24.4</w:t>
            </w:r>
          </w:p>
        </w:tc>
        <w:tc>
          <w:tcPr>
            <w:tcW w:w="935" w:type="dxa"/>
            <w:noWrap/>
            <w:hideMark/>
          </w:tcPr>
          <w:p w14:paraId="44DD71AF" w14:textId="77777777" w:rsidR="000A00FC" w:rsidRPr="000A00FC" w:rsidRDefault="000A00FC" w:rsidP="000A00FC">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sidRPr="000A00FC">
              <w:rPr>
                <w:rFonts w:cs="Calibri"/>
                <w:color w:val="000000"/>
                <w:szCs w:val="24"/>
              </w:rPr>
              <w:t>29</w:t>
            </w:r>
          </w:p>
        </w:tc>
        <w:tc>
          <w:tcPr>
            <w:tcW w:w="934" w:type="dxa"/>
            <w:noWrap/>
            <w:hideMark/>
          </w:tcPr>
          <w:p w14:paraId="7E5F2A00" w14:textId="77777777" w:rsidR="000A00FC" w:rsidRPr="000A00FC" w:rsidRDefault="000A00FC" w:rsidP="000A00FC">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sidRPr="000A00FC">
              <w:rPr>
                <w:rFonts w:cs="Calibri"/>
                <w:i/>
                <w:iCs/>
                <w:color w:val="000000"/>
                <w:szCs w:val="24"/>
              </w:rPr>
              <w:t>64.4</w:t>
            </w:r>
          </w:p>
        </w:tc>
        <w:tc>
          <w:tcPr>
            <w:tcW w:w="935" w:type="dxa"/>
            <w:noWrap/>
            <w:hideMark/>
          </w:tcPr>
          <w:p w14:paraId="23DB43A1" w14:textId="77777777" w:rsidR="000A00FC" w:rsidRPr="000A00FC" w:rsidRDefault="000A00FC" w:rsidP="000A00FC">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sidRPr="000A00FC">
              <w:rPr>
                <w:rFonts w:cs="Calibri"/>
                <w:color w:val="000000"/>
                <w:szCs w:val="24"/>
              </w:rPr>
              <w:t>5</w:t>
            </w:r>
          </w:p>
        </w:tc>
        <w:tc>
          <w:tcPr>
            <w:tcW w:w="935" w:type="dxa"/>
            <w:noWrap/>
            <w:hideMark/>
          </w:tcPr>
          <w:p w14:paraId="2DBE3442" w14:textId="77777777" w:rsidR="000A00FC" w:rsidRPr="000A00FC" w:rsidRDefault="000A00FC" w:rsidP="000A00FC">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sidRPr="000A00FC">
              <w:rPr>
                <w:rFonts w:cs="Calibri"/>
                <w:i/>
                <w:iCs/>
                <w:color w:val="000000"/>
                <w:szCs w:val="24"/>
              </w:rPr>
              <w:t>11.1</w:t>
            </w:r>
          </w:p>
        </w:tc>
      </w:tr>
      <w:tr w:rsidR="002442DF" w:rsidRPr="000A00FC" w14:paraId="204B054C" w14:textId="77777777" w:rsidTr="002442DF">
        <w:trPr>
          <w:cnfStyle w:val="000000010000" w:firstRow="0" w:lastRow="0" w:firstColumn="0" w:lastColumn="0" w:oddVBand="0" w:evenVBand="0" w:oddHBand="0" w:evenHBand="1"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3114" w:type="dxa"/>
            <w:noWrap/>
            <w:hideMark/>
          </w:tcPr>
          <w:p w14:paraId="7140EE3F" w14:textId="77777777" w:rsidR="000A00FC" w:rsidRPr="000A00FC" w:rsidRDefault="000A00FC" w:rsidP="000A00FC">
            <w:pPr>
              <w:rPr>
                <w:rFonts w:cs="Calibri"/>
                <w:color w:val="000000"/>
                <w:szCs w:val="24"/>
              </w:rPr>
            </w:pPr>
            <w:r w:rsidRPr="000A00FC">
              <w:rPr>
                <w:rFonts w:cs="Calibri"/>
                <w:color w:val="000000"/>
                <w:szCs w:val="24"/>
              </w:rPr>
              <w:t>School meals</w:t>
            </w:r>
          </w:p>
        </w:tc>
        <w:tc>
          <w:tcPr>
            <w:tcW w:w="934" w:type="dxa"/>
            <w:noWrap/>
            <w:hideMark/>
          </w:tcPr>
          <w:p w14:paraId="6300E3A4" w14:textId="77777777" w:rsidR="000A00FC" w:rsidRPr="000A00FC" w:rsidRDefault="000A00FC" w:rsidP="000A00FC">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sidRPr="000A00FC">
              <w:rPr>
                <w:rFonts w:cs="Calibri"/>
                <w:color w:val="000000"/>
                <w:szCs w:val="24"/>
              </w:rPr>
              <w:t>4</w:t>
            </w:r>
          </w:p>
        </w:tc>
        <w:tc>
          <w:tcPr>
            <w:tcW w:w="935" w:type="dxa"/>
            <w:noWrap/>
            <w:hideMark/>
          </w:tcPr>
          <w:p w14:paraId="3429F50D" w14:textId="77777777" w:rsidR="000A00FC" w:rsidRPr="000A00FC" w:rsidRDefault="000A00FC" w:rsidP="000A00FC">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sidRPr="000A00FC">
              <w:rPr>
                <w:rFonts w:cs="Calibri"/>
                <w:i/>
                <w:iCs/>
                <w:color w:val="000000"/>
                <w:szCs w:val="24"/>
              </w:rPr>
              <w:t>17.4</w:t>
            </w:r>
          </w:p>
        </w:tc>
        <w:tc>
          <w:tcPr>
            <w:tcW w:w="935" w:type="dxa"/>
            <w:noWrap/>
            <w:hideMark/>
          </w:tcPr>
          <w:p w14:paraId="48AAD1D5" w14:textId="77777777" w:rsidR="000A00FC" w:rsidRPr="000A00FC" w:rsidRDefault="000A00FC" w:rsidP="000A00FC">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sidRPr="000A00FC">
              <w:rPr>
                <w:rFonts w:cs="Calibri"/>
                <w:color w:val="000000"/>
                <w:szCs w:val="24"/>
              </w:rPr>
              <w:t>18</w:t>
            </w:r>
          </w:p>
        </w:tc>
        <w:tc>
          <w:tcPr>
            <w:tcW w:w="934" w:type="dxa"/>
            <w:noWrap/>
            <w:hideMark/>
          </w:tcPr>
          <w:p w14:paraId="5C40B79D" w14:textId="77777777" w:rsidR="000A00FC" w:rsidRPr="000A00FC" w:rsidRDefault="000A00FC" w:rsidP="000A00FC">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sidRPr="000A00FC">
              <w:rPr>
                <w:rFonts w:cs="Calibri"/>
                <w:i/>
                <w:iCs/>
                <w:color w:val="000000"/>
                <w:szCs w:val="24"/>
              </w:rPr>
              <w:t>78.3</w:t>
            </w:r>
          </w:p>
        </w:tc>
        <w:tc>
          <w:tcPr>
            <w:tcW w:w="935" w:type="dxa"/>
            <w:noWrap/>
            <w:hideMark/>
          </w:tcPr>
          <w:p w14:paraId="39D0D6B4" w14:textId="77777777" w:rsidR="000A00FC" w:rsidRPr="000A00FC" w:rsidRDefault="000A00FC" w:rsidP="000A00FC">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sidRPr="000A00FC">
              <w:rPr>
                <w:rFonts w:cs="Calibri"/>
                <w:color w:val="000000"/>
                <w:szCs w:val="24"/>
              </w:rPr>
              <w:t>1</w:t>
            </w:r>
          </w:p>
        </w:tc>
        <w:tc>
          <w:tcPr>
            <w:tcW w:w="935" w:type="dxa"/>
            <w:noWrap/>
            <w:hideMark/>
          </w:tcPr>
          <w:p w14:paraId="1BC99AF9" w14:textId="77777777" w:rsidR="000A00FC" w:rsidRPr="000A00FC" w:rsidRDefault="000A00FC" w:rsidP="000A00FC">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sidRPr="000A00FC">
              <w:rPr>
                <w:rFonts w:cs="Calibri"/>
                <w:i/>
                <w:iCs/>
                <w:color w:val="000000"/>
                <w:szCs w:val="24"/>
              </w:rPr>
              <w:t>4.3</w:t>
            </w:r>
          </w:p>
        </w:tc>
      </w:tr>
      <w:tr w:rsidR="002442DF" w:rsidRPr="000A00FC" w14:paraId="079C596B" w14:textId="77777777" w:rsidTr="002442DF">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3114" w:type="dxa"/>
            <w:noWrap/>
            <w:hideMark/>
          </w:tcPr>
          <w:p w14:paraId="7916E8FB" w14:textId="77777777" w:rsidR="000A00FC" w:rsidRPr="000A00FC" w:rsidRDefault="000A00FC" w:rsidP="000A00FC">
            <w:pPr>
              <w:rPr>
                <w:rFonts w:cs="Calibri"/>
                <w:color w:val="000000"/>
                <w:szCs w:val="24"/>
              </w:rPr>
            </w:pPr>
            <w:r w:rsidRPr="000A00FC">
              <w:rPr>
                <w:rFonts w:cs="Calibri"/>
                <w:color w:val="000000"/>
                <w:szCs w:val="24"/>
              </w:rPr>
              <w:t>Bereavement Services</w:t>
            </w:r>
          </w:p>
        </w:tc>
        <w:tc>
          <w:tcPr>
            <w:tcW w:w="934" w:type="dxa"/>
            <w:noWrap/>
            <w:hideMark/>
          </w:tcPr>
          <w:p w14:paraId="7EF4E41C" w14:textId="77777777" w:rsidR="000A00FC" w:rsidRPr="000A00FC" w:rsidRDefault="000A00FC" w:rsidP="000A00FC">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sidRPr="000A00FC">
              <w:rPr>
                <w:rFonts w:cs="Calibri"/>
                <w:color w:val="000000"/>
                <w:szCs w:val="24"/>
              </w:rPr>
              <w:t>0.0</w:t>
            </w:r>
          </w:p>
        </w:tc>
        <w:tc>
          <w:tcPr>
            <w:tcW w:w="935" w:type="dxa"/>
            <w:noWrap/>
            <w:hideMark/>
          </w:tcPr>
          <w:p w14:paraId="13DFFAFD" w14:textId="77777777" w:rsidR="000A00FC" w:rsidRPr="000A00FC" w:rsidRDefault="000A00FC" w:rsidP="000A00FC">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sidRPr="000A00FC">
              <w:rPr>
                <w:rFonts w:cs="Calibri"/>
                <w:i/>
                <w:iCs/>
                <w:color w:val="000000"/>
                <w:szCs w:val="24"/>
              </w:rPr>
              <w:t>0.0</w:t>
            </w:r>
          </w:p>
        </w:tc>
        <w:tc>
          <w:tcPr>
            <w:tcW w:w="935" w:type="dxa"/>
            <w:noWrap/>
            <w:hideMark/>
          </w:tcPr>
          <w:p w14:paraId="12AC7648" w14:textId="77777777" w:rsidR="000A00FC" w:rsidRPr="000A00FC" w:rsidRDefault="000A00FC" w:rsidP="000A00FC">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sidRPr="000A00FC">
              <w:rPr>
                <w:rFonts w:cs="Calibri"/>
                <w:color w:val="000000"/>
                <w:szCs w:val="24"/>
              </w:rPr>
              <w:t>6</w:t>
            </w:r>
          </w:p>
        </w:tc>
        <w:tc>
          <w:tcPr>
            <w:tcW w:w="934" w:type="dxa"/>
            <w:noWrap/>
            <w:hideMark/>
          </w:tcPr>
          <w:p w14:paraId="7D426EBC" w14:textId="77777777" w:rsidR="000A00FC" w:rsidRPr="000A00FC" w:rsidRDefault="000A00FC" w:rsidP="000A00FC">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sidRPr="000A00FC">
              <w:rPr>
                <w:rFonts w:cs="Calibri"/>
                <w:i/>
                <w:iCs/>
                <w:color w:val="000000"/>
                <w:szCs w:val="24"/>
              </w:rPr>
              <w:t>85.7</w:t>
            </w:r>
          </w:p>
        </w:tc>
        <w:tc>
          <w:tcPr>
            <w:tcW w:w="935" w:type="dxa"/>
            <w:noWrap/>
            <w:hideMark/>
          </w:tcPr>
          <w:p w14:paraId="789F268B" w14:textId="77777777" w:rsidR="000A00FC" w:rsidRPr="000A00FC" w:rsidRDefault="000A00FC" w:rsidP="000A00FC">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sidRPr="000A00FC">
              <w:rPr>
                <w:rFonts w:cs="Calibri"/>
                <w:color w:val="000000"/>
                <w:szCs w:val="24"/>
              </w:rPr>
              <w:t>1</w:t>
            </w:r>
          </w:p>
        </w:tc>
        <w:tc>
          <w:tcPr>
            <w:tcW w:w="935" w:type="dxa"/>
            <w:noWrap/>
            <w:hideMark/>
          </w:tcPr>
          <w:p w14:paraId="0C969344" w14:textId="77777777" w:rsidR="000A00FC" w:rsidRPr="000A00FC" w:rsidRDefault="000A00FC" w:rsidP="000A00FC">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sidRPr="000A00FC">
              <w:rPr>
                <w:rFonts w:cs="Calibri"/>
                <w:i/>
                <w:iCs/>
                <w:color w:val="000000"/>
                <w:szCs w:val="24"/>
              </w:rPr>
              <w:t>14.3</w:t>
            </w:r>
          </w:p>
        </w:tc>
      </w:tr>
      <w:tr w:rsidR="002442DF" w:rsidRPr="000A00FC" w14:paraId="60B56A17" w14:textId="77777777" w:rsidTr="002442DF">
        <w:trPr>
          <w:cnfStyle w:val="000000010000" w:firstRow="0" w:lastRow="0" w:firstColumn="0" w:lastColumn="0" w:oddVBand="0" w:evenVBand="0" w:oddHBand="0" w:evenHBand="1"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3114" w:type="dxa"/>
            <w:noWrap/>
            <w:hideMark/>
          </w:tcPr>
          <w:p w14:paraId="141F1CD0" w14:textId="77777777" w:rsidR="000A00FC" w:rsidRPr="000A00FC" w:rsidRDefault="000A00FC" w:rsidP="000A00FC">
            <w:pPr>
              <w:rPr>
                <w:rFonts w:cs="Calibri"/>
                <w:color w:val="000000"/>
                <w:szCs w:val="24"/>
              </w:rPr>
            </w:pPr>
            <w:r w:rsidRPr="000A00FC">
              <w:rPr>
                <w:rFonts w:cs="Calibri"/>
                <w:color w:val="000000"/>
                <w:szCs w:val="24"/>
              </w:rPr>
              <w:t>Parking</w:t>
            </w:r>
          </w:p>
        </w:tc>
        <w:tc>
          <w:tcPr>
            <w:tcW w:w="934" w:type="dxa"/>
            <w:noWrap/>
            <w:hideMark/>
          </w:tcPr>
          <w:p w14:paraId="08A12139" w14:textId="77777777" w:rsidR="000A00FC" w:rsidRPr="000A00FC" w:rsidRDefault="000A00FC" w:rsidP="000A00FC">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sidRPr="000A00FC">
              <w:rPr>
                <w:rFonts w:cs="Calibri"/>
                <w:color w:val="000000"/>
                <w:szCs w:val="24"/>
              </w:rPr>
              <w:t>4.0</w:t>
            </w:r>
          </w:p>
        </w:tc>
        <w:tc>
          <w:tcPr>
            <w:tcW w:w="935" w:type="dxa"/>
            <w:noWrap/>
            <w:hideMark/>
          </w:tcPr>
          <w:p w14:paraId="28842A07" w14:textId="77777777" w:rsidR="000A00FC" w:rsidRPr="000A00FC" w:rsidRDefault="000A00FC" w:rsidP="000A00FC">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sidRPr="000A00FC">
              <w:rPr>
                <w:rFonts w:cs="Calibri"/>
                <w:i/>
                <w:iCs/>
                <w:color w:val="000000"/>
                <w:szCs w:val="24"/>
              </w:rPr>
              <w:t>13.3</w:t>
            </w:r>
          </w:p>
        </w:tc>
        <w:tc>
          <w:tcPr>
            <w:tcW w:w="935" w:type="dxa"/>
            <w:noWrap/>
            <w:hideMark/>
          </w:tcPr>
          <w:p w14:paraId="714D095C" w14:textId="77777777" w:rsidR="000A00FC" w:rsidRPr="000A00FC" w:rsidRDefault="000A00FC" w:rsidP="000A00FC">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sidRPr="000A00FC">
              <w:rPr>
                <w:rFonts w:cs="Calibri"/>
                <w:color w:val="000000"/>
                <w:szCs w:val="24"/>
              </w:rPr>
              <w:t>22</w:t>
            </w:r>
          </w:p>
        </w:tc>
        <w:tc>
          <w:tcPr>
            <w:tcW w:w="934" w:type="dxa"/>
            <w:noWrap/>
            <w:hideMark/>
          </w:tcPr>
          <w:p w14:paraId="336CFED1" w14:textId="77777777" w:rsidR="000A00FC" w:rsidRPr="000A00FC" w:rsidRDefault="000A00FC" w:rsidP="000A00FC">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sidRPr="000A00FC">
              <w:rPr>
                <w:rFonts w:cs="Calibri"/>
                <w:i/>
                <w:iCs/>
                <w:color w:val="000000"/>
                <w:szCs w:val="24"/>
              </w:rPr>
              <w:t>73.3</w:t>
            </w:r>
          </w:p>
        </w:tc>
        <w:tc>
          <w:tcPr>
            <w:tcW w:w="935" w:type="dxa"/>
            <w:noWrap/>
            <w:hideMark/>
          </w:tcPr>
          <w:p w14:paraId="77785D15" w14:textId="77777777" w:rsidR="000A00FC" w:rsidRPr="000A00FC" w:rsidRDefault="000A00FC" w:rsidP="000A00FC">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sidRPr="000A00FC">
              <w:rPr>
                <w:rFonts w:cs="Calibri"/>
                <w:color w:val="000000"/>
                <w:szCs w:val="24"/>
              </w:rPr>
              <w:t>4</w:t>
            </w:r>
          </w:p>
        </w:tc>
        <w:tc>
          <w:tcPr>
            <w:tcW w:w="935" w:type="dxa"/>
            <w:noWrap/>
            <w:hideMark/>
          </w:tcPr>
          <w:p w14:paraId="5F97E191" w14:textId="77777777" w:rsidR="000A00FC" w:rsidRPr="000A00FC" w:rsidRDefault="000A00FC" w:rsidP="000A00FC">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sidRPr="000A00FC">
              <w:rPr>
                <w:rFonts w:cs="Calibri"/>
                <w:i/>
                <w:iCs/>
                <w:color w:val="000000"/>
                <w:szCs w:val="24"/>
              </w:rPr>
              <w:t>13.3</w:t>
            </w:r>
          </w:p>
        </w:tc>
      </w:tr>
      <w:tr w:rsidR="002442DF" w:rsidRPr="000A00FC" w14:paraId="4A112655" w14:textId="77777777" w:rsidTr="002442DF">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3114" w:type="dxa"/>
            <w:noWrap/>
            <w:hideMark/>
          </w:tcPr>
          <w:p w14:paraId="2AB3DC35" w14:textId="77777777" w:rsidR="000A00FC" w:rsidRPr="000A00FC" w:rsidRDefault="000A00FC" w:rsidP="000A00FC">
            <w:pPr>
              <w:rPr>
                <w:rFonts w:cs="Calibri"/>
                <w:color w:val="000000"/>
                <w:szCs w:val="24"/>
              </w:rPr>
            </w:pPr>
            <w:r w:rsidRPr="000A00FC">
              <w:rPr>
                <w:rFonts w:cs="Calibri"/>
                <w:color w:val="000000"/>
                <w:szCs w:val="24"/>
              </w:rPr>
              <w:t>Digital platforms e.g. Council website / App</w:t>
            </w:r>
          </w:p>
        </w:tc>
        <w:tc>
          <w:tcPr>
            <w:tcW w:w="934" w:type="dxa"/>
            <w:noWrap/>
            <w:hideMark/>
          </w:tcPr>
          <w:p w14:paraId="5113ADA7" w14:textId="77777777" w:rsidR="000A00FC" w:rsidRPr="000A00FC" w:rsidRDefault="000A00FC" w:rsidP="000A00FC">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sidRPr="000A00FC">
              <w:rPr>
                <w:rFonts w:cs="Calibri"/>
                <w:color w:val="000000"/>
                <w:szCs w:val="24"/>
              </w:rPr>
              <w:t>14</w:t>
            </w:r>
          </w:p>
        </w:tc>
        <w:tc>
          <w:tcPr>
            <w:tcW w:w="935" w:type="dxa"/>
            <w:noWrap/>
            <w:hideMark/>
          </w:tcPr>
          <w:p w14:paraId="7AF9B5AF" w14:textId="77777777" w:rsidR="000A00FC" w:rsidRPr="000A00FC" w:rsidRDefault="000A00FC" w:rsidP="000A00FC">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sidRPr="000A00FC">
              <w:rPr>
                <w:rFonts w:cs="Calibri"/>
                <w:i/>
                <w:iCs/>
                <w:color w:val="000000"/>
                <w:szCs w:val="24"/>
              </w:rPr>
              <w:t>21.9</w:t>
            </w:r>
          </w:p>
        </w:tc>
        <w:tc>
          <w:tcPr>
            <w:tcW w:w="935" w:type="dxa"/>
            <w:noWrap/>
            <w:hideMark/>
          </w:tcPr>
          <w:p w14:paraId="58BBE87E" w14:textId="77777777" w:rsidR="000A00FC" w:rsidRPr="000A00FC" w:rsidRDefault="000A00FC" w:rsidP="000A00FC">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sidRPr="000A00FC">
              <w:rPr>
                <w:rFonts w:cs="Calibri"/>
                <w:color w:val="000000"/>
                <w:szCs w:val="24"/>
              </w:rPr>
              <w:t>40</w:t>
            </w:r>
          </w:p>
        </w:tc>
        <w:tc>
          <w:tcPr>
            <w:tcW w:w="934" w:type="dxa"/>
            <w:noWrap/>
            <w:hideMark/>
          </w:tcPr>
          <w:p w14:paraId="3BD31599" w14:textId="77777777" w:rsidR="000A00FC" w:rsidRPr="000A00FC" w:rsidRDefault="000A00FC" w:rsidP="000A00FC">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sidRPr="000A00FC">
              <w:rPr>
                <w:rFonts w:cs="Calibri"/>
                <w:i/>
                <w:iCs/>
                <w:color w:val="000000"/>
                <w:szCs w:val="24"/>
              </w:rPr>
              <w:t>62.5</w:t>
            </w:r>
          </w:p>
        </w:tc>
        <w:tc>
          <w:tcPr>
            <w:tcW w:w="935" w:type="dxa"/>
            <w:noWrap/>
            <w:hideMark/>
          </w:tcPr>
          <w:p w14:paraId="2BF050AC" w14:textId="77777777" w:rsidR="000A00FC" w:rsidRPr="000A00FC" w:rsidRDefault="000A00FC" w:rsidP="000A00FC">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sidRPr="000A00FC">
              <w:rPr>
                <w:rFonts w:cs="Calibri"/>
                <w:color w:val="000000"/>
                <w:szCs w:val="24"/>
              </w:rPr>
              <w:t>10</w:t>
            </w:r>
          </w:p>
        </w:tc>
        <w:tc>
          <w:tcPr>
            <w:tcW w:w="935" w:type="dxa"/>
            <w:noWrap/>
            <w:hideMark/>
          </w:tcPr>
          <w:p w14:paraId="3D5391E7" w14:textId="77777777" w:rsidR="000A00FC" w:rsidRPr="000A00FC" w:rsidRDefault="000A00FC" w:rsidP="000A00FC">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sidRPr="000A00FC">
              <w:rPr>
                <w:rFonts w:cs="Calibri"/>
                <w:i/>
                <w:iCs/>
                <w:color w:val="000000"/>
                <w:szCs w:val="24"/>
              </w:rPr>
              <w:t>15.6</w:t>
            </w:r>
          </w:p>
        </w:tc>
      </w:tr>
    </w:tbl>
    <w:p w14:paraId="2846CD12" w14:textId="4809AA69" w:rsidR="006F51C2" w:rsidRDefault="00A74766" w:rsidP="00571631">
      <w:pPr>
        <w:rPr>
          <w:bCs/>
        </w:rPr>
      </w:pPr>
      <w:r>
        <w:rPr>
          <w:bCs/>
        </w:rPr>
        <w:lastRenderedPageBreak/>
        <w:t xml:space="preserve">Respondents were asked to give further details of how the proposals could have a positive impact on </w:t>
      </w:r>
      <w:r w:rsidR="002F2F86">
        <w:rPr>
          <w:bCs/>
        </w:rPr>
        <w:t>the ability to access Council services in Welsh</w:t>
      </w:r>
      <w:r w:rsidR="00B2583D">
        <w:rPr>
          <w:bCs/>
        </w:rPr>
        <w:t>; 16 comments were received:</w:t>
      </w:r>
    </w:p>
    <w:p w14:paraId="339AD35E" w14:textId="4D143271" w:rsidR="003913DC" w:rsidRDefault="003913DC" w:rsidP="003913DC">
      <w:pPr>
        <w:pStyle w:val="ListParagraph"/>
        <w:numPr>
          <w:ilvl w:val="0"/>
          <w:numId w:val="1"/>
        </w:numPr>
        <w:rPr>
          <w:bCs/>
          <w:i/>
          <w:iCs/>
        </w:rPr>
      </w:pPr>
      <w:r w:rsidRPr="003913DC">
        <w:rPr>
          <w:bCs/>
          <w:i/>
          <w:iCs/>
        </w:rPr>
        <w:t>A lot of impact and normali</w:t>
      </w:r>
      <w:r w:rsidR="00D8001B">
        <w:rPr>
          <w:bCs/>
          <w:i/>
          <w:iCs/>
        </w:rPr>
        <w:t>s</w:t>
      </w:r>
      <w:r w:rsidRPr="003913DC">
        <w:rPr>
          <w:bCs/>
          <w:i/>
          <w:iCs/>
        </w:rPr>
        <w:t>ation</w:t>
      </w:r>
    </w:p>
    <w:p w14:paraId="38D9E698" w14:textId="06E2531A" w:rsidR="00B2583D" w:rsidRDefault="00291AF3" w:rsidP="004D6ED3">
      <w:pPr>
        <w:pStyle w:val="ListParagraph"/>
        <w:numPr>
          <w:ilvl w:val="0"/>
          <w:numId w:val="1"/>
        </w:numPr>
        <w:rPr>
          <w:bCs/>
          <w:i/>
          <w:iCs/>
        </w:rPr>
      </w:pPr>
      <w:r w:rsidRPr="004D6ED3">
        <w:rPr>
          <w:bCs/>
          <w:i/>
          <w:iCs/>
        </w:rPr>
        <w:t>All online council services are available bilingually therefore increasing the use of online services will allow greater access to the council's services through Welsh.</w:t>
      </w:r>
    </w:p>
    <w:p w14:paraId="13DE7501" w14:textId="61F5B446" w:rsidR="00EF44C0" w:rsidRDefault="00EF44C0" w:rsidP="004D6ED3">
      <w:pPr>
        <w:pStyle w:val="ListParagraph"/>
        <w:numPr>
          <w:ilvl w:val="0"/>
          <w:numId w:val="1"/>
        </w:numPr>
        <w:rPr>
          <w:bCs/>
          <w:i/>
          <w:iCs/>
        </w:rPr>
      </w:pPr>
      <w:r w:rsidRPr="00EF44C0">
        <w:rPr>
          <w:bCs/>
          <w:i/>
          <w:iCs/>
        </w:rPr>
        <w:t>Digital platforms  Need to be bilingual</w:t>
      </w:r>
    </w:p>
    <w:p w14:paraId="20E4ECCD" w14:textId="0F2DAA0E" w:rsidR="00401D68" w:rsidRDefault="00401D68" w:rsidP="004D6ED3">
      <w:pPr>
        <w:pStyle w:val="ListParagraph"/>
        <w:numPr>
          <w:ilvl w:val="0"/>
          <w:numId w:val="1"/>
        </w:numPr>
        <w:rPr>
          <w:bCs/>
          <w:i/>
          <w:iCs/>
        </w:rPr>
      </w:pPr>
      <w:r w:rsidRPr="00401D68">
        <w:rPr>
          <w:bCs/>
          <w:i/>
          <w:iCs/>
        </w:rPr>
        <w:t>If they can improve teaching in welsh schools through funding’s</w:t>
      </w:r>
    </w:p>
    <w:p w14:paraId="56185A97" w14:textId="2877E3F1" w:rsidR="00CC10C6" w:rsidRDefault="00CC10C6" w:rsidP="00CC10C6">
      <w:pPr>
        <w:pStyle w:val="ListParagraph"/>
        <w:numPr>
          <w:ilvl w:val="0"/>
          <w:numId w:val="1"/>
        </w:numPr>
        <w:rPr>
          <w:bCs/>
          <w:i/>
          <w:iCs/>
        </w:rPr>
      </w:pPr>
      <w:r w:rsidRPr="00CC10C6">
        <w:rPr>
          <w:bCs/>
          <w:i/>
          <w:iCs/>
        </w:rPr>
        <w:t>It is difficult to get effective Welsh services already. Less money, less hope</w:t>
      </w:r>
    </w:p>
    <w:p w14:paraId="1C4771D3" w14:textId="44A82729" w:rsidR="001026B6" w:rsidRDefault="001026B6" w:rsidP="001026B6">
      <w:pPr>
        <w:pStyle w:val="ListParagraph"/>
        <w:numPr>
          <w:ilvl w:val="0"/>
          <w:numId w:val="1"/>
        </w:numPr>
        <w:rPr>
          <w:bCs/>
          <w:i/>
          <w:iCs/>
        </w:rPr>
      </w:pPr>
      <w:r w:rsidRPr="001026B6">
        <w:rPr>
          <w:bCs/>
          <w:i/>
          <w:iCs/>
        </w:rPr>
        <w:t>Funding a range of Welsh services</w:t>
      </w:r>
    </w:p>
    <w:p w14:paraId="27D107CC" w14:textId="0E54474C" w:rsidR="00754B9F" w:rsidRDefault="00754B9F" w:rsidP="001026B6">
      <w:pPr>
        <w:pStyle w:val="ListParagraph"/>
        <w:numPr>
          <w:ilvl w:val="0"/>
          <w:numId w:val="1"/>
        </w:numPr>
        <w:rPr>
          <w:bCs/>
          <w:i/>
          <w:iCs/>
        </w:rPr>
      </w:pPr>
      <w:r w:rsidRPr="00754B9F">
        <w:rPr>
          <w:bCs/>
          <w:i/>
          <w:iCs/>
        </w:rPr>
        <w:t>More school opportunities</w:t>
      </w:r>
    </w:p>
    <w:p w14:paraId="1FD20F1F" w14:textId="760F301E" w:rsidR="00F746E6" w:rsidRDefault="00F746E6" w:rsidP="001026B6">
      <w:pPr>
        <w:pStyle w:val="ListParagraph"/>
        <w:numPr>
          <w:ilvl w:val="0"/>
          <w:numId w:val="1"/>
        </w:numPr>
        <w:rPr>
          <w:bCs/>
          <w:i/>
          <w:iCs/>
        </w:rPr>
      </w:pPr>
      <w:r w:rsidRPr="00F746E6">
        <w:rPr>
          <w:bCs/>
          <w:i/>
          <w:iCs/>
        </w:rPr>
        <w:t>My child is in a Welsh language school, so increased financing for schools in general can only be a good thing for him.</w:t>
      </w:r>
    </w:p>
    <w:p w14:paraId="4774883E" w14:textId="5719B54F" w:rsidR="00E30EAA" w:rsidRDefault="00E30EAA" w:rsidP="001026B6">
      <w:pPr>
        <w:pStyle w:val="ListParagraph"/>
        <w:numPr>
          <w:ilvl w:val="0"/>
          <w:numId w:val="1"/>
        </w:numPr>
        <w:rPr>
          <w:bCs/>
          <w:i/>
          <w:iCs/>
        </w:rPr>
      </w:pPr>
      <w:r w:rsidRPr="00E30EAA">
        <w:rPr>
          <w:bCs/>
          <w:i/>
          <w:iCs/>
        </w:rPr>
        <w:t>My kids go to welsh medium schools.</w:t>
      </w:r>
    </w:p>
    <w:p w14:paraId="4981CEFA" w14:textId="2122FBBF" w:rsidR="00AD4BE9" w:rsidRDefault="00AD4BE9" w:rsidP="001026B6">
      <w:pPr>
        <w:pStyle w:val="ListParagraph"/>
        <w:numPr>
          <w:ilvl w:val="0"/>
          <w:numId w:val="1"/>
        </w:numPr>
        <w:rPr>
          <w:bCs/>
          <w:i/>
          <w:iCs/>
        </w:rPr>
      </w:pPr>
      <w:r w:rsidRPr="00AD4BE9">
        <w:rPr>
          <w:bCs/>
          <w:i/>
          <w:iCs/>
        </w:rPr>
        <w:t>So that you can access the services if you speak the language of the country.</w:t>
      </w:r>
    </w:p>
    <w:p w14:paraId="3ACBACF5" w14:textId="3EE88212" w:rsidR="00E20D2E" w:rsidRDefault="00E20D2E" w:rsidP="001026B6">
      <w:pPr>
        <w:pStyle w:val="ListParagraph"/>
        <w:numPr>
          <w:ilvl w:val="0"/>
          <w:numId w:val="1"/>
        </w:numPr>
        <w:rPr>
          <w:bCs/>
          <w:i/>
          <w:iCs/>
        </w:rPr>
      </w:pPr>
      <w:r w:rsidRPr="00E20D2E">
        <w:rPr>
          <w:bCs/>
          <w:i/>
          <w:iCs/>
        </w:rPr>
        <w:t>Support encourages learning</w:t>
      </w:r>
    </w:p>
    <w:p w14:paraId="6C4A5406" w14:textId="77777777" w:rsidR="00AD4C52" w:rsidRDefault="00AD4C52" w:rsidP="00AD4C52">
      <w:pPr>
        <w:pStyle w:val="ListParagraph"/>
        <w:numPr>
          <w:ilvl w:val="0"/>
          <w:numId w:val="1"/>
        </w:numPr>
        <w:rPr>
          <w:bCs/>
          <w:i/>
          <w:iCs/>
        </w:rPr>
      </w:pPr>
      <w:r>
        <w:rPr>
          <w:bCs/>
          <w:i/>
          <w:iCs/>
        </w:rPr>
        <w:t>T</w:t>
      </w:r>
      <w:r w:rsidRPr="00184589">
        <w:rPr>
          <w:bCs/>
          <w:i/>
          <w:iCs/>
        </w:rPr>
        <w:t>he children in Padget St cc have to travel a long distance to a Welsh school </w:t>
      </w:r>
    </w:p>
    <w:p w14:paraId="312CA253" w14:textId="64EDD1D1" w:rsidR="009E066B" w:rsidRDefault="009E066B" w:rsidP="001026B6">
      <w:pPr>
        <w:pStyle w:val="ListParagraph"/>
        <w:numPr>
          <w:ilvl w:val="0"/>
          <w:numId w:val="1"/>
        </w:numPr>
        <w:rPr>
          <w:bCs/>
          <w:i/>
          <w:iCs/>
        </w:rPr>
      </w:pPr>
      <w:r w:rsidRPr="009E066B">
        <w:rPr>
          <w:bCs/>
          <w:i/>
          <w:iCs/>
        </w:rPr>
        <w:t>The need for a Welsh medium secondary school in Cardiff south is not being unacknowledged or adressed adequately. Cardiff us the Capital city of Wales and this gap contradicts all the well written aspirational policies to promoting Welsh in Wales</w:t>
      </w:r>
    </w:p>
    <w:p w14:paraId="69B9709D" w14:textId="2AC548A2" w:rsidR="00CB1060" w:rsidRDefault="00CB1060" w:rsidP="001026B6">
      <w:pPr>
        <w:pStyle w:val="ListParagraph"/>
        <w:numPr>
          <w:ilvl w:val="0"/>
          <w:numId w:val="1"/>
        </w:numPr>
        <w:rPr>
          <w:bCs/>
          <w:i/>
          <w:iCs/>
        </w:rPr>
      </w:pPr>
      <w:r w:rsidRPr="00CB1060">
        <w:rPr>
          <w:bCs/>
          <w:i/>
          <w:iCs/>
        </w:rPr>
        <w:t>Through wider range of options</w:t>
      </w:r>
    </w:p>
    <w:p w14:paraId="12995959" w14:textId="1F078CEF" w:rsidR="00E907A4" w:rsidRDefault="00E907A4" w:rsidP="001026B6">
      <w:pPr>
        <w:pStyle w:val="ListParagraph"/>
        <w:numPr>
          <w:ilvl w:val="0"/>
          <w:numId w:val="1"/>
        </w:numPr>
        <w:rPr>
          <w:bCs/>
          <w:i/>
          <w:iCs/>
        </w:rPr>
      </w:pPr>
      <w:r w:rsidRPr="00E907A4">
        <w:rPr>
          <w:bCs/>
          <w:i/>
          <w:iCs/>
        </w:rPr>
        <w:t>We need both languages but at the same time Welsh needs to be forced in every place. At least for our next generation.</w:t>
      </w:r>
    </w:p>
    <w:p w14:paraId="7D87C27A" w14:textId="5CBB84DD" w:rsidR="00FA0016" w:rsidRDefault="00EB42EF" w:rsidP="004D6ED3">
      <w:pPr>
        <w:pStyle w:val="ListParagraph"/>
        <w:numPr>
          <w:ilvl w:val="0"/>
          <w:numId w:val="1"/>
        </w:numPr>
        <w:rPr>
          <w:bCs/>
          <w:i/>
          <w:iCs/>
        </w:rPr>
      </w:pPr>
      <w:r w:rsidRPr="00FA0016">
        <w:rPr>
          <w:bCs/>
          <w:i/>
          <w:iCs/>
        </w:rPr>
        <w:t>Welsh</w:t>
      </w:r>
      <w:r w:rsidR="00FA0016" w:rsidRPr="00FA0016">
        <w:rPr>
          <w:bCs/>
          <w:i/>
          <w:iCs/>
        </w:rPr>
        <w:t xml:space="preserve"> </w:t>
      </w:r>
      <w:r>
        <w:rPr>
          <w:bCs/>
          <w:i/>
          <w:iCs/>
        </w:rPr>
        <w:t>l</w:t>
      </w:r>
      <w:r w:rsidR="00FA0016" w:rsidRPr="00FA0016">
        <w:rPr>
          <w:bCs/>
          <w:i/>
          <w:iCs/>
        </w:rPr>
        <w:t xml:space="preserve">anguage needs to be provided and </w:t>
      </w:r>
      <w:r w:rsidRPr="00FA0016">
        <w:rPr>
          <w:bCs/>
          <w:i/>
          <w:iCs/>
        </w:rPr>
        <w:t>Welsh</w:t>
      </w:r>
      <w:r w:rsidR="00FA0016" w:rsidRPr="00FA0016">
        <w:rPr>
          <w:bCs/>
          <w:i/>
          <w:iCs/>
        </w:rPr>
        <w:t xml:space="preserve"> language courses are good.</w:t>
      </w:r>
    </w:p>
    <w:p w14:paraId="2A51755F" w14:textId="119E02BD" w:rsidR="00EB42EF" w:rsidRPr="00FA7988" w:rsidRDefault="00FA7988" w:rsidP="00D8001B">
      <w:pPr>
        <w:rPr>
          <w:bCs/>
        </w:rPr>
      </w:pPr>
      <w:r w:rsidRPr="00FA7988">
        <w:rPr>
          <w:bCs/>
        </w:rPr>
        <w:t>T</w:t>
      </w:r>
      <w:r>
        <w:rPr>
          <w:bCs/>
        </w:rPr>
        <w:t xml:space="preserve">hirteen comments were </w:t>
      </w:r>
      <w:r w:rsidR="004A14AB">
        <w:rPr>
          <w:bCs/>
        </w:rPr>
        <w:t>received regarding negative impacts on the language</w:t>
      </w:r>
    </w:p>
    <w:p w14:paraId="7A2319A6" w14:textId="77777777" w:rsidR="008027D4" w:rsidRDefault="008027D4" w:rsidP="00FA7988">
      <w:pPr>
        <w:pStyle w:val="ListParagraph"/>
        <w:numPr>
          <w:ilvl w:val="0"/>
          <w:numId w:val="1"/>
        </w:numPr>
        <w:rPr>
          <w:bCs/>
          <w:i/>
          <w:iCs/>
        </w:rPr>
      </w:pPr>
      <w:r w:rsidRPr="008027D4">
        <w:rPr>
          <w:bCs/>
          <w:i/>
          <w:iCs/>
        </w:rPr>
        <w:t xml:space="preserve">Automated systems get everything wrong! </w:t>
      </w:r>
    </w:p>
    <w:p w14:paraId="51C3EFC2" w14:textId="77777777" w:rsidR="000C3F7C" w:rsidRDefault="008027D4" w:rsidP="00FA7988">
      <w:pPr>
        <w:pStyle w:val="ListParagraph"/>
        <w:numPr>
          <w:ilvl w:val="0"/>
          <w:numId w:val="1"/>
        </w:numPr>
        <w:rPr>
          <w:bCs/>
          <w:i/>
          <w:iCs/>
        </w:rPr>
      </w:pPr>
      <w:r w:rsidRPr="008027D4">
        <w:rPr>
          <w:bCs/>
          <w:i/>
          <w:iCs/>
        </w:rPr>
        <w:t>Chatbot will struggle with welsh</w:t>
      </w:r>
      <w:r w:rsidR="000C3F7C" w:rsidRPr="000C3F7C">
        <w:rPr>
          <w:bCs/>
          <w:i/>
          <w:iCs/>
        </w:rPr>
        <w:t xml:space="preserve"> </w:t>
      </w:r>
    </w:p>
    <w:p w14:paraId="0267119F" w14:textId="77777777" w:rsidR="00CB2381" w:rsidRPr="00CB2381" w:rsidRDefault="00CB2381" w:rsidP="00477CDB">
      <w:pPr>
        <w:pStyle w:val="ListParagraph"/>
        <w:numPr>
          <w:ilvl w:val="0"/>
          <w:numId w:val="1"/>
        </w:numPr>
        <w:rPr>
          <w:bCs/>
          <w:i/>
          <w:iCs/>
        </w:rPr>
      </w:pPr>
      <w:r w:rsidRPr="00CB2381">
        <w:rPr>
          <w:bCs/>
          <w:i/>
          <w:iCs/>
        </w:rPr>
        <w:t>Cuts are bound to affect Welsh services - the Council will not be able to compete as much for Welsh-speaking staff.</w:t>
      </w:r>
    </w:p>
    <w:p w14:paraId="38568C21" w14:textId="35A19818" w:rsidR="00AF7744" w:rsidRDefault="00AF7744" w:rsidP="00FA7988">
      <w:pPr>
        <w:pStyle w:val="ListParagraph"/>
        <w:numPr>
          <w:ilvl w:val="0"/>
          <w:numId w:val="1"/>
        </w:numPr>
        <w:rPr>
          <w:bCs/>
          <w:i/>
          <w:iCs/>
        </w:rPr>
      </w:pPr>
      <w:r w:rsidRPr="008027D4">
        <w:rPr>
          <w:bCs/>
          <w:i/>
          <w:iCs/>
        </w:rPr>
        <w:t xml:space="preserve">It is very difficult to receive Welsh language service from the council </w:t>
      </w:r>
    </w:p>
    <w:p w14:paraId="6A6951D8" w14:textId="39BD9053" w:rsidR="008027D4" w:rsidRDefault="000C3F7C" w:rsidP="00FA7988">
      <w:pPr>
        <w:pStyle w:val="ListParagraph"/>
        <w:numPr>
          <w:ilvl w:val="0"/>
          <w:numId w:val="1"/>
        </w:numPr>
        <w:rPr>
          <w:bCs/>
          <w:i/>
          <w:iCs/>
        </w:rPr>
      </w:pPr>
      <w:r w:rsidRPr="008027D4">
        <w:rPr>
          <w:bCs/>
          <w:i/>
          <w:iCs/>
        </w:rPr>
        <w:t>my wife fist language is welsh</w:t>
      </w:r>
    </w:p>
    <w:p w14:paraId="63DAC61F" w14:textId="77777777" w:rsidR="00AF7744" w:rsidRDefault="00AF7744" w:rsidP="00FA7988">
      <w:pPr>
        <w:pStyle w:val="ListParagraph"/>
        <w:numPr>
          <w:ilvl w:val="0"/>
          <w:numId w:val="1"/>
        </w:numPr>
        <w:rPr>
          <w:bCs/>
          <w:i/>
          <w:iCs/>
        </w:rPr>
      </w:pPr>
      <w:r w:rsidRPr="008027D4">
        <w:rPr>
          <w:bCs/>
          <w:i/>
          <w:iCs/>
        </w:rPr>
        <w:t xml:space="preserve">Not sure. Further information needed from this survey </w:t>
      </w:r>
    </w:p>
    <w:p w14:paraId="5FCA5F65" w14:textId="1F1781C9" w:rsidR="000C3F7C" w:rsidRDefault="000C3F7C" w:rsidP="00FA7988">
      <w:pPr>
        <w:pStyle w:val="ListParagraph"/>
        <w:numPr>
          <w:ilvl w:val="0"/>
          <w:numId w:val="1"/>
        </w:numPr>
        <w:rPr>
          <w:bCs/>
          <w:i/>
          <w:iCs/>
        </w:rPr>
      </w:pPr>
      <w:r w:rsidRPr="008027D4">
        <w:rPr>
          <w:bCs/>
          <w:i/>
          <w:iCs/>
        </w:rPr>
        <w:t>Struggle to afford food</w:t>
      </w:r>
    </w:p>
    <w:p w14:paraId="1ED6D823" w14:textId="04098996" w:rsidR="00C7196B" w:rsidRDefault="00477CDB" w:rsidP="00477CDB">
      <w:pPr>
        <w:pStyle w:val="ListParagraph"/>
        <w:numPr>
          <w:ilvl w:val="0"/>
          <w:numId w:val="1"/>
        </w:numPr>
        <w:rPr>
          <w:bCs/>
          <w:i/>
          <w:iCs/>
        </w:rPr>
      </w:pPr>
      <w:r>
        <w:rPr>
          <w:bCs/>
          <w:i/>
          <w:iCs/>
        </w:rPr>
        <w:t>T</w:t>
      </w:r>
      <w:r w:rsidRPr="00477CDB">
        <w:rPr>
          <w:bCs/>
          <w:i/>
          <w:iCs/>
        </w:rPr>
        <w:t>here is a lack of availability of Welsh services, so cuts in funding always have an adverse effect on them.</w:t>
      </w:r>
    </w:p>
    <w:p w14:paraId="388D4038" w14:textId="314E2B10" w:rsidR="000C3F7C" w:rsidRDefault="000C3F7C" w:rsidP="00FA7988">
      <w:pPr>
        <w:pStyle w:val="ListParagraph"/>
        <w:numPr>
          <w:ilvl w:val="0"/>
          <w:numId w:val="1"/>
        </w:numPr>
        <w:rPr>
          <w:bCs/>
          <w:i/>
          <w:iCs/>
        </w:rPr>
      </w:pPr>
      <w:r w:rsidRPr="008027D4">
        <w:rPr>
          <w:bCs/>
          <w:i/>
          <w:iCs/>
        </w:rPr>
        <w:t>There is not enough money to support my Children who have ALN and who have had a difficult start to life.</w:t>
      </w:r>
    </w:p>
    <w:p w14:paraId="03631E7A" w14:textId="6E4CC94B" w:rsidR="00C7196B" w:rsidRDefault="00C7196B" w:rsidP="00C7196B">
      <w:pPr>
        <w:pStyle w:val="ListParagraph"/>
        <w:numPr>
          <w:ilvl w:val="0"/>
          <w:numId w:val="1"/>
        </w:numPr>
        <w:rPr>
          <w:bCs/>
          <w:i/>
          <w:iCs/>
        </w:rPr>
      </w:pPr>
      <w:r w:rsidRPr="00C7196B">
        <w:rPr>
          <w:bCs/>
          <w:i/>
          <w:iCs/>
        </w:rPr>
        <w:t>There will be further deterioration in the condition of Cardiff schools</w:t>
      </w:r>
    </w:p>
    <w:p w14:paraId="608D0950" w14:textId="77777777" w:rsidR="00AF7744" w:rsidRDefault="00AF7744" w:rsidP="00FA7988">
      <w:pPr>
        <w:pStyle w:val="ListParagraph"/>
        <w:numPr>
          <w:ilvl w:val="0"/>
          <w:numId w:val="1"/>
        </w:numPr>
        <w:rPr>
          <w:bCs/>
          <w:i/>
          <w:iCs/>
        </w:rPr>
      </w:pPr>
      <w:r w:rsidRPr="008027D4">
        <w:rPr>
          <w:bCs/>
          <w:i/>
          <w:iCs/>
        </w:rPr>
        <w:t xml:space="preserve">Welsh is often an "afterthought" with online or digital content so the information isn't always accurate, complete or up to date. The translations the council use are also really formal and often too literal, they're not the Welsh many people actually use day to day and I'm often left a bit baffled by what it's trying to convey. If more stuff HAS to go through a chatbot, I;ll end up just using it in English, like I've done </w:t>
      </w:r>
      <w:r w:rsidRPr="008027D4">
        <w:rPr>
          <w:bCs/>
          <w:i/>
          <w:iCs/>
        </w:rPr>
        <w:lastRenderedPageBreak/>
        <w:t>with this survey and then that will be considered to be "lack of demand" which will be used as an excuse not to prioritise providing those services in Welsh. If I chat to someone in Welsh, the Welsh is usually more relatable, the terms more common and they'll translate for me if I don't know a particular word.</w:t>
      </w:r>
    </w:p>
    <w:p w14:paraId="019EBD0F" w14:textId="0CD8499F" w:rsidR="00FA7988" w:rsidRDefault="008027D4" w:rsidP="00FA7988">
      <w:pPr>
        <w:pStyle w:val="ListParagraph"/>
        <w:numPr>
          <w:ilvl w:val="0"/>
          <w:numId w:val="1"/>
        </w:numPr>
        <w:rPr>
          <w:bCs/>
          <w:i/>
          <w:iCs/>
        </w:rPr>
      </w:pPr>
      <w:r w:rsidRPr="008027D4">
        <w:rPr>
          <w:bCs/>
          <w:i/>
          <w:iCs/>
        </w:rPr>
        <w:t>Won’t be as accessible</w:t>
      </w:r>
    </w:p>
    <w:p w14:paraId="302FCF82" w14:textId="486095A7" w:rsidR="008027D4" w:rsidRPr="00FA7988" w:rsidRDefault="008027D4" w:rsidP="00FA7988">
      <w:pPr>
        <w:pStyle w:val="ListParagraph"/>
        <w:numPr>
          <w:ilvl w:val="0"/>
          <w:numId w:val="1"/>
        </w:numPr>
        <w:rPr>
          <w:bCs/>
          <w:i/>
          <w:iCs/>
        </w:rPr>
      </w:pPr>
      <w:r w:rsidRPr="008027D4">
        <w:rPr>
          <w:bCs/>
          <w:i/>
          <w:iCs/>
        </w:rPr>
        <w:t>You are unable to manage change effectively</w:t>
      </w:r>
    </w:p>
    <w:p w14:paraId="58652EE1" w14:textId="77777777" w:rsidR="00C87591" w:rsidRDefault="00C87591" w:rsidP="00C87591">
      <w:pPr>
        <w:rPr>
          <w:b/>
        </w:rPr>
      </w:pPr>
      <w:r w:rsidRPr="00DE6705">
        <w:rPr>
          <w:b/>
        </w:rPr>
        <w:t>What is your ethnic group?</w:t>
      </w:r>
    </w:p>
    <w:tbl>
      <w:tblPr>
        <w:tblStyle w:val="GridTable4-Accent5"/>
        <w:tblW w:w="7791" w:type="dxa"/>
        <w:tblLook w:val="04E0" w:firstRow="1" w:lastRow="1" w:firstColumn="1" w:lastColumn="0" w:noHBand="0" w:noVBand="1"/>
      </w:tblPr>
      <w:tblGrid>
        <w:gridCol w:w="5871"/>
        <w:gridCol w:w="960"/>
        <w:gridCol w:w="960"/>
      </w:tblGrid>
      <w:tr w:rsidR="00F70755" w:rsidRPr="0028331C" w14:paraId="5C0B8E5A" w14:textId="77777777" w:rsidTr="0030653F">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871" w:type="dxa"/>
            <w:noWrap/>
            <w:hideMark/>
          </w:tcPr>
          <w:p w14:paraId="318AAEAB" w14:textId="77777777" w:rsidR="00F70755" w:rsidRPr="0028331C" w:rsidRDefault="00F70755" w:rsidP="0030653F">
            <w:pPr>
              <w:rPr>
                <w:rFonts w:asciiTheme="minorHAnsi" w:hAnsiTheme="minorHAnsi" w:cstheme="minorHAnsi"/>
                <w:color w:val="FFFFFF" w:themeColor="background1"/>
                <w:szCs w:val="24"/>
              </w:rPr>
            </w:pPr>
          </w:p>
        </w:tc>
        <w:tc>
          <w:tcPr>
            <w:tcW w:w="960" w:type="dxa"/>
            <w:noWrap/>
            <w:hideMark/>
          </w:tcPr>
          <w:p w14:paraId="305BB488" w14:textId="77777777" w:rsidR="00F70755" w:rsidRPr="0028331C" w:rsidRDefault="00F70755" w:rsidP="0030653F">
            <w:pPr>
              <w:jc w:val="right"/>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bCs/>
                <w:color w:val="FFFFFF" w:themeColor="background1"/>
                <w:szCs w:val="24"/>
              </w:rPr>
            </w:pPr>
            <w:r w:rsidRPr="0028331C">
              <w:rPr>
                <w:rFonts w:asciiTheme="minorHAnsi" w:hAnsiTheme="minorHAnsi" w:cstheme="minorHAnsi"/>
                <w:b/>
                <w:bCs/>
                <w:color w:val="FFFFFF" w:themeColor="background1"/>
                <w:szCs w:val="24"/>
              </w:rPr>
              <w:t>No.</w:t>
            </w:r>
          </w:p>
        </w:tc>
        <w:tc>
          <w:tcPr>
            <w:tcW w:w="960" w:type="dxa"/>
            <w:noWrap/>
            <w:hideMark/>
          </w:tcPr>
          <w:p w14:paraId="49299A26" w14:textId="77777777" w:rsidR="00F70755" w:rsidRPr="0028331C" w:rsidRDefault="00F70755" w:rsidP="0030653F">
            <w:pPr>
              <w:jc w:val="right"/>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bCs/>
                <w:color w:val="FFFFFF" w:themeColor="background1"/>
                <w:szCs w:val="24"/>
              </w:rPr>
            </w:pPr>
            <w:r w:rsidRPr="0028331C">
              <w:rPr>
                <w:rFonts w:asciiTheme="minorHAnsi" w:hAnsiTheme="minorHAnsi" w:cstheme="minorHAnsi"/>
                <w:b/>
                <w:bCs/>
                <w:color w:val="FFFFFF" w:themeColor="background1"/>
                <w:szCs w:val="24"/>
              </w:rPr>
              <w:t>%</w:t>
            </w:r>
          </w:p>
        </w:tc>
      </w:tr>
      <w:tr w:rsidR="00F70755" w:rsidRPr="0028331C" w14:paraId="2A7EE0B1"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871" w:type="dxa"/>
            <w:noWrap/>
            <w:hideMark/>
          </w:tcPr>
          <w:p w14:paraId="4260F7C6" w14:textId="77777777" w:rsidR="00F70755" w:rsidRPr="0028331C" w:rsidRDefault="00F70755" w:rsidP="0030653F">
            <w:pPr>
              <w:rPr>
                <w:rFonts w:asciiTheme="minorHAnsi" w:hAnsiTheme="minorHAnsi" w:cstheme="minorHAnsi"/>
                <w:szCs w:val="24"/>
              </w:rPr>
            </w:pPr>
            <w:r w:rsidRPr="0028331C">
              <w:rPr>
                <w:rFonts w:asciiTheme="minorHAnsi" w:hAnsiTheme="minorHAnsi" w:cstheme="minorHAnsi"/>
                <w:szCs w:val="24"/>
              </w:rPr>
              <w:t>White - Welsh/English/Scottish/Northern Irish/British</w:t>
            </w:r>
          </w:p>
        </w:tc>
        <w:tc>
          <w:tcPr>
            <w:tcW w:w="960" w:type="dxa"/>
            <w:noWrap/>
          </w:tcPr>
          <w:p w14:paraId="1D0E420C" w14:textId="7492247F" w:rsidR="00F70755" w:rsidRPr="0028331C" w:rsidRDefault="00B00891" w:rsidP="0030653F">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4"/>
              </w:rPr>
            </w:pPr>
            <w:r>
              <w:rPr>
                <w:rFonts w:cs="Calibri"/>
                <w:color w:val="000000"/>
              </w:rPr>
              <w:t>1821</w:t>
            </w:r>
          </w:p>
        </w:tc>
        <w:tc>
          <w:tcPr>
            <w:tcW w:w="960" w:type="dxa"/>
            <w:noWrap/>
          </w:tcPr>
          <w:p w14:paraId="4708750A" w14:textId="258F1A65" w:rsidR="00F70755" w:rsidRPr="0028331C" w:rsidRDefault="00B00891" w:rsidP="0030653F">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Pr>
                <w:rFonts w:cs="Calibri"/>
                <w:i/>
                <w:iCs/>
                <w:color w:val="000000"/>
              </w:rPr>
              <w:t>74.2</w:t>
            </w:r>
          </w:p>
        </w:tc>
      </w:tr>
      <w:tr w:rsidR="007A552E" w:rsidRPr="0028331C" w14:paraId="5A0AB86E" w14:textId="77777777" w:rsidTr="0029553C">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871" w:type="dxa"/>
            <w:noWrap/>
          </w:tcPr>
          <w:p w14:paraId="4CB6CDC7" w14:textId="4A0D0363" w:rsidR="007A552E" w:rsidRPr="0028331C" w:rsidRDefault="007A552E" w:rsidP="007A552E">
            <w:pPr>
              <w:rPr>
                <w:rFonts w:asciiTheme="minorHAnsi" w:hAnsiTheme="minorHAnsi" w:cstheme="minorHAnsi"/>
                <w:szCs w:val="24"/>
              </w:rPr>
            </w:pPr>
            <w:r w:rsidRPr="0028331C">
              <w:rPr>
                <w:rFonts w:asciiTheme="minorHAnsi" w:hAnsiTheme="minorHAnsi" w:cstheme="minorHAnsi"/>
                <w:szCs w:val="24"/>
              </w:rPr>
              <w:t>White - Irish</w:t>
            </w:r>
          </w:p>
        </w:tc>
        <w:tc>
          <w:tcPr>
            <w:tcW w:w="960" w:type="dxa"/>
            <w:noWrap/>
          </w:tcPr>
          <w:p w14:paraId="1C012D74" w14:textId="78AFA0DC" w:rsidR="007A552E" w:rsidRDefault="007A552E" w:rsidP="0029553C">
            <w:pPr>
              <w:jc w:val="right"/>
              <w:cnfStyle w:val="000000010000" w:firstRow="0" w:lastRow="0" w:firstColumn="0" w:lastColumn="0" w:oddVBand="0" w:evenVBand="0" w:oddHBand="0" w:evenHBand="1" w:firstRowFirstColumn="0" w:firstRowLastColumn="0" w:lastRowFirstColumn="0" w:lastRowLastColumn="0"/>
              <w:rPr>
                <w:rFonts w:cs="Calibri"/>
                <w:color w:val="000000"/>
              </w:rPr>
            </w:pPr>
            <w:r>
              <w:rPr>
                <w:rFonts w:cs="Calibri"/>
                <w:color w:val="000000"/>
              </w:rPr>
              <w:t>36</w:t>
            </w:r>
          </w:p>
        </w:tc>
        <w:tc>
          <w:tcPr>
            <w:tcW w:w="960" w:type="dxa"/>
            <w:noWrap/>
          </w:tcPr>
          <w:p w14:paraId="74396CAA" w14:textId="04BB0D57" w:rsidR="007A552E" w:rsidRDefault="007A552E" w:rsidP="0029553C">
            <w:pPr>
              <w:jc w:val="right"/>
              <w:cnfStyle w:val="000000010000" w:firstRow="0" w:lastRow="0" w:firstColumn="0" w:lastColumn="0" w:oddVBand="0" w:evenVBand="0" w:oddHBand="0" w:evenHBand="1" w:firstRowFirstColumn="0" w:firstRowLastColumn="0" w:lastRowFirstColumn="0" w:lastRowLastColumn="0"/>
              <w:rPr>
                <w:rFonts w:cs="Calibri"/>
                <w:i/>
                <w:iCs/>
                <w:color w:val="000000"/>
              </w:rPr>
            </w:pPr>
            <w:r>
              <w:rPr>
                <w:rFonts w:cs="Calibri"/>
                <w:i/>
                <w:iCs/>
                <w:color w:val="000000"/>
              </w:rPr>
              <w:t>1.5</w:t>
            </w:r>
          </w:p>
        </w:tc>
      </w:tr>
      <w:tr w:rsidR="00F70755" w:rsidRPr="0028331C" w14:paraId="65912E2F"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871" w:type="dxa"/>
            <w:noWrap/>
          </w:tcPr>
          <w:p w14:paraId="607EBAE5" w14:textId="77777777" w:rsidR="00F70755" w:rsidRPr="0028331C" w:rsidRDefault="00F70755" w:rsidP="0030653F">
            <w:pPr>
              <w:rPr>
                <w:rFonts w:asciiTheme="minorHAnsi" w:hAnsiTheme="minorHAnsi" w:cstheme="minorHAnsi"/>
                <w:szCs w:val="24"/>
              </w:rPr>
            </w:pPr>
            <w:r w:rsidRPr="0028331C">
              <w:rPr>
                <w:rFonts w:asciiTheme="minorHAnsi" w:hAnsiTheme="minorHAnsi" w:cstheme="minorHAnsi"/>
                <w:szCs w:val="24"/>
              </w:rPr>
              <w:t xml:space="preserve">White </w:t>
            </w:r>
            <w:r>
              <w:rPr>
                <w:rFonts w:asciiTheme="minorHAnsi" w:hAnsiTheme="minorHAnsi" w:cstheme="minorHAnsi"/>
                <w:szCs w:val="24"/>
              </w:rPr>
              <w:t>–</w:t>
            </w:r>
            <w:r w:rsidRPr="0028331C">
              <w:rPr>
                <w:rFonts w:asciiTheme="minorHAnsi" w:hAnsiTheme="minorHAnsi" w:cstheme="minorHAnsi"/>
                <w:szCs w:val="24"/>
              </w:rPr>
              <w:t xml:space="preserve"> </w:t>
            </w:r>
            <w:r>
              <w:rPr>
                <w:rFonts w:asciiTheme="minorHAnsi" w:hAnsiTheme="minorHAnsi" w:cstheme="minorHAnsi"/>
                <w:szCs w:val="24"/>
              </w:rPr>
              <w:t>Gypsy / Traveller</w:t>
            </w:r>
          </w:p>
        </w:tc>
        <w:tc>
          <w:tcPr>
            <w:tcW w:w="960" w:type="dxa"/>
            <w:noWrap/>
          </w:tcPr>
          <w:p w14:paraId="78D4BFCD" w14:textId="16FB67FF" w:rsidR="00F70755" w:rsidRPr="0028331C" w:rsidRDefault="007A552E" w:rsidP="0030653F">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4"/>
              </w:rPr>
            </w:pPr>
            <w:r>
              <w:rPr>
                <w:rFonts w:cs="Calibri"/>
                <w:color w:val="000000"/>
              </w:rPr>
              <w:t>6</w:t>
            </w:r>
          </w:p>
        </w:tc>
        <w:tc>
          <w:tcPr>
            <w:tcW w:w="960" w:type="dxa"/>
            <w:noWrap/>
          </w:tcPr>
          <w:p w14:paraId="14CF08CC" w14:textId="45D16D9D" w:rsidR="00F70755" w:rsidRPr="0028331C" w:rsidRDefault="007A552E" w:rsidP="0030653F">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Pr>
                <w:rFonts w:cs="Calibri"/>
                <w:i/>
                <w:iCs/>
                <w:color w:val="000000"/>
              </w:rPr>
              <w:t>0.2</w:t>
            </w:r>
          </w:p>
        </w:tc>
      </w:tr>
      <w:tr w:rsidR="00F70755" w:rsidRPr="0028331C" w14:paraId="37F89B1D" w14:textId="77777777" w:rsidTr="0030653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871" w:type="dxa"/>
            <w:noWrap/>
            <w:hideMark/>
          </w:tcPr>
          <w:p w14:paraId="0DA5A422" w14:textId="10DFF2EE" w:rsidR="00F70755" w:rsidRPr="0028331C" w:rsidRDefault="007A552E" w:rsidP="0030653F">
            <w:pPr>
              <w:rPr>
                <w:rFonts w:asciiTheme="minorHAnsi" w:hAnsiTheme="minorHAnsi" w:cstheme="minorHAnsi"/>
                <w:szCs w:val="24"/>
              </w:rPr>
            </w:pPr>
            <w:r w:rsidRPr="0028331C">
              <w:rPr>
                <w:rFonts w:asciiTheme="minorHAnsi" w:hAnsiTheme="minorHAnsi" w:cstheme="minorHAnsi"/>
                <w:szCs w:val="24"/>
              </w:rPr>
              <w:t>White - Any other white background</w:t>
            </w:r>
          </w:p>
        </w:tc>
        <w:tc>
          <w:tcPr>
            <w:tcW w:w="960" w:type="dxa"/>
            <w:noWrap/>
          </w:tcPr>
          <w:p w14:paraId="269664C6" w14:textId="0E6700EC" w:rsidR="00F70755" w:rsidRPr="0028331C" w:rsidRDefault="007A552E" w:rsidP="0030653F">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szCs w:val="24"/>
              </w:rPr>
            </w:pPr>
            <w:r>
              <w:rPr>
                <w:rFonts w:cs="Calibri"/>
                <w:color w:val="000000"/>
              </w:rPr>
              <w:t>99</w:t>
            </w:r>
          </w:p>
        </w:tc>
        <w:tc>
          <w:tcPr>
            <w:tcW w:w="960" w:type="dxa"/>
            <w:noWrap/>
          </w:tcPr>
          <w:p w14:paraId="72A4D126" w14:textId="209B0BE4" w:rsidR="00F70755" w:rsidRPr="0028331C" w:rsidRDefault="007A552E" w:rsidP="0030653F">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Pr>
                <w:rFonts w:cs="Calibri"/>
                <w:i/>
                <w:iCs/>
                <w:color w:val="000000"/>
              </w:rPr>
              <w:t>4.0</w:t>
            </w:r>
          </w:p>
        </w:tc>
      </w:tr>
      <w:tr w:rsidR="00F70755" w:rsidRPr="0028331C" w14:paraId="16287E59"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871" w:type="dxa"/>
            <w:noWrap/>
          </w:tcPr>
          <w:p w14:paraId="57636832" w14:textId="197B9BD4" w:rsidR="00F70755" w:rsidRPr="0028331C" w:rsidRDefault="006F1352" w:rsidP="0030653F">
            <w:pPr>
              <w:rPr>
                <w:rFonts w:asciiTheme="minorHAnsi" w:hAnsiTheme="minorHAnsi" w:cstheme="minorHAnsi"/>
                <w:szCs w:val="24"/>
              </w:rPr>
            </w:pPr>
            <w:r w:rsidRPr="0028331C">
              <w:rPr>
                <w:rFonts w:asciiTheme="minorHAnsi" w:hAnsiTheme="minorHAnsi" w:cstheme="minorHAnsi"/>
                <w:szCs w:val="24"/>
              </w:rPr>
              <w:t>Mixed/Multiple Ethnic Groups - White &amp; Asian</w:t>
            </w:r>
          </w:p>
        </w:tc>
        <w:tc>
          <w:tcPr>
            <w:tcW w:w="960" w:type="dxa"/>
            <w:noWrap/>
          </w:tcPr>
          <w:p w14:paraId="1BA13D01" w14:textId="3615D4E8" w:rsidR="00F70755" w:rsidRPr="0028331C" w:rsidRDefault="006F1352" w:rsidP="0030653F">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4"/>
              </w:rPr>
            </w:pPr>
            <w:r>
              <w:rPr>
                <w:rFonts w:cs="Calibri"/>
                <w:color w:val="000000"/>
              </w:rPr>
              <w:t>20</w:t>
            </w:r>
          </w:p>
        </w:tc>
        <w:tc>
          <w:tcPr>
            <w:tcW w:w="960" w:type="dxa"/>
            <w:noWrap/>
          </w:tcPr>
          <w:p w14:paraId="13AE05FD" w14:textId="7E95874B" w:rsidR="00F70755" w:rsidRPr="0028331C" w:rsidRDefault="006F1352" w:rsidP="0030653F">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Pr>
                <w:rFonts w:cs="Calibri"/>
                <w:i/>
                <w:iCs/>
                <w:color w:val="000000"/>
              </w:rPr>
              <w:t>0.8</w:t>
            </w:r>
          </w:p>
        </w:tc>
      </w:tr>
      <w:tr w:rsidR="00F70755" w:rsidRPr="0028331C" w14:paraId="4573741E" w14:textId="77777777" w:rsidTr="0029553C">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871" w:type="dxa"/>
            <w:noWrap/>
            <w:vAlign w:val="bottom"/>
          </w:tcPr>
          <w:p w14:paraId="2A83E218" w14:textId="6E4B61D6" w:rsidR="00F70755" w:rsidRPr="0028331C" w:rsidRDefault="00F70755" w:rsidP="0030653F">
            <w:pPr>
              <w:rPr>
                <w:rFonts w:asciiTheme="minorHAnsi" w:hAnsiTheme="minorHAnsi" w:cstheme="minorHAnsi"/>
                <w:szCs w:val="24"/>
              </w:rPr>
            </w:pPr>
            <w:r>
              <w:rPr>
                <w:rFonts w:cs="Calibri"/>
                <w:color w:val="000000"/>
              </w:rPr>
              <w:t xml:space="preserve">Mixed/Multiple Ethnic Groups - White </w:t>
            </w:r>
            <w:r w:rsidR="00E54341">
              <w:rPr>
                <w:rFonts w:cs="Calibri"/>
                <w:color w:val="000000"/>
              </w:rPr>
              <w:t>and Black Caribbean Welsh / British / Other</w:t>
            </w:r>
          </w:p>
        </w:tc>
        <w:tc>
          <w:tcPr>
            <w:tcW w:w="960" w:type="dxa"/>
            <w:noWrap/>
          </w:tcPr>
          <w:p w14:paraId="20856A51" w14:textId="1C09CF24" w:rsidR="00F70755" w:rsidRPr="0028331C" w:rsidRDefault="006E1C53" w:rsidP="0030653F">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szCs w:val="24"/>
              </w:rPr>
            </w:pPr>
            <w:r>
              <w:rPr>
                <w:rFonts w:cs="Calibri"/>
                <w:color w:val="000000"/>
              </w:rPr>
              <w:t>12</w:t>
            </w:r>
          </w:p>
        </w:tc>
        <w:tc>
          <w:tcPr>
            <w:tcW w:w="960" w:type="dxa"/>
            <w:noWrap/>
          </w:tcPr>
          <w:p w14:paraId="394C76B9" w14:textId="71E05031" w:rsidR="00F70755" w:rsidRPr="0028331C" w:rsidRDefault="00E54341" w:rsidP="0030653F">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Pr>
                <w:rFonts w:cs="Calibri"/>
                <w:i/>
                <w:iCs/>
                <w:color w:val="000000"/>
              </w:rPr>
              <w:t>0.5</w:t>
            </w:r>
          </w:p>
        </w:tc>
      </w:tr>
      <w:tr w:rsidR="00F70755" w:rsidRPr="0028331C" w14:paraId="1D57AB5E" w14:textId="77777777" w:rsidTr="0029553C">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871" w:type="dxa"/>
            <w:noWrap/>
            <w:vAlign w:val="bottom"/>
          </w:tcPr>
          <w:p w14:paraId="793A85BA" w14:textId="494FD22E" w:rsidR="00F70755" w:rsidRPr="0028331C" w:rsidRDefault="00F70755" w:rsidP="0030653F">
            <w:pPr>
              <w:rPr>
                <w:rFonts w:asciiTheme="minorHAnsi" w:hAnsiTheme="minorHAnsi" w:cstheme="minorHAnsi"/>
                <w:szCs w:val="24"/>
              </w:rPr>
            </w:pPr>
            <w:r>
              <w:rPr>
                <w:rFonts w:cs="Calibri"/>
                <w:color w:val="000000"/>
              </w:rPr>
              <w:t xml:space="preserve">Mixed/Multiple Ethnic Groups - White </w:t>
            </w:r>
            <w:r w:rsidR="00E54341">
              <w:rPr>
                <w:rFonts w:cs="Calibri"/>
                <w:color w:val="000000"/>
              </w:rPr>
              <w:t>and</w:t>
            </w:r>
            <w:r>
              <w:rPr>
                <w:rFonts w:cs="Calibri"/>
                <w:color w:val="000000"/>
              </w:rPr>
              <w:t xml:space="preserve"> Black</w:t>
            </w:r>
            <w:r w:rsidR="00E54341">
              <w:rPr>
                <w:rFonts w:cs="Calibri"/>
                <w:color w:val="000000"/>
              </w:rPr>
              <w:t xml:space="preserve"> African Welsh / British / Other</w:t>
            </w:r>
          </w:p>
        </w:tc>
        <w:tc>
          <w:tcPr>
            <w:tcW w:w="960" w:type="dxa"/>
            <w:noWrap/>
          </w:tcPr>
          <w:p w14:paraId="552920D0" w14:textId="215FBBE3" w:rsidR="00F70755" w:rsidRPr="0028331C" w:rsidRDefault="00464A57" w:rsidP="0030653F">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4"/>
              </w:rPr>
            </w:pPr>
            <w:r>
              <w:rPr>
                <w:rFonts w:cs="Calibri"/>
                <w:color w:val="000000"/>
              </w:rPr>
              <w:t>13</w:t>
            </w:r>
          </w:p>
        </w:tc>
        <w:tc>
          <w:tcPr>
            <w:tcW w:w="960" w:type="dxa"/>
            <w:noWrap/>
          </w:tcPr>
          <w:p w14:paraId="25DCA94D" w14:textId="27D880E8" w:rsidR="00F70755" w:rsidRPr="0028331C" w:rsidRDefault="00E54341" w:rsidP="0030653F">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Pr>
                <w:rFonts w:cs="Calibri"/>
                <w:i/>
                <w:iCs/>
                <w:color w:val="000000"/>
              </w:rPr>
              <w:t>0.5</w:t>
            </w:r>
          </w:p>
        </w:tc>
      </w:tr>
      <w:tr w:rsidR="00F70755" w:rsidRPr="0028331C" w14:paraId="3BE0507F" w14:textId="77777777" w:rsidTr="0030653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871" w:type="dxa"/>
            <w:noWrap/>
          </w:tcPr>
          <w:p w14:paraId="4755F80F" w14:textId="77777777" w:rsidR="00F70755" w:rsidRPr="0028331C" w:rsidRDefault="00F70755" w:rsidP="0030653F">
            <w:pPr>
              <w:rPr>
                <w:rFonts w:asciiTheme="minorHAnsi" w:hAnsiTheme="minorHAnsi" w:cstheme="minorHAnsi"/>
                <w:szCs w:val="24"/>
              </w:rPr>
            </w:pPr>
            <w:r w:rsidRPr="0028331C">
              <w:rPr>
                <w:rFonts w:asciiTheme="minorHAnsi" w:hAnsiTheme="minorHAnsi" w:cstheme="minorHAnsi"/>
                <w:szCs w:val="24"/>
              </w:rPr>
              <w:t xml:space="preserve">Mixed/Multiple Ethnic Groups - Any other </w:t>
            </w:r>
          </w:p>
        </w:tc>
        <w:tc>
          <w:tcPr>
            <w:tcW w:w="960" w:type="dxa"/>
            <w:noWrap/>
          </w:tcPr>
          <w:p w14:paraId="481A3928" w14:textId="38C13FD7" w:rsidR="00F70755" w:rsidRPr="0028331C" w:rsidRDefault="00313744" w:rsidP="0030653F">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szCs w:val="24"/>
              </w:rPr>
            </w:pPr>
            <w:r>
              <w:rPr>
                <w:rFonts w:cs="Calibri"/>
                <w:color w:val="000000"/>
              </w:rPr>
              <w:t>16</w:t>
            </w:r>
          </w:p>
        </w:tc>
        <w:tc>
          <w:tcPr>
            <w:tcW w:w="960" w:type="dxa"/>
            <w:noWrap/>
          </w:tcPr>
          <w:p w14:paraId="310F87FA" w14:textId="68BADC4A" w:rsidR="00F70755" w:rsidRPr="0028331C" w:rsidRDefault="00313744" w:rsidP="0030653F">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Pr>
                <w:rFonts w:cs="Calibri"/>
                <w:i/>
                <w:iCs/>
                <w:color w:val="000000"/>
              </w:rPr>
              <w:t>0.7</w:t>
            </w:r>
          </w:p>
        </w:tc>
      </w:tr>
      <w:tr w:rsidR="00F70755" w:rsidRPr="0028331C" w14:paraId="0D62C8C5"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871" w:type="dxa"/>
            <w:noWrap/>
          </w:tcPr>
          <w:p w14:paraId="277CE756" w14:textId="77777777" w:rsidR="00F70755" w:rsidRPr="0028331C" w:rsidRDefault="00F70755" w:rsidP="0030653F">
            <w:pPr>
              <w:rPr>
                <w:rFonts w:asciiTheme="minorHAnsi" w:hAnsiTheme="minorHAnsi" w:cstheme="minorHAnsi"/>
                <w:szCs w:val="24"/>
              </w:rPr>
            </w:pPr>
            <w:r w:rsidRPr="0028331C">
              <w:rPr>
                <w:rFonts w:asciiTheme="minorHAnsi" w:hAnsiTheme="minorHAnsi" w:cstheme="minorHAnsi"/>
                <w:szCs w:val="24"/>
              </w:rPr>
              <w:t>Asian/Asian British – Bangladeshi</w:t>
            </w:r>
          </w:p>
        </w:tc>
        <w:tc>
          <w:tcPr>
            <w:tcW w:w="960" w:type="dxa"/>
            <w:noWrap/>
          </w:tcPr>
          <w:p w14:paraId="7DC3A7DA" w14:textId="796B4ACA" w:rsidR="00F70755" w:rsidRPr="0028331C" w:rsidRDefault="00EF7AEA" w:rsidP="0030653F">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4"/>
              </w:rPr>
            </w:pPr>
            <w:r>
              <w:rPr>
                <w:rFonts w:cs="Calibri"/>
                <w:color w:val="000000"/>
              </w:rPr>
              <w:t>59</w:t>
            </w:r>
          </w:p>
        </w:tc>
        <w:tc>
          <w:tcPr>
            <w:tcW w:w="960" w:type="dxa"/>
            <w:noWrap/>
          </w:tcPr>
          <w:p w14:paraId="560B5FB0" w14:textId="375B5907" w:rsidR="00F70755" w:rsidRPr="0028331C" w:rsidRDefault="00743D4D" w:rsidP="0030653F">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Pr>
                <w:rFonts w:cs="Calibri"/>
                <w:i/>
                <w:iCs/>
                <w:color w:val="000000"/>
              </w:rPr>
              <w:t>2.4</w:t>
            </w:r>
          </w:p>
        </w:tc>
      </w:tr>
      <w:tr w:rsidR="00F70755" w:rsidRPr="0028331C" w14:paraId="10CB1935" w14:textId="77777777" w:rsidTr="0030653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871" w:type="dxa"/>
            <w:noWrap/>
          </w:tcPr>
          <w:p w14:paraId="21BCDB46" w14:textId="77777777" w:rsidR="00F70755" w:rsidRPr="0028331C" w:rsidRDefault="00F70755" w:rsidP="0030653F">
            <w:pPr>
              <w:rPr>
                <w:rFonts w:asciiTheme="minorHAnsi" w:hAnsiTheme="minorHAnsi" w:cstheme="minorHAnsi"/>
                <w:szCs w:val="24"/>
              </w:rPr>
            </w:pPr>
            <w:r w:rsidRPr="0028331C">
              <w:rPr>
                <w:rFonts w:asciiTheme="minorHAnsi" w:hAnsiTheme="minorHAnsi" w:cstheme="minorHAnsi"/>
                <w:szCs w:val="24"/>
              </w:rPr>
              <w:t>Asian/Asian British – Chinese</w:t>
            </w:r>
          </w:p>
        </w:tc>
        <w:tc>
          <w:tcPr>
            <w:tcW w:w="960" w:type="dxa"/>
            <w:noWrap/>
          </w:tcPr>
          <w:p w14:paraId="6534DEA0" w14:textId="769D6497" w:rsidR="00F70755" w:rsidRPr="0028331C" w:rsidRDefault="00044CAE" w:rsidP="0030653F">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szCs w:val="24"/>
              </w:rPr>
            </w:pPr>
            <w:r>
              <w:rPr>
                <w:rFonts w:cs="Calibri"/>
                <w:color w:val="000000"/>
              </w:rPr>
              <w:t>12</w:t>
            </w:r>
          </w:p>
        </w:tc>
        <w:tc>
          <w:tcPr>
            <w:tcW w:w="960" w:type="dxa"/>
            <w:noWrap/>
          </w:tcPr>
          <w:p w14:paraId="384D83EE" w14:textId="53FD7EC2" w:rsidR="00F70755" w:rsidRPr="0028331C" w:rsidRDefault="00313744" w:rsidP="0030653F">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Pr>
                <w:rFonts w:cs="Calibri"/>
                <w:i/>
                <w:iCs/>
                <w:color w:val="000000"/>
              </w:rPr>
              <w:t>0.</w:t>
            </w:r>
            <w:r w:rsidR="003E6B74">
              <w:rPr>
                <w:rFonts w:cs="Calibri"/>
                <w:i/>
                <w:iCs/>
                <w:color w:val="000000"/>
              </w:rPr>
              <w:t>5</w:t>
            </w:r>
          </w:p>
        </w:tc>
      </w:tr>
      <w:tr w:rsidR="00F70755" w:rsidRPr="0028331C" w14:paraId="1CAA053B"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871" w:type="dxa"/>
            <w:noWrap/>
          </w:tcPr>
          <w:p w14:paraId="5A92AE44" w14:textId="77777777" w:rsidR="00F70755" w:rsidRPr="0028331C" w:rsidRDefault="00F70755" w:rsidP="0030653F">
            <w:pPr>
              <w:rPr>
                <w:rFonts w:asciiTheme="minorHAnsi" w:hAnsiTheme="minorHAnsi" w:cstheme="minorHAnsi"/>
                <w:szCs w:val="24"/>
              </w:rPr>
            </w:pPr>
            <w:r w:rsidRPr="0028331C">
              <w:rPr>
                <w:rFonts w:asciiTheme="minorHAnsi" w:hAnsiTheme="minorHAnsi" w:cstheme="minorHAnsi"/>
                <w:szCs w:val="24"/>
              </w:rPr>
              <w:t>Asian/Asian British - Indian</w:t>
            </w:r>
          </w:p>
        </w:tc>
        <w:tc>
          <w:tcPr>
            <w:tcW w:w="960" w:type="dxa"/>
            <w:noWrap/>
          </w:tcPr>
          <w:p w14:paraId="48344064" w14:textId="3C8CF371" w:rsidR="00F70755" w:rsidRPr="0028331C" w:rsidRDefault="00044CAE" w:rsidP="0030653F">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4"/>
              </w:rPr>
            </w:pPr>
            <w:r>
              <w:rPr>
                <w:rFonts w:cs="Calibri"/>
                <w:color w:val="000000"/>
              </w:rPr>
              <w:t>64</w:t>
            </w:r>
          </w:p>
        </w:tc>
        <w:tc>
          <w:tcPr>
            <w:tcW w:w="960" w:type="dxa"/>
            <w:noWrap/>
          </w:tcPr>
          <w:p w14:paraId="1797266E" w14:textId="78795468" w:rsidR="00F70755" w:rsidRPr="0028331C" w:rsidRDefault="003E6B74" w:rsidP="0030653F">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Pr>
                <w:rFonts w:asciiTheme="minorHAnsi" w:hAnsiTheme="minorHAnsi" w:cstheme="minorHAnsi"/>
                <w:i/>
                <w:iCs/>
              </w:rPr>
              <w:t>2.6</w:t>
            </w:r>
          </w:p>
        </w:tc>
      </w:tr>
      <w:tr w:rsidR="00F70755" w:rsidRPr="0028331C" w14:paraId="036BC584" w14:textId="77777777" w:rsidTr="0030653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871" w:type="dxa"/>
            <w:noWrap/>
          </w:tcPr>
          <w:p w14:paraId="419775E9" w14:textId="77777777" w:rsidR="00F70755" w:rsidRPr="0028331C" w:rsidRDefault="00F70755" w:rsidP="0030653F">
            <w:pPr>
              <w:rPr>
                <w:rFonts w:asciiTheme="minorHAnsi" w:hAnsiTheme="minorHAnsi" w:cstheme="minorHAnsi"/>
                <w:szCs w:val="24"/>
              </w:rPr>
            </w:pPr>
            <w:r w:rsidRPr="0028331C">
              <w:rPr>
                <w:rFonts w:asciiTheme="minorHAnsi" w:hAnsiTheme="minorHAnsi" w:cstheme="minorHAnsi"/>
                <w:szCs w:val="24"/>
              </w:rPr>
              <w:t>Asian/Asian British – Pakistani</w:t>
            </w:r>
          </w:p>
        </w:tc>
        <w:tc>
          <w:tcPr>
            <w:tcW w:w="960" w:type="dxa"/>
            <w:noWrap/>
          </w:tcPr>
          <w:p w14:paraId="6A933E70" w14:textId="75764BEE" w:rsidR="00F70755" w:rsidRPr="0028331C" w:rsidRDefault="00947766" w:rsidP="0030653F">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szCs w:val="24"/>
              </w:rPr>
            </w:pPr>
            <w:r>
              <w:rPr>
                <w:rFonts w:cs="Calibri"/>
                <w:color w:val="000000"/>
              </w:rPr>
              <w:t>30</w:t>
            </w:r>
          </w:p>
        </w:tc>
        <w:tc>
          <w:tcPr>
            <w:tcW w:w="960" w:type="dxa"/>
            <w:noWrap/>
          </w:tcPr>
          <w:p w14:paraId="2DCF43E0" w14:textId="0CEEEB37" w:rsidR="00F70755" w:rsidRPr="0028331C" w:rsidRDefault="003E6B74" w:rsidP="0030653F">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Pr>
                <w:rFonts w:asciiTheme="minorHAnsi" w:hAnsiTheme="minorHAnsi" w:cstheme="minorHAnsi"/>
                <w:i/>
                <w:iCs/>
              </w:rPr>
              <w:t>1.2</w:t>
            </w:r>
          </w:p>
        </w:tc>
      </w:tr>
      <w:tr w:rsidR="00F70755" w:rsidRPr="0028331C" w14:paraId="747702D6"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871" w:type="dxa"/>
            <w:noWrap/>
          </w:tcPr>
          <w:p w14:paraId="588503F6" w14:textId="77777777" w:rsidR="00F70755" w:rsidRPr="0028331C" w:rsidRDefault="00F70755" w:rsidP="0030653F">
            <w:pPr>
              <w:rPr>
                <w:rFonts w:asciiTheme="minorHAnsi" w:hAnsiTheme="minorHAnsi" w:cstheme="minorHAnsi"/>
                <w:szCs w:val="24"/>
              </w:rPr>
            </w:pPr>
            <w:r w:rsidRPr="0028331C">
              <w:rPr>
                <w:rFonts w:asciiTheme="minorHAnsi" w:hAnsiTheme="minorHAnsi" w:cstheme="minorHAnsi"/>
                <w:szCs w:val="24"/>
              </w:rPr>
              <w:t xml:space="preserve">Asian/Asian British - Any other </w:t>
            </w:r>
          </w:p>
        </w:tc>
        <w:tc>
          <w:tcPr>
            <w:tcW w:w="960" w:type="dxa"/>
            <w:noWrap/>
          </w:tcPr>
          <w:p w14:paraId="01F5D840" w14:textId="35754092" w:rsidR="00F70755" w:rsidRPr="0028331C" w:rsidRDefault="008434D8" w:rsidP="0030653F">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4"/>
              </w:rPr>
            </w:pPr>
            <w:r>
              <w:rPr>
                <w:rFonts w:cs="Calibri"/>
                <w:color w:val="000000"/>
              </w:rPr>
              <w:t>18</w:t>
            </w:r>
          </w:p>
        </w:tc>
        <w:tc>
          <w:tcPr>
            <w:tcW w:w="960" w:type="dxa"/>
            <w:noWrap/>
          </w:tcPr>
          <w:p w14:paraId="4F75C798" w14:textId="6FEB4F46" w:rsidR="00F70755" w:rsidRPr="0028331C" w:rsidRDefault="00313744" w:rsidP="0030653F">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Pr>
                <w:rFonts w:cs="Calibri"/>
                <w:i/>
                <w:iCs/>
                <w:color w:val="000000"/>
              </w:rPr>
              <w:t>0.</w:t>
            </w:r>
            <w:r w:rsidR="003E6B74">
              <w:rPr>
                <w:rFonts w:cs="Calibri"/>
                <w:i/>
                <w:iCs/>
                <w:color w:val="000000"/>
              </w:rPr>
              <w:t>7</w:t>
            </w:r>
          </w:p>
        </w:tc>
      </w:tr>
      <w:tr w:rsidR="00F70755" w:rsidRPr="0028331C" w14:paraId="418F6842" w14:textId="77777777" w:rsidTr="0030653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871" w:type="dxa"/>
            <w:noWrap/>
          </w:tcPr>
          <w:p w14:paraId="14B4BCD0" w14:textId="77777777" w:rsidR="00F70755" w:rsidRPr="0028331C" w:rsidRDefault="00F70755" w:rsidP="0030653F">
            <w:pPr>
              <w:rPr>
                <w:rFonts w:asciiTheme="minorHAnsi" w:hAnsiTheme="minorHAnsi" w:cstheme="minorHAnsi"/>
                <w:szCs w:val="24"/>
              </w:rPr>
            </w:pPr>
            <w:r w:rsidRPr="0028331C">
              <w:rPr>
                <w:rFonts w:asciiTheme="minorHAnsi" w:hAnsiTheme="minorHAnsi" w:cstheme="minorHAnsi"/>
                <w:szCs w:val="24"/>
              </w:rPr>
              <w:t>Black/African/Caribbean/Black British - African</w:t>
            </w:r>
          </w:p>
        </w:tc>
        <w:tc>
          <w:tcPr>
            <w:tcW w:w="960" w:type="dxa"/>
            <w:noWrap/>
          </w:tcPr>
          <w:p w14:paraId="74BC2EC8" w14:textId="183B0D98" w:rsidR="00F70755" w:rsidRPr="0028331C" w:rsidRDefault="00B5401C" w:rsidP="0030653F">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szCs w:val="24"/>
              </w:rPr>
            </w:pPr>
            <w:r>
              <w:rPr>
                <w:rFonts w:cs="Calibri"/>
                <w:color w:val="000000"/>
              </w:rPr>
              <w:t>25</w:t>
            </w:r>
          </w:p>
        </w:tc>
        <w:tc>
          <w:tcPr>
            <w:tcW w:w="960" w:type="dxa"/>
            <w:noWrap/>
          </w:tcPr>
          <w:p w14:paraId="725BA9D6" w14:textId="472902E5" w:rsidR="00F70755" w:rsidRPr="0028331C" w:rsidRDefault="00BE2220" w:rsidP="0030653F">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Pr>
                <w:rFonts w:asciiTheme="minorHAnsi" w:hAnsiTheme="minorHAnsi" w:cstheme="minorHAnsi"/>
                <w:i/>
                <w:iCs/>
              </w:rPr>
              <w:t>1.0</w:t>
            </w:r>
          </w:p>
        </w:tc>
      </w:tr>
      <w:tr w:rsidR="00F70755" w:rsidRPr="0028331C" w14:paraId="56B73426"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871" w:type="dxa"/>
            <w:noWrap/>
          </w:tcPr>
          <w:p w14:paraId="359F8D02" w14:textId="77777777" w:rsidR="00F70755" w:rsidRPr="0028331C" w:rsidRDefault="00F70755" w:rsidP="0030653F">
            <w:pPr>
              <w:rPr>
                <w:rFonts w:asciiTheme="minorHAnsi" w:hAnsiTheme="minorHAnsi" w:cstheme="minorHAnsi"/>
                <w:szCs w:val="24"/>
              </w:rPr>
            </w:pPr>
            <w:r w:rsidRPr="0028331C">
              <w:rPr>
                <w:rFonts w:asciiTheme="minorHAnsi" w:hAnsiTheme="minorHAnsi" w:cstheme="minorHAnsi"/>
                <w:szCs w:val="24"/>
              </w:rPr>
              <w:t>Black/African/Caribbean/Black British – Caribbean</w:t>
            </w:r>
          </w:p>
        </w:tc>
        <w:tc>
          <w:tcPr>
            <w:tcW w:w="960" w:type="dxa"/>
            <w:noWrap/>
          </w:tcPr>
          <w:p w14:paraId="44F1682F" w14:textId="4CC9B782" w:rsidR="00F70755" w:rsidRPr="0028331C" w:rsidRDefault="00B5401C" w:rsidP="0030653F">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4"/>
              </w:rPr>
            </w:pPr>
            <w:r>
              <w:rPr>
                <w:rFonts w:cs="Calibri"/>
                <w:color w:val="000000"/>
              </w:rPr>
              <w:t>11</w:t>
            </w:r>
          </w:p>
        </w:tc>
        <w:tc>
          <w:tcPr>
            <w:tcW w:w="960" w:type="dxa"/>
            <w:noWrap/>
          </w:tcPr>
          <w:p w14:paraId="7C36A079" w14:textId="57708C5F" w:rsidR="00F70755" w:rsidRPr="0028331C" w:rsidRDefault="00BE2220" w:rsidP="0030653F">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Pr>
                <w:rFonts w:cs="Calibri"/>
                <w:i/>
                <w:iCs/>
                <w:color w:val="000000"/>
              </w:rPr>
              <w:t>0.4</w:t>
            </w:r>
          </w:p>
        </w:tc>
      </w:tr>
      <w:tr w:rsidR="00F70755" w:rsidRPr="0028331C" w14:paraId="01B27F2C" w14:textId="77777777" w:rsidTr="0030653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871" w:type="dxa"/>
            <w:noWrap/>
          </w:tcPr>
          <w:p w14:paraId="4D5868C0" w14:textId="77777777" w:rsidR="00F70755" w:rsidRPr="0028331C" w:rsidRDefault="00F70755" w:rsidP="0030653F">
            <w:pPr>
              <w:rPr>
                <w:rFonts w:asciiTheme="minorHAnsi" w:hAnsiTheme="minorHAnsi" w:cstheme="minorHAnsi"/>
                <w:szCs w:val="24"/>
              </w:rPr>
            </w:pPr>
            <w:r w:rsidRPr="0028331C">
              <w:rPr>
                <w:rFonts w:asciiTheme="minorHAnsi" w:hAnsiTheme="minorHAnsi" w:cstheme="minorHAnsi"/>
                <w:szCs w:val="24"/>
              </w:rPr>
              <w:t xml:space="preserve">Black/African/Caribbean/Black British </w:t>
            </w:r>
            <w:r>
              <w:rPr>
                <w:rFonts w:asciiTheme="minorHAnsi" w:hAnsiTheme="minorHAnsi" w:cstheme="minorHAnsi"/>
                <w:szCs w:val="24"/>
              </w:rPr>
              <w:t>–</w:t>
            </w:r>
            <w:r w:rsidRPr="0028331C">
              <w:rPr>
                <w:rFonts w:asciiTheme="minorHAnsi" w:hAnsiTheme="minorHAnsi" w:cstheme="minorHAnsi"/>
                <w:szCs w:val="24"/>
              </w:rPr>
              <w:t xml:space="preserve"> A</w:t>
            </w:r>
            <w:r>
              <w:rPr>
                <w:rFonts w:asciiTheme="minorHAnsi" w:hAnsiTheme="minorHAnsi" w:cstheme="minorHAnsi"/>
                <w:szCs w:val="24"/>
              </w:rPr>
              <w:t>ny other</w:t>
            </w:r>
          </w:p>
        </w:tc>
        <w:tc>
          <w:tcPr>
            <w:tcW w:w="960" w:type="dxa"/>
            <w:noWrap/>
          </w:tcPr>
          <w:p w14:paraId="53B76A83" w14:textId="4925CC29" w:rsidR="00F70755" w:rsidRPr="0028331C" w:rsidRDefault="00C532DC" w:rsidP="0030653F">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szCs w:val="24"/>
              </w:rPr>
            </w:pPr>
            <w:r>
              <w:rPr>
                <w:rFonts w:cs="Calibri"/>
                <w:color w:val="000000"/>
              </w:rPr>
              <w:t>10</w:t>
            </w:r>
          </w:p>
        </w:tc>
        <w:tc>
          <w:tcPr>
            <w:tcW w:w="960" w:type="dxa"/>
            <w:noWrap/>
          </w:tcPr>
          <w:p w14:paraId="3E7DF87C" w14:textId="2C9BB09C" w:rsidR="00F70755" w:rsidRPr="0028331C" w:rsidRDefault="00313744" w:rsidP="0030653F">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Pr>
                <w:rFonts w:cs="Calibri"/>
                <w:i/>
                <w:iCs/>
                <w:color w:val="000000"/>
              </w:rPr>
              <w:t>0.</w:t>
            </w:r>
            <w:r w:rsidR="00BE2220">
              <w:rPr>
                <w:rFonts w:cs="Calibri"/>
                <w:i/>
                <w:iCs/>
                <w:color w:val="000000"/>
              </w:rPr>
              <w:t>4</w:t>
            </w:r>
          </w:p>
        </w:tc>
      </w:tr>
      <w:tr w:rsidR="00F70755" w:rsidRPr="0028331C" w14:paraId="45F59450"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871" w:type="dxa"/>
            <w:noWrap/>
          </w:tcPr>
          <w:p w14:paraId="37C57175" w14:textId="77777777" w:rsidR="00F70755" w:rsidRPr="0028331C" w:rsidRDefault="00F70755" w:rsidP="0030653F">
            <w:pPr>
              <w:rPr>
                <w:rFonts w:asciiTheme="minorHAnsi" w:hAnsiTheme="minorHAnsi" w:cstheme="minorHAnsi"/>
                <w:szCs w:val="24"/>
              </w:rPr>
            </w:pPr>
            <w:r w:rsidRPr="0028331C">
              <w:rPr>
                <w:rFonts w:asciiTheme="minorHAnsi" w:hAnsiTheme="minorHAnsi" w:cstheme="minorHAnsi"/>
                <w:szCs w:val="24"/>
              </w:rPr>
              <w:t>Arab</w:t>
            </w:r>
          </w:p>
        </w:tc>
        <w:tc>
          <w:tcPr>
            <w:tcW w:w="960" w:type="dxa"/>
            <w:noWrap/>
          </w:tcPr>
          <w:p w14:paraId="2C9E715F" w14:textId="0F19322F" w:rsidR="00F70755" w:rsidRPr="0028331C" w:rsidRDefault="00313744" w:rsidP="0030653F">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4"/>
              </w:rPr>
            </w:pPr>
            <w:r>
              <w:rPr>
                <w:rFonts w:cs="Calibri"/>
                <w:color w:val="000000"/>
              </w:rPr>
              <w:t>43</w:t>
            </w:r>
          </w:p>
        </w:tc>
        <w:tc>
          <w:tcPr>
            <w:tcW w:w="960" w:type="dxa"/>
            <w:noWrap/>
          </w:tcPr>
          <w:p w14:paraId="55700827" w14:textId="54A6E6C0" w:rsidR="00F70755" w:rsidRPr="0028331C" w:rsidRDefault="00313744" w:rsidP="0030653F">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Pr>
                <w:rFonts w:cs="Calibri"/>
                <w:i/>
                <w:iCs/>
                <w:color w:val="000000"/>
              </w:rPr>
              <w:t>1.8</w:t>
            </w:r>
          </w:p>
        </w:tc>
      </w:tr>
      <w:tr w:rsidR="00F70755" w:rsidRPr="0028331C" w14:paraId="0850C829" w14:textId="77777777" w:rsidTr="0030653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871" w:type="dxa"/>
            <w:noWrap/>
          </w:tcPr>
          <w:p w14:paraId="79479A39" w14:textId="77777777" w:rsidR="00F70755" w:rsidRPr="0028331C" w:rsidRDefault="00F70755" w:rsidP="0030653F">
            <w:pPr>
              <w:rPr>
                <w:rFonts w:asciiTheme="minorHAnsi" w:hAnsiTheme="minorHAnsi" w:cstheme="minorHAnsi"/>
                <w:szCs w:val="24"/>
              </w:rPr>
            </w:pPr>
            <w:r w:rsidRPr="0028331C">
              <w:rPr>
                <w:rFonts w:asciiTheme="minorHAnsi" w:hAnsiTheme="minorHAnsi" w:cstheme="minorHAnsi"/>
                <w:szCs w:val="24"/>
              </w:rPr>
              <w:t xml:space="preserve">Any other ethnic group </w:t>
            </w:r>
          </w:p>
        </w:tc>
        <w:tc>
          <w:tcPr>
            <w:tcW w:w="960" w:type="dxa"/>
            <w:noWrap/>
          </w:tcPr>
          <w:p w14:paraId="4AF482C1" w14:textId="21EF3E00" w:rsidR="00F70755" w:rsidRPr="0028331C" w:rsidRDefault="00313744" w:rsidP="0030653F">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szCs w:val="24"/>
              </w:rPr>
            </w:pPr>
            <w:r>
              <w:rPr>
                <w:rFonts w:cs="Calibri"/>
                <w:color w:val="000000"/>
              </w:rPr>
              <w:t>38</w:t>
            </w:r>
          </w:p>
        </w:tc>
        <w:tc>
          <w:tcPr>
            <w:tcW w:w="960" w:type="dxa"/>
            <w:noWrap/>
          </w:tcPr>
          <w:p w14:paraId="2148FE4E" w14:textId="722A4F34" w:rsidR="00F70755" w:rsidRPr="0028331C" w:rsidRDefault="00313744" w:rsidP="0030653F">
            <w:pPr>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Pr>
                <w:rFonts w:cs="Calibri"/>
                <w:i/>
                <w:iCs/>
                <w:color w:val="000000"/>
              </w:rPr>
              <w:t>1.5</w:t>
            </w:r>
          </w:p>
        </w:tc>
      </w:tr>
      <w:tr w:rsidR="00F70755" w:rsidRPr="0028331C" w14:paraId="7CF659F3"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871" w:type="dxa"/>
            <w:noWrap/>
          </w:tcPr>
          <w:p w14:paraId="1E1B8DDC" w14:textId="77777777" w:rsidR="00F70755" w:rsidRPr="0028331C" w:rsidRDefault="00F70755" w:rsidP="0030653F">
            <w:pPr>
              <w:rPr>
                <w:rFonts w:asciiTheme="minorHAnsi" w:hAnsiTheme="minorHAnsi" w:cstheme="minorHAnsi"/>
                <w:szCs w:val="24"/>
              </w:rPr>
            </w:pPr>
            <w:r w:rsidRPr="0028331C">
              <w:rPr>
                <w:rFonts w:asciiTheme="minorHAnsi" w:hAnsiTheme="minorHAnsi" w:cstheme="minorHAnsi"/>
                <w:szCs w:val="24"/>
              </w:rPr>
              <w:t>Prefer not to say</w:t>
            </w:r>
          </w:p>
        </w:tc>
        <w:tc>
          <w:tcPr>
            <w:tcW w:w="960" w:type="dxa"/>
            <w:noWrap/>
          </w:tcPr>
          <w:p w14:paraId="221DF6E8" w14:textId="49D6C6C2" w:rsidR="00F70755" w:rsidRPr="0028331C" w:rsidRDefault="000F5394" w:rsidP="0030653F">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4"/>
              </w:rPr>
            </w:pPr>
            <w:r>
              <w:rPr>
                <w:rFonts w:asciiTheme="minorHAnsi" w:hAnsiTheme="minorHAnsi" w:cstheme="minorHAnsi"/>
                <w:szCs w:val="24"/>
              </w:rPr>
              <w:t>121</w:t>
            </w:r>
          </w:p>
        </w:tc>
        <w:tc>
          <w:tcPr>
            <w:tcW w:w="960" w:type="dxa"/>
            <w:noWrap/>
          </w:tcPr>
          <w:p w14:paraId="7295EEC8" w14:textId="585ED287" w:rsidR="00F70755" w:rsidRPr="0028331C" w:rsidRDefault="000F5394" w:rsidP="0030653F">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Pr>
                <w:rFonts w:asciiTheme="minorHAnsi" w:hAnsiTheme="minorHAnsi" w:cstheme="minorHAnsi"/>
                <w:i/>
                <w:iCs/>
                <w:szCs w:val="24"/>
              </w:rPr>
              <w:t>4.9</w:t>
            </w:r>
          </w:p>
        </w:tc>
      </w:tr>
      <w:tr w:rsidR="00F70755" w:rsidRPr="0028331C" w14:paraId="6A9B063F" w14:textId="77777777" w:rsidTr="0030653F">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871" w:type="dxa"/>
            <w:noWrap/>
          </w:tcPr>
          <w:p w14:paraId="11E5C3AE" w14:textId="77777777" w:rsidR="00F70755" w:rsidRPr="0028331C" w:rsidRDefault="00F70755" w:rsidP="0030653F">
            <w:pPr>
              <w:rPr>
                <w:rFonts w:asciiTheme="minorHAnsi" w:hAnsiTheme="minorHAnsi" w:cstheme="minorHAnsi"/>
                <w:i/>
                <w:iCs/>
                <w:szCs w:val="24"/>
              </w:rPr>
            </w:pPr>
            <w:r w:rsidRPr="0028331C">
              <w:rPr>
                <w:rFonts w:asciiTheme="minorHAnsi" w:hAnsiTheme="minorHAnsi" w:cstheme="minorHAnsi"/>
                <w:szCs w:val="24"/>
              </w:rPr>
              <w:t>Total</w:t>
            </w:r>
          </w:p>
        </w:tc>
        <w:tc>
          <w:tcPr>
            <w:tcW w:w="960" w:type="dxa"/>
            <w:noWrap/>
          </w:tcPr>
          <w:p w14:paraId="36909C30" w14:textId="491DA88D" w:rsidR="00F70755" w:rsidRPr="0028331C" w:rsidRDefault="00313744" w:rsidP="0030653F">
            <w:pPr>
              <w:jc w:val="right"/>
              <w:cnfStyle w:val="010000000000" w:firstRow="0" w:lastRow="1" w:firstColumn="0" w:lastColumn="0" w:oddVBand="0" w:evenVBand="0" w:oddHBand="0" w:evenHBand="0" w:firstRowFirstColumn="0" w:firstRowLastColumn="0" w:lastRowFirstColumn="0" w:lastRowLastColumn="0"/>
              <w:rPr>
                <w:rFonts w:asciiTheme="minorHAnsi" w:hAnsiTheme="minorHAnsi" w:cstheme="minorHAnsi"/>
                <w:szCs w:val="24"/>
              </w:rPr>
            </w:pPr>
            <w:r>
              <w:rPr>
                <w:rFonts w:asciiTheme="minorHAnsi" w:hAnsiTheme="minorHAnsi" w:cstheme="minorHAnsi"/>
                <w:szCs w:val="24"/>
              </w:rPr>
              <w:t>2,454</w:t>
            </w:r>
          </w:p>
        </w:tc>
        <w:tc>
          <w:tcPr>
            <w:tcW w:w="960" w:type="dxa"/>
            <w:noWrap/>
          </w:tcPr>
          <w:p w14:paraId="64C4BD32" w14:textId="77777777" w:rsidR="00F70755" w:rsidRPr="0028331C" w:rsidRDefault="00F70755" w:rsidP="0030653F">
            <w:pPr>
              <w:jc w:val="right"/>
              <w:cnfStyle w:val="010000000000" w:firstRow="0" w:lastRow="1" w:firstColumn="0" w:lastColumn="0" w:oddVBand="0" w:evenVBand="0" w:oddHBand="0" w:evenHBand="0" w:firstRowFirstColumn="0" w:firstRowLastColumn="0" w:lastRowFirstColumn="0" w:lastRowLastColumn="0"/>
              <w:rPr>
                <w:rFonts w:asciiTheme="minorHAnsi" w:hAnsiTheme="minorHAnsi" w:cstheme="minorHAnsi"/>
                <w:i/>
                <w:iCs/>
                <w:szCs w:val="24"/>
              </w:rPr>
            </w:pPr>
            <w:r w:rsidRPr="0028331C">
              <w:rPr>
                <w:rFonts w:asciiTheme="minorHAnsi" w:hAnsiTheme="minorHAnsi" w:cstheme="minorHAnsi"/>
                <w:i/>
                <w:iCs/>
                <w:szCs w:val="24"/>
              </w:rPr>
              <w:t>100.0</w:t>
            </w:r>
          </w:p>
        </w:tc>
      </w:tr>
    </w:tbl>
    <w:p w14:paraId="3CC44A80" w14:textId="2458890C" w:rsidR="00C87591" w:rsidRDefault="00C87591" w:rsidP="00955CF6">
      <w:pPr>
        <w:spacing w:after="0"/>
        <w:rPr>
          <w:sz w:val="22"/>
        </w:rPr>
      </w:pPr>
    </w:p>
    <w:p w14:paraId="5E2D7180" w14:textId="0E1A7F60" w:rsidR="0085798D" w:rsidRPr="008A0AC8" w:rsidRDefault="0085798D" w:rsidP="0085798D">
      <w:pPr>
        <w:rPr>
          <w:b/>
        </w:rPr>
      </w:pPr>
      <w:r w:rsidRPr="008A0AC8">
        <w:rPr>
          <w:b/>
        </w:rPr>
        <w:t>How did you hear about this survey?</w:t>
      </w:r>
    </w:p>
    <w:tbl>
      <w:tblPr>
        <w:tblStyle w:val="GridTable4-Accent5"/>
        <w:tblW w:w="6310" w:type="dxa"/>
        <w:tblLook w:val="04E0" w:firstRow="1" w:lastRow="1" w:firstColumn="1" w:lastColumn="0" w:noHBand="0" w:noVBand="1"/>
      </w:tblPr>
      <w:tblGrid>
        <w:gridCol w:w="4390"/>
        <w:gridCol w:w="960"/>
        <w:gridCol w:w="960"/>
      </w:tblGrid>
      <w:tr w:rsidR="008D5AD2" w:rsidRPr="0028331C" w14:paraId="7241256A" w14:textId="77777777" w:rsidTr="000A26B4">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hideMark/>
          </w:tcPr>
          <w:p w14:paraId="0C9DED8F" w14:textId="77777777" w:rsidR="008D5AD2" w:rsidRPr="000A26B4" w:rsidRDefault="008D5AD2" w:rsidP="0030653F">
            <w:pPr>
              <w:jc w:val="right"/>
              <w:rPr>
                <w:rFonts w:asciiTheme="minorHAnsi" w:hAnsiTheme="minorHAnsi" w:cstheme="minorHAnsi"/>
                <w:color w:val="FFFFFF" w:themeColor="background1"/>
                <w:szCs w:val="24"/>
              </w:rPr>
            </w:pPr>
          </w:p>
        </w:tc>
        <w:tc>
          <w:tcPr>
            <w:tcW w:w="960" w:type="dxa"/>
            <w:noWrap/>
            <w:hideMark/>
          </w:tcPr>
          <w:p w14:paraId="21AF46CA" w14:textId="77777777" w:rsidR="008D5AD2" w:rsidRPr="0028331C" w:rsidRDefault="008D5AD2" w:rsidP="0030653F">
            <w:pPr>
              <w:jc w:val="right"/>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bCs/>
                <w:color w:val="FFFFFF" w:themeColor="background1"/>
                <w:szCs w:val="24"/>
              </w:rPr>
            </w:pPr>
            <w:r w:rsidRPr="0028331C">
              <w:rPr>
                <w:rFonts w:asciiTheme="minorHAnsi" w:hAnsiTheme="minorHAnsi" w:cstheme="minorHAnsi"/>
                <w:b/>
                <w:bCs/>
                <w:color w:val="FFFFFF" w:themeColor="background1"/>
                <w:szCs w:val="24"/>
              </w:rPr>
              <w:t>No.</w:t>
            </w:r>
          </w:p>
        </w:tc>
        <w:tc>
          <w:tcPr>
            <w:tcW w:w="960" w:type="dxa"/>
            <w:noWrap/>
            <w:hideMark/>
          </w:tcPr>
          <w:p w14:paraId="5C3B83EE" w14:textId="77777777" w:rsidR="008D5AD2" w:rsidRPr="0028331C" w:rsidRDefault="008D5AD2" w:rsidP="0030653F">
            <w:pPr>
              <w:jc w:val="right"/>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bCs/>
                <w:color w:val="FFFFFF" w:themeColor="background1"/>
                <w:szCs w:val="24"/>
              </w:rPr>
            </w:pPr>
            <w:r w:rsidRPr="0028331C">
              <w:rPr>
                <w:rFonts w:asciiTheme="minorHAnsi" w:hAnsiTheme="minorHAnsi" w:cstheme="minorHAnsi"/>
                <w:b/>
                <w:bCs/>
                <w:color w:val="FFFFFF" w:themeColor="background1"/>
                <w:szCs w:val="24"/>
              </w:rPr>
              <w:t>%</w:t>
            </w:r>
          </w:p>
        </w:tc>
      </w:tr>
      <w:tr w:rsidR="000A26B4" w:rsidRPr="0028331C" w14:paraId="4EAF9044" w14:textId="77777777" w:rsidTr="000A26B4">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hideMark/>
          </w:tcPr>
          <w:p w14:paraId="4845392F" w14:textId="45249FD2" w:rsidR="000A26B4" w:rsidRPr="000A26B4" w:rsidRDefault="000A26B4" w:rsidP="000A26B4">
            <w:pPr>
              <w:rPr>
                <w:rFonts w:cs="Calibri"/>
                <w:color w:val="000000"/>
                <w:szCs w:val="24"/>
              </w:rPr>
            </w:pPr>
            <w:r w:rsidRPr="000A26B4">
              <w:rPr>
                <w:rFonts w:cs="Calibri"/>
                <w:szCs w:val="24"/>
              </w:rPr>
              <w:t>Cardiff Council social media account (X/Facebook/Instagram)</w:t>
            </w:r>
          </w:p>
        </w:tc>
        <w:tc>
          <w:tcPr>
            <w:tcW w:w="960" w:type="dxa"/>
            <w:noWrap/>
          </w:tcPr>
          <w:p w14:paraId="22AFACA6" w14:textId="445F2487" w:rsidR="000A26B4" w:rsidRPr="0028331C" w:rsidRDefault="002A4120" w:rsidP="000A26B4">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sidRPr="002A4120">
              <w:rPr>
                <w:rFonts w:cs="Calibri"/>
                <w:color w:val="000000"/>
                <w:szCs w:val="24"/>
              </w:rPr>
              <w:t>430</w:t>
            </w:r>
          </w:p>
        </w:tc>
        <w:tc>
          <w:tcPr>
            <w:tcW w:w="960" w:type="dxa"/>
            <w:noWrap/>
          </w:tcPr>
          <w:p w14:paraId="487F1759" w14:textId="110937DF" w:rsidR="000A26B4" w:rsidRPr="0028331C" w:rsidRDefault="002A4120" w:rsidP="000A26B4">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sidRPr="002A4120">
              <w:rPr>
                <w:rFonts w:cs="Calibri"/>
                <w:i/>
                <w:iCs/>
                <w:color w:val="000000"/>
                <w:szCs w:val="24"/>
              </w:rPr>
              <w:t>17.8</w:t>
            </w:r>
          </w:p>
        </w:tc>
      </w:tr>
      <w:tr w:rsidR="000A26B4" w:rsidRPr="0028331C" w14:paraId="5CDCD6B6" w14:textId="77777777" w:rsidTr="000A26B4">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hideMark/>
          </w:tcPr>
          <w:p w14:paraId="403E5FDD" w14:textId="00509DA0" w:rsidR="000A26B4" w:rsidRPr="000A26B4" w:rsidRDefault="000A26B4" w:rsidP="000A26B4">
            <w:pPr>
              <w:rPr>
                <w:rFonts w:cs="Calibri"/>
                <w:color w:val="000000"/>
                <w:szCs w:val="24"/>
              </w:rPr>
            </w:pPr>
            <w:r w:rsidRPr="000A26B4">
              <w:rPr>
                <w:rFonts w:cs="Calibri"/>
                <w:szCs w:val="24"/>
              </w:rPr>
              <w:t>Other social media account</w:t>
            </w:r>
          </w:p>
        </w:tc>
        <w:tc>
          <w:tcPr>
            <w:tcW w:w="960" w:type="dxa"/>
            <w:noWrap/>
          </w:tcPr>
          <w:p w14:paraId="33F06EFD" w14:textId="29B11DE9" w:rsidR="000A26B4" w:rsidRPr="0028331C" w:rsidRDefault="002A4120" w:rsidP="000A26B4">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sidRPr="002A4120">
              <w:rPr>
                <w:rFonts w:cs="Calibri"/>
                <w:color w:val="000000"/>
                <w:szCs w:val="24"/>
              </w:rPr>
              <w:t>196</w:t>
            </w:r>
          </w:p>
        </w:tc>
        <w:tc>
          <w:tcPr>
            <w:tcW w:w="960" w:type="dxa"/>
            <w:noWrap/>
          </w:tcPr>
          <w:p w14:paraId="29DEA140" w14:textId="0AD53A75" w:rsidR="000A26B4" w:rsidRPr="0028331C" w:rsidRDefault="002A4120" w:rsidP="000A26B4">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sidRPr="002A4120">
              <w:rPr>
                <w:rFonts w:cs="Calibri"/>
                <w:i/>
                <w:iCs/>
                <w:color w:val="000000"/>
                <w:szCs w:val="24"/>
              </w:rPr>
              <w:t>8.1</w:t>
            </w:r>
          </w:p>
        </w:tc>
      </w:tr>
      <w:tr w:rsidR="000A26B4" w:rsidRPr="0028331C" w14:paraId="36D77559" w14:textId="77777777" w:rsidTr="000A26B4">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hideMark/>
          </w:tcPr>
          <w:p w14:paraId="1F25E261" w14:textId="4DBDF61D" w:rsidR="000A26B4" w:rsidRPr="000A26B4" w:rsidRDefault="000A26B4" w:rsidP="000A26B4">
            <w:pPr>
              <w:rPr>
                <w:rFonts w:cs="Calibri"/>
                <w:color w:val="000000"/>
                <w:szCs w:val="24"/>
              </w:rPr>
            </w:pPr>
            <w:r w:rsidRPr="000A26B4">
              <w:rPr>
                <w:rFonts w:cs="Calibri"/>
                <w:szCs w:val="24"/>
              </w:rPr>
              <w:t>From a local councillor</w:t>
            </w:r>
          </w:p>
        </w:tc>
        <w:tc>
          <w:tcPr>
            <w:tcW w:w="960" w:type="dxa"/>
            <w:noWrap/>
          </w:tcPr>
          <w:p w14:paraId="0B6A6A0D" w14:textId="31304092" w:rsidR="000A26B4" w:rsidRPr="0028331C" w:rsidRDefault="002A4120" w:rsidP="000A26B4">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sidRPr="002A4120">
              <w:rPr>
                <w:rFonts w:cs="Calibri"/>
                <w:color w:val="000000"/>
                <w:szCs w:val="24"/>
              </w:rPr>
              <w:t>132</w:t>
            </w:r>
          </w:p>
        </w:tc>
        <w:tc>
          <w:tcPr>
            <w:tcW w:w="960" w:type="dxa"/>
            <w:noWrap/>
          </w:tcPr>
          <w:p w14:paraId="0C731ACA" w14:textId="2329DF02" w:rsidR="000A26B4" w:rsidRPr="0028331C" w:rsidRDefault="002A4120" w:rsidP="000A26B4">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sidRPr="002A4120">
              <w:rPr>
                <w:rFonts w:cs="Calibri"/>
                <w:i/>
                <w:iCs/>
                <w:color w:val="000000"/>
                <w:szCs w:val="24"/>
              </w:rPr>
              <w:t>5.5</w:t>
            </w:r>
          </w:p>
        </w:tc>
      </w:tr>
      <w:tr w:rsidR="000A26B4" w:rsidRPr="0028331C" w14:paraId="1BA6EEF9" w14:textId="77777777" w:rsidTr="000A26B4">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hideMark/>
          </w:tcPr>
          <w:p w14:paraId="02BDB97E" w14:textId="4EF536C8" w:rsidR="000A26B4" w:rsidRPr="000A26B4" w:rsidRDefault="000A26B4" w:rsidP="000A26B4">
            <w:pPr>
              <w:rPr>
                <w:rFonts w:cs="Calibri"/>
                <w:color w:val="000000"/>
                <w:szCs w:val="24"/>
              </w:rPr>
            </w:pPr>
            <w:r w:rsidRPr="000A26B4">
              <w:rPr>
                <w:rFonts w:cs="Calibri"/>
                <w:szCs w:val="24"/>
              </w:rPr>
              <w:t>I'm a member of the Citizen's Panel</w:t>
            </w:r>
          </w:p>
        </w:tc>
        <w:tc>
          <w:tcPr>
            <w:tcW w:w="960" w:type="dxa"/>
            <w:noWrap/>
          </w:tcPr>
          <w:p w14:paraId="4381C84D" w14:textId="185D0B86" w:rsidR="000A26B4" w:rsidRPr="0028331C" w:rsidRDefault="002A4120" w:rsidP="000A26B4">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sidRPr="002A4120">
              <w:rPr>
                <w:rFonts w:cs="Calibri"/>
                <w:color w:val="000000"/>
                <w:szCs w:val="24"/>
              </w:rPr>
              <w:t>772</w:t>
            </w:r>
          </w:p>
        </w:tc>
        <w:tc>
          <w:tcPr>
            <w:tcW w:w="960" w:type="dxa"/>
            <w:noWrap/>
          </w:tcPr>
          <w:p w14:paraId="64EE0E49" w14:textId="448FC535" w:rsidR="000A26B4" w:rsidRPr="0028331C" w:rsidRDefault="002A4120" w:rsidP="000A26B4">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sidRPr="002A4120">
              <w:rPr>
                <w:rFonts w:cs="Calibri"/>
                <w:i/>
                <w:iCs/>
                <w:color w:val="000000"/>
                <w:szCs w:val="24"/>
              </w:rPr>
              <w:t>32.0</w:t>
            </w:r>
          </w:p>
        </w:tc>
      </w:tr>
      <w:tr w:rsidR="000A26B4" w:rsidRPr="0028331C" w14:paraId="3DDA8AD6" w14:textId="77777777" w:rsidTr="000A26B4">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hideMark/>
          </w:tcPr>
          <w:p w14:paraId="6E2A81DF" w14:textId="2705E0E3" w:rsidR="000A26B4" w:rsidRPr="000A26B4" w:rsidRDefault="000A26B4" w:rsidP="000A26B4">
            <w:pPr>
              <w:rPr>
                <w:rFonts w:cs="Calibri"/>
                <w:color w:val="000000"/>
                <w:szCs w:val="24"/>
              </w:rPr>
            </w:pPr>
            <w:r w:rsidRPr="000A26B4">
              <w:rPr>
                <w:rFonts w:cs="Calibri"/>
                <w:szCs w:val="24"/>
              </w:rPr>
              <w:t>A paper copy in my local library/Hub</w:t>
            </w:r>
          </w:p>
        </w:tc>
        <w:tc>
          <w:tcPr>
            <w:tcW w:w="960" w:type="dxa"/>
            <w:noWrap/>
          </w:tcPr>
          <w:p w14:paraId="6FC549C9" w14:textId="5A8D5E90" w:rsidR="000A26B4" w:rsidRPr="0028331C" w:rsidRDefault="002A4120" w:rsidP="000A26B4">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sidRPr="002A4120">
              <w:rPr>
                <w:rFonts w:cs="Calibri"/>
                <w:color w:val="000000"/>
                <w:szCs w:val="24"/>
              </w:rPr>
              <w:t>264</w:t>
            </w:r>
          </w:p>
        </w:tc>
        <w:tc>
          <w:tcPr>
            <w:tcW w:w="960" w:type="dxa"/>
            <w:noWrap/>
          </w:tcPr>
          <w:p w14:paraId="7EAC94EF" w14:textId="7C71B21F" w:rsidR="000A26B4" w:rsidRPr="0028331C" w:rsidRDefault="002A4120" w:rsidP="000A26B4">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sidRPr="002A4120">
              <w:rPr>
                <w:rFonts w:cs="Calibri"/>
                <w:i/>
                <w:iCs/>
                <w:color w:val="000000"/>
                <w:szCs w:val="24"/>
              </w:rPr>
              <w:t>10.9</w:t>
            </w:r>
          </w:p>
        </w:tc>
      </w:tr>
      <w:tr w:rsidR="000A26B4" w:rsidRPr="0028331C" w14:paraId="0419F39B" w14:textId="77777777" w:rsidTr="000A26B4">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tcPr>
          <w:p w14:paraId="524D9660" w14:textId="07A04413" w:rsidR="000A26B4" w:rsidRPr="000A26B4" w:rsidRDefault="000A26B4" w:rsidP="000A26B4">
            <w:pPr>
              <w:rPr>
                <w:rFonts w:cs="Calibri"/>
                <w:szCs w:val="24"/>
              </w:rPr>
            </w:pPr>
            <w:r w:rsidRPr="000A26B4">
              <w:rPr>
                <w:rFonts w:cs="Calibri"/>
                <w:szCs w:val="24"/>
              </w:rPr>
              <w:t>Staff email where I work</w:t>
            </w:r>
          </w:p>
        </w:tc>
        <w:tc>
          <w:tcPr>
            <w:tcW w:w="960" w:type="dxa"/>
            <w:noWrap/>
          </w:tcPr>
          <w:p w14:paraId="058EB7F2" w14:textId="30CB3A1C" w:rsidR="000A26B4" w:rsidRPr="0028331C" w:rsidRDefault="002A4120" w:rsidP="000A26B4">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sidRPr="002A4120">
              <w:rPr>
                <w:rFonts w:cs="Calibri"/>
                <w:color w:val="000000"/>
                <w:szCs w:val="24"/>
              </w:rPr>
              <w:t>99</w:t>
            </w:r>
          </w:p>
        </w:tc>
        <w:tc>
          <w:tcPr>
            <w:tcW w:w="960" w:type="dxa"/>
            <w:noWrap/>
          </w:tcPr>
          <w:p w14:paraId="4F3374F0" w14:textId="7F811EE8" w:rsidR="000A26B4" w:rsidRPr="0028331C" w:rsidRDefault="002A4120" w:rsidP="000A26B4">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sidRPr="002A4120">
              <w:rPr>
                <w:rFonts w:cs="Calibri"/>
                <w:i/>
                <w:iCs/>
                <w:color w:val="000000"/>
                <w:szCs w:val="24"/>
              </w:rPr>
              <w:t>4.1</w:t>
            </w:r>
          </w:p>
        </w:tc>
      </w:tr>
      <w:tr w:rsidR="000A26B4" w:rsidRPr="0028331C" w14:paraId="30C849B3" w14:textId="77777777" w:rsidTr="000A26B4">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tcPr>
          <w:p w14:paraId="2C3D08E0" w14:textId="4B4A671F" w:rsidR="000A26B4" w:rsidRPr="000A26B4" w:rsidRDefault="000A26B4" w:rsidP="000A26B4">
            <w:pPr>
              <w:rPr>
                <w:rFonts w:cs="Calibri"/>
                <w:szCs w:val="24"/>
              </w:rPr>
            </w:pPr>
            <w:r w:rsidRPr="000A26B4">
              <w:rPr>
                <w:rFonts w:cs="Calibri"/>
                <w:szCs w:val="24"/>
              </w:rPr>
              <w:t>Other</w:t>
            </w:r>
          </w:p>
        </w:tc>
        <w:tc>
          <w:tcPr>
            <w:tcW w:w="960" w:type="dxa"/>
            <w:noWrap/>
          </w:tcPr>
          <w:p w14:paraId="3C8A5217" w14:textId="178BA936" w:rsidR="000A26B4" w:rsidRPr="0028331C" w:rsidRDefault="002A4120" w:rsidP="000A26B4">
            <w:pPr>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sidRPr="002A4120">
              <w:rPr>
                <w:rFonts w:cs="Calibri"/>
                <w:color w:val="000000"/>
                <w:szCs w:val="24"/>
              </w:rPr>
              <w:t>417</w:t>
            </w:r>
          </w:p>
        </w:tc>
        <w:tc>
          <w:tcPr>
            <w:tcW w:w="960" w:type="dxa"/>
            <w:noWrap/>
          </w:tcPr>
          <w:p w14:paraId="217C1898" w14:textId="63E74B11" w:rsidR="000A26B4" w:rsidRPr="0028331C" w:rsidRDefault="002A4120" w:rsidP="000A26B4">
            <w:pPr>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sidRPr="002A4120">
              <w:rPr>
                <w:rFonts w:cs="Calibri"/>
                <w:i/>
                <w:iCs/>
                <w:color w:val="000000"/>
                <w:szCs w:val="24"/>
              </w:rPr>
              <w:t>17.3</w:t>
            </w:r>
          </w:p>
        </w:tc>
      </w:tr>
      <w:tr w:rsidR="000A26B4" w:rsidRPr="0028331C" w14:paraId="5562D8AF" w14:textId="77777777" w:rsidTr="000A26B4">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tcPr>
          <w:p w14:paraId="7CECFA86" w14:textId="0062FF4F" w:rsidR="000A26B4" w:rsidRPr="000A26B4" w:rsidRDefault="000A26B4" w:rsidP="000A26B4">
            <w:pPr>
              <w:rPr>
                <w:rFonts w:cs="Calibri"/>
                <w:szCs w:val="24"/>
              </w:rPr>
            </w:pPr>
            <w:r w:rsidRPr="000A26B4">
              <w:rPr>
                <w:rFonts w:cs="Calibri"/>
                <w:szCs w:val="24"/>
              </w:rPr>
              <w:t>Don't know</w:t>
            </w:r>
          </w:p>
        </w:tc>
        <w:tc>
          <w:tcPr>
            <w:tcW w:w="960" w:type="dxa"/>
            <w:noWrap/>
          </w:tcPr>
          <w:p w14:paraId="2A53DFB1" w14:textId="3B37ABD5" w:rsidR="000A26B4" w:rsidRPr="0028331C" w:rsidRDefault="002A4120" w:rsidP="000A26B4">
            <w:pPr>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sidRPr="002A4120">
              <w:rPr>
                <w:rFonts w:cs="Calibri"/>
                <w:color w:val="000000"/>
                <w:szCs w:val="24"/>
              </w:rPr>
              <w:t>101</w:t>
            </w:r>
          </w:p>
        </w:tc>
        <w:tc>
          <w:tcPr>
            <w:tcW w:w="960" w:type="dxa"/>
            <w:noWrap/>
          </w:tcPr>
          <w:p w14:paraId="6EB94A43" w14:textId="61C7F05B" w:rsidR="000A26B4" w:rsidRPr="0028331C" w:rsidRDefault="002A4120" w:rsidP="000A26B4">
            <w:pPr>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sidRPr="002A4120">
              <w:rPr>
                <w:rFonts w:cs="Calibri"/>
                <w:i/>
                <w:iCs/>
                <w:color w:val="000000"/>
                <w:szCs w:val="24"/>
              </w:rPr>
              <w:t>4.2</w:t>
            </w:r>
          </w:p>
        </w:tc>
      </w:tr>
      <w:tr w:rsidR="008D5AD2" w:rsidRPr="0028331C" w14:paraId="5BF7B06E" w14:textId="77777777" w:rsidTr="000A26B4">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noWrap/>
            <w:hideMark/>
          </w:tcPr>
          <w:p w14:paraId="040D10E2" w14:textId="77777777" w:rsidR="008D5AD2" w:rsidRPr="000A26B4" w:rsidRDefault="008D5AD2" w:rsidP="0030653F">
            <w:pPr>
              <w:rPr>
                <w:rFonts w:cs="Calibri"/>
                <w:color w:val="000000"/>
                <w:szCs w:val="24"/>
              </w:rPr>
            </w:pPr>
            <w:r w:rsidRPr="000A26B4">
              <w:rPr>
                <w:rFonts w:cs="Calibri"/>
                <w:color w:val="000000"/>
                <w:szCs w:val="24"/>
              </w:rPr>
              <w:t>Total</w:t>
            </w:r>
          </w:p>
        </w:tc>
        <w:tc>
          <w:tcPr>
            <w:tcW w:w="960" w:type="dxa"/>
            <w:noWrap/>
          </w:tcPr>
          <w:p w14:paraId="044D591D" w14:textId="0136A399" w:rsidR="008D5AD2" w:rsidRPr="0028331C" w:rsidRDefault="002270E5" w:rsidP="0030653F">
            <w:pPr>
              <w:jc w:val="right"/>
              <w:cnfStyle w:val="010000000000" w:firstRow="0" w:lastRow="1" w:firstColumn="0" w:lastColumn="0" w:oddVBand="0" w:evenVBand="0" w:oddHBand="0" w:evenHBand="0" w:firstRowFirstColumn="0" w:firstRowLastColumn="0" w:lastRowFirstColumn="0" w:lastRowLastColumn="0"/>
              <w:rPr>
                <w:rFonts w:cs="Calibri"/>
                <w:color w:val="000000"/>
                <w:szCs w:val="24"/>
              </w:rPr>
            </w:pPr>
            <w:r>
              <w:rPr>
                <w:rFonts w:cs="Calibri"/>
                <w:color w:val="000000"/>
                <w:szCs w:val="24"/>
              </w:rPr>
              <w:t>2,411</w:t>
            </w:r>
          </w:p>
        </w:tc>
        <w:tc>
          <w:tcPr>
            <w:tcW w:w="960" w:type="dxa"/>
            <w:noWrap/>
          </w:tcPr>
          <w:p w14:paraId="26606B0E" w14:textId="77777777" w:rsidR="008D5AD2" w:rsidRPr="0028331C" w:rsidRDefault="008D5AD2" w:rsidP="0030653F">
            <w:pPr>
              <w:jc w:val="right"/>
              <w:cnfStyle w:val="010000000000" w:firstRow="0" w:lastRow="1" w:firstColumn="0" w:lastColumn="0" w:oddVBand="0" w:evenVBand="0" w:oddHBand="0" w:evenHBand="0" w:firstRowFirstColumn="0" w:firstRowLastColumn="0" w:lastRowFirstColumn="0" w:lastRowLastColumn="0"/>
              <w:rPr>
                <w:rFonts w:cs="Calibri"/>
                <w:i/>
                <w:iCs/>
                <w:color w:val="000000"/>
                <w:szCs w:val="24"/>
              </w:rPr>
            </w:pPr>
            <w:r w:rsidRPr="0028331C">
              <w:rPr>
                <w:rFonts w:cs="Calibri"/>
                <w:i/>
                <w:iCs/>
                <w:szCs w:val="24"/>
              </w:rPr>
              <w:t>100.0</w:t>
            </w:r>
          </w:p>
        </w:tc>
      </w:tr>
    </w:tbl>
    <w:p w14:paraId="68DAF144" w14:textId="6F27CF39" w:rsidR="00CB7720" w:rsidRPr="008C51C4" w:rsidRDefault="002215DF" w:rsidP="00CB7720">
      <w:pPr>
        <w:rPr>
          <w:rFonts w:asciiTheme="majorHAnsi" w:hAnsiTheme="majorHAnsi" w:cstheme="majorHAnsi"/>
          <w:color w:val="2F5496" w:themeColor="accent1" w:themeShade="BF"/>
          <w:sz w:val="28"/>
          <w:szCs w:val="24"/>
        </w:rPr>
      </w:pPr>
      <w:r>
        <w:rPr>
          <w:noProof/>
        </w:rPr>
        <w:lastRenderedPageBreak/>
        <mc:AlternateContent>
          <mc:Choice Requires="wps">
            <w:drawing>
              <wp:anchor distT="45720" distB="45720" distL="114300" distR="114300" simplePos="0" relativeHeight="251658255" behindDoc="0" locked="0" layoutInCell="1" allowOverlap="1" wp14:anchorId="1A03A84E" wp14:editId="62DC621E">
                <wp:simplePos x="0" y="0"/>
                <wp:positionH relativeFrom="margin">
                  <wp:posOffset>-266700</wp:posOffset>
                </wp:positionH>
                <wp:positionV relativeFrom="paragraph">
                  <wp:posOffset>62230</wp:posOffset>
                </wp:positionV>
                <wp:extent cx="6467474" cy="8190229"/>
                <wp:effectExtent l="0" t="0" r="0" b="1905"/>
                <wp:wrapSquare wrapText="bothSides"/>
                <wp:docPr id="465492772" name="Text Box 2" descr="About You – Youth Survey&#10;Please provide your full postcode below (e.g. CF10 4UW).  This allows us to more accurately understand respondents’ views and needs by area, and to make sure we've heard from people in all parts of the city:-&#10;Of the 134 respondents participating in the survey, 68 provided a full postcode, shown below:&#10;&#10;Map showing location of postcodes spread across the city&#10;&#10;&#10;What was your age on your last birthday?&#10; No. %&#10;Under 11 19 20.9&#10;11-15 13 14.3&#10;16-18 11 12.1&#10;19-24 18 19.8&#10;25 or over 25 27.5&#10;Prefer not to say 5 5.5&#10;Total 91 100.0&#10;&#1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467474" cy="8190229"/>
                        </a:xfrm>
                        <a:prstGeom prst="rect">
                          <a:avLst/>
                        </a:prstGeom>
                        <a:solidFill>
                          <a:schemeClr val="accent6">
                            <a:lumMod val="20000"/>
                            <a:lumOff val="80000"/>
                          </a:schemeClr>
                        </a:solidFill>
                        <a:ln w="9525">
                          <a:noFill/>
                          <a:miter lim="800000"/>
                          <a:headEnd/>
                          <a:tailEnd/>
                        </a:ln>
                      </wps:spPr>
                      <wps:txbx>
                        <w:txbxContent>
                          <w:p w14:paraId="0975ADC7" w14:textId="6545BEBB" w:rsidR="0008230D" w:rsidRPr="00342CC4" w:rsidRDefault="006E27F4" w:rsidP="0008230D">
                            <w:pPr>
                              <w:rPr>
                                <w:rFonts w:ascii="Century Gothic" w:hAnsi="Century Gothic"/>
                                <w:b/>
                                <w:bCs/>
                                <w:color w:val="2F5496" w:themeColor="accent1" w:themeShade="BF"/>
                                <w:sz w:val="26"/>
                                <w:szCs w:val="26"/>
                              </w:rPr>
                            </w:pPr>
                            <w:r w:rsidRPr="00342CC4">
                              <w:rPr>
                                <w:rFonts w:asciiTheme="majorHAnsi" w:hAnsiTheme="majorHAnsi" w:cstheme="majorHAnsi"/>
                                <w:color w:val="2F5496" w:themeColor="accent1" w:themeShade="BF"/>
                                <w:sz w:val="26"/>
                                <w:szCs w:val="26"/>
                              </w:rPr>
                              <w:t>About You – Youth Survey</w:t>
                            </w:r>
                          </w:p>
                          <w:p w14:paraId="1D37089E" w14:textId="77777777" w:rsidR="006E27F4" w:rsidRPr="006E27F4" w:rsidRDefault="006E27F4" w:rsidP="006E27F4">
                            <w:pPr>
                              <w:rPr>
                                <w:rFonts w:ascii="Century Gothic" w:hAnsi="Century Gothic"/>
                                <w:b/>
                                <w:color w:val="2F5496" w:themeColor="accent1" w:themeShade="BF"/>
                                <w:sz w:val="22"/>
                                <w:szCs w:val="20"/>
                              </w:rPr>
                            </w:pPr>
                            <w:r w:rsidRPr="006E27F4">
                              <w:rPr>
                                <w:rFonts w:ascii="Century Gothic" w:hAnsi="Century Gothic"/>
                                <w:b/>
                                <w:color w:val="2F5496" w:themeColor="accent1" w:themeShade="BF"/>
                                <w:sz w:val="22"/>
                                <w:szCs w:val="20"/>
                              </w:rPr>
                              <w:t>Please provide your full postcode below (e.g. CF10 4UW).  This allows us to more accurately understand respondents’ views and needs by area, and to make sure we've heard from people in all parts of the city:-</w:t>
                            </w:r>
                          </w:p>
                          <w:p w14:paraId="6352620C" w14:textId="77777777" w:rsidR="006E27F4" w:rsidRPr="006E27F4" w:rsidRDefault="006E27F4" w:rsidP="006E27F4">
                            <w:pPr>
                              <w:rPr>
                                <w:rFonts w:ascii="Century Gothic" w:hAnsi="Century Gothic"/>
                                <w:bCs/>
                                <w:color w:val="2F5496" w:themeColor="accent1" w:themeShade="BF"/>
                                <w:sz w:val="22"/>
                                <w:szCs w:val="20"/>
                              </w:rPr>
                            </w:pPr>
                            <w:r w:rsidRPr="006E27F4">
                              <w:rPr>
                                <w:rFonts w:ascii="Century Gothic" w:hAnsi="Century Gothic"/>
                                <w:bCs/>
                                <w:color w:val="2F5496" w:themeColor="accent1" w:themeShade="BF"/>
                                <w:sz w:val="22"/>
                                <w:szCs w:val="20"/>
                              </w:rPr>
                              <w:t>Of the 134 respondents participating in the survey, 68 provided a full postcode, shown below:</w:t>
                            </w:r>
                          </w:p>
                          <w:p w14:paraId="02985555" w14:textId="494E2128" w:rsidR="0008230D" w:rsidRDefault="006E27F4" w:rsidP="0008230D">
                            <w:pPr>
                              <w:rPr>
                                <w:rFonts w:ascii="Century Gothic" w:hAnsi="Century Gothic"/>
                                <w:color w:val="2F5496" w:themeColor="accent1" w:themeShade="BF"/>
                                <w:sz w:val="22"/>
                                <w:szCs w:val="20"/>
                              </w:rPr>
                            </w:pPr>
                            <w:r w:rsidRPr="00670525">
                              <w:rPr>
                                <w:noProof/>
                              </w:rPr>
                              <w:drawing>
                                <wp:inline distT="0" distB="0" distL="0" distR="0" wp14:anchorId="555AE3AE" wp14:editId="1A0CEDC6">
                                  <wp:extent cx="6160168" cy="4353613"/>
                                  <wp:effectExtent l="0" t="0" r="0" b="8890"/>
                                  <wp:docPr id="1406307090" name="Picture 5" descr="A map of a city&#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1379383" name="Picture 5" descr="A map of a city&#10;&#10;Description automatically generated"/>
                                          <pic:cNvPicPr>
                                            <a:picLocks noChangeAspect="1" noChangeArrowheads="1"/>
                                          </pic:cNvPicPr>
                                        </pic:nvPicPr>
                                        <pic:blipFill>
                                          <a:blip r:embed="rId68" cstate="print">
                                            <a:extLst>
                                              <a:ext uri="{28A0092B-C50C-407E-A947-70E740481C1C}">
                                                <a14:useLocalDpi xmlns:a14="http://schemas.microsoft.com/office/drawing/2010/main" val="0"/>
                                              </a:ext>
                                            </a:extLst>
                                          </a:blip>
                                          <a:srcRect/>
                                          <a:stretch>
                                            <a:fillRect/>
                                          </a:stretch>
                                        </pic:blipFill>
                                        <pic:spPr bwMode="auto">
                                          <a:xfrm>
                                            <a:off x="0" y="0"/>
                                            <a:ext cx="6171126" cy="4361357"/>
                                          </a:xfrm>
                                          <a:prstGeom prst="rect">
                                            <a:avLst/>
                                          </a:prstGeom>
                                          <a:noFill/>
                                          <a:ln>
                                            <a:noFill/>
                                          </a:ln>
                                        </pic:spPr>
                                      </pic:pic>
                                    </a:graphicData>
                                  </a:graphic>
                                </wp:inline>
                              </w:drawing>
                            </w:r>
                          </w:p>
                          <w:p w14:paraId="31BFF4A4" w14:textId="77777777" w:rsidR="006E27F4" w:rsidRPr="00E256DB" w:rsidRDefault="006E27F4" w:rsidP="006E27F4">
                            <w:pPr>
                              <w:rPr>
                                <w:rFonts w:ascii="Century Gothic" w:hAnsi="Century Gothic"/>
                                <w:color w:val="2F5496" w:themeColor="accent1" w:themeShade="BF"/>
                                <w:sz w:val="22"/>
                                <w:szCs w:val="20"/>
                              </w:rPr>
                            </w:pPr>
                          </w:p>
                          <w:p w14:paraId="5B1F3682" w14:textId="77777777" w:rsidR="006E27F4" w:rsidRPr="006E27F4" w:rsidRDefault="006E27F4" w:rsidP="006E27F4">
                            <w:pPr>
                              <w:rPr>
                                <w:rFonts w:ascii="Century Gothic" w:hAnsi="Century Gothic"/>
                                <w:b/>
                                <w:color w:val="2F5496" w:themeColor="accent1" w:themeShade="BF"/>
                                <w:sz w:val="22"/>
                                <w:szCs w:val="20"/>
                              </w:rPr>
                            </w:pPr>
                            <w:r w:rsidRPr="006E27F4">
                              <w:rPr>
                                <w:rFonts w:ascii="Century Gothic" w:hAnsi="Century Gothic"/>
                                <w:b/>
                                <w:color w:val="2F5496" w:themeColor="accent1" w:themeShade="BF"/>
                                <w:sz w:val="22"/>
                                <w:szCs w:val="20"/>
                              </w:rPr>
                              <w:t>What was your age on your last birthday?</w:t>
                            </w:r>
                          </w:p>
                          <w:tbl>
                            <w:tblPr>
                              <w:tblStyle w:val="GridTable4-Accent5"/>
                              <w:tblW w:w="4183" w:type="dxa"/>
                              <w:tblLook w:val="04E0" w:firstRow="1" w:lastRow="1" w:firstColumn="1" w:lastColumn="0" w:noHBand="0" w:noVBand="1"/>
                            </w:tblPr>
                            <w:tblGrid>
                              <w:gridCol w:w="2263"/>
                              <w:gridCol w:w="960"/>
                              <w:gridCol w:w="960"/>
                            </w:tblGrid>
                            <w:tr w:rsidR="006E27F4" w:rsidRPr="006E27F4" w14:paraId="4FEFB2D2" w14:textId="77777777" w:rsidTr="0030653F">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hideMark/>
                                </w:tcPr>
                                <w:p w14:paraId="577B1096" w14:textId="77777777" w:rsidR="006E27F4" w:rsidRPr="006E27F4" w:rsidRDefault="006E27F4" w:rsidP="006E27F4">
                                  <w:pPr>
                                    <w:jc w:val="right"/>
                                    <w:rPr>
                                      <w:rFonts w:ascii="Century Gothic" w:hAnsi="Century Gothic" w:cstheme="minorHAnsi"/>
                                      <w:color w:val="FFFFFF" w:themeColor="background1"/>
                                      <w:sz w:val="22"/>
                                      <w:szCs w:val="22"/>
                                    </w:rPr>
                                  </w:pPr>
                                </w:p>
                              </w:tc>
                              <w:tc>
                                <w:tcPr>
                                  <w:tcW w:w="960" w:type="dxa"/>
                                  <w:noWrap/>
                                  <w:hideMark/>
                                </w:tcPr>
                                <w:p w14:paraId="273831E5" w14:textId="77777777" w:rsidR="006E27F4" w:rsidRPr="006E27F4" w:rsidRDefault="006E27F4" w:rsidP="006E27F4">
                                  <w:pPr>
                                    <w:jc w:val="right"/>
                                    <w:cnfStyle w:val="100000000000" w:firstRow="1" w:lastRow="0" w:firstColumn="0" w:lastColumn="0" w:oddVBand="0" w:evenVBand="0" w:oddHBand="0" w:evenHBand="0" w:firstRowFirstColumn="0" w:firstRowLastColumn="0" w:lastRowFirstColumn="0" w:lastRowLastColumn="0"/>
                                    <w:rPr>
                                      <w:rFonts w:ascii="Century Gothic" w:hAnsi="Century Gothic" w:cstheme="minorHAnsi"/>
                                      <w:b/>
                                      <w:bCs/>
                                      <w:color w:val="FFFFFF" w:themeColor="background1"/>
                                      <w:sz w:val="22"/>
                                      <w:szCs w:val="22"/>
                                    </w:rPr>
                                  </w:pPr>
                                  <w:r w:rsidRPr="006E27F4">
                                    <w:rPr>
                                      <w:rFonts w:ascii="Century Gothic" w:hAnsi="Century Gothic" w:cstheme="minorHAnsi"/>
                                      <w:b/>
                                      <w:bCs/>
                                      <w:color w:val="FFFFFF" w:themeColor="background1"/>
                                      <w:sz w:val="22"/>
                                      <w:szCs w:val="22"/>
                                    </w:rPr>
                                    <w:t>No.</w:t>
                                  </w:r>
                                </w:p>
                              </w:tc>
                              <w:tc>
                                <w:tcPr>
                                  <w:tcW w:w="960" w:type="dxa"/>
                                  <w:noWrap/>
                                  <w:hideMark/>
                                </w:tcPr>
                                <w:p w14:paraId="31DEEB25" w14:textId="77777777" w:rsidR="006E27F4" w:rsidRPr="006E27F4" w:rsidRDefault="006E27F4" w:rsidP="006E27F4">
                                  <w:pPr>
                                    <w:jc w:val="right"/>
                                    <w:cnfStyle w:val="100000000000" w:firstRow="1" w:lastRow="0" w:firstColumn="0" w:lastColumn="0" w:oddVBand="0" w:evenVBand="0" w:oddHBand="0" w:evenHBand="0" w:firstRowFirstColumn="0" w:firstRowLastColumn="0" w:lastRowFirstColumn="0" w:lastRowLastColumn="0"/>
                                    <w:rPr>
                                      <w:rFonts w:ascii="Century Gothic" w:hAnsi="Century Gothic" w:cstheme="minorHAnsi"/>
                                      <w:b/>
                                      <w:bCs/>
                                      <w:color w:val="FFFFFF" w:themeColor="background1"/>
                                      <w:sz w:val="22"/>
                                      <w:szCs w:val="22"/>
                                    </w:rPr>
                                  </w:pPr>
                                  <w:r w:rsidRPr="006E27F4">
                                    <w:rPr>
                                      <w:rFonts w:ascii="Century Gothic" w:hAnsi="Century Gothic" w:cstheme="minorHAnsi"/>
                                      <w:b/>
                                      <w:bCs/>
                                      <w:color w:val="FFFFFF" w:themeColor="background1"/>
                                      <w:sz w:val="22"/>
                                      <w:szCs w:val="22"/>
                                    </w:rPr>
                                    <w:t>%</w:t>
                                  </w:r>
                                </w:p>
                              </w:tc>
                            </w:tr>
                            <w:tr w:rsidR="006E27F4" w:rsidRPr="006E27F4" w14:paraId="3FA88081"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vAlign w:val="bottom"/>
                                  <w:hideMark/>
                                </w:tcPr>
                                <w:p w14:paraId="39AC0DF6" w14:textId="77777777" w:rsidR="006E27F4" w:rsidRPr="006E27F4" w:rsidRDefault="006E27F4" w:rsidP="006E27F4">
                                  <w:pPr>
                                    <w:rPr>
                                      <w:rFonts w:ascii="Century Gothic" w:hAnsi="Century Gothic" w:cs="Calibri"/>
                                      <w:color w:val="2F5496" w:themeColor="accent1" w:themeShade="BF"/>
                                      <w:sz w:val="22"/>
                                      <w:szCs w:val="22"/>
                                    </w:rPr>
                                  </w:pPr>
                                  <w:r w:rsidRPr="006E27F4">
                                    <w:rPr>
                                      <w:rFonts w:ascii="Century Gothic" w:hAnsi="Century Gothic" w:cs="Calibri"/>
                                      <w:color w:val="2F5496" w:themeColor="accent1" w:themeShade="BF"/>
                                      <w:sz w:val="22"/>
                                      <w:szCs w:val="22"/>
                                    </w:rPr>
                                    <w:t>Under 11</w:t>
                                  </w:r>
                                </w:p>
                              </w:tc>
                              <w:tc>
                                <w:tcPr>
                                  <w:tcW w:w="960" w:type="dxa"/>
                                  <w:noWrap/>
                                  <w:vAlign w:val="bottom"/>
                                </w:tcPr>
                                <w:p w14:paraId="18A070E2" w14:textId="77777777" w:rsidR="006E27F4" w:rsidRPr="006E27F4" w:rsidRDefault="006E27F4" w:rsidP="006E27F4">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6E27F4">
                                    <w:rPr>
                                      <w:rFonts w:ascii="Century Gothic" w:hAnsi="Century Gothic" w:cs="Calibri"/>
                                      <w:color w:val="2F5496" w:themeColor="accent1" w:themeShade="BF"/>
                                      <w:sz w:val="22"/>
                                      <w:szCs w:val="22"/>
                                    </w:rPr>
                                    <w:t>19</w:t>
                                  </w:r>
                                </w:p>
                              </w:tc>
                              <w:tc>
                                <w:tcPr>
                                  <w:tcW w:w="960" w:type="dxa"/>
                                  <w:noWrap/>
                                  <w:vAlign w:val="bottom"/>
                                </w:tcPr>
                                <w:p w14:paraId="5E1751C3" w14:textId="77777777" w:rsidR="006E27F4" w:rsidRPr="006E27F4" w:rsidRDefault="006E27F4" w:rsidP="006E27F4">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6E27F4">
                                    <w:rPr>
                                      <w:rFonts w:ascii="Century Gothic" w:hAnsi="Century Gothic" w:cs="Calibri"/>
                                      <w:i/>
                                      <w:iCs/>
                                      <w:color w:val="2F5496" w:themeColor="accent1" w:themeShade="BF"/>
                                      <w:sz w:val="22"/>
                                      <w:szCs w:val="22"/>
                                    </w:rPr>
                                    <w:t>20.9</w:t>
                                  </w:r>
                                </w:p>
                              </w:tc>
                            </w:tr>
                            <w:tr w:rsidR="006E27F4" w:rsidRPr="006E27F4" w14:paraId="49ECCED0" w14:textId="77777777" w:rsidTr="0030653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vAlign w:val="bottom"/>
                                  <w:hideMark/>
                                </w:tcPr>
                                <w:p w14:paraId="3E56A676" w14:textId="77777777" w:rsidR="006E27F4" w:rsidRPr="006E27F4" w:rsidRDefault="006E27F4" w:rsidP="006E27F4">
                                  <w:pPr>
                                    <w:rPr>
                                      <w:rFonts w:ascii="Century Gothic" w:hAnsi="Century Gothic" w:cs="Calibri"/>
                                      <w:color w:val="2F5496" w:themeColor="accent1" w:themeShade="BF"/>
                                      <w:sz w:val="22"/>
                                      <w:szCs w:val="22"/>
                                    </w:rPr>
                                  </w:pPr>
                                  <w:r w:rsidRPr="006E27F4">
                                    <w:rPr>
                                      <w:rFonts w:ascii="Century Gothic" w:hAnsi="Century Gothic" w:cs="Calibri"/>
                                      <w:color w:val="2F5496" w:themeColor="accent1" w:themeShade="BF"/>
                                      <w:sz w:val="22"/>
                                      <w:szCs w:val="22"/>
                                    </w:rPr>
                                    <w:t>11-15</w:t>
                                  </w:r>
                                </w:p>
                              </w:tc>
                              <w:tc>
                                <w:tcPr>
                                  <w:tcW w:w="960" w:type="dxa"/>
                                  <w:noWrap/>
                                  <w:vAlign w:val="bottom"/>
                                </w:tcPr>
                                <w:p w14:paraId="1D3CCF4A" w14:textId="77777777" w:rsidR="006E27F4" w:rsidRPr="006E27F4" w:rsidRDefault="006E27F4" w:rsidP="006E27F4">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6E27F4">
                                    <w:rPr>
                                      <w:rFonts w:ascii="Century Gothic" w:hAnsi="Century Gothic" w:cs="Calibri"/>
                                      <w:color w:val="2F5496" w:themeColor="accent1" w:themeShade="BF"/>
                                      <w:sz w:val="22"/>
                                      <w:szCs w:val="22"/>
                                    </w:rPr>
                                    <w:t>13</w:t>
                                  </w:r>
                                </w:p>
                              </w:tc>
                              <w:tc>
                                <w:tcPr>
                                  <w:tcW w:w="960" w:type="dxa"/>
                                  <w:noWrap/>
                                  <w:vAlign w:val="bottom"/>
                                </w:tcPr>
                                <w:p w14:paraId="40E91C3B" w14:textId="77777777" w:rsidR="006E27F4" w:rsidRPr="006E27F4" w:rsidRDefault="006E27F4" w:rsidP="006E27F4">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6E27F4">
                                    <w:rPr>
                                      <w:rFonts w:ascii="Century Gothic" w:hAnsi="Century Gothic" w:cs="Calibri"/>
                                      <w:i/>
                                      <w:iCs/>
                                      <w:color w:val="2F5496" w:themeColor="accent1" w:themeShade="BF"/>
                                      <w:sz w:val="22"/>
                                      <w:szCs w:val="22"/>
                                    </w:rPr>
                                    <w:t>14.3</w:t>
                                  </w:r>
                                </w:p>
                              </w:tc>
                            </w:tr>
                            <w:tr w:rsidR="006E27F4" w:rsidRPr="006E27F4" w14:paraId="2439C0A2"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vAlign w:val="bottom"/>
                                </w:tcPr>
                                <w:p w14:paraId="1CC6D110" w14:textId="77777777" w:rsidR="006E27F4" w:rsidRPr="006E27F4" w:rsidRDefault="006E27F4" w:rsidP="006E27F4">
                                  <w:pPr>
                                    <w:rPr>
                                      <w:rFonts w:ascii="Century Gothic" w:hAnsi="Century Gothic" w:cs="Calibri"/>
                                      <w:color w:val="2F5496" w:themeColor="accent1" w:themeShade="BF"/>
                                      <w:sz w:val="22"/>
                                      <w:szCs w:val="22"/>
                                    </w:rPr>
                                  </w:pPr>
                                  <w:r w:rsidRPr="006E27F4">
                                    <w:rPr>
                                      <w:rFonts w:ascii="Century Gothic" w:hAnsi="Century Gothic" w:cs="Calibri"/>
                                      <w:color w:val="2F5496" w:themeColor="accent1" w:themeShade="BF"/>
                                      <w:sz w:val="22"/>
                                      <w:szCs w:val="22"/>
                                    </w:rPr>
                                    <w:t>16-18</w:t>
                                  </w:r>
                                </w:p>
                              </w:tc>
                              <w:tc>
                                <w:tcPr>
                                  <w:tcW w:w="960" w:type="dxa"/>
                                  <w:noWrap/>
                                  <w:vAlign w:val="bottom"/>
                                </w:tcPr>
                                <w:p w14:paraId="124F21F1" w14:textId="77777777" w:rsidR="006E27F4" w:rsidRPr="006E27F4" w:rsidRDefault="006E27F4" w:rsidP="006E27F4">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6E27F4">
                                    <w:rPr>
                                      <w:rFonts w:ascii="Century Gothic" w:hAnsi="Century Gothic" w:cs="Calibri"/>
                                      <w:color w:val="2F5496" w:themeColor="accent1" w:themeShade="BF"/>
                                      <w:sz w:val="22"/>
                                      <w:szCs w:val="22"/>
                                    </w:rPr>
                                    <w:t>11</w:t>
                                  </w:r>
                                </w:p>
                              </w:tc>
                              <w:tc>
                                <w:tcPr>
                                  <w:tcW w:w="960" w:type="dxa"/>
                                  <w:noWrap/>
                                  <w:vAlign w:val="bottom"/>
                                </w:tcPr>
                                <w:p w14:paraId="00D5C6D6" w14:textId="77777777" w:rsidR="006E27F4" w:rsidRPr="006E27F4" w:rsidRDefault="006E27F4" w:rsidP="006E27F4">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6E27F4">
                                    <w:rPr>
                                      <w:rFonts w:ascii="Century Gothic" w:hAnsi="Century Gothic" w:cs="Calibri"/>
                                      <w:i/>
                                      <w:iCs/>
                                      <w:color w:val="2F5496" w:themeColor="accent1" w:themeShade="BF"/>
                                      <w:sz w:val="22"/>
                                      <w:szCs w:val="22"/>
                                    </w:rPr>
                                    <w:t>12.1</w:t>
                                  </w:r>
                                </w:p>
                              </w:tc>
                            </w:tr>
                            <w:tr w:rsidR="006E27F4" w:rsidRPr="006E27F4" w14:paraId="6F38CCBF" w14:textId="77777777" w:rsidTr="0030653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vAlign w:val="bottom"/>
                                  <w:hideMark/>
                                </w:tcPr>
                                <w:p w14:paraId="569FC5DE" w14:textId="77777777" w:rsidR="006E27F4" w:rsidRPr="006E27F4" w:rsidRDefault="006E27F4" w:rsidP="006E27F4">
                                  <w:pPr>
                                    <w:rPr>
                                      <w:rFonts w:ascii="Century Gothic" w:hAnsi="Century Gothic" w:cs="Calibri"/>
                                      <w:color w:val="2F5496" w:themeColor="accent1" w:themeShade="BF"/>
                                      <w:sz w:val="22"/>
                                      <w:szCs w:val="22"/>
                                    </w:rPr>
                                  </w:pPr>
                                  <w:r w:rsidRPr="006E27F4">
                                    <w:rPr>
                                      <w:rFonts w:ascii="Century Gothic" w:hAnsi="Century Gothic" w:cs="Calibri"/>
                                      <w:color w:val="2F5496" w:themeColor="accent1" w:themeShade="BF"/>
                                      <w:sz w:val="22"/>
                                      <w:szCs w:val="22"/>
                                    </w:rPr>
                                    <w:t>19-24</w:t>
                                  </w:r>
                                </w:p>
                              </w:tc>
                              <w:tc>
                                <w:tcPr>
                                  <w:tcW w:w="960" w:type="dxa"/>
                                  <w:noWrap/>
                                  <w:vAlign w:val="bottom"/>
                                </w:tcPr>
                                <w:p w14:paraId="4A76B1C6" w14:textId="77777777" w:rsidR="006E27F4" w:rsidRPr="006E27F4" w:rsidRDefault="006E27F4" w:rsidP="006E27F4">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6E27F4">
                                    <w:rPr>
                                      <w:rFonts w:ascii="Century Gothic" w:hAnsi="Century Gothic" w:cs="Calibri"/>
                                      <w:color w:val="2F5496" w:themeColor="accent1" w:themeShade="BF"/>
                                      <w:sz w:val="22"/>
                                      <w:szCs w:val="22"/>
                                    </w:rPr>
                                    <w:t>18</w:t>
                                  </w:r>
                                </w:p>
                              </w:tc>
                              <w:tc>
                                <w:tcPr>
                                  <w:tcW w:w="960" w:type="dxa"/>
                                  <w:noWrap/>
                                  <w:vAlign w:val="bottom"/>
                                </w:tcPr>
                                <w:p w14:paraId="468ECC1A" w14:textId="77777777" w:rsidR="006E27F4" w:rsidRPr="006E27F4" w:rsidRDefault="006E27F4" w:rsidP="006E27F4">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6E27F4">
                                    <w:rPr>
                                      <w:rFonts w:ascii="Century Gothic" w:hAnsi="Century Gothic" w:cs="Calibri"/>
                                      <w:i/>
                                      <w:iCs/>
                                      <w:color w:val="2F5496" w:themeColor="accent1" w:themeShade="BF"/>
                                      <w:sz w:val="22"/>
                                      <w:szCs w:val="22"/>
                                    </w:rPr>
                                    <w:t>19.8</w:t>
                                  </w:r>
                                </w:p>
                              </w:tc>
                            </w:tr>
                            <w:tr w:rsidR="006E27F4" w:rsidRPr="006E27F4" w14:paraId="2DB95E95"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vAlign w:val="bottom"/>
                                  <w:hideMark/>
                                </w:tcPr>
                                <w:p w14:paraId="7113AA47" w14:textId="77777777" w:rsidR="006E27F4" w:rsidRPr="006E27F4" w:rsidRDefault="006E27F4" w:rsidP="006E27F4">
                                  <w:pPr>
                                    <w:rPr>
                                      <w:rFonts w:ascii="Century Gothic" w:hAnsi="Century Gothic" w:cs="Calibri"/>
                                      <w:color w:val="2F5496" w:themeColor="accent1" w:themeShade="BF"/>
                                      <w:sz w:val="22"/>
                                      <w:szCs w:val="22"/>
                                    </w:rPr>
                                  </w:pPr>
                                  <w:r w:rsidRPr="006E27F4">
                                    <w:rPr>
                                      <w:rFonts w:ascii="Century Gothic" w:hAnsi="Century Gothic" w:cs="Calibri"/>
                                      <w:color w:val="2F5496" w:themeColor="accent1" w:themeShade="BF"/>
                                      <w:sz w:val="22"/>
                                      <w:szCs w:val="22"/>
                                    </w:rPr>
                                    <w:t>25 or over</w:t>
                                  </w:r>
                                </w:p>
                              </w:tc>
                              <w:tc>
                                <w:tcPr>
                                  <w:tcW w:w="960" w:type="dxa"/>
                                  <w:noWrap/>
                                  <w:vAlign w:val="bottom"/>
                                </w:tcPr>
                                <w:p w14:paraId="1A785F67" w14:textId="77777777" w:rsidR="006E27F4" w:rsidRPr="006E27F4" w:rsidRDefault="006E27F4" w:rsidP="006E27F4">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6E27F4">
                                    <w:rPr>
                                      <w:rFonts w:ascii="Century Gothic" w:hAnsi="Century Gothic" w:cs="Calibri"/>
                                      <w:color w:val="2F5496" w:themeColor="accent1" w:themeShade="BF"/>
                                      <w:sz w:val="22"/>
                                      <w:szCs w:val="22"/>
                                    </w:rPr>
                                    <w:t>25</w:t>
                                  </w:r>
                                </w:p>
                              </w:tc>
                              <w:tc>
                                <w:tcPr>
                                  <w:tcW w:w="960" w:type="dxa"/>
                                  <w:noWrap/>
                                  <w:vAlign w:val="bottom"/>
                                </w:tcPr>
                                <w:p w14:paraId="16F0C4C4" w14:textId="77777777" w:rsidR="006E27F4" w:rsidRPr="006E27F4" w:rsidRDefault="006E27F4" w:rsidP="006E27F4">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6E27F4">
                                    <w:rPr>
                                      <w:rFonts w:ascii="Century Gothic" w:hAnsi="Century Gothic" w:cs="Calibri"/>
                                      <w:i/>
                                      <w:iCs/>
                                      <w:color w:val="2F5496" w:themeColor="accent1" w:themeShade="BF"/>
                                      <w:sz w:val="22"/>
                                      <w:szCs w:val="22"/>
                                    </w:rPr>
                                    <w:t>27.5</w:t>
                                  </w:r>
                                </w:p>
                              </w:tc>
                            </w:tr>
                            <w:tr w:rsidR="006E27F4" w:rsidRPr="006E27F4" w14:paraId="3F336376" w14:textId="77777777" w:rsidTr="0030653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vAlign w:val="bottom"/>
                                </w:tcPr>
                                <w:p w14:paraId="3B6E49A1" w14:textId="77777777" w:rsidR="006E27F4" w:rsidRPr="006E27F4" w:rsidRDefault="006E27F4" w:rsidP="006E27F4">
                                  <w:pPr>
                                    <w:rPr>
                                      <w:rFonts w:ascii="Century Gothic" w:hAnsi="Century Gothic" w:cs="Calibri"/>
                                      <w:color w:val="2F5496" w:themeColor="accent1" w:themeShade="BF"/>
                                      <w:sz w:val="22"/>
                                      <w:szCs w:val="22"/>
                                    </w:rPr>
                                  </w:pPr>
                                  <w:r w:rsidRPr="006E27F4">
                                    <w:rPr>
                                      <w:rFonts w:ascii="Century Gothic" w:hAnsi="Century Gothic" w:cs="Calibri"/>
                                      <w:color w:val="2F5496" w:themeColor="accent1" w:themeShade="BF"/>
                                      <w:sz w:val="22"/>
                                      <w:szCs w:val="22"/>
                                    </w:rPr>
                                    <w:t>Prefer not to say</w:t>
                                  </w:r>
                                </w:p>
                              </w:tc>
                              <w:tc>
                                <w:tcPr>
                                  <w:tcW w:w="960" w:type="dxa"/>
                                  <w:noWrap/>
                                  <w:vAlign w:val="bottom"/>
                                </w:tcPr>
                                <w:p w14:paraId="110B749E" w14:textId="77777777" w:rsidR="006E27F4" w:rsidRPr="006E27F4" w:rsidRDefault="006E27F4" w:rsidP="006E27F4">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6E27F4">
                                    <w:rPr>
                                      <w:rFonts w:ascii="Century Gothic" w:hAnsi="Century Gothic" w:cs="Calibri"/>
                                      <w:color w:val="2F5496" w:themeColor="accent1" w:themeShade="BF"/>
                                      <w:sz w:val="22"/>
                                      <w:szCs w:val="22"/>
                                    </w:rPr>
                                    <w:t>5</w:t>
                                  </w:r>
                                </w:p>
                              </w:tc>
                              <w:tc>
                                <w:tcPr>
                                  <w:tcW w:w="960" w:type="dxa"/>
                                  <w:noWrap/>
                                  <w:vAlign w:val="bottom"/>
                                </w:tcPr>
                                <w:p w14:paraId="7F857DAD" w14:textId="77777777" w:rsidR="006E27F4" w:rsidRPr="006E27F4" w:rsidRDefault="006E27F4" w:rsidP="006E27F4">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6E27F4">
                                    <w:rPr>
                                      <w:rFonts w:ascii="Century Gothic" w:hAnsi="Century Gothic" w:cs="Calibri"/>
                                      <w:i/>
                                      <w:iCs/>
                                      <w:color w:val="2F5496" w:themeColor="accent1" w:themeShade="BF"/>
                                      <w:sz w:val="22"/>
                                      <w:szCs w:val="22"/>
                                    </w:rPr>
                                    <w:t>5.5</w:t>
                                  </w:r>
                                </w:p>
                              </w:tc>
                            </w:tr>
                            <w:tr w:rsidR="006E27F4" w:rsidRPr="006E27F4" w14:paraId="0A0C01D8" w14:textId="77777777" w:rsidTr="001E65A9">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shd w:val="clear" w:color="auto" w:fill="FFFFFF" w:themeFill="background1"/>
                                  <w:noWrap/>
                                </w:tcPr>
                                <w:p w14:paraId="317B8B65" w14:textId="77777777" w:rsidR="006E27F4" w:rsidRPr="006E27F4" w:rsidRDefault="006E27F4" w:rsidP="006E27F4">
                                  <w:pPr>
                                    <w:rPr>
                                      <w:rFonts w:ascii="Century Gothic" w:hAnsi="Century Gothic" w:cs="Calibri"/>
                                      <w:color w:val="2F5496" w:themeColor="accent1" w:themeShade="BF"/>
                                      <w:sz w:val="22"/>
                                      <w:szCs w:val="22"/>
                                    </w:rPr>
                                  </w:pPr>
                                  <w:r w:rsidRPr="006E27F4">
                                    <w:rPr>
                                      <w:rFonts w:ascii="Century Gothic" w:hAnsi="Century Gothic" w:cs="Calibri"/>
                                      <w:color w:val="2F5496" w:themeColor="accent1" w:themeShade="BF"/>
                                      <w:sz w:val="22"/>
                                      <w:szCs w:val="22"/>
                                    </w:rPr>
                                    <w:t>Total</w:t>
                                  </w:r>
                                </w:p>
                              </w:tc>
                              <w:tc>
                                <w:tcPr>
                                  <w:tcW w:w="960" w:type="dxa"/>
                                  <w:shd w:val="clear" w:color="auto" w:fill="FFFFFF" w:themeFill="background1"/>
                                  <w:noWrap/>
                                </w:tcPr>
                                <w:p w14:paraId="6B9F8040" w14:textId="77777777" w:rsidR="006E27F4" w:rsidRPr="006E27F4" w:rsidRDefault="006E27F4" w:rsidP="006E27F4">
                                  <w:pPr>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color w:val="2F5496" w:themeColor="accent1" w:themeShade="BF"/>
                                      <w:sz w:val="22"/>
                                      <w:szCs w:val="22"/>
                                    </w:rPr>
                                  </w:pPr>
                                  <w:r w:rsidRPr="006E27F4">
                                    <w:rPr>
                                      <w:rFonts w:ascii="Century Gothic" w:hAnsi="Century Gothic" w:cs="Calibri"/>
                                      <w:color w:val="2F5496" w:themeColor="accent1" w:themeShade="BF"/>
                                      <w:sz w:val="22"/>
                                      <w:szCs w:val="22"/>
                                    </w:rPr>
                                    <w:t>91</w:t>
                                  </w:r>
                                </w:p>
                              </w:tc>
                              <w:tc>
                                <w:tcPr>
                                  <w:tcW w:w="960" w:type="dxa"/>
                                  <w:shd w:val="clear" w:color="auto" w:fill="FFFFFF" w:themeFill="background1"/>
                                  <w:noWrap/>
                                </w:tcPr>
                                <w:p w14:paraId="6107F9EE" w14:textId="77777777" w:rsidR="006E27F4" w:rsidRPr="006E27F4" w:rsidRDefault="006E27F4" w:rsidP="006E27F4">
                                  <w:pPr>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i/>
                                      <w:iCs/>
                                      <w:color w:val="2F5496" w:themeColor="accent1" w:themeShade="BF"/>
                                      <w:sz w:val="22"/>
                                      <w:szCs w:val="22"/>
                                    </w:rPr>
                                  </w:pPr>
                                  <w:r w:rsidRPr="006E27F4">
                                    <w:rPr>
                                      <w:rFonts w:ascii="Century Gothic" w:hAnsi="Century Gothic" w:cs="Calibri"/>
                                      <w:i/>
                                      <w:iCs/>
                                      <w:color w:val="2F5496" w:themeColor="accent1" w:themeShade="BF"/>
                                      <w:sz w:val="22"/>
                                      <w:szCs w:val="22"/>
                                    </w:rPr>
                                    <w:t>100.0</w:t>
                                  </w:r>
                                </w:p>
                              </w:tc>
                            </w:tr>
                          </w:tbl>
                          <w:p w14:paraId="09AF81E8" w14:textId="77777777" w:rsidR="006E27F4" w:rsidRDefault="006E27F4"/>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1A03A84E" id="_x0000_s1041" type="#_x0000_t202" alt="About You – Youth Survey&#10;Please provide your full postcode below (e.g. CF10 4UW).  This allows us to more accurately understand respondents’ views and needs by area, and to make sure we've heard from people in all parts of the city:-&#10;Of the 134 respondents participating in the survey, 68 provided a full postcode, shown below:&#10;&#10;Map showing location of postcodes spread across the city&#10;&#10;&#10;What was your age on your last birthday?&#10; No. %&#10;Under 11 19 20.9&#10;11-15 13 14.3&#10;16-18 11 12.1&#10;19-24 18 19.8&#10;25 or over 25 27.5&#10;Prefer not to say 5 5.5&#10;Total 91 100.0&#10;&#10;" style="position:absolute;margin-left:-21pt;margin-top:4.9pt;width:509.25pt;height:644.9pt;z-index:251658255;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KznkLQIAAD0EAAAOAAAAZHJzL2Uyb0RvYy54bWysU9uO2yAQfa/Uf0C8N3asXDZWnNU221SV&#10;thdp2w8gGMeowFAgsdOv74CdbNq+VX1BzAycmTlzZn3fa0VOwnkJpqLTSU6JMBxqaQ4V/fZ19+aO&#10;Eh+YqZkCIyp6Fp7eb16/Wne2FAW0oGrhCIIYX3a2om0Itswyz1uhmZ+AFQaDDTjNAprukNWOdYiu&#10;VVbk+SLrwNXWARfeo/dxCNJNwm8awcPnpvEiEFVRrC2k06VzH89ss2blwTHbSj6Wwf6hCs2kwaRX&#10;qEcWGDk6+ReUltyBhyZMOOgMmkZykXrAbqb5H908t8yK1AuS4+2VJv//YPmn07P94kjo30KPA0xN&#10;ePsE/LsnBrYtMwfx4Bx0rWA1Jp5GyrLO+nL8Gqn2pY8g++4j1DhkdgyQgPrG6cgK9kkQHQdwvpIu&#10;+kA4OhezxXK2nFHCMXY3XeVFsUo5WHn5bp0P7wVoEi8VdTjVBM9OTz7Eclh5eRKzeVCy3kmlkhGV&#10;JLbKkRNDDTDOhQmL9F0dNdY7+FFL+agGdKNmBvfdxY0pkiYjUkr4WxJlSFfR1byYJ2ADMXuSlpYB&#10;9a2kxt4i1pgjkvnO1OlJYFINd0yizMhuJHSgNvT7nsgaqZ9HXiLbe6jPyLeDQc+4f3hpwf2kpEMt&#10;V9T/ODInKFEfDM5sNZ3NoviTMZsvCzTcbWR/G2GGI1RFAyXDdRvSwiQ27QPOdicT6y+VjDWjRhM3&#10;4z7FJbi106uXrd/8AgAA//8DAFBLAwQUAAYACAAAACEAaU8ImN8AAAAKAQAADwAAAGRycy9kb3du&#10;cmV2LnhtbEyPQU+DQBCF7yb+h8008dYuRaWFsjRqoicTIzXpdcquQMrOEnYp+O8dT/Y4eS9vvi/f&#10;z7YTFzP41pGC9SoCYahyuqVawdfhdbkF4QOSxs6RUfBjPOyL25scM+0m+jSXMtSCR8hnqKAJoc+k&#10;9FVjLPqV6w1x9u0Gi4HPoZZ6wInHbSfjKEqkxZb4Q4O9eWlMdS5Hq+D5Aw/nqZracqzftvh+PK71&#10;5l6pu8X8tAMRzBz+y/CHz+hQMNPJjaS96BQsH2J2CQpSNuA83SSPIE5cjNM0AVnk8lqh+AUAAP//&#10;AwBQSwECLQAUAAYACAAAACEAtoM4kv4AAADhAQAAEwAAAAAAAAAAAAAAAAAAAAAAW0NvbnRlbnRf&#10;VHlwZXNdLnhtbFBLAQItABQABgAIAAAAIQA4/SH/1gAAAJQBAAALAAAAAAAAAAAAAAAAAC8BAABf&#10;cmVscy8ucmVsc1BLAQItABQABgAIAAAAIQCeKznkLQIAAD0EAAAOAAAAAAAAAAAAAAAAAC4CAABk&#10;cnMvZTJvRG9jLnhtbFBLAQItABQABgAIAAAAIQBpTwiY3wAAAAoBAAAPAAAAAAAAAAAAAAAAAIcE&#10;AABkcnMvZG93bnJldi54bWxQSwUGAAAAAAQABADzAAAAkwUAAAAA&#10;" fillcolor="#e2efd9 [665]" stroked="f">
                <v:textbox style="mso-fit-shape-to-text:t">
                  <w:txbxContent>
                    <w:p w14:paraId="0975ADC7" w14:textId="6545BEBB" w:rsidR="0008230D" w:rsidRPr="00342CC4" w:rsidRDefault="006E27F4" w:rsidP="0008230D">
                      <w:pPr>
                        <w:rPr>
                          <w:rFonts w:ascii="Century Gothic" w:hAnsi="Century Gothic"/>
                          <w:b/>
                          <w:bCs/>
                          <w:color w:val="2F5496" w:themeColor="accent1" w:themeShade="BF"/>
                          <w:sz w:val="26"/>
                          <w:szCs w:val="26"/>
                        </w:rPr>
                      </w:pPr>
                      <w:r w:rsidRPr="00342CC4">
                        <w:rPr>
                          <w:rFonts w:asciiTheme="majorHAnsi" w:hAnsiTheme="majorHAnsi" w:cstheme="majorHAnsi"/>
                          <w:color w:val="2F5496" w:themeColor="accent1" w:themeShade="BF"/>
                          <w:sz w:val="26"/>
                          <w:szCs w:val="26"/>
                        </w:rPr>
                        <w:t>About You – Youth Survey</w:t>
                      </w:r>
                    </w:p>
                    <w:p w14:paraId="1D37089E" w14:textId="77777777" w:rsidR="006E27F4" w:rsidRPr="006E27F4" w:rsidRDefault="006E27F4" w:rsidP="006E27F4">
                      <w:pPr>
                        <w:rPr>
                          <w:rFonts w:ascii="Century Gothic" w:hAnsi="Century Gothic"/>
                          <w:b/>
                          <w:color w:val="2F5496" w:themeColor="accent1" w:themeShade="BF"/>
                          <w:sz w:val="22"/>
                          <w:szCs w:val="20"/>
                        </w:rPr>
                      </w:pPr>
                      <w:r w:rsidRPr="006E27F4">
                        <w:rPr>
                          <w:rFonts w:ascii="Century Gothic" w:hAnsi="Century Gothic"/>
                          <w:b/>
                          <w:color w:val="2F5496" w:themeColor="accent1" w:themeShade="BF"/>
                          <w:sz w:val="22"/>
                          <w:szCs w:val="20"/>
                        </w:rPr>
                        <w:t>Please provide your full postcode below (e.g. CF10 4UW).  This allows us to more accurately understand respondents’ views and needs by area, and to make sure we've heard from people in all parts of the city:-</w:t>
                      </w:r>
                    </w:p>
                    <w:p w14:paraId="6352620C" w14:textId="77777777" w:rsidR="006E27F4" w:rsidRPr="006E27F4" w:rsidRDefault="006E27F4" w:rsidP="006E27F4">
                      <w:pPr>
                        <w:rPr>
                          <w:rFonts w:ascii="Century Gothic" w:hAnsi="Century Gothic"/>
                          <w:bCs/>
                          <w:color w:val="2F5496" w:themeColor="accent1" w:themeShade="BF"/>
                          <w:sz w:val="22"/>
                          <w:szCs w:val="20"/>
                        </w:rPr>
                      </w:pPr>
                      <w:r w:rsidRPr="006E27F4">
                        <w:rPr>
                          <w:rFonts w:ascii="Century Gothic" w:hAnsi="Century Gothic"/>
                          <w:bCs/>
                          <w:color w:val="2F5496" w:themeColor="accent1" w:themeShade="BF"/>
                          <w:sz w:val="22"/>
                          <w:szCs w:val="20"/>
                        </w:rPr>
                        <w:t>Of the 134 respondents participating in the survey, 68 provided a full postcode, shown below:</w:t>
                      </w:r>
                    </w:p>
                    <w:p w14:paraId="02985555" w14:textId="494E2128" w:rsidR="0008230D" w:rsidRDefault="006E27F4" w:rsidP="0008230D">
                      <w:pPr>
                        <w:rPr>
                          <w:rFonts w:ascii="Century Gothic" w:hAnsi="Century Gothic"/>
                          <w:color w:val="2F5496" w:themeColor="accent1" w:themeShade="BF"/>
                          <w:sz w:val="22"/>
                          <w:szCs w:val="20"/>
                        </w:rPr>
                      </w:pPr>
                      <w:r w:rsidRPr="00670525">
                        <w:rPr>
                          <w:noProof/>
                        </w:rPr>
                        <w:drawing>
                          <wp:inline distT="0" distB="0" distL="0" distR="0" wp14:anchorId="555AE3AE" wp14:editId="1A0CEDC6">
                            <wp:extent cx="6160168" cy="4353613"/>
                            <wp:effectExtent l="0" t="0" r="0" b="8890"/>
                            <wp:docPr id="1406307090" name="Picture 5" descr="A map of a city&#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1379383" name="Picture 5" descr="A map of a city&#10;&#10;Description automatically generated"/>
                                    <pic:cNvPicPr>
                                      <a:picLocks noChangeAspect="1" noChangeArrowheads="1"/>
                                    </pic:cNvPicPr>
                                  </pic:nvPicPr>
                                  <pic:blipFill>
                                    <a:blip r:embed="rId68" cstate="print">
                                      <a:extLst>
                                        <a:ext uri="{28A0092B-C50C-407E-A947-70E740481C1C}">
                                          <a14:useLocalDpi xmlns:a14="http://schemas.microsoft.com/office/drawing/2010/main" val="0"/>
                                        </a:ext>
                                      </a:extLst>
                                    </a:blip>
                                    <a:srcRect/>
                                    <a:stretch>
                                      <a:fillRect/>
                                    </a:stretch>
                                  </pic:blipFill>
                                  <pic:spPr bwMode="auto">
                                    <a:xfrm>
                                      <a:off x="0" y="0"/>
                                      <a:ext cx="6171126" cy="4361357"/>
                                    </a:xfrm>
                                    <a:prstGeom prst="rect">
                                      <a:avLst/>
                                    </a:prstGeom>
                                    <a:noFill/>
                                    <a:ln>
                                      <a:noFill/>
                                    </a:ln>
                                  </pic:spPr>
                                </pic:pic>
                              </a:graphicData>
                            </a:graphic>
                          </wp:inline>
                        </w:drawing>
                      </w:r>
                    </w:p>
                    <w:p w14:paraId="31BFF4A4" w14:textId="77777777" w:rsidR="006E27F4" w:rsidRPr="00E256DB" w:rsidRDefault="006E27F4" w:rsidP="006E27F4">
                      <w:pPr>
                        <w:rPr>
                          <w:rFonts w:ascii="Century Gothic" w:hAnsi="Century Gothic"/>
                          <w:color w:val="2F5496" w:themeColor="accent1" w:themeShade="BF"/>
                          <w:sz w:val="22"/>
                          <w:szCs w:val="20"/>
                        </w:rPr>
                      </w:pPr>
                    </w:p>
                    <w:p w14:paraId="5B1F3682" w14:textId="77777777" w:rsidR="006E27F4" w:rsidRPr="006E27F4" w:rsidRDefault="006E27F4" w:rsidP="006E27F4">
                      <w:pPr>
                        <w:rPr>
                          <w:rFonts w:ascii="Century Gothic" w:hAnsi="Century Gothic"/>
                          <w:b/>
                          <w:color w:val="2F5496" w:themeColor="accent1" w:themeShade="BF"/>
                          <w:sz w:val="22"/>
                          <w:szCs w:val="20"/>
                        </w:rPr>
                      </w:pPr>
                      <w:r w:rsidRPr="006E27F4">
                        <w:rPr>
                          <w:rFonts w:ascii="Century Gothic" w:hAnsi="Century Gothic"/>
                          <w:b/>
                          <w:color w:val="2F5496" w:themeColor="accent1" w:themeShade="BF"/>
                          <w:sz w:val="22"/>
                          <w:szCs w:val="20"/>
                        </w:rPr>
                        <w:t>What was your age on your last birthday?</w:t>
                      </w:r>
                    </w:p>
                    <w:tbl>
                      <w:tblPr>
                        <w:tblStyle w:val="GridTable4-Accent5"/>
                        <w:tblW w:w="4183" w:type="dxa"/>
                        <w:tblLook w:val="04E0" w:firstRow="1" w:lastRow="1" w:firstColumn="1" w:lastColumn="0" w:noHBand="0" w:noVBand="1"/>
                      </w:tblPr>
                      <w:tblGrid>
                        <w:gridCol w:w="2263"/>
                        <w:gridCol w:w="960"/>
                        <w:gridCol w:w="960"/>
                      </w:tblGrid>
                      <w:tr w:rsidR="006E27F4" w:rsidRPr="006E27F4" w14:paraId="4FEFB2D2" w14:textId="77777777" w:rsidTr="0030653F">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hideMark/>
                          </w:tcPr>
                          <w:p w14:paraId="577B1096" w14:textId="77777777" w:rsidR="006E27F4" w:rsidRPr="006E27F4" w:rsidRDefault="006E27F4" w:rsidP="006E27F4">
                            <w:pPr>
                              <w:jc w:val="right"/>
                              <w:rPr>
                                <w:rFonts w:ascii="Century Gothic" w:hAnsi="Century Gothic" w:cstheme="minorHAnsi"/>
                                <w:color w:val="FFFFFF" w:themeColor="background1"/>
                                <w:sz w:val="22"/>
                                <w:szCs w:val="22"/>
                              </w:rPr>
                            </w:pPr>
                          </w:p>
                        </w:tc>
                        <w:tc>
                          <w:tcPr>
                            <w:tcW w:w="960" w:type="dxa"/>
                            <w:noWrap/>
                            <w:hideMark/>
                          </w:tcPr>
                          <w:p w14:paraId="273831E5" w14:textId="77777777" w:rsidR="006E27F4" w:rsidRPr="006E27F4" w:rsidRDefault="006E27F4" w:rsidP="006E27F4">
                            <w:pPr>
                              <w:jc w:val="right"/>
                              <w:cnfStyle w:val="100000000000" w:firstRow="1" w:lastRow="0" w:firstColumn="0" w:lastColumn="0" w:oddVBand="0" w:evenVBand="0" w:oddHBand="0" w:evenHBand="0" w:firstRowFirstColumn="0" w:firstRowLastColumn="0" w:lastRowFirstColumn="0" w:lastRowLastColumn="0"/>
                              <w:rPr>
                                <w:rFonts w:ascii="Century Gothic" w:hAnsi="Century Gothic" w:cstheme="minorHAnsi"/>
                                <w:b/>
                                <w:bCs/>
                                <w:color w:val="FFFFFF" w:themeColor="background1"/>
                                <w:sz w:val="22"/>
                                <w:szCs w:val="22"/>
                              </w:rPr>
                            </w:pPr>
                            <w:r w:rsidRPr="006E27F4">
                              <w:rPr>
                                <w:rFonts w:ascii="Century Gothic" w:hAnsi="Century Gothic" w:cstheme="minorHAnsi"/>
                                <w:b/>
                                <w:bCs/>
                                <w:color w:val="FFFFFF" w:themeColor="background1"/>
                                <w:sz w:val="22"/>
                                <w:szCs w:val="22"/>
                              </w:rPr>
                              <w:t>No.</w:t>
                            </w:r>
                          </w:p>
                        </w:tc>
                        <w:tc>
                          <w:tcPr>
                            <w:tcW w:w="960" w:type="dxa"/>
                            <w:noWrap/>
                            <w:hideMark/>
                          </w:tcPr>
                          <w:p w14:paraId="31DEEB25" w14:textId="77777777" w:rsidR="006E27F4" w:rsidRPr="006E27F4" w:rsidRDefault="006E27F4" w:rsidP="006E27F4">
                            <w:pPr>
                              <w:jc w:val="right"/>
                              <w:cnfStyle w:val="100000000000" w:firstRow="1" w:lastRow="0" w:firstColumn="0" w:lastColumn="0" w:oddVBand="0" w:evenVBand="0" w:oddHBand="0" w:evenHBand="0" w:firstRowFirstColumn="0" w:firstRowLastColumn="0" w:lastRowFirstColumn="0" w:lastRowLastColumn="0"/>
                              <w:rPr>
                                <w:rFonts w:ascii="Century Gothic" w:hAnsi="Century Gothic" w:cstheme="minorHAnsi"/>
                                <w:b/>
                                <w:bCs/>
                                <w:color w:val="FFFFFF" w:themeColor="background1"/>
                                <w:sz w:val="22"/>
                                <w:szCs w:val="22"/>
                              </w:rPr>
                            </w:pPr>
                            <w:r w:rsidRPr="006E27F4">
                              <w:rPr>
                                <w:rFonts w:ascii="Century Gothic" w:hAnsi="Century Gothic" w:cstheme="minorHAnsi"/>
                                <w:b/>
                                <w:bCs/>
                                <w:color w:val="FFFFFF" w:themeColor="background1"/>
                                <w:sz w:val="22"/>
                                <w:szCs w:val="22"/>
                              </w:rPr>
                              <w:t>%</w:t>
                            </w:r>
                          </w:p>
                        </w:tc>
                      </w:tr>
                      <w:tr w:rsidR="006E27F4" w:rsidRPr="006E27F4" w14:paraId="3FA88081"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vAlign w:val="bottom"/>
                            <w:hideMark/>
                          </w:tcPr>
                          <w:p w14:paraId="39AC0DF6" w14:textId="77777777" w:rsidR="006E27F4" w:rsidRPr="006E27F4" w:rsidRDefault="006E27F4" w:rsidP="006E27F4">
                            <w:pPr>
                              <w:rPr>
                                <w:rFonts w:ascii="Century Gothic" w:hAnsi="Century Gothic" w:cs="Calibri"/>
                                <w:color w:val="2F5496" w:themeColor="accent1" w:themeShade="BF"/>
                                <w:sz w:val="22"/>
                                <w:szCs w:val="22"/>
                              </w:rPr>
                            </w:pPr>
                            <w:r w:rsidRPr="006E27F4">
                              <w:rPr>
                                <w:rFonts w:ascii="Century Gothic" w:hAnsi="Century Gothic" w:cs="Calibri"/>
                                <w:color w:val="2F5496" w:themeColor="accent1" w:themeShade="BF"/>
                                <w:sz w:val="22"/>
                                <w:szCs w:val="22"/>
                              </w:rPr>
                              <w:t>Under 11</w:t>
                            </w:r>
                          </w:p>
                        </w:tc>
                        <w:tc>
                          <w:tcPr>
                            <w:tcW w:w="960" w:type="dxa"/>
                            <w:noWrap/>
                            <w:vAlign w:val="bottom"/>
                          </w:tcPr>
                          <w:p w14:paraId="18A070E2" w14:textId="77777777" w:rsidR="006E27F4" w:rsidRPr="006E27F4" w:rsidRDefault="006E27F4" w:rsidP="006E27F4">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6E27F4">
                              <w:rPr>
                                <w:rFonts w:ascii="Century Gothic" w:hAnsi="Century Gothic" w:cs="Calibri"/>
                                <w:color w:val="2F5496" w:themeColor="accent1" w:themeShade="BF"/>
                                <w:sz w:val="22"/>
                                <w:szCs w:val="22"/>
                              </w:rPr>
                              <w:t>19</w:t>
                            </w:r>
                          </w:p>
                        </w:tc>
                        <w:tc>
                          <w:tcPr>
                            <w:tcW w:w="960" w:type="dxa"/>
                            <w:noWrap/>
                            <w:vAlign w:val="bottom"/>
                          </w:tcPr>
                          <w:p w14:paraId="5E1751C3" w14:textId="77777777" w:rsidR="006E27F4" w:rsidRPr="006E27F4" w:rsidRDefault="006E27F4" w:rsidP="006E27F4">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6E27F4">
                              <w:rPr>
                                <w:rFonts w:ascii="Century Gothic" w:hAnsi="Century Gothic" w:cs="Calibri"/>
                                <w:i/>
                                <w:iCs/>
                                <w:color w:val="2F5496" w:themeColor="accent1" w:themeShade="BF"/>
                                <w:sz w:val="22"/>
                                <w:szCs w:val="22"/>
                              </w:rPr>
                              <w:t>20.9</w:t>
                            </w:r>
                          </w:p>
                        </w:tc>
                      </w:tr>
                      <w:tr w:rsidR="006E27F4" w:rsidRPr="006E27F4" w14:paraId="49ECCED0" w14:textId="77777777" w:rsidTr="0030653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vAlign w:val="bottom"/>
                            <w:hideMark/>
                          </w:tcPr>
                          <w:p w14:paraId="3E56A676" w14:textId="77777777" w:rsidR="006E27F4" w:rsidRPr="006E27F4" w:rsidRDefault="006E27F4" w:rsidP="006E27F4">
                            <w:pPr>
                              <w:rPr>
                                <w:rFonts w:ascii="Century Gothic" w:hAnsi="Century Gothic" w:cs="Calibri"/>
                                <w:color w:val="2F5496" w:themeColor="accent1" w:themeShade="BF"/>
                                <w:sz w:val="22"/>
                                <w:szCs w:val="22"/>
                              </w:rPr>
                            </w:pPr>
                            <w:r w:rsidRPr="006E27F4">
                              <w:rPr>
                                <w:rFonts w:ascii="Century Gothic" w:hAnsi="Century Gothic" w:cs="Calibri"/>
                                <w:color w:val="2F5496" w:themeColor="accent1" w:themeShade="BF"/>
                                <w:sz w:val="22"/>
                                <w:szCs w:val="22"/>
                              </w:rPr>
                              <w:t>11-15</w:t>
                            </w:r>
                          </w:p>
                        </w:tc>
                        <w:tc>
                          <w:tcPr>
                            <w:tcW w:w="960" w:type="dxa"/>
                            <w:noWrap/>
                            <w:vAlign w:val="bottom"/>
                          </w:tcPr>
                          <w:p w14:paraId="1D3CCF4A" w14:textId="77777777" w:rsidR="006E27F4" w:rsidRPr="006E27F4" w:rsidRDefault="006E27F4" w:rsidP="006E27F4">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6E27F4">
                              <w:rPr>
                                <w:rFonts w:ascii="Century Gothic" w:hAnsi="Century Gothic" w:cs="Calibri"/>
                                <w:color w:val="2F5496" w:themeColor="accent1" w:themeShade="BF"/>
                                <w:sz w:val="22"/>
                                <w:szCs w:val="22"/>
                              </w:rPr>
                              <w:t>13</w:t>
                            </w:r>
                          </w:p>
                        </w:tc>
                        <w:tc>
                          <w:tcPr>
                            <w:tcW w:w="960" w:type="dxa"/>
                            <w:noWrap/>
                            <w:vAlign w:val="bottom"/>
                          </w:tcPr>
                          <w:p w14:paraId="40E91C3B" w14:textId="77777777" w:rsidR="006E27F4" w:rsidRPr="006E27F4" w:rsidRDefault="006E27F4" w:rsidP="006E27F4">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6E27F4">
                              <w:rPr>
                                <w:rFonts w:ascii="Century Gothic" w:hAnsi="Century Gothic" w:cs="Calibri"/>
                                <w:i/>
                                <w:iCs/>
                                <w:color w:val="2F5496" w:themeColor="accent1" w:themeShade="BF"/>
                                <w:sz w:val="22"/>
                                <w:szCs w:val="22"/>
                              </w:rPr>
                              <w:t>14.3</w:t>
                            </w:r>
                          </w:p>
                        </w:tc>
                      </w:tr>
                      <w:tr w:rsidR="006E27F4" w:rsidRPr="006E27F4" w14:paraId="2439C0A2"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vAlign w:val="bottom"/>
                          </w:tcPr>
                          <w:p w14:paraId="1CC6D110" w14:textId="77777777" w:rsidR="006E27F4" w:rsidRPr="006E27F4" w:rsidRDefault="006E27F4" w:rsidP="006E27F4">
                            <w:pPr>
                              <w:rPr>
                                <w:rFonts w:ascii="Century Gothic" w:hAnsi="Century Gothic" w:cs="Calibri"/>
                                <w:color w:val="2F5496" w:themeColor="accent1" w:themeShade="BF"/>
                                <w:sz w:val="22"/>
                                <w:szCs w:val="22"/>
                              </w:rPr>
                            </w:pPr>
                            <w:r w:rsidRPr="006E27F4">
                              <w:rPr>
                                <w:rFonts w:ascii="Century Gothic" w:hAnsi="Century Gothic" w:cs="Calibri"/>
                                <w:color w:val="2F5496" w:themeColor="accent1" w:themeShade="BF"/>
                                <w:sz w:val="22"/>
                                <w:szCs w:val="22"/>
                              </w:rPr>
                              <w:t>16-18</w:t>
                            </w:r>
                          </w:p>
                        </w:tc>
                        <w:tc>
                          <w:tcPr>
                            <w:tcW w:w="960" w:type="dxa"/>
                            <w:noWrap/>
                            <w:vAlign w:val="bottom"/>
                          </w:tcPr>
                          <w:p w14:paraId="124F21F1" w14:textId="77777777" w:rsidR="006E27F4" w:rsidRPr="006E27F4" w:rsidRDefault="006E27F4" w:rsidP="006E27F4">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6E27F4">
                              <w:rPr>
                                <w:rFonts w:ascii="Century Gothic" w:hAnsi="Century Gothic" w:cs="Calibri"/>
                                <w:color w:val="2F5496" w:themeColor="accent1" w:themeShade="BF"/>
                                <w:sz w:val="22"/>
                                <w:szCs w:val="22"/>
                              </w:rPr>
                              <w:t>11</w:t>
                            </w:r>
                          </w:p>
                        </w:tc>
                        <w:tc>
                          <w:tcPr>
                            <w:tcW w:w="960" w:type="dxa"/>
                            <w:noWrap/>
                            <w:vAlign w:val="bottom"/>
                          </w:tcPr>
                          <w:p w14:paraId="00D5C6D6" w14:textId="77777777" w:rsidR="006E27F4" w:rsidRPr="006E27F4" w:rsidRDefault="006E27F4" w:rsidP="006E27F4">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6E27F4">
                              <w:rPr>
                                <w:rFonts w:ascii="Century Gothic" w:hAnsi="Century Gothic" w:cs="Calibri"/>
                                <w:i/>
                                <w:iCs/>
                                <w:color w:val="2F5496" w:themeColor="accent1" w:themeShade="BF"/>
                                <w:sz w:val="22"/>
                                <w:szCs w:val="22"/>
                              </w:rPr>
                              <w:t>12.1</w:t>
                            </w:r>
                          </w:p>
                        </w:tc>
                      </w:tr>
                      <w:tr w:rsidR="006E27F4" w:rsidRPr="006E27F4" w14:paraId="6F38CCBF" w14:textId="77777777" w:rsidTr="0030653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vAlign w:val="bottom"/>
                            <w:hideMark/>
                          </w:tcPr>
                          <w:p w14:paraId="569FC5DE" w14:textId="77777777" w:rsidR="006E27F4" w:rsidRPr="006E27F4" w:rsidRDefault="006E27F4" w:rsidP="006E27F4">
                            <w:pPr>
                              <w:rPr>
                                <w:rFonts w:ascii="Century Gothic" w:hAnsi="Century Gothic" w:cs="Calibri"/>
                                <w:color w:val="2F5496" w:themeColor="accent1" w:themeShade="BF"/>
                                <w:sz w:val="22"/>
                                <w:szCs w:val="22"/>
                              </w:rPr>
                            </w:pPr>
                            <w:r w:rsidRPr="006E27F4">
                              <w:rPr>
                                <w:rFonts w:ascii="Century Gothic" w:hAnsi="Century Gothic" w:cs="Calibri"/>
                                <w:color w:val="2F5496" w:themeColor="accent1" w:themeShade="BF"/>
                                <w:sz w:val="22"/>
                                <w:szCs w:val="22"/>
                              </w:rPr>
                              <w:t>19-24</w:t>
                            </w:r>
                          </w:p>
                        </w:tc>
                        <w:tc>
                          <w:tcPr>
                            <w:tcW w:w="960" w:type="dxa"/>
                            <w:noWrap/>
                            <w:vAlign w:val="bottom"/>
                          </w:tcPr>
                          <w:p w14:paraId="4A76B1C6" w14:textId="77777777" w:rsidR="006E27F4" w:rsidRPr="006E27F4" w:rsidRDefault="006E27F4" w:rsidP="006E27F4">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6E27F4">
                              <w:rPr>
                                <w:rFonts w:ascii="Century Gothic" w:hAnsi="Century Gothic" w:cs="Calibri"/>
                                <w:color w:val="2F5496" w:themeColor="accent1" w:themeShade="BF"/>
                                <w:sz w:val="22"/>
                                <w:szCs w:val="22"/>
                              </w:rPr>
                              <w:t>18</w:t>
                            </w:r>
                          </w:p>
                        </w:tc>
                        <w:tc>
                          <w:tcPr>
                            <w:tcW w:w="960" w:type="dxa"/>
                            <w:noWrap/>
                            <w:vAlign w:val="bottom"/>
                          </w:tcPr>
                          <w:p w14:paraId="468ECC1A" w14:textId="77777777" w:rsidR="006E27F4" w:rsidRPr="006E27F4" w:rsidRDefault="006E27F4" w:rsidP="006E27F4">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6E27F4">
                              <w:rPr>
                                <w:rFonts w:ascii="Century Gothic" w:hAnsi="Century Gothic" w:cs="Calibri"/>
                                <w:i/>
                                <w:iCs/>
                                <w:color w:val="2F5496" w:themeColor="accent1" w:themeShade="BF"/>
                                <w:sz w:val="22"/>
                                <w:szCs w:val="22"/>
                              </w:rPr>
                              <w:t>19.8</w:t>
                            </w:r>
                          </w:p>
                        </w:tc>
                      </w:tr>
                      <w:tr w:rsidR="006E27F4" w:rsidRPr="006E27F4" w14:paraId="2DB95E95"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vAlign w:val="bottom"/>
                            <w:hideMark/>
                          </w:tcPr>
                          <w:p w14:paraId="7113AA47" w14:textId="77777777" w:rsidR="006E27F4" w:rsidRPr="006E27F4" w:rsidRDefault="006E27F4" w:rsidP="006E27F4">
                            <w:pPr>
                              <w:rPr>
                                <w:rFonts w:ascii="Century Gothic" w:hAnsi="Century Gothic" w:cs="Calibri"/>
                                <w:color w:val="2F5496" w:themeColor="accent1" w:themeShade="BF"/>
                                <w:sz w:val="22"/>
                                <w:szCs w:val="22"/>
                              </w:rPr>
                            </w:pPr>
                            <w:r w:rsidRPr="006E27F4">
                              <w:rPr>
                                <w:rFonts w:ascii="Century Gothic" w:hAnsi="Century Gothic" w:cs="Calibri"/>
                                <w:color w:val="2F5496" w:themeColor="accent1" w:themeShade="BF"/>
                                <w:sz w:val="22"/>
                                <w:szCs w:val="22"/>
                              </w:rPr>
                              <w:t>25 or over</w:t>
                            </w:r>
                          </w:p>
                        </w:tc>
                        <w:tc>
                          <w:tcPr>
                            <w:tcW w:w="960" w:type="dxa"/>
                            <w:noWrap/>
                            <w:vAlign w:val="bottom"/>
                          </w:tcPr>
                          <w:p w14:paraId="1A785F67" w14:textId="77777777" w:rsidR="006E27F4" w:rsidRPr="006E27F4" w:rsidRDefault="006E27F4" w:rsidP="006E27F4">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6E27F4">
                              <w:rPr>
                                <w:rFonts w:ascii="Century Gothic" w:hAnsi="Century Gothic" w:cs="Calibri"/>
                                <w:color w:val="2F5496" w:themeColor="accent1" w:themeShade="BF"/>
                                <w:sz w:val="22"/>
                                <w:szCs w:val="22"/>
                              </w:rPr>
                              <w:t>25</w:t>
                            </w:r>
                          </w:p>
                        </w:tc>
                        <w:tc>
                          <w:tcPr>
                            <w:tcW w:w="960" w:type="dxa"/>
                            <w:noWrap/>
                            <w:vAlign w:val="bottom"/>
                          </w:tcPr>
                          <w:p w14:paraId="16F0C4C4" w14:textId="77777777" w:rsidR="006E27F4" w:rsidRPr="006E27F4" w:rsidRDefault="006E27F4" w:rsidP="006E27F4">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6E27F4">
                              <w:rPr>
                                <w:rFonts w:ascii="Century Gothic" w:hAnsi="Century Gothic" w:cs="Calibri"/>
                                <w:i/>
                                <w:iCs/>
                                <w:color w:val="2F5496" w:themeColor="accent1" w:themeShade="BF"/>
                                <w:sz w:val="22"/>
                                <w:szCs w:val="22"/>
                              </w:rPr>
                              <w:t>27.5</w:t>
                            </w:r>
                          </w:p>
                        </w:tc>
                      </w:tr>
                      <w:tr w:rsidR="006E27F4" w:rsidRPr="006E27F4" w14:paraId="3F336376" w14:textId="77777777" w:rsidTr="0030653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vAlign w:val="bottom"/>
                          </w:tcPr>
                          <w:p w14:paraId="3B6E49A1" w14:textId="77777777" w:rsidR="006E27F4" w:rsidRPr="006E27F4" w:rsidRDefault="006E27F4" w:rsidP="006E27F4">
                            <w:pPr>
                              <w:rPr>
                                <w:rFonts w:ascii="Century Gothic" w:hAnsi="Century Gothic" w:cs="Calibri"/>
                                <w:color w:val="2F5496" w:themeColor="accent1" w:themeShade="BF"/>
                                <w:sz w:val="22"/>
                                <w:szCs w:val="22"/>
                              </w:rPr>
                            </w:pPr>
                            <w:r w:rsidRPr="006E27F4">
                              <w:rPr>
                                <w:rFonts w:ascii="Century Gothic" w:hAnsi="Century Gothic" w:cs="Calibri"/>
                                <w:color w:val="2F5496" w:themeColor="accent1" w:themeShade="BF"/>
                                <w:sz w:val="22"/>
                                <w:szCs w:val="22"/>
                              </w:rPr>
                              <w:t>Prefer not to say</w:t>
                            </w:r>
                          </w:p>
                        </w:tc>
                        <w:tc>
                          <w:tcPr>
                            <w:tcW w:w="960" w:type="dxa"/>
                            <w:noWrap/>
                            <w:vAlign w:val="bottom"/>
                          </w:tcPr>
                          <w:p w14:paraId="110B749E" w14:textId="77777777" w:rsidR="006E27F4" w:rsidRPr="006E27F4" w:rsidRDefault="006E27F4" w:rsidP="006E27F4">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6E27F4">
                              <w:rPr>
                                <w:rFonts w:ascii="Century Gothic" w:hAnsi="Century Gothic" w:cs="Calibri"/>
                                <w:color w:val="2F5496" w:themeColor="accent1" w:themeShade="BF"/>
                                <w:sz w:val="22"/>
                                <w:szCs w:val="22"/>
                              </w:rPr>
                              <w:t>5</w:t>
                            </w:r>
                          </w:p>
                        </w:tc>
                        <w:tc>
                          <w:tcPr>
                            <w:tcW w:w="960" w:type="dxa"/>
                            <w:noWrap/>
                            <w:vAlign w:val="bottom"/>
                          </w:tcPr>
                          <w:p w14:paraId="7F857DAD" w14:textId="77777777" w:rsidR="006E27F4" w:rsidRPr="006E27F4" w:rsidRDefault="006E27F4" w:rsidP="006E27F4">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6E27F4">
                              <w:rPr>
                                <w:rFonts w:ascii="Century Gothic" w:hAnsi="Century Gothic" w:cs="Calibri"/>
                                <w:i/>
                                <w:iCs/>
                                <w:color w:val="2F5496" w:themeColor="accent1" w:themeShade="BF"/>
                                <w:sz w:val="22"/>
                                <w:szCs w:val="22"/>
                              </w:rPr>
                              <w:t>5.5</w:t>
                            </w:r>
                          </w:p>
                        </w:tc>
                      </w:tr>
                      <w:tr w:rsidR="006E27F4" w:rsidRPr="006E27F4" w14:paraId="0A0C01D8" w14:textId="77777777" w:rsidTr="001E65A9">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shd w:val="clear" w:color="auto" w:fill="FFFFFF" w:themeFill="background1"/>
                            <w:noWrap/>
                          </w:tcPr>
                          <w:p w14:paraId="317B8B65" w14:textId="77777777" w:rsidR="006E27F4" w:rsidRPr="006E27F4" w:rsidRDefault="006E27F4" w:rsidP="006E27F4">
                            <w:pPr>
                              <w:rPr>
                                <w:rFonts w:ascii="Century Gothic" w:hAnsi="Century Gothic" w:cs="Calibri"/>
                                <w:color w:val="2F5496" w:themeColor="accent1" w:themeShade="BF"/>
                                <w:sz w:val="22"/>
                                <w:szCs w:val="22"/>
                              </w:rPr>
                            </w:pPr>
                            <w:r w:rsidRPr="006E27F4">
                              <w:rPr>
                                <w:rFonts w:ascii="Century Gothic" w:hAnsi="Century Gothic" w:cs="Calibri"/>
                                <w:color w:val="2F5496" w:themeColor="accent1" w:themeShade="BF"/>
                                <w:sz w:val="22"/>
                                <w:szCs w:val="22"/>
                              </w:rPr>
                              <w:t>Total</w:t>
                            </w:r>
                          </w:p>
                        </w:tc>
                        <w:tc>
                          <w:tcPr>
                            <w:tcW w:w="960" w:type="dxa"/>
                            <w:shd w:val="clear" w:color="auto" w:fill="FFFFFF" w:themeFill="background1"/>
                            <w:noWrap/>
                          </w:tcPr>
                          <w:p w14:paraId="6B9F8040" w14:textId="77777777" w:rsidR="006E27F4" w:rsidRPr="006E27F4" w:rsidRDefault="006E27F4" w:rsidP="006E27F4">
                            <w:pPr>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color w:val="2F5496" w:themeColor="accent1" w:themeShade="BF"/>
                                <w:sz w:val="22"/>
                                <w:szCs w:val="22"/>
                              </w:rPr>
                            </w:pPr>
                            <w:r w:rsidRPr="006E27F4">
                              <w:rPr>
                                <w:rFonts w:ascii="Century Gothic" w:hAnsi="Century Gothic" w:cs="Calibri"/>
                                <w:color w:val="2F5496" w:themeColor="accent1" w:themeShade="BF"/>
                                <w:sz w:val="22"/>
                                <w:szCs w:val="22"/>
                              </w:rPr>
                              <w:t>91</w:t>
                            </w:r>
                          </w:p>
                        </w:tc>
                        <w:tc>
                          <w:tcPr>
                            <w:tcW w:w="960" w:type="dxa"/>
                            <w:shd w:val="clear" w:color="auto" w:fill="FFFFFF" w:themeFill="background1"/>
                            <w:noWrap/>
                          </w:tcPr>
                          <w:p w14:paraId="6107F9EE" w14:textId="77777777" w:rsidR="006E27F4" w:rsidRPr="006E27F4" w:rsidRDefault="006E27F4" w:rsidP="006E27F4">
                            <w:pPr>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i/>
                                <w:iCs/>
                                <w:color w:val="2F5496" w:themeColor="accent1" w:themeShade="BF"/>
                                <w:sz w:val="22"/>
                                <w:szCs w:val="22"/>
                              </w:rPr>
                            </w:pPr>
                            <w:r w:rsidRPr="006E27F4">
                              <w:rPr>
                                <w:rFonts w:ascii="Century Gothic" w:hAnsi="Century Gothic" w:cs="Calibri"/>
                                <w:i/>
                                <w:iCs/>
                                <w:color w:val="2F5496" w:themeColor="accent1" w:themeShade="BF"/>
                                <w:sz w:val="22"/>
                                <w:szCs w:val="22"/>
                              </w:rPr>
                              <w:t>100.0</w:t>
                            </w:r>
                          </w:p>
                        </w:tc>
                      </w:tr>
                    </w:tbl>
                    <w:p w14:paraId="09AF81E8" w14:textId="77777777" w:rsidR="006E27F4" w:rsidRDefault="006E27F4"/>
                  </w:txbxContent>
                </v:textbox>
                <w10:wrap type="square" anchorx="margin"/>
              </v:shape>
            </w:pict>
          </mc:Fallback>
        </mc:AlternateContent>
      </w:r>
    </w:p>
    <w:p w14:paraId="27AAA052" w14:textId="4EFAACF4" w:rsidR="00CB7720" w:rsidRDefault="001E65A9" w:rsidP="00CB7720">
      <w:r>
        <w:rPr>
          <w:noProof/>
        </w:rPr>
        <w:lastRenderedPageBreak/>
        <mc:AlternateContent>
          <mc:Choice Requires="wps">
            <w:drawing>
              <wp:anchor distT="45720" distB="45720" distL="114300" distR="114300" simplePos="0" relativeHeight="251658256" behindDoc="0" locked="0" layoutInCell="1" allowOverlap="1" wp14:anchorId="49F21B65" wp14:editId="572B127E">
                <wp:simplePos x="0" y="0"/>
                <wp:positionH relativeFrom="margin">
                  <wp:posOffset>-233045</wp:posOffset>
                </wp:positionH>
                <wp:positionV relativeFrom="paragraph">
                  <wp:posOffset>0</wp:posOffset>
                </wp:positionV>
                <wp:extent cx="6384290" cy="8839200"/>
                <wp:effectExtent l="0" t="0" r="0" b="0"/>
                <wp:wrapSquare wrapText="bothSides"/>
                <wp:docPr id="1108429269" name="Text Box 2" descr="Are you…?&#10; No. %&#10;Female 44 48.4&#10;Male 37 40.7&#10;Non-binary 5 5.5&#10;Something else 1 1.1&#10;Prefer not to say 4 4.4&#10;Total 91 100.0&#10;&#10;Do you identify as Trans?&#10; No. %&#10;Yes 6 6.6&#10;No 77 84.6&#10;Prefer to self-describe 1 1.1&#10;Prefer not to say 7 7.7&#10;Total 91 100.0&#10;&#10;&#10;Do you care, unpaid, for a friend or family member due to illness, disability, a mental health problem or an addiction, cannot cope without your support?&#10; No. %&#10;Yes 14 15.4&#10;No 60 65.9&#10;Prefer not to say 17 18.7&#10;Total 91 100.0&#10;&#10;&#10;Do you identify as a disabled person?&#10; No. %&#10;Yes 25 27.5&#10;No  59 64.8&#10;Prefer not to say 7 7.7&#10;Total 91 100.0&#10;&#10;&#1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384290" cy="8839200"/>
                        </a:xfrm>
                        <a:prstGeom prst="rect">
                          <a:avLst/>
                        </a:prstGeom>
                        <a:solidFill>
                          <a:schemeClr val="accent6">
                            <a:lumMod val="20000"/>
                            <a:lumOff val="80000"/>
                          </a:schemeClr>
                        </a:solidFill>
                        <a:ln w="9525">
                          <a:noFill/>
                          <a:miter lim="800000"/>
                          <a:headEnd/>
                          <a:tailEnd/>
                        </a:ln>
                      </wps:spPr>
                      <wps:txbx>
                        <w:txbxContent>
                          <w:p w14:paraId="0DDDBD2B" w14:textId="77777777" w:rsidR="00A34237" w:rsidRPr="007B1D4B" w:rsidRDefault="00A34237" w:rsidP="00A34237">
                            <w:pPr>
                              <w:rPr>
                                <w:rFonts w:ascii="Century Gothic" w:hAnsi="Century Gothic"/>
                                <w:b/>
                                <w:color w:val="2F5496" w:themeColor="accent1" w:themeShade="BF"/>
                                <w:sz w:val="22"/>
                              </w:rPr>
                            </w:pPr>
                            <w:r w:rsidRPr="007B1D4B">
                              <w:rPr>
                                <w:rFonts w:ascii="Century Gothic" w:hAnsi="Century Gothic"/>
                                <w:b/>
                                <w:color w:val="2F5496" w:themeColor="accent1" w:themeShade="BF"/>
                                <w:sz w:val="22"/>
                              </w:rPr>
                              <w:t>Are you…?</w:t>
                            </w:r>
                          </w:p>
                          <w:tbl>
                            <w:tblPr>
                              <w:tblStyle w:val="GridTable4-Accent5"/>
                              <w:tblW w:w="4183" w:type="dxa"/>
                              <w:tblLook w:val="04E0" w:firstRow="1" w:lastRow="1" w:firstColumn="1" w:lastColumn="0" w:noHBand="0" w:noVBand="1"/>
                            </w:tblPr>
                            <w:tblGrid>
                              <w:gridCol w:w="2263"/>
                              <w:gridCol w:w="960"/>
                              <w:gridCol w:w="960"/>
                            </w:tblGrid>
                            <w:tr w:rsidR="00A34237" w:rsidRPr="007B1D4B" w14:paraId="2560087D" w14:textId="77777777" w:rsidTr="0030653F">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hideMark/>
                                </w:tcPr>
                                <w:p w14:paraId="0EAED36C" w14:textId="77777777" w:rsidR="00A34237" w:rsidRPr="007B1D4B" w:rsidRDefault="00A34237" w:rsidP="00A34237">
                                  <w:pPr>
                                    <w:jc w:val="right"/>
                                    <w:rPr>
                                      <w:rFonts w:ascii="Century Gothic" w:hAnsi="Century Gothic" w:cstheme="minorHAnsi"/>
                                      <w:color w:val="FFFFFF" w:themeColor="background1"/>
                                      <w:sz w:val="22"/>
                                      <w:szCs w:val="22"/>
                                    </w:rPr>
                                  </w:pPr>
                                </w:p>
                              </w:tc>
                              <w:tc>
                                <w:tcPr>
                                  <w:tcW w:w="960" w:type="dxa"/>
                                  <w:noWrap/>
                                  <w:hideMark/>
                                </w:tcPr>
                                <w:p w14:paraId="63F17D92" w14:textId="77777777" w:rsidR="00A34237" w:rsidRPr="007B1D4B" w:rsidRDefault="00A34237" w:rsidP="00A34237">
                                  <w:pPr>
                                    <w:jc w:val="right"/>
                                    <w:cnfStyle w:val="100000000000" w:firstRow="1" w:lastRow="0" w:firstColumn="0" w:lastColumn="0" w:oddVBand="0" w:evenVBand="0" w:oddHBand="0" w:evenHBand="0" w:firstRowFirstColumn="0" w:firstRowLastColumn="0" w:lastRowFirstColumn="0" w:lastRowLastColumn="0"/>
                                    <w:rPr>
                                      <w:rFonts w:ascii="Century Gothic" w:hAnsi="Century Gothic" w:cstheme="minorHAnsi"/>
                                      <w:b/>
                                      <w:bCs/>
                                      <w:color w:val="FFFFFF" w:themeColor="background1"/>
                                      <w:sz w:val="22"/>
                                      <w:szCs w:val="22"/>
                                    </w:rPr>
                                  </w:pPr>
                                  <w:r w:rsidRPr="007B1D4B">
                                    <w:rPr>
                                      <w:rFonts w:ascii="Century Gothic" w:hAnsi="Century Gothic" w:cstheme="minorHAnsi"/>
                                      <w:b/>
                                      <w:bCs/>
                                      <w:color w:val="FFFFFF" w:themeColor="background1"/>
                                      <w:sz w:val="22"/>
                                      <w:szCs w:val="22"/>
                                    </w:rPr>
                                    <w:t>No.</w:t>
                                  </w:r>
                                </w:p>
                              </w:tc>
                              <w:tc>
                                <w:tcPr>
                                  <w:tcW w:w="960" w:type="dxa"/>
                                  <w:noWrap/>
                                  <w:hideMark/>
                                </w:tcPr>
                                <w:p w14:paraId="426B31BD" w14:textId="77777777" w:rsidR="00A34237" w:rsidRPr="007B1D4B" w:rsidRDefault="00A34237" w:rsidP="00A34237">
                                  <w:pPr>
                                    <w:jc w:val="right"/>
                                    <w:cnfStyle w:val="100000000000" w:firstRow="1" w:lastRow="0" w:firstColumn="0" w:lastColumn="0" w:oddVBand="0" w:evenVBand="0" w:oddHBand="0" w:evenHBand="0" w:firstRowFirstColumn="0" w:firstRowLastColumn="0" w:lastRowFirstColumn="0" w:lastRowLastColumn="0"/>
                                    <w:rPr>
                                      <w:rFonts w:ascii="Century Gothic" w:hAnsi="Century Gothic" w:cstheme="minorHAnsi"/>
                                      <w:b/>
                                      <w:bCs/>
                                      <w:color w:val="FFFFFF" w:themeColor="background1"/>
                                      <w:sz w:val="22"/>
                                      <w:szCs w:val="22"/>
                                    </w:rPr>
                                  </w:pPr>
                                  <w:r w:rsidRPr="007B1D4B">
                                    <w:rPr>
                                      <w:rFonts w:ascii="Century Gothic" w:hAnsi="Century Gothic" w:cstheme="minorHAnsi"/>
                                      <w:b/>
                                      <w:bCs/>
                                      <w:color w:val="FFFFFF" w:themeColor="background1"/>
                                      <w:sz w:val="22"/>
                                      <w:szCs w:val="22"/>
                                    </w:rPr>
                                    <w:t>%</w:t>
                                  </w:r>
                                </w:p>
                              </w:tc>
                            </w:tr>
                            <w:tr w:rsidR="00A34237" w:rsidRPr="007B1D4B" w14:paraId="5EBCA1DE"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vAlign w:val="bottom"/>
                                  <w:hideMark/>
                                </w:tcPr>
                                <w:p w14:paraId="70325B4E" w14:textId="77777777" w:rsidR="00A34237" w:rsidRPr="007B1D4B" w:rsidRDefault="00A34237" w:rsidP="00A34237">
                                  <w:pPr>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Female</w:t>
                                  </w:r>
                                </w:p>
                              </w:tc>
                              <w:tc>
                                <w:tcPr>
                                  <w:tcW w:w="960" w:type="dxa"/>
                                  <w:noWrap/>
                                  <w:vAlign w:val="bottom"/>
                                </w:tcPr>
                                <w:p w14:paraId="56E5AC81" w14:textId="77777777" w:rsidR="00A34237" w:rsidRPr="007B1D4B" w:rsidRDefault="00A34237" w:rsidP="00A34237">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44</w:t>
                                  </w:r>
                                </w:p>
                              </w:tc>
                              <w:tc>
                                <w:tcPr>
                                  <w:tcW w:w="960" w:type="dxa"/>
                                  <w:noWrap/>
                                  <w:vAlign w:val="bottom"/>
                                </w:tcPr>
                                <w:p w14:paraId="4417C3BA" w14:textId="77777777" w:rsidR="00A34237" w:rsidRPr="007B1D4B" w:rsidRDefault="00A34237" w:rsidP="00A34237">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7B1D4B">
                                    <w:rPr>
                                      <w:rFonts w:ascii="Century Gothic" w:hAnsi="Century Gothic" w:cs="Calibri"/>
                                      <w:i/>
                                      <w:iCs/>
                                      <w:color w:val="2F5496" w:themeColor="accent1" w:themeShade="BF"/>
                                      <w:sz w:val="22"/>
                                      <w:szCs w:val="22"/>
                                    </w:rPr>
                                    <w:t>48.4</w:t>
                                  </w:r>
                                </w:p>
                              </w:tc>
                            </w:tr>
                            <w:tr w:rsidR="00A34237" w:rsidRPr="007B1D4B" w14:paraId="78647865" w14:textId="77777777" w:rsidTr="0030653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vAlign w:val="bottom"/>
                                  <w:hideMark/>
                                </w:tcPr>
                                <w:p w14:paraId="059A9FB0" w14:textId="77777777" w:rsidR="00A34237" w:rsidRPr="007B1D4B" w:rsidRDefault="00A34237" w:rsidP="00A34237">
                                  <w:pPr>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Male</w:t>
                                  </w:r>
                                </w:p>
                              </w:tc>
                              <w:tc>
                                <w:tcPr>
                                  <w:tcW w:w="960" w:type="dxa"/>
                                  <w:noWrap/>
                                  <w:vAlign w:val="bottom"/>
                                </w:tcPr>
                                <w:p w14:paraId="17ECD4D8" w14:textId="77777777" w:rsidR="00A34237" w:rsidRPr="007B1D4B" w:rsidRDefault="00A34237" w:rsidP="00A34237">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37</w:t>
                                  </w:r>
                                </w:p>
                              </w:tc>
                              <w:tc>
                                <w:tcPr>
                                  <w:tcW w:w="960" w:type="dxa"/>
                                  <w:noWrap/>
                                  <w:vAlign w:val="bottom"/>
                                </w:tcPr>
                                <w:p w14:paraId="73AE14E5" w14:textId="77777777" w:rsidR="00A34237" w:rsidRPr="007B1D4B" w:rsidRDefault="00A34237" w:rsidP="00A34237">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7B1D4B">
                                    <w:rPr>
                                      <w:rFonts w:ascii="Century Gothic" w:hAnsi="Century Gothic" w:cs="Calibri"/>
                                      <w:i/>
                                      <w:iCs/>
                                      <w:color w:val="2F5496" w:themeColor="accent1" w:themeShade="BF"/>
                                      <w:sz w:val="22"/>
                                      <w:szCs w:val="22"/>
                                    </w:rPr>
                                    <w:t>40.7</w:t>
                                  </w:r>
                                </w:p>
                              </w:tc>
                            </w:tr>
                            <w:tr w:rsidR="00A34237" w:rsidRPr="007B1D4B" w14:paraId="22CEBF3F"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vAlign w:val="bottom"/>
                                </w:tcPr>
                                <w:p w14:paraId="416BA76A" w14:textId="77777777" w:rsidR="00A34237" w:rsidRPr="007B1D4B" w:rsidRDefault="00A34237" w:rsidP="00A34237">
                                  <w:pPr>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Non-binary</w:t>
                                  </w:r>
                                </w:p>
                              </w:tc>
                              <w:tc>
                                <w:tcPr>
                                  <w:tcW w:w="960" w:type="dxa"/>
                                  <w:noWrap/>
                                  <w:vAlign w:val="bottom"/>
                                </w:tcPr>
                                <w:p w14:paraId="5A025690" w14:textId="77777777" w:rsidR="00A34237" w:rsidRPr="007B1D4B" w:rsidRDefault="00A34237" w:rsidP="00A34237">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5</w:t>
                                  </w:r>
                                </w:p>
                              </w:tc>
                              <w:tc>
                                <w:tcPr>
                                  <w:tcW w:w="960" w:type="dxa"/>
                                  <w:noWrap/>
                                  <w:vAlign w:val="bottom"/>
                                </w:tcPr>
                                <w:p w14:paraId="26BFAFFA" w14:textId="77777777" w:rsidR="00A34237" w:rsidRPr="007B1D4B" w:rsidRDefault="00A34237" w:rsidP="00A34237">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7B1D4B">
                                    <w:rPr>
                                      <w:rFonts w:ascii="Century Gothic" w:hAnsi="Century Gothic" w:cs="Calibri"/>
                                      <w:i/>
                                      <w:iCs/>
                                      <w:color w:val="2F5496" w:themeColor="accent1" w:themeShade="BF"/>
                                      <w:sz w:val="22"/>
                                      <w:szCs w:val="22"/>
                                    </w:rPr>
                                    <w:t>5.5</w:t>
                                  </w:r>
                                </w:p>
                              </w:tc>
                            </w:tr>
                            <w:tr w:rsidR="00A34237" w:rsidRPr="007B1D4B" w14:paraId="551F2D35" w14:textId="77777777" w:rsidTr="0030653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vAlign w:val="bottom"/>
                                  <w:hideMark/>
                                </w:tcPr>
                                <w:p w14:paraId="708B9AEB" w14:textId="77777777" w:rsidR="00A34237" w:rsidRPr="007B1D4B" w:rsidRDefault="00A34237" w:rsidP="00A34237">
                                  <w:pPr>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Something else</w:t>
                                  </w:r>
                                </w:p>
                              </w:tc>
                              <w:tc>
                                <w:tcPr>
                                  <w:tcW w:w="960" w:type="dxa"/>
                                  <w:noWrap/>
                                  <w:vAlign w:val="bottom"/>
                                </w:tcPr>
                                <w:p w14:paraId="36C30AB4" w14:textId="77777777" w:rsidR="00A34237" w:rsidRPr="007B1D4B" w:rsidRDefault="00A34237" w:rsidP="00A34237">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1</w:t>
                                  </w:r>
                                </w:p>
                              </w:tc>
                              <w:tc>
                                <w:tcPr>
                                  <w:tcW w:w="960" w:type="dxa"/>
                                  <w:noWrap/>
                                  <w:vAlign w:val="bottom"/>
                                </w:tcPr>
                                <w:p w14:paraId="737E736E" w14:textId="77777777" w:rsidR="00A34237" w:rsidRPr="007B1D4B" w:rsidRDefault="00A34237" w:rsidP="00A34237">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7B1D4B">
                                    <w:rPr>
                                      <w:rFonts w:ascii="Century Gothic" w:hAnsi="Century Gothic" w:cs="Calibri"/>
                                      <w:i/>
                                      <w:iCs/>
                                      <w:color w:val="2F5496" w:themeColor="accent1" w:themeShade="BF"/>
                                      <w:sz w:val="22"/>
                                      <w:szCs w:val="22"/>
                                    </w:rPr>
                                    <w:t>1.1</w:t>
                                  </w:r>
                                </w:p>
                              </w:tc>
                            </w:tr>
                            <w:tr w:rsidR="00A34237" w:rsidRPr="007B1D4B" w14:paraId="0DA22B5B"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vAlign w:val="bottom"/>
                                  <w:hideMark/>
                                </w:tcPr>
                                <w:p w14:paraId="281639F9" w14:textId="77777777" w:rsidR="00A34237" w:rsidRPr="007B1D4B" w:rsidRDefault="00A34237" w:rsidP="00A34237">
                                  <w:pPr>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Prefer not to say</w:t>
                                  </w:r>
                                </w:p>
                              </w:tc>
                              <w:tc>
                                <w:tcPr>
                                  <w:tcW w:w="960" w:type="dxa"/>
                                  <w:noWrap/>
                                  <w:vAlign w:val="bottom"/>
                                </w:tcPr>
                                <w:p w14:paraId="77BAD8A0" w14:textId="77777777" w:rsidR="00A34237" w:rsidRPr="007B1D4B" w:rsidRDefault="00A34237" w:rsidP="00A34237">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4</w:t>
                                  </w:r>
                                </w:p>
                              </w:tc>
                              <w:tc>
                                <w:tcPr>
                                  <w:tcW w:w="960" w:type="dxa"/>
                                  <w:noWrap/>
                                  <w:vAlign w:val="bottom"/>
                                </w:tcPr>
                                <w:p w14:paraId="561563CA" w14:textId="77777777" w:rsidR="00A34237" w:rsidRPr="007B1D4B" w:rsidRDefault="00A34237" w:rsidP="00A34237">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7B1D4B">
                                    <w:rPr>
                                      <w:rFonts w:ascii="Century Gothic" w:hAnsi="Century Gothic" w:cs="Calibri"/>
                                      <w:i/>
                                      <w:iCs/>
                                      <w:color w:val="2F5496" w:themeColor="accent1" w:themeShade="BF"/>
                                      <w:sz w:val="22"/>
                                      <w:szCs w:val="22"/>
                                    </w:rPr>
                                    <w:t>4.4</w:t>
                                  </w:r>
                                </w:p>
                              </w:tc>
                            </w:tr>
                            <w:tr w:rsidR="00A34237" w:rsidRPr="007B1D4B" w14:paraId="0166A04B" w14:textId="77777777" w:rsidTr="00564890">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shd w:val="clear" w:color="auto" w:fill="FFFFFF" w:themeFill="background1"/>
                                  <w:noWrap/>
                                  <w:hideMark/>
                                </w:tcPr>
                                <w:p w14:paraId="2165F5E9" w14:textId="77777777" w:rsidR="00A34237" w:rsidRPr="007B1D4B" w:rsidRDefault="00A34237" w:rsidP="00A34237">
                                  <w:pPr>
                                    <w:rPr>
                                      <w:rFonts w:ascii="Century Gothic" w:hAnsi="Century Gothic" w:cs="Calibri"/>
                                      <w:i/>
                                      <w:iCs/>
                                      <w:color w:val="2F5496" w:themeColor="accent1" w:themeShade="BF"/>
                                      <w:sz w:val="22"/>
                                      <w:szCs w:val="22"/>
                                    </w:rPr>
                                  </w:pPr>
                                  <w:r w:rsidRPr="007B1D4B">
                                    <w:rPr>
                                      <w:rFonts w:ascii="Century Gothic" w:hAnsi="Century Gothic" w:cs="Calibri"/>
                                      <w:color w:val="2F5496" w:themeColor="accent1" w:themeShade="BF"/>
                                      <w:sz w:val="22"/>
                                      <w:szCs w:val="22"/>
                                    </w:rPr>
                                    <w:t>Total</w:t>
                                  </w:r>
                                </w:p>
                              </w:tc>
                              <w:tc>
                                <w:tcPr>
                                  <w:tcW w:w="960" w:type="dxa"/>
                                  <w:shd w:val="clear" w:color="auto" w:fill="FFFFFF" w:themeFill="background1"/>
                                  <w:noWrap/>
                                </w:tcPr>
                                <w:p w14:paraId="5F97B9CB" w14:textId="77777777" w:rsidR="00A34237" w:rsidRPr="007B1D4B" w:rsidRDefault="00A34237" w:rsidP="00A34237">
                                  <w:pPr>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91</w:t>
                                  </w:r>
                                </w:p>
                              </w:tc>
                              <w:tc>
                                <w:tcPr>
                                  <w:tcW w:w="960" w:type="dxa"/>
                                  <w:shd w:val="clear" w:color="auto" w:fill="FFFFFF" w:themeFill="background1"/>
                                  <w:noWrap/>
                                </w:tcPr>
                                <w:p w14:paraId="5ABF8BE4" w14:textId="77777777" w:rsidR="00A34237" w:rsidRPr="007B1D4B" w:rsidRDefault="00A34237" w:rsidP="00A34237">
                                  <w:pPr>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i/>
                                      <w:iCs/>
                                      <w:color w:val="2F5496" w:themeColor="accent1" w:themeShade="BF"/>
                                      <w:sz w:val="22"/>
                                      <w:szCs w:val="22"/>
                                    </w:rPr>
                                  </w:pPr>
                                  <w:r w:rsidRPr="007B1D4B">
                                    <w:rPr>
                                      <w:rFonts w:ascii="Century Gothic" w:hAnsi="Century Gothic" w:cs="Calibri"/>
                                      <w:i/>
                                      <w:iCs/>
                                      <w:color w:val="2F5496" w:themeColor="accent1" w:themeShade="BF"/>
                                      <w:sz w:val="22"/>
                                      <w:szCs w:val="22"/>
                                    </w:rPr>
                                    <w:t>100.0</w:t>
                                  </w:r>
                                </w:p>
                              </w:tc>
                            </w:tr>
                          </w:tbl>
                          <w:p w14:paraId="59201764" w14:textId="77777777" w:rsidR="00A34237" w:rsidRPr="0039102D" w:rsidRDefault="00A34237" w:rsidP="00A34237">
                            <w:pPr>
                              <w:rPr>
                                <w:rFonts w:ascii="Century Gothic" w:hAnsi="Century Gothic"/>
                                <w:color w:val="2F5496" w:themeColor="accent1" w:themeShade="BF"/>
                                <w:sz w:val="22"/>
                              </w:rPr>
                            </w:pPr>
                          </w:p>
                          <w:p w14:paraId="3F2E2F5F" w14:textId="77777777" w:rsidR="00A34237" w:rsidRPr="007B1D4B" w:rsidRDefault="00A34237" w:rsidP="00A34237">
                            <w:pPr>
                              <w:rPr>
                                <w:rFonts w:ascii="Century Gothic" w:hAnsi="Century Gothic"/>
                                <w:b/>
                                <w:color w:val="2F5496" w:themeColor="accent1" w:themeShade="BF"/>
                                <w:sz w:val="22"/>
                              </w:rPr>
                            </w:pPr>
                            <w:r w:rsidRPr="007B1D4B">
                              <w:rPr>
                                <w:rFonts w:ascii="Century Gothic" w:hAnsi="Century Gothic"/>
                                <w:b/>
                                <w:color w:val="2F5496" w:themeColor="accent1" w:themeShade="BF"/>
                                <w:sz w:val="22"/>
                              </w:rPr>
                              <w:t>Do you identify as Trans?</w:t>
                            </w:r>
                          </w:p>
                          <w:tbl>
                            <w:tblPr>
                              <w:tblStyle w:val="GridTable4-Accent5"/>
                              <w:tblW w:w="4609" w:type="dxa"/>
                              <w:tblLook w:val="04E0" w:firstRow="1" w:lastRow="1" w:firstColumn="1" w:lastColumn="0" w:noHBand="0" w:noVBand="1"/>
                            </w:tblPr>
                            <w:tblGrid>
                              <w:gridCol w:w="2689"/>
                              <w:gridCol w:w="960"/>
                              <w:gridCol w:w="960"/>
                            </w:tblGrid>
                            <w:tr w:rsidR="00A34237" w:rsidRPr="007B1D4B" w14:paraId="673A7DF8" w14:textId="77777777" w:rsidTr="0030653F">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689" w:type="dxa"/>
                                  <w:noWrap/>
                                  <w:hideMark/>
                                </w:tcPr>
                                <w:p w14:paraId="69DC1EDC" w14:textId="77777777" w:rsidR="00A34237" w:rsidRPr="007B1D4B" w:rsidRDefault="00A34237" w:rsidP="00A34237">
                                  <w:pPr>
                                    <w:jc w:val="right"/>
                                    <w:rPr>
                                      <w:rFonts w:ascii="Century Gothic" w:hAnsi="Century Gothic" w:cstheme="minorHAnsi"/>
                                      <w:color w:val="FFFFFF" w:themeColor="background1"/>
                                      <w:sz w:val="22"/>
                                      <w:szCs w:val="22"/>
                                    </w:rPr>
                                  </w:pPr>
                                </w:p>
                              </w:tc>
                              <w:tc>
                                <w:tcPr>
                                  <w:tcW w:w="960" w:type="dxa"/>
                                  <w:noWrap/>
                                  <w:hideMark/>
                                </w:tcPr>
                                <w:p w14:paraId="3C98C579" w14:textId="77777777" w:rsidR="00A34237" w:rsidRPr="007B1D4B" w:rsidRDefault="00A34237" w:rsidP="00A34237">
                                  <w:pPr>
                                    <w:jc w:val="right"/>
                                    <w:cnfStyle w:val="100000000000" w:firstRow="1" w:lastRow="0" w:firstColumn="0" w:lastColumn="0" w:oddVBand="0" w:evenVBand="0" w:oddHBand="0" w:evenHBand="0" w:firstRowFirstColumn="0" w:firstRowLastColumn="0" w:lastRowFirstColumn="0" w:lastRowLastColumn="0"/>
                                    <w:rPr>
                                      <w:rFonts w:ascii="Century Gothic" w:hAnsi="Century Gothic" w:cstheme="minorHAnsi"/>
                                      <w:b/>
                                      <w:bCs/>
                                      <w:color w:val="FFFFFF" w:themeColor="background1"/>
                                      <w:sz w:val="22"/>
                                      <w:szCs w:val="22"/>
                                    </w:rPr>
                                  </w:pPr>
                                  <w:r w:rsidRPr="007B1D4B">
                                    <w:rPr>
                                      <w:rFonts w:ascii="Century Gothic" w:hAnsi="Century Gothic" w:cstheme="minorHAnsi"/>
                                      <w:b/>
                                      <w:bCs/>
                                      <w:color w:val="FFFFFF" w:themeColor="background1"/>
                                      <w:sz w:val="22"/>
                                      <w:szCs w:val="22"/>
                                    </w:rPr>
                                    <w:t>No.</w:t>
                                  </w:r>
                                </w:p>
                              </w:tc>
                              <w:tc>
                                <w:tcPr>
                                  <w:tcW w:w="960" w:type="dxa"/>
                                  <w:noWrap/>
                                  <w:hideMark/>
                                </w:tcPr>
                                <w:p w14:paraId="4BDC8DD8" w14:textId="77777777" w:rsidR="00A34237" w:rsidRPr="007B1D4B" w:rsidRDefault="00A34237" w:rsidP="00A34237">
                                  <w:pPr>
                                    <w:jc w:val="right"/>
                                    <w:cnfStyle w:val="100000000000" w:firstRow="1" w:lastRow="0" w:firstColumn="0" w:lastColumn="0" w:oddVBand="0" w:evenVBand="0" w:oddHBand="0" w:evenHBand="0" w:firstRowFirstColumn="0" w:firstRowLastColumn="0" w:lastRowFirstColumn="0" w:lastRowLastColumn="0"/>
                                    <w:rPr>
                                      <w:rFonts w:ascii="Century Gothic" w:hAnsi="Century Gothic" w:cstheme="minorHAnsi"/>
                                      <w:b/>
                                      <w:bCs/>
                                      <w:color w:val="FFFFFF" w:themeColor="background1"/>
                                      <w:sz w:val="22"/>
                                      <w:szCs w:val="22"/>
                                    </w:rPr>
                                  </w:pPr>
                                  <w:r w:rsidRPr="007B1D4B">
                                    <w:rPr>
                                      <w:rFonts w:ascii="Century Gothic" w:hAnsi="Century Gothic" w:cstheme="minorHAnsi"/>
                                      <w:b/>
                                      <w:bCs/>
                                      <w:color w:val="FFFFFF" w:themeColor="background1"/>
                                      <w:sz w:val="22"/>
                                      <w:szCs w:val="22"/>
                                    </w:rPr>
                                    <w:t>%</w:t>
                                  </w:r>
                                </w:p>
                              </w:tc>
                            </w:tr>
                            <w:tr w:rsidR="00A34237" w:rsidRPr="007B1D4B" w14:paraId="042FC68F"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689" w:type="dxa"/>
                                  <w:noWrap/>
                                  <w:hideMark/>
                                </w:tcPr>
                                <w:p w14:paraId="49FF7F84" w14:textId="77777777" w:rsidR="00A34237" w:rsidRPr="007B1D4B" w:rsidRDefault="00A34237" w:rsidP="00A34237">
                                  <w:pPr>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Yes</w:t>
                                  </w:r>
                                </w:p>
                              </w:tc>
                              <w:tc>
                                <w:tcPr>
                                  <w:tcW w:w="960" w:type="dxa"/>
                                  <w:noWrap/>
                                  <w:vAlign w:val="bottom"/>
                                </w:tcPr>
                                <w:p w14:paraId="69CBBE6C" w14:textId="77777777" w:rsidR="00A34237" w:rsidRPr="007B1D4B" w:rsidRDefault="00A34237" w:rsidP="00A34237">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6</w:t>
                                  </w:r>
                                </w:p>
                              </w:tc>
                              <w:tc>
                                <w:tcPr>
                                  <w:tcW w:w="960" w:type="dxa"/>
                                  <w:noWrap/>
                                  <w:vAlign w:val="bottom"/>
                                </w:tcPr>
                                <w:p w14:paraId="48551C69" w14:textId="77777777" w:rsidR="00A34237" w:rsidRPr="007B1D4B" w:rsidRDefault="00A34237" w:rsidP="00A34237">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7B1D4B">
                                    <w:rPr>
                                      <w:rFonts w:ascii="Century Gothic" w:hAnsi="Century Gothic" w:cs="Calibri"/>
                                      <w:i/>
                                      <w:iCs/>
                                      <w:color w:val="2F5496" w:themeColor="accent1" w:themeShade="BF"/>
                                      <w:sz w:val="22"/>
                                      <w:szCs w:val="22"/>
                                    </w:rPr>
                                    <w:t>6.6</w:t>
                                  </w:r>
                                </w:p>
                              </w:tc>
                            </w:tr>
                            <w:tr w:rsidR="00A34237" w:rsidRPr="007B1D4B" w14:paraId="343162F1" w14:textId="77777777" w:rsidTr="0030653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689" w:type="dxa"/>
                                  <w:noWrap/>
                                  <w:hideMark/>
                                </w:tcPr>
                                <w:p w14:paraId="37E10A55" w14:textId="77777777" w:rsidR="00A34237" w:rsidRPr="007B1D4B" w:rsidRDefault="00A34237" w:rsidP="00A34237">
                                  <w:pPr>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No</w:t>
                                  </w:r>
                                </w:p>
                              </w:tc>
                              <w:tc>
                                <w:tcPr>
                                  <w:tcW w:w="960" w:type="dxa"/>
                                  <w:noWrap/>
                                  <w:vAlign w:val="bottom"/>
                                </w:tcPr>
                                <w:p w14:paraId="4F562310" w14:textId="77777777" w:rsidR="00A34237" w:rsidRPr="007B1D4B" w:rsidRDefault="00A34237" w:rsidP="00A34237">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77</w:t>
                                  </w:r>
                                </w:p>
                              </w:tc>
                              <w:tc>
                                <w:tcPr>
                                  <w:tcW w:w="960" w:type="dxa"/>
                                  <w:noWrap/>
                                  <w:vAlign w:val="bottom"/>
                                </w:tcPr>
                                <w:p w14:paraId="368C01E4" w14:textId="77777777" w:rsidR="00A34237" w:rsidRPr="007B1D4B" w:rsidRDefault="00A34237" w:rsidP="00A34237">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7B1D4B">
                                    <w:rPr>
                                      <w:rFonts w:ascii="Century Gothic" w:hAnsi="Century Gothic" w:cs="Calibri"/>
                                      <w:i/>
                                      <w:iCs/>
                                      <w:color w:val="2F5496" w:themeColor="accent1" w:themeShade="BF"/>
                                      <w:sz w:val="22"/>
                                      <w:szCs w:val="22"/>
                                    </w:rPr>
                                    <w:t>84.6</w:t>
                                  </w:r>
                                </w:p>
                              </w:tc>
                            </w:tr>
                            <w:tr w:rsidR="00A34237" w:rsidRPr="007B1D4B" w14:paraId="1E7F2594"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689" w:type="dxa"/>
                                  <w:noWrap/>
                                  <w:hideMark/>
                                </w:tcPr>
                                <w:p w14:paraId="65AD8C98" w14:textId="77777777" w:rsidR="00A34237" w:rsidRPr="007B1D4B" w:rsidRDefault="00A34237" w:rsidP="00A34237">
                                  <w:pPr>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Prefer to self-describe</w:t>
                                  </w:r>
                                </w:p>
                              </w:tc>
                              <w:tc>
                                <w:tcPr>
                                  <w:tcW w:w="960" w:type="dxa"/>
                                  <w:noWrap/>
                                  <w:vAlign w:val="bottom"/>
                                </w:tcPr>
                                <w:p w14:paraId="4DF78347" w14:textId="77777777" w:rsidR="00A34237" w:rsidRPr="007B1D4B" w:rsidRDefault="00A34237" w:rsidP="00A34237">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1</w:t>
                                  </w:r>
                                </w:p>
                              </w:tc>
                              <w:tc>
                                <w:tcPr>
                                  <w:tcW w:w="960" w:type="dxa"/>
                                  <w:noWrap/>
                                  <w:vAlign w:val="bottom"/>
                                </w:tcPr>
                                <w:p w14:paraId="2B740F63" w14:textId="77777777" w:rsidR="00A34237" w:rsidRPr="007B1D4B" w:rsidRDefault="00A34237" w:rsidP="00A34237">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7B1D4B">
                                    <w:rPr>
                                      <w:rFonts w:ascii="Century Gothic" w:hAnsi="Century Gothic" w:cs="Calibri"/>
                                      <w:i/>
                                      <w:iCs/>
                                      <w:color w:val="2F5496" w:themeColor="accent1" w:themeShade="BF"/>
                                      <w:sz w:val="22"/>
                                      <w:szCs w:val="22"/>
                                    </w:rPr>
                                    <w:t>1.1</w:t>
                                  </w:r>
                                </w:p>
                              </w:tc>
                            </w:tr>
                            <w:tr w:rsidR="00A34237" w:rsidRPr="007B1D4B" w14:paraId="331FBB88" w14:textId="77777777" w:rsidTr="0030653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689" w:type="dxa"/>
                                  <w:noWrap/>
                                  <w:hideMark/>
                                </w:tcPr>
                                <w:p w14:paraId="0ED165BA" w14:textId="77777777" w:rsidR="00A34237" w:rsidRPr="007B1D4B" w:rsidRDefault="00A34237" w:rsidP="00A34237">
                                  <w:pPr>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Prefer not to say</w:t>
                                  </w:r>
                                </w:p>
                              </w:tc>
                              <w:tc>
                                <w:tcPr>
                                  <w:tcW w:w="960" w:type="dxa"/>
                                  <w:noWrap/>
                                  <w:vAlign w:val="bottom"/>
                                </w:tcPr>
                                <w:p w14:paraId="12384493" w14:textId="77777777" w:rsidR="00A34237" w:rsidRPr="007B1D4B" w:rsidRDefault="00A34237" w:rsidP="00A34237">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7</w:t>
                                  </w:r>
                                </w:p>
                              </w:tc>
                              <w:tc>
                                <w:tcPr>
                                  <w:tcW w:w="960" w:type="dxa"/>
                                  <w:noWrap/>
                                  <w:vAlign w:val="bottom"/>
                                </w:tcPr>
                                <w:p w14:paraId="13AB7121" w14:textId="77777777" w:rsidR="00A34237" w:rsidRPr="007B1D4B" w:rsidRDefault="00A34237" w:rsidP="00A34237">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7B1D4B">
                                    <w:rPr>
                                      <w:rFonts w:ascii="Century Gothic" w:hAnsi="Century Gothic" w:cs="Calibri"/>
                                      <w:i/>
                                      <w:iCs/>
                                      <w:color w:val="2F5496" w:themeColor="accent1" w:themeShade="BF"/>
                                      <w:sz w:val="22"/>
                                      <w:szCs w:val="22"/>
                                    </w:rPr>
                                    <w:t>7.7</w:t>
                                  </w:r>
                                </w:p>
                              </w:tc>
                            </w:tr>
                            <w:tr w:rsidR="00A34237" w:rsidRPr="007B1D4B" w14:paraId="7268AE92" w14:textId="77777777" w:rsidTr="00564890">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689" w:type="dxa"/>
                                  <w:shd w:val="clear" w:color="auto" w:fill="FFFFFF" w:themeFill="background1"/>
                                  <w:noWrap/>
                                  <w:hideMark/>
                                </w:tcPr>
                                <w:p w14:paraId="636A2141" w14:textId="77777777" w:rsidR="00A34237" w:rsidRPr="007B1D4B" w:rsidRDefault="00A34237" w:rsidP="00A34237">
                                  <w:pPr>
                                    <w:rPr>
                                      <w:rFonts w:ascii="Century Gothic" w:hAnsi="Century Gothic" w:cs="Calibri"/>
                                      <w:i/>
                                      <w:iCs/>
                                      <w:color w:val="2F5496" w:themeColor="accent1" w:themeShade="BF"/>
                                      <w:sz w:val="22"/>
                                      <w:szCs w:val="22"/>
                                    </w:rPr>
                                  </w:pPr>
                                  <w:r w:rsidRPr="007B1D4B">
                                    <w:rPr>
                                      <w:rFonts w:ascii="Century Gothic" w:hAnsi="Century Gothic" w:cs="Calibri"/>
                                      <w:color w:val="2F5496" w:themeColor="accent1" w:themeShade="BF"/>
                                      <w:sz w:val="22"/>
                                      <w:szCs w:val="22"/>
                                    </w:rPr>
                                    <w:t>Total</w:t>
                                  </w:r>
                                </w:p>
                              </w:tc>
                              <w:tc>
                                <w:tcPr>
                                  <w:tcW w:w="960" w:type="dxa"/>
                                  <w:shd w:val="clear" w:color="auto" w:fill="FFFFFF" w:themeFill="background1"/>
                                  <w:noWrap/>
                                </w:tcPr>
                                <w:p w14:paraId="798A9413" w14:textId="77777777" w:rsidR="00A34237" w:rsidRPr="007B1D4B" w:rsidRDefault="00A34237" w:rsidP="00A34237">
                                  <w:pPr>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91</w:t>
                                  </w:r>
                                </w:p>
                              </w:tc>
                              <w:tc>
                                <w:tcPr>
                                  <w:tcW w:w="960" w:type="dxa"/>
                                  <w:shd w:val="clear" w:color="auto" w:fill="FFFFFF" w:themeFill="background1"/>
                                  <w:noWrap/>
                                </w:tcPr>
                                <w:p w14:paraId="545F9875" w14:textId="77777777" w:rsidR="00A34237" w:rsidRPr="007B1D4B" w:rsidRDefault="00A34237" w:rsidP="00A34237">
                                  <w:pPr>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i/>
                                      <w:iCs/>
                                      <w:color w:val="2F5496" w:themeColor="accent1" w:themeShade="BF"/>
                                      <w:sz w:val="22"/>
                                      <w:szCs w:val="22"/>
                                    </w:rPr>
                                  </w:pPr>
                                  <w:r w:rsidRPr="007B1D4B">
                                    <w:rPr>
                                      <w:rFonts w:ascii="Century Gothic" w:hAnsi="Century Gothic" w:cs="Calibri"/>
                                      <w:i/>
                                      <w:iCs/>
                                      <w:color w:val="2F5496" w:themeColor="accent1" w:themeShade="BF"/>
                                      <w:sz w:val="22"/>
                                      <w:szCs w:val="22"/>
                                    </w:rPr>
                                    <w:t>100.0</w:t>
                                  </w:r>
                                </w:p>
                              </w:tc>
                            </w:tr>
                          </w:tbl>
                          <w:p w14:paraId="34FE10B9" w14:textId="77777777" w:rsidR="00A34237" w:rsidRPr="0039102D" w:rsidRDefault="00A34237" w:rsidP="00A34237">
                            <w:pPr>
                              <w:spacing w:after="0"/>
                              <w:rPr>
                                <w:rFonts w:ascii="Century Gothic" w:hAnsi="Century Gothic"/>
                                <w:color w:val="2F5496" w:themeColor="accent1" w:themeShade="BF"/>
                                <w:sz w:val="22"/>
                              </w:rPr>
                            </w:pPr>
                          </w:p>
                          <w:p w14:paraId="11D46273" w14:textId="77777777" w:rsidR="00A34237" w:rsidRPr="0039102D" w:rsidRDefault="00A34237" w:rsidP="00A34237">
                            <w:pPr>
                              <w:spacing w:after="0"/>
                              <w:rPr>
                                <w:rFonts w:ascii="Century Gothic" w:hAnsi="Century Gothic"/>
                                <w:color w:val="2F5496" w:themeColor="accent1" w:themeShade="BF"/>
                                <w:sz w:val="22"/>
                              </w:rPr>
                            </w:pPr>
                          </w:p>
                          <w:p w14:paraId="1BD19611" w14:textId="77777777" w:rsidR="00A34237" w:rsidRPr="007B1D4B" w:rsidRDefault="00A34237" w:rsidP="00A34237">
                            <w:pPr>
                              <w:rPr>
                                <w:rFonts w:ascii="Century Gothic" w:hAnsi="Century Gothic"/>
                                <w:b/>
                                <w:color w:val="2F5496" w:themeColor="accent1" w:themeShade="BF"/>
                                <w:sz w:val="22"/>
                              </w:rPr>
                            </w:pPr>
                            <w:r w:rsidRPr="007B1D4B">
                              <w:rPr>
                                <w:rFonts w:ascii="Century Gothic" w:hAnsi="Century Gothic"/>
                                <w:b/>
                                <w:color w:val="2F5496" w:themeColor="accent1" w:themeShade="BF"/>
                                <w:sz w:val="22"/>
                              </w:rPr>
                              <w:t>Do you care, unpaid, for a friend or family member due to illness, disability, a mental health problem or an addiction, cannot cope without your support?</w:t>
                            </w:r>
                          </w:p>
                          <w:tbl>
                            <w:tblPr>
                              <w:tblStyle w:val="GridTable4-Accent5"/>
                              <w:tblW w:w="4042" w:type="dxa"/>
                              <w:tblLook w:val="04E0" w:firstRow="1" w:lastRow="1" w:firstColumn="1" w:lastColumn="0" w:noHBand="0" w:noVBand="1"/>
                            </w:tblPr>
                            <w:tblGrid>
                              <w:gridCol w:w="2122"/>
                              <w:gridCol w:w="960"/>
                              <w:gridCol w:w="960"/>
                            </w:tblGrid>
                            <w:tr w:rsidR="00A34237" w:rsidRPr="007B1D4B" w14:paraId="72AE5FDC" w14:textId="77777777" w:rsidTr="0030653F">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122" w:type="dxa"/>
                                  <w:noWrap/>
                                  <w:hideMark/>
                                </w:tcPr>
                                <w:p w14:paraId="5276DE2B" w14:textId="77777777" w:rsidR="00A34237" w:rsidRPr="007B1D4B" w:rsidRDefault="00A34237" w:rsidP="00A34237">
                                  <w:pPr>
                                    <w:jc w:val="right"/>
                                    <w:rPr>
                                      <w:rFonts w:ascii="Century Gothic" w:hAnsi="Century Gothic" w:cstheme="minorHAnsi"/>
                                      <w:color w:val="FFFFFF" w:themeColor="background1"/>
                                      <w:sz w:val="22"/>
                                      <w:szCs w:val="22"/>
                                    </w:rPr>
                                  </w:pPr>
                                </w:p>
                              </w:tc>
                              <w:tc>
                                <w:tcPr>
                                  <w:tcW w:w="960" w:type="dxa"/>
                                  <w:noWrap/>
                                  <w:hideMark/>
                                </w:tcPr>
                                <w:p w14:paraId="35360937" w14:textId="77777777" w:rsidR="00A34237" w:rsidRPr="007B1D4B" w:rsidRDefault="00A34237" w:rsidP="00A34237">
                                  <w:pPr>
                                    <w:jc w:val="right"/>
                                    <w:cnfStyle w:val="100000000000" w:firstRow="1" w:lastRow="0" w:firstColumn="0" w:lastColumn="0" w:oddVBand="0" w:evenVBand="0" w:oddHBand="0" w:evenHBand="0" w:firstRowFirstColumn="0" w:firstRowLastColumn="0" w:lastRowFirstColumn="0" w:lastRowLastColumn="0"/>
                                    <w:rPr>
                                      <w:rFonts w:ascii="Century Gothic" w:hAnsi="Century Gothic" w:cstheme="minorHAnsi"/>
                                      <w:b/>
                                      <w:bCs/>
                                      <w:color w:val="FFFFFF" w:themeColor="background1"/>
                                      <w:sz w:val="22"/>
                                      <w:szCs w:val="22"/>
                                    </w:rPr>
                                  </w:pPr>
                                  <w:r w:rsidRPr="007B1D4B">
                                    <w:rPr>
                                      <w:rFonts w:ascii="Century Gothic" w:hAnsi="Century Gothic" w:cstheme="minorHAnsi"/>
                                      <w:b/>
                                      <w:bCs/>
                                      <w:color w:val="FFFFFF" w:themeColor="background1"/>
                                      <w:sz w:val="22"/>
                                      <w:szCs w:val="22"/>
                                    </w:rPr>
                                    <w:t>No.</w:t>
                                  </w:r>
                                </w:p>
                              </w:tc>
                              <w:tc>
                                <w:tcPr>
                                  <w:tcW w:w="960" w:type="dxa"/>
                                  <w:noWrap/>
                                  <w:hideMark/>
                                </w:tcPr>
                                <w:p w14:paraId="750C448A" w14:textId="77777777" w:rsidR="00A34237" w:rsidRPr="007B1D4B" w:rsidRDefault="00A34237" w:rsidP="00A34237">
                                  <w:pPr>
                                    <w:jc w:val="right"/>
                                    <w:cnfStyle w:val="100000000000" w:firstRow="1" w:lastRow="0" w:firstColumn="0" w:lastColumn="0" w:oddVBand="0" w:evenVBand="0" w:oddHBand="0" w:evenHBand="0" w:firstRowFirstColumn="0" w:firstRowLastColumn="0" w:lastRowFirstColumn="0" w:lastRowLastColumn="0"/>
                                    <w:rPr>
                                      <w:rFonts w:ascii="Century Gothic" w:hAnsi="Century Gothic" w:cstheme="minorHAnsi"/>
                                      <w:b/>
                                      <w:bCs/>
                                      <w:color w:val="FFFFFF" w:themeColor="background1"/>
                                      <w:sz w:val="22"/>
                                      <w:szCs w:val="22"/>
                                    </w:rPr>
                                  </w:pPr>
                                  <w:r w:rsidRPr="007B1D4B">
                                    <w:rPr>
                                      <w:rFonts w:ascii="Century Gothic" w:hAnsi="Century Gothic" w:cstheme="minorHAnsi"/>
                                      <w:b/>
                                      <w:bCs/>
                                      <w:color w:val="FFFFFF" w:themeColor="background1"/>
                                      <w:sz w:val="22"/>
                                      <w:szCs w:val="22"/>
                                    </w:rPr>
                                    <w:t>%</w:t>
                                  </w:r>
                                </w:p>
                              </w:tc>
                            </w:tr>
                            <w:tr w:rsidR="00A34237" w:rsidRPr="007B1D4B" w14:paraId="0A26782E"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122" w:type="dxa"/>
                                  <w:noWrap/>
                                  <w:vAlign w:val="bottom"/>
                                  <w:hideMark/>
                                </w:tcPr>
                                <w:p w14:paraId="26A07355" w14:textId="77777777" w:rsidR="00A34237" w:rsidRPr="007B1D4B" w:rsidRDefault="00A34237" w:rsidP="00A34237">
                                  <w:pPr>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Yes</w:t>
                                  </w:r>
                                </w:p>
                              </w:tc>
                              <w:tc>
                                <w:tcPr>
                                  <w:tcW w:w="960" w:type="dxa"/>
                                  <w:noWrap/>
                                  <w:vAlign w:val="bottom"/>
                                </w:tcPr>
                                <w:p w14:paraId="747559D2" w14:textId="77777777" w:rsidR="00A34237" w:rsidRPr="007B1D4B" w:rsidRDefault="00A34237" w:rsidP="00A34237">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14</w:t>
                                  </w:r>
                                </w:p>
                              </w:tc>
                              <w:tc>
                                <w:tcPr>
                                  <w:tcW w:w="960" w:type="dxa"/>
                                  <w:noWrap/>
                                  <w:vAlign w:val="bottom"/>
                                </w:tcPr>
                                <w:p w14:paraId="5503B43D" w14:textId="77777777" w:rsidR="00A34237" w:rsidRPr="007B1D4B" w:rsidRDefault="00A34237" w:rsidP="00A34237">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7B1D4B">
                                    <w:rPr>
                                      <w:rFonts w:ascii="Century Gothic" w:hAnsi="Century Gothic" w:cs="Calibri"/>
                                      <w:i/>
                                      <w:iCs/>
                                      <w:color w:val="2F5496" w:themeColor="accent1" w:themeShade="BF"/>
                                      <w:sz w:val="22"/>
                                      <w:szCs w:val="22"/>
                                    </w:rPr>
                                    <w:t>15.4</w:t>
                                  </w:r>
                                </w:p>
                              </w:tc>
                            </w:tr>
                            <w:tr w:rsidR="00A34237" w:rsidRPr="007B1D4B" w14:paraId="45116162" w14:textId="77777777" w:rsidTr="0030653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122" w:type="dxa"/>
                                  <w:noWrap/>
                                  <w:vAlign w:val="bottom"/>
                                  <w:hideMark/>
                                </w:tcPr>
                                <w:p w14:paraId="00DD4565" w14:textId="77777777" w:rsidR="00A34237" w:rsidRPr="007B1D4B" w:rsidRDefault="00A34237" w:rsidP="00A34237">
                                  <w:pPr>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No</w:t>
                                  </w:r>
                                </w:p>
                              </w:tc>
                              <w:tc>
                                <w:tcPr>
                                  <w:tcW w:w="960" w:type="dxa"/>
                                  <w:noWrap/>
                                  <w:vAlign w:val="bottom"/>
                                </w:tcPr>
                                <w:p w14:paraId="43BBEE83" w14:textId="77777777" w:rsidR="00A34237" w:rsidRPr="007B1D4B" w:rsidRDefault="00A34237" w:rsidP="00A34237">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60</w:t>
                                  </w:r>
                                </w:p>
                              </w:tc>
                              <w:tc>
                                <w:tcPr>
                                  <w:tcW w:w="960" w:type="dxa"/>
                                  <w:noWrap/>
                                  <w:vAlign w:val="bottom"/>
                                </w:tcPr>
                                <w:p w14:paraId="1BB9E19F" w14:textId="77777777" w:rsidR="00A34237" w:rsidRPr="007B1D4B" w:rsidRDefault="00A34237" w:rsidP="00A34237">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7B1D4B">
                                    <w:rPr>
                                      <w:rFonts w:ascii="Century Gothic" w:hAnsi="Century Gothic" w:cs="Calibri"/>
                                      <w:i/>
                                      <w:iCs/>
                                      <w:color w:val="2F5496" w:themeColor="accent1" w:themeShade="BF"/>
                                      <w:sz w:val="22"/>
                                      <w:szCs w:val="22"/>
                                    </w:rPr>
                                    <w:t>65.9</w:t>
                                  </w:r>
                                </w:p>
                              </w:tc>
                            </w:tr>
                            <w:tr w:rsidR="00A34237" w:rsidRPr="007B1D4B" w14:paraId="6668D21C"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122" w:type="dxa"/>
                                  <w:noWrap/>
                                  <w:vAlign w:val="bottom"/>
                                </w:tcPr>
                                <w:p w14:paraId="46D1D786" w14:textId="77777777" w:rsidR="00A34237" w:rsidRPr="007B1D4B" w:rsidRDefault="00A34237" w:rsidP="00A34237">
                                  <w:pPr>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Prefer not to say</w:t>
                                  </w:r>
                                </w:p>
                              </w:tc>
                              <w:tc>
                                <w:tcPr>
                                  <w:tcW w:w="960" w:type="dxa"/>
                                  <w:noWrap/>
                                  <w:vAlign w:val="bottom"/>
                                </w:tcPr>
                                <w:p w14:paraId="7B46113C" w14:textId="77777777" w:rsidR="00A34237" w:rsidRPr="007B1D4B" w:rsidRDefault="00A34237" w:rsidP="00A34237">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17</w:t>
                                  </w:r>
                                </w:p>
                              </w:tc>
                              <w:tc>
                                <w:tcPr>
                                  <w:tcW w:w="960" w:type="dxa"/>
                                  <w:noWrap/>
                                  <w:vAlign w:val="bottom"/>
                                </w:tcPr>
                                <w:p w14:paraId="4A1017AB" w14:textId="77777777" w:rsidR="00A34237" w:rsidRPr="007B1D4B" w:rsidRDefault="00A34237" w:rsidP="00A34237">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7B1D4B">
                                    <w:rPr>
                                      <w:rFonts w:ascii="Century Gothic" w:hAnsi="Century Gothic" w:cs="Calibri"/>
                                      <w:i/>
                                      <w:iCs/>
                                      <w:color w:val="2F5496" w:themeColor="accent1" w:themeShade="BF"/>
                                      <w:sz w:val="22"/>
                                      <w:szCs w:val="22"/>
                                    </w:rPr>
                                    <w:t>18.7</w:t>
                                  </w:r>
                                </w:p>
                              </w:tc>
                            </w:tr>
                            <w:tr w:rsidR="00A34237" w:rsidRPr="007B1D4B" w14:paraId="17792DAA" w14:textId="77777777" w:rsidTr="00564890">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122" w:type="dxa"/>
                                  <w:shd w:val="clear" w:color="auto" w:fill="FFFFFF" w:themeFill="background1"/>
                                  <w:noWrap/>
                                  <w:hideMark/>
                                </w:tcPr>
                                <w:p w14:paraId="5E5177F4" w14:textId="77777777" w:rsidR="00A34237" w:rsidRPr="007B1D4B" w:rsidRDefault="00A34237" w:rsidP="00A34237">
                                  <w:pPr>
                                    <w:rPr>
                                      <w:rFonts w:ascii="Century Gothic" w:hAnsi="Century Gothic" w:cs="Calibri"/>
                                      <w:i/>
                                      <w:iCs/>
                                      <w:color w:val="2F5496" w:themeColor="accent1" w:themeShade="BF"/>
                                      <w:sz w:val="22"/>
                                      <w:szCs w:val="22"/>
                                    </w:rPr>
                                  </w:pPr>
                                  <w:r w:rsidRPr="007B1D4B">
                                    <w:rPr>
                                      <w:rFonts w:ascii="Century Gothic" w:hAnsi="Century Gothic" w:cs="Calibri"/>
                                      <w:color w:val="2F5496" w:themeColor="accent1" w:themeShade="BF"/>
                                      <w:sz w:val="22"/>
                                      <w:szCs w:val="22"/>
                                    </w:rPr>
                                    <w:t>Total</w:t>
                                  </w:r>
                                </w:p>
                              </w:tc>
                              <w:tc>
                                <w:tcPr>
                                  <w:tcW w:w="960" w:type="dxa"/>
                                  <w:shd w:val="clear" w:color="auto" w:fill="FFFFFF" w:themeFill="background1"/>
                                  <w:noWrap/>
                                </w:tcPr>
                                <w:p w14:paraId="7673A82D" w14:textId="77777777" w:rsidR="00A34237" w:rsidRPr="007B1D4B" w:rsidRDefault="00A34237" w:rsidP="00A34237">
                                  <w:pPr>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91</w:t>
                                  </w:r>
                                </w:p>
                              </w:tc>
                              <w:tc>
                                <w:tcPr>
                                  <w:tcW w:w="960" w:type="dxa"/>
                                  <w:shd w:val="clear" w:color="auto" w:fill="FFFFFF" w:themeFill="background1"/>
                                  <w:noWrap/>
                                </w:tcPr>
                                <w:p w14:paraId="4E07ACB3" w14:textId="77777777" w:rsidR="00A34237" w:rsidRPr="007B1D4B" w:rsidRDefault="00A34237" w:rsidP="00A34237">
                                  <w:pPr>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i/>
                                      <w:iCs/>
                                      <w:color w:val="2F5496" w:themeColor="accent1" w:themeShade="BF"/>
                                      <w:sz w:val="22"/>
                                      <w:szCs w:val="22"/>
                                    </w:rPr>
                                  </w:pPr>
                                  <w:r w:rsidRPr="007B1D4B">
                                    <w:rPr>
                                      <w:rFonts w:ascii="Century Gothic" w:hAnsi="Century Gothic" w:cs="Calibri"/>
                                      <w:i/>
                                      <w:iCs/>
                                      <w:color w:val="2F5496" w:themeColor="accent1" w:themeShade="BF"/>
                                      <w:sz w:val="22"/>
                                      <w:szCs w:val="22"/>
                                    </w:rPr>
                                    <w:t>100.0</w:t>
                                  </w:r>
                                </w:p>
                              </w:tc>
                            </w:tr>
                          </w:tbl>
                          <w:p w14:paraId="1ED9960C" w14:textId="77777777" w:rsidR="00A34237" w:rsidRPr="007B1D4B" w:rsidRDefault="00A34237" w:rsidP="00A34237">
                            <w:pPr>
                              <w:spacing w:after="0"/>
                              <w:rPr>
                                <w:rFonts w:ascii="Century Gothic" w:hAnsi="Century Gothic"/>
                                <w:b/>
                                <w:color w:val="2F5496" w:themeColor="accent1" w:themeShade="BF"/>
                                <w:sz w:val="22"/>
                              </w:rPr>
                            </w:pPr>
                          </w:p>
                          <w:p w14:paraId="1C5E022F" w14:textId="77777777" w:rsidR="00A34237" w:rsidRPr="007B1D4B" w:rsidRDefault="00A34237" w:rsidP="00A34237">
                            <w:pPr>
                              <w:spacing w:after="0"/>
                              <w:rPr>
                                <w:rFonts w:ascii="Century Gothic" w:hAnsi="Century Gothic"/>
                                <w:b/>
                                <w:color w:val="2F5496" w:themeColor="accent1" w:themeShade="BF"/>
                                <w:sz w:val="22"/>
                              </w:rPr>
                            </w:pPr>
                          </w:p>
                          <w:p w14:paraId="5D8684E9" w14:textId="77777777" w:rsidR="00A34237" w:rsidRPr="007B1D4B" w:rsidRDefault="00A34237" w:rsidP="00A34237">
                            <w:pPr>
                              <w:rPr>
                                <w:rFonts w:ascii="Century Gothic" w:hAnsi="Century Gothic"/>
                                <w:b/>
                                <w:color w:val="2F5496" w:themeColor="accent1" w:themeShade="BF"/>
                                <w:sz w:val="22"/>
                              </w:rPr>
                            </w:pPr>
                            <w:r w:rsidRPr="007B1D4B">
                              <w:rPr>
                                <w:rFonts w:ascii="Century Gothic" w:hAnsi="Century Gothic"/>
                                <w:b/>
                                <w:color w:val="2F5496" w:themeColor="accent1" w:themeShade="BF"/>
                                <w:sz w:val="22"/>
                              </w:rPr>
                              <w:t>Do you identify as a disabled person?</w:t>
                            </w:r>
                          </w:p>
                          <w:tbl>
                            <w:tblPr>
                              <w:tblStyle w:val="GridTable4-Accent5"/>
                              <w:tblW w:w="4042" w:type="dxa"/>
                              <w:tblLook w:val="04E0" w:firstRow="1" w:lastRow="1" w:firstColumn="1" w:lastColumn="0" w:noHBand="0" w:noVBand="1"/>
                            </w:tblPr>
                            <w:tblGrid>
                              <w:gridCol w:w="2122"/>
                              <w:gridCol w:w="960"/>
                              <w:gridCol w:w="960"/>
                            </w:tblGrid>
                            <w:tr w:rsidR="00A34237" w:rsidRPr="007B1D4B" w14:paraId="6B6844B1" w14:textId="77777777" w:rsidTr="0030653F">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122" w:type="dxa"/>
                                  <w:noWrap/>
                                  <w:hideMark/>
                                </w:tcPr>
                                <w:p w14:paraId="0CA5D58F" w14:textId="77777777" w:rsidR="00A34237" w:rsidRPr="007B1D4B" w:rsidRDefault="00A34237" w:rsidP="00A34237">
                                  <w:pPr>
                                    <w:jc w:val="right"/>
                                    <w:rPr>
                                      <w:rFonts w:ascii="Century Gothic" w:hAnsi="Century Gothic" w:cstheme="minorHAnsi"/>
                                      <w:color w:val="FFFFFF" w:themeColor="background1"/>
                                      <w:sz w:val="22"/>
                                      <w:szCs w:val="22"/>
                                    </w:rPr>
                                  </w:pPr>
                                </w:p>
                              </w:tc>
                              <w:tc>
                                <w:tcPr>
                                  <w:tcW w:w="960" w:type="dxa"/>
                                  <w:noWrap/>
                                  <w:hideMark/>
                                </w:tcPr>
                                <w:p w14:paraId="50FE8C8A" w14:textId="77777777" w:rsidR="00A34237" w:rsidRPr="007B1D4B" w:rsidRDefault="00A34237" w:rsidP="00A34237">
                                  <w:pPr>
                                    <w:jc w:val="right"/>
                                    <w:cnfStyle w:val="100000000000" w:firstRow="1" w:lastRow="0" w:firstColumn="0" w:lastColumn="0" w:oddVBand="0" w:evenVBand="0" w:oddHBand="0" w:evenHBand="0" w:firstRowFirstColumn="0" w:firstRowLastColumn="0" w:lastRowFirstColumn="0" w:lastRowLastColumn="0"/>
                                    <w:rPr>
                                      <w:rFonts w:ascii="Century Gothic" w:hAnsi="Century Gothic" w:cstheme="minorHAnsi"/>
                                      <w:b/>
                                      <w:bCs/>
                                      <w:color w:val="FFFFFF" w:themeColor="background1"/>
                                      <w:sz w:val="22"/>
                                      <w:szCs w:val="22"/>
                                    </w:rPr>
                                  </w:pPr>
                                  <w:r w:rsidRPr="007B1D4B">
                                    <w:rPr>
                                      <w:rFonts w:ascii="Century Gothic" w:hAnsi="Century Gothic" w:cstheme="minorHAnsi"/>
                                      <w:b/>
                                      <w:bCs/>
                                      <w:color w:val="FFFFFF" w:themeColor="background1"/>
                                      <w:sz w:val="22"/>
                                      <w:szCs w:val="22"/>
                                    </w:rPr>
                                    <w:t>No.</w:t>
                                  </w:r>
                                </w:p>
                              </w:tc>
                              <w:tc>
                                <w:tcPr>
                                  <w:tcW w:w="960" w:type="dxa"/>
                                  <w:noWrap/>
                                  <w:hideMark/>
                                </w:tcPr>
                                <w:p w14:paraId="50626FCF" w14:textId="77777777" w:rsidR="00A34237" w:rsidRPr="007B1D4B" w:rsidRDefault="00A34237" w:rsidP="00A34237">
                                  <w:pPr>
                                    <w:jc w:val="right"/>
                                    <w:cnfStyle w:val="100000000000" w:firstRow="1" w:lastRow="0" w:firstColumn="0" w:lastColumn="0" w:oddVBand="0" w:evenVBand="0" w:oddHBand="0" w:evenHBand="0" w:firstRowFirstColumn="0" w:firstRowLastColumn="0" w:lastRowFirstColumn="0" w:lastRowLastColumn="0"/>
                                    <w:rPr>
                                      <w:rFonts w:ascii="Century Gothic" w:hAnsi="Century Gothic" w:cstheme="minorHAnsi"/>
                                      <w:b/>
                                      <w:bCs/>
                                      <w:color w:val="FFFFFF" w:themeColor="background1"/>
                                      <w:sz w:val="22"/>
                                      <w:szCs w:val="22"/>
                                    </w:rPr>
                                  </w:pPr>
                                  <w:r w:rsidRPr="007B1D4B">
                                    <w:rPr>
                                      <w:rFonts w:ascii="Century Gothic" w:hAnsi="Century Gothic" w:cstheme="minorHAnsi"/>
                                      <w:b/>
                                      <w:bCs/>
                                      <w:color w:val="FFFFFF" w:themeColor="background1"/>
                                      <w:sz w:val="22"/>
                                      <w:szCs w:val="22"/>
                                    </w:rPr>
                                    <w:t>%</w:t>
                                  </w:r>
                                </w:p>
                              </w:tc>
                            </w:tr>
                            <w:tr w:rsidR="00A34237" w:rsidRPr="007B1D4B" w14:paraId="537F13A2"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122" w:type="dxa"/>
                                  <w:noWrap/>
                                  <w:hideMark/>
                                </w:tcPr>
                                <w:p w14:paraId="1A203B1B" w14:textId="77777777" w:rsidR="00A34237" w:rsidRPr="007B1D4B" w:rsidRDefault="00A34237" w:rsidP="00A34237">
                                  <w:pPr>
                                    <w:rPr>
                                      <w:rFonts w:ascii="Century Gothic" w:hAnsi="Century Gothic" w:cs="Calibri"/>
                                      <w:color w:val="2F5496" w:themeColor="accent1" w:themeShade="BF"/>
                                      <w:sz w:val="22"/>
                                      <w:szCs w:val="22"/>
                                      <w:highlight w:val="yellow"/>
                                    </w:rPr>
                                  </w:pPr>
                                  <w:r w:rsidRPr="007B1D4B">
                                    <w:rPr>
                                      <w:rFonts w:ascii="Century Gothic" w:hAnsi="Century Gothic" w:cs="Calibri"/>
                                      <w:color w:val="2F5496" w:themeColor="accent1" w:themeShade="BF"/>
                                      <w:sz w:val="22"/>
                                      <w:szCs w:val="22"/>
                                    </w:rPr>
                                    <w:t>Yes</w:t>
                                  </w:r>
                                </w:p>
                              </w:tc>
                              <w:tc>
                                <w:tcPr>
                                  <w:tcW w:w="960" w:type="dxa"/>
                                  <w:noWrap/>
                                  <w:vAlign w:val="bottom"/>
                                </w:tcPr>
                                <w:p w14:paraId="61883793" w14:textId="77777777" w:rsidR="00A34237" w:rsidRPr="007B1D4B" w:rsidRDefault="00A34237" w:rsidP="00A34237">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25</w:t>
                                  </w:r>
                                </w:p>
                              </w:tc>
                              <w:tc>
                                <w:tcPr>
                                  <w:tcW w:w="960" w:type="dxa"/>
                                  <w:noWrap/>
                                  <w:vAlign w:val="bottom"/>
                                </w:tcPr>
                                <w:p w14:paraId="41C8E828" w14:textId="77777777" w:rsidR="00A34237" w:rsidRPr="007B1D4B" w:rsidRDefault="00A34237" w:rsidP="00A34237">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7B1D4B">
                                    <w:rPr>
                                      <w:rFonts w:ascii="Century Gothic" w:hAnsi="Century Gothic" w:cs="Calibri"/>
                                      <w:i/>
                                      <w:iCs/>
                                      <w:color w:val="2F5496" w:themeColor="accent1" w:themeShade="BF"/>
                                      <w:sz w:val="22"/>
                                      <w:szCs w:val="22"/>
                                    </w:rPr>
                                    <w:t>27.5</w:t>
                                  </w:r>
                                </w:p>
                              </w:tc>
                            </w:tr>
                            <w:tr w:rsidR="00A34237" w:rsidRPr="007B1D4B" w14:paraId="2DB4F087" w14:textId="77777777" w:rsidTr="0030653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122" w:type="dxa"/>
                                  <w:noWrap/>
                                  <w:hideMark/>
                                </w:tcPr>
                                <w:p w14:paraId="4D21042B" w14:textId="77777777" w:rsidR="00A34237" w:rsidRPr="007B1D4B" w:rsidRDefault="00A34237" w:rsidP="00A34237">
                                  <w:pPr>
                                    <w:rPr>
                                      <w:rFonts w:ascii="Century Gothic" w:hAnsi="Century Gothic" w:cs="Calibri"/>
                                      <w:color w:val="2F5496" w:themeColor="accent1" w:themeShade="BF"/>
                                      <w:sz w:val="22"/>
                                      <w:szCs w:val="22"/>
                                      <w:highlight w:val="yellow"/>
                                    </w:rPr>
                                  </w:pPr>
                                  <w:r w:rsidRPr="007B1D4B">
                                    <w:rPr>
                                      <w:rFonts w:ascii="Century Gothic" w:hAnsi="Century Gothic" w:cs="Calibri"/>
                                      <w:color w:val="2F5496" w:themeColor="accent1" w:themeShade="BF"/>
                                      <w:sz w:val="22"/>
                                      <w:szCs w:val="22"/>
                                    </w:rPr>
                                    <w:t xml:space="preserve">No </w:t>
                                  </w:r>
                                </w:p>
                              </w:tc>
                              <w:tc>
                                <w:tcPr>
                                  <w:tcW w:w="960" w:type="dxa"/>
                                  <w:noWrap/>
                                  <w:vAlign w:val="bottom"/>
                                </w:tcPr>
                                <w:p w14:paraId="06A9C90E" w14:textId="77777777" w:rsidR="00A34237" w:rsidRPr="007B1D4B" w:rsidRDefault="00A34237" w:rsidP="00A34237">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59</w:t>
                                  </w:r>
                                </w:p>
                              </w:tc>
                              <w:tc>
                                <w:tcPr>
                                  <w:tcW w:w="960" w:type="dxa"/>
                                  <w:noWrap/>
                                  <w:vAlign w:val="bottom"/>
                                </w:tcPr>
                                <w:p w14:paraId="3A92D2FC" w14:textId="77777777" w:rsidR="00A34237" w:rsidRPr="007B1D4B" w:rsidRDefault="00A34237" w:rsidP="00A34237">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7B1D4B">
                                    <w:rPr>
                                      <w:rFonts w:ascii="Century Gothic" w:hAnsi="Century Gothic" w:cs="Calibri"/>
                                      <w:i/>
                                      <w:iCs/>
                                      <w:color w:val="2F5496" w:themeColor="accent1" w:themeShade="BF"/>
                                      <w:sz w:val="22"/>
                                      <w:szCs w:val="22"/>
                                    </w:rPr>
                                    <w:t>64.8</w:t>
                                  </w:r>
                                </w:p>
                              </w:tc>
                            </w:tr>
                            <w:tr w:rsidR="00A34237" w:rsidRPr="007B1D4B" w14:paraId="48A4AE8A"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122" w:type="dxa"/>
                                  <w:noWrap/>
                                  <w:hideMark/>
                                </w:tcPr>
                                <w:p w14:paraId="117C42DD" w14:textId="77777777" w:rsidR="00A34237" w:rsidRPr="007B1D4B" w:rsidRDefault="00A34237" w:rsidP="00A34237">
                                  <w:pPr>
                                    <w:rPr>
                                      <w:rFonts w:ascii="Century Gothic" w:hAnsi="Century Gothic" w:cs="Calibri"/>
                                      <w:color w:val="2F5496" w:themeColor="accent1" w:themeShade="BF"/>
                                      <w:sz w:val="22"/>
                                      <w:szCs w:val="22"/>
                                      <w:highlight w:val="yellow"/>
                                    </w:rPr>
                                  </w:pPr>
                                  <w:r w:rsidRPr="007B1D4B">
                                    <w:rPr>
                                      <w:rFonts w:ascii="Century Gothic" w:hAnsi="Century Gothic" w:cs="Calibri"/>
                                      <w:color w:val="2F5496" w:themeColor="accent1" w:themeShade="BF"/>
                                      <w:sz w:val="22"/>
                                      <w:szCs w:val="22"/>
                                    </w:rPr>
                                    <w:t>Prefer not to say</w:t>
                                  </w:r>
                                </w:p>
                              </w:tc>
                              <w:tc>
                                <w:tcPr>
                                  <w:tcW w:w="960" w:type="dxa"/>
                                  <w:noWrap/>
                                  <w:vAlign w:val="bottom"/>
                                </w:tcPr>
                                <w:p w14:paraId="671DC743" w14:textId="77777777" w:rsidR="00A34237" w:rsidRPr="007B1D4B" w:rsidRDefault="00A34237" w:rsidP="00A34237">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7</w:t>
                                  </w:r>
                                </w:p>
                              </w:tc>
                              <w:tc>
                                <w:tcPr>
                                  <w:tcW w:w="960" w:type="dxa"/>
                                  <w:noWrap/>
                                  <w:vAlign w:val="bottom"/>
                                </w:tcPr>
                                <w:p w14:paraId="7C725145" w14:textId="77777777" w:rsidR="00A34237" w:rsidRPr="007B1D4B" w:rsidRDefault="00A34237" w:rsidP="00A34237">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7B1D4B">
                                    <w:rPr>
                                      <w:rFonts w:ascii="Century Gothic" w:hAnsi="Century Gothic" w:cs="Calibri"/>
                                      <w:i/>
                                      <w:iCs/>
                                      <w:color w:val="2F5496" w:themeColor="accent1" w:themeShade="BF"/>
                                      <w:sz w:val="22"/>
                                      <w:szCs w:val="22"/>
                                    </w:rPr>
                                    <w:t>7.7</w:t>
                                  </w:r>
                                </w:p>
                              </w:tc>
                            </w:tr>
                            <w:tr w:rsidR="00A34237" w:rsidRPr="007B1D4B" w14:paraId="5E08A539" w14:textId="77777777" w:rsidTr="00564890">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122" w:type="dxa"/>
                                  <w:shd w:val="clear" w:color="auto" w:fill="FFFFFF" w:themeFill="background1"/>
                                  <w:noWrap/>
                                  <w:hideMark/>
                                </w:tcPr>
                                <w:p w14:paraId="70C8C251" w14:textId="77777777" w:rsidR="00A34237" w:rsidRPr="007B1D4B" w:rsidRDefault="00A34237" w:rsidP="00A34237">
                                  <w:pPr>
                                    <w:rPr>
                                      <w:rFonts w:ascii="Century Gothic" w:hAnsi="Century Gothic" w:cs="Calibri"/>
                                      <w:i/>
                                      <w:iCs/>
                                      <w:color w:val="2F5496" w:themeColor="accent1" w:themeShade="BF"/>
                                      <w:sz w:val="22"/>
                                      <w:szCs w:val="22"/>
                                      <w:highlight w:val="yellow"/>
                                    </w:rPr>
                                  </w:pPr>
                                  <w:r w:rsidRPr="007B1D4B">
                                    <w:rPr>
                                      <w:rFonts w:ascii="Century Gothic" w:hAnsi="Century Gothic" w:cs="Calibri"/>
                                      <w:color w:val="2F5496" w:themeColor="accent1" w:themeShade="BF"/>
                                      <w:sz w:val="22"/>
                                      <w:szCs w:val="22"/>
                                    </w:rPr>
                                    <w:t>Total</w:t>
                                  </w:r>
                                </w:p>
                              </w:tc>
                              <w:tc>
                                <w:tcPr>
                                  <w:tcW w:w="960" w:type="dxa"/>
                                  <w:shd w:val="clear" w:color="auto" w:fill="FFFFFF" w:themeFill="background1"/>
                                  <w:noWrap/>
                                </w:tcPr>
                                <w:p w14:paraId="60D383A0" w14:textId="77777777" w:rsidR="00A34237" w:rsidRPr="007B1D4B" w:rsidRDefault="00A34237" w:rsidP="00A34237">
                                  <w:pPr>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91</w:t>
                                  </w:r>
                                </w:p>
                              </w:tc>
                              <w:tc>
                                <w:tcPr>
                                  <w:tcW w:w="960" w:type="dxa"/>
                                  <w:shd w:val="clear" w:color="auto" w:fill="FFFFFF" w:themeFill="background1"/>
                                  <w:noWrap/>
                                </w:tcPr>
                                <w:p w14:paraId="2D6D880A" w14:textId="77777777" w:rsidR="00A34237" w:rsidRPr="007B1D4B" w:rsidRDefault="00A34237" w:rsidP="00A34237">
                                  <w:pPr>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i/>
                                      <w:iCs/>
                                      <w:color w:val="2F5496" w:themeColor="accent1" w:themeShade="BF"/>
                                      <w:sz w:val="22"/>
                                      <w:szCs w:val="22"/>
                                    </w:rPr>
                                  </w:pPr>
                                  <w:r w:rsidRPr="007B1D4B">
                                    <w:rPr>
                                      <w:rFonts w:ascii="Century Gothic" w:hAnsi="Century Gothic" w:cs="Calibri"/>
                                      <w:i/>
                                      <w:iCs/>
                                      <w:color w:val="2F5496" w:themeColor="accent1" w:themeShade="BF"/>
                                      <w:sz w:val="22"/>
                                      <w:szCs w:val="22"/>
                                    </w:rPr>
                                    <w:t>100.0</w:t>
                                  </w:r>
                                </w:p>
                              </w:tc>
                            </w:tr>
                          </w:tbl>
                          <w:p w14:paraId="0CB76163" w14:textId="77777777" w:rsidR="00A34237" w:rsidRPr="0039102D" w:rsidRDefault="00A34237" w:rsidP="00A34237">
                            <w:pPr>
                              <w:spacing w:after="0"/>
                              <w:rPr>
                                <w:rFonts w:ascii="Century Gothic" w:hAnsi="Century Gothic"/>
                                <w:color w:val="2F5496" w:themeColor="accent1" w:themeShade="BF"/>
                                <w:sz w:val="22"/>
                              </w:rPr>
                            </w:pPr>
                          </w:p>
                          <w:p w14:paraId="6B6EB8BD" w14:textId="79942DF6" w:rsidR="001E65A9" w:rsidRPr="007B1D4B" w:rsidRDefault="001E65A9" w:rsidP="001E65A9">
                            <w:pPr>
                              <w:rPr>
                                <w:rFonts w:ascii="Century Gothic" w:hAnsi="Century Gothic"/>
                                <w:color w:val="2F5496" w:themeColor="accent1" w:themeShade="BF"/>
                                <w:sz w:val="22"/>
                              </w:rPr>
                            </w:pPr>
                          </w:p>
                          <w:p w14:paraId="11B218E2" w14:textId="77777777" w:rsidR="001E65A9" w:rsidRPr="00E256DB" w:rsidRDefault="001E65A9" w:rsidP="001E65A9">
                            <w:pPr>
                              <w:rPr>
                                <w:rFonts w:ascii="Century Gothic" w:hAnsi="Century Gothic"/>
                                <w:color w:val="2F5496" w:themeColor="accent1" w:themeShade="BF"/>
                                <w:sz w:val="22"/>
                                <w:szCs w:val="20"/>
                              </w:rPr>
                            </w:pPr>
                          </w:p>
                          <w:p w14:paraId="01D5E05A" w14:textId="77777777" w:rsidR="001E65A9" w:rsidRDefault="001E65A9" w:rsidP="001E65A9"/>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49F21B65" id="_x0000_s1042" type="#_x0000_t202" alt="Are you…?&#10; No. %&#10;Female 44 48.4&#10;Male 37 40.7&#10;Non-binary 5 5.5&#10;Something else 1 1.1&#10;Prefer not to say 4 4.4&#10;Total 91 100.0&#10;&#10;Do you identify as Trans?&#10; No. %&#10;Yes 6 6.6&#10;No 77 84.6&#10;Prefer to self-describe 1 1.1&#10;Prefer not to say 7 7.7&#10;Total 91 100.0&#10;&#10;&#10;Do you care, unpaid, for a friend or family member due to illness, disability, a mental health problem or an addiction, cannot cope without your support?&#10; No. %&#10;Yes 14 15.4&#10;No 60 65.9&#10;Prefer not to say 17 18.7&#10;Total 91 100.0&#10;&#10;&#10;Do you identify as a disabled person?&#10; No. %&#10;Yes 25 27.5&#10;No  59 64.8&#10;Prefer not to say 7 7.7&#10;Total 91 100.0&#10;&#10;&#10;" style="position:absolute;margin-left:-18.35pt;margin-top:0;width:502.7pt;height:696pt;z-index:251658256;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WwlPLQIAAD0EAAAOAAAAZHJzL2Uyb0RvYy54bWysU9uO2jAQfa/Uf7D8XgIsUIgIqy3brSpt&#10;L9K2HzA4DrFqe1LbkNCv37ETWNq+VX2x7Bn7nJkzx+vbzmh2lM4rtAWfjMacSSuwVHZf8O/fHt4s&#10;OfMBbAkarSz4SXp+u3n9at02uZxijbqUjhGI9XnbFLwOocmzzItaGvAjbKSlZIXOQKCj22elg5bQ&#10;jc6m4/Eia9GVjUMhvafofZ/km4RfVVKEL1XlZWC64FRbSKtL6y6u2WYN+d5BUysxlAH/UIUBZYn0&#10;AnUPAdjBqb+gjBIOPVZhJNBkWFVKyNQDdTMZ/9HNUw2NTL2QOL65yOT/H6z4fHxqvjoWunfY0QBT&#10;E755RPHDM4vbGuxe3jmHbS2hJOJJlCxrG58PT6PUPvcRZNd+wpKGDIeACairnImqUJ+M0GkAp4vo&#10;sgtMUHBxs5xNV5QSlFsub1Y01sQB+fl543z4INGwuCm4o6kmeDg++hDLgfx8JbJ51Kp8UFqnQ3SS&#10;3GrHjkAeACGkDYv0XB8M1dvHibSnhZzC5Jk+vDyHiSJ5MiIlwt9ItGVtwVfz6TwBW4zsyVpGBfK3&#10;VoZ6i1iD46KY722ZrgRQut8TibaDulHQXtrQ7TqmSpJ+EXWJau+wPJHeDns/0/+jTY3uF2ctebng&#10;/ucBnORMf7Q0s9VkNovmT4fZ/O2UDu46s7vOgBUEVfDAWb/dhvRhopoW72i2lUqqv1Qy1EweTdoM&#10;/yl+gutzuvXy6zfPAAAA//8DAFBLAwQUAAYACAAAACEAOnZtGN8AAAAJAQAADwAAAGRycy9kb3du&#10;cmV2LnhtbEyPMW+DMBSE90r9D9ar1C0xJREBgomqSp06pCUd0s1gB6PgZ4SdQP59X6dmPN3p7rti&#10;N9ueXfXoO4cCXpYRMI2NUx22Ar4P74sUmA8SlewdagE37WFXPj4UMlduwi99rULLqAR9LgWYEIac&#10;c98YbaVfukEjeSc3WhlIji1Xo5yo3PY8jqKEW9khLRg56Dejm3N1sQJ+4vQw3Y7Deb3+NMcq29eb&#10;/fwhxPPT/LoFFvQc/sPwh0/oUBJT7S6oPOsFLFbJhqIC6BHZWZKSrCm3yuIIeFnw+wflLwAAAP//&#10;AwBQSwECLQAUAAYACAAAACEAtoM4kv4AAADhAQAAEwAAAAAAAAAAAAAAAAAAAAAAW0NvbnRlbnRf&#10;VHlwZXNdLnhtbFBLAQItABQABgAIAAAAIQA4/SH/1gAAAJQBAAALAAAAAAAAAAAAAAAAAC8BAABf&#10;cmVscy8ucmVsc1BLAQItABQABgAIAAAAIQAvWwlPLQIAAD0EAAAOAAAAAAAAAAAAAAAAAC4CAABk&#10;cnMvZTJvRG9jLnhtbFBLAQItABQABgAIAAAAIQA6dm0Y3wAAAAkBAAAPAAAAAAAAAAAAAAAAAIcE&#10;AABkcnMvZG93bnJldi54bWxQSwUGAAAAAAQABADzAAAAkwUAAAAA&#10;" fillcolor="#e2efd9 [665]" stroked="f">
                <v:textbox>
                  <w:txbxContent>
                    <w:p w14:paraId="0DDDBD2B" w14:textId="77777777" w:rsidR="00A34237" w:rsidRPr="007B1D4B" w:rsidRDefault="00A34237" w:rsidP="00A34237">
                      <w:pPr>
                        <w:rPr>
                          <w:rFonts w:ascii="Century Gothic" w:hAnsi="Century Gothic"/>
                          <w:b/>
                          <w:color w:val="2F5496" w:themeColor="accent1" w:themeShade="BF"/>
                          <w:sz w:val="22"/>
                        </w:rPr>
                      </w:pPr>
                      <w:r w:rsidRPr="007B1D4B">
                        <w:rPr>
                          <w:rFonts w:ascii="Century Gothic" w:hAnsi="Century Gothic"/>
                          <w:b/>
                          <w:color w:val="2F5496" w:themeColor="accent1" w:themeShade="BF"/>
                          <w:sz w:val="22"/>
                        </w:rPr>
                        <w:t>Are you…?</w:t>
                      </w:r>
                    </w:p>
                    <w:tbl>
                      <w:tblPr>
                        <w:tblStyle w:val="GridTable4-Accent5"/>
                        <w:tblW w:w="4183" w:type="dxa"/>
                        <w:tblLook w:val="04E0" w:firstRow="1" w:lastRow="1" w:firstColumn="1" w:lastColumn="0" w:noHBand="0" w:noVBand="1"/>
                      </w:tblPr>
                      <w:tblGrid>
                        <w:gridCol w:w="2263"/>
                        <w:gridCol w:w="960"/>
                        <w:gridCol w:w="960"/>
                      </w:tblGrid>
                      <w:tr w:rsidR="00A34237" w:rsidRPr="007B1D4B" w14:paraId="2560087D" w14:textId="77777777" w:rsidTr="0030653F">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hideMark/>
                          </w:tcPr>
                          <w:p w14:paraId="0EAED36C" w14:textId="77777777" w:rsidR="00A34237" w:rsidRPr="007B1D4B" w:rsidRDefault="00A34237" w:rsidP="00A34237">
                            <w:pPr>
                              <w:jc w:val="right"/>
                              <w:rPr>
                                <w:rFonts w:ascii="Century Gothic" w:hAnsi="Century Gothic" w:cstheme="minorHAnsi"/>
                                <w:color w:val="FFFFFF" w:themeColor="background1"/>
                                <w:sz w:val="22"/>
                                <w:szCs w:val="22"/>
                              </w:rPr>
                            </w:pPr>
                          </w:p>
                        </w:tc>
                        <w:tc>
                          <w:tcPr>
                            <w:tcW w:w="960" w:type="dxa"/>
                            <w:noWrap/>
                            <w:hideMark/>
                          </w:tcPr>
                          <w:p w14:paraId="63F17D92" w14:textId="77777777" w:rsidR="00A34237" w:rsidRPr="007B1D4B" w:rsidRDefault="00A34237" w:rsidP="00A34237">
                            <w:pPr>
                              <w:jc w:val="right"/>
                              <w:cnfStyle w:val="100000000000" w:firstRow="1" w:lastRow="0" w:firstColumn="0" w:lastColumn="0" w:oddVBand="0" w:evenVBand="0" w:oddHBand="0" w:evenHBand="0" w:firstRowFirstColumn="0" w:firstRowLastColumn="0" w:lastRowFirstColumn="0" w:lastRowLastColumn="0"/>
                              <w:rPr>
                                <w:rFonts w:ascii="Century Gothic" w:hAnsi="Century Gothic" w:cstheme="minorHAnsi"/>
                                <w:b/>
                                <w:bCs/>
                                <w:color w:val="FFFFFF" w:themeColor="background1"/>
                                <w:sz w:val="22"/>
                                <w:szCs w:val="22"/>
                              </w:rPr>
                            </w:pPr>
                            <w:r w:rsidRPr="007B1D4B">
                              <w:rPr>
                                <w:rFonts w:ascii="Century Gothic" w:hAnsi="Century Gothic" w:cstheme="minorHAnsi"/>
                                <w:b/>
                                <w:bCs/>
                                <w:color w:val="FFFFFF" w:themeColor="background1"/>
                                <w:sz w:val="22"/>
                                <w:szCs w:val="22"/>
                              </w:rPr>
                              <w:t>No.</w:t>
                            </w:r>
                          </w:p>
                        </w:tc>
                        <w:tc>
                          <w:tcPr>
                            <w:tcW w:w="960" w:type="dxa"/>
                            <w:noWrap/>
                            <w:hideMark/>
                          </w:tcPr>
                          <w:p w14:paraId="426B31BD" w14:textId="77777777" w:rsidR="00A34237" w:rsidRPr="007B1D4B" w:rsidRDefault="00A34237" w:rsidP="00A34237">
                            <w:pPr>
                              <w:jc w:val="right"/>
                              <w:cnfStyle w:val="100000000000" w:firstRow="1" w:lastRow="0" w:firstColumn="0" w:lastColumn="0" w:oddVBand="0" w:evenVBand="0" w:oddHBand="0" w:evenHBand="0" w:firstRowFirstColumn="0" w:firstRowLastColumn="0" w:lastRowFirstColumn="0" w:lastRowLastColumn="0"/>
                              <w:rPr>
                                <w:rFonts w:ascii="Century Gothic" w:hAnsi="Century Gothic" w:cstheme="minorHAnsi"/>
                                <w:b/>
                                <w:bCs/>
                                <w:color w:val="FFFFFF" w:themeColor="background1"/>
                                <w:sz w:val="22"/>
                                <w:szCs w:val="22"/>
                              </w:rPr>
                            </w:pPr>
                            <w:r w:rsidRPr="007B1D4B">
                              <w:rPr>
                                <w:rFonts w:ascii="Century Gothic" w:hAnsi="Century Gothic" w:cstheme="minorHAnsi"/>
                                <w:b/>
                                <w:bCs/>
                                <w:color w:val="FFFFFF" w:themeColor="background1"/>
                                <w:sz w:val="22"/>
                                <w:szCs w:val="22"/>
                              </w:rPr>
                              <w:t>%</w:t>
                            </w:r>
                          </w:p>
                        </w:tc>
                      </w:tr>
                      <w:tr w:rsidR="00A34237" w:rsidRPr="007B1D4B" w14:paraId="5EBCA1DE"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vAlign w:val="bottom"/>
                            <w:hideMark/>
                          </w:tcPr>
                          <w:p w14:paraId="70325B4E" w14:textId="77777777" w:rsidR="00A34237" w:rsidRPr="007B1D4B" w:rsidRDefault="00A34237" w:rsidP="00A34237">
                            <w:pPr>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Female</w:t>
                            </w:r>
                          </w:p>
                        </w:tc>
                        <w:tc>
                          <w:tcPr>
                            <w:tcW w:w="960" w:type="dxa"/>
                            <w:noWrap/>
                            <w:vAlign w:val="bottom"/>
                          </w:tcPr>
                          <w:p w14:paraId="56E5AC81" w14:textId="77777777" w:rsidR="00A34237" w:rsidRPr="007B1D4B" w:rsidRDefault="00A34237" w:rsidP="00A34237">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44</w:t>
                            </w:r>
                          </w:p>
                        </w:tc>
                        <w:tc>
                          <w:tcPr>
                            <w:tcW w:w="960" w:type="dxa"/>
                            <w:noWrap/>
                            <w:vAlign w:val="bottom"/>
                          </w:tcPr>
                          <w:p w14:paraId="4417C3BA" w14:textId="77777777" w:rsidR="00A34237" w:rsidRPr="007B1D4B" w:rsidRDefault="00A34237" w:rsidP="00A34237">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7B1D4B">
                              <w:rPr>
                                <w:rFonts w:ascii="Century Gothic" w:hAnsi="Century Gothic" w:cs="Calibri"/>
                                <w:i/>
                                <w:iCs/>
                                <w:color w:val="2F5496" w:themeColor="accent1" w:themeShade="BF"/>
                                <w:sz w:val="22"/>
                                <w:szCs w:val="22"/>
                              </w:rPr>
                              <w:t>48.4</w:t>
                            </w:r>
                          </w:p>
                        </w:tc>
                      </w:tr>
                      <w:tr w:rsidR="00A34237" w:rsidRPr="007B1D4B" w14:paraId="78647865" w14:textId="77777777" w:rsidTr="0030653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vAlign w:val="bottom"/>
                            <w:hideMark/>
                          </w:tcPr>
                          <w:p w14:paraId="059A9FB0" w14:textId="77777777" w:rsidR="00A34237" w:rsidRPr="007B1D4B" w:rsidRDefault="00A34237" w:rsidP="00A34237">
                            <w:pPr>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Male</w:t>
                            </w:r>
                          </w:p>
                        </w:tc>
                        <w:tc>
                          <w:tcPr>
                            <w:tcW w:w="960" w:type="dxa"/>
                            <w:noWrap/>
                            <w:vAlign w:val="bottom"/>
                          </w:tcPr>
                          <w:p w14:paraId="17ECD4D8" w14:textId="77777777" w:rsidR="00A34237" w:rsidRPr="007B1D4B" w:rsidRDefault="00A34237" w:rsidP="00A34237">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37</w:t>
                            </w:r>
                          </w:p>
                        </w:tc>
                        <w:tc>
                          <w:tcPr>
                            <w:tcW w:w="960" w:type="dxa"/>
                            <w:noWrap/>
                            <w:vAlign w:val="bottom"/>
                          </w:tcPr>
                          <w:p w14:paraId="73AE14E5" w14:textId="77777777" w:rsidR="00A34237" w:rsidRPr="007B1D4B" w:rsidRDefault="00A34237" w:rsidP="00A34237">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7B1D4B">
                              <w:rPr>
                                <w:rFonts w:ascii="Century Gothic" w:hAnsi="Century Gothic" w:cs="Calibri"/>
                                <w:i/>
                                <w:iCs/>
                                <w:color w:val="2F5496" w:themeColor="accent1" w:themeShade="BF"/>
                                <w:sz w:val="22"/>
                                <w:szCs w:val="22"/>
                              </w:rPr>
                              <w:t>40.7</w:t>
                            </w:r>
                          </w:p>
                        </w:tc>
                      </w:tr>
                      <w:tr w:rsidR="00A34237" w:rsidRPr="007B1D4B" w14:paraId="22CEBF3F"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vAlign w:val="bottom"/>
                          </w:tcPr>
                          <w:p w14:paraId="416BA76A" w14:textId="77777777" w:rsidR="00A34237" w:rsidRPr="007B1D4B" w:rsidRDefault="00A34237" w:rsidP="00A34237">
                            <w:pPr>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Non-binary</w:t>
                            </w:r>
                          </w:p>
                        </w:tc>
                        <w:tc>
                          <w:tcPr>
                            <w:tcW w:w="960" w:type="dxa"/>
                            <w:noWrap/>
                            <w:vAlign w:val="bottom"/>
                          </w:tcPr>
                          <w:p w14:paraId="5A025690" w14:textId="77777777" w:rsidR="00A34237" w:rsidRPr="007B1D4B" w:rsidRDefault="00A34237" w:rsidP="00A34237">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5</w:t>
                            </w:r>
                          </w:p>
                        </w:tc>
                        <w:tc>
                          <w:tcPr>
                            <w:tcW w:w="960" w:type="dxa"/>
                            <w:noWrap/>
                            <w:vAlign w:val="bottom"/>
                          </w:tcPr>
                          <w:p w14:paraId="26BFAFFA" w14:textId="77777777" w:rsidR="00A34237" w:rsidRPr="007B1D4B" w:rsidRDefault="00A34237" w:rsidP="00A34237">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7B1D4B">
                              <w:rPr>
                                <w:rFonts w:ascii="Century Gothic" w:hAnsi="Century Gothic" w:cs="Calibri"/>
                                <w:i/>
                                <w:iCs/>
                                <w:color w:val="2F5496" w:themeColor="accent1" w:themeShade="BF"/>
                                <w:sz w:val="22"/>
                                <w:szCs w:val="22"/>
                              </w:rPr>
                              <w:t>5.5</w:t>
                            </w:r>
                          </w:p>
                        </w:tc>
                      </w:tr>
                      <w:tr w:rsidR="00A34237" w:rsidRPr="007B1D4B" w14:paraId="551F2D35" w14:textId="77777777" w:rsidTr="0030653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vAlign w:val="bottom"/>
                            <w:hideMark/>
                          </w:tcPr>
                          <w:p w14:paraId="708B9AEB" w14:textId="77777777" w:rsidR="00A34237" w:rsidRPr="007B1D4B" w:rsidRDefault="00A34237" w:rsidP="00A34237">
                            <w:pPr>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Something else</w:t>
                            </w:r>
                          </w:p>
                        </w:tc>
                        <w:tc>
                          <w:tcPr>
                            <w:tcW w:w="960" w:type="dxa"/>
                            <w:noWrap/>
                            <w:vAlign w:val="bottom"/>
                          </w:tcPr>
                          <w:p w14:paraId="36C30AB4" w14:textId="77777777" w:rsidR="00A34237" w:rsidRPr="007B1D4B" w:rsidRDefault="00A34237" w:rsidP="00A34237">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1</w:t>
                            </w:r>
                          </w:p>
                        </w:tc>
                        <w:tc>
                          <w:tcPr>
                            <w:tcW w:w="960" w:type="dxa"/>
                            <w:noWrap/>
                            <w:vAlign w:val="bottom"/>
                          </w:tcPr>
                          <w:p w14:paraId="737E736E" w14:textId="77777777" w:rsidR="00A34237" w:rsidRPr="007B1D4B" w:rsidRDefault="00A34237" w:rsidP="00A34237">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7B1D4B">
                              <w:rPr>
                                <w:rFonts w:ascii="Century Gothic" w:hAnsi="Century Gothic" w:cs="Calibri"/>
                                <w:i/>
                                <w:iCs/>
                                <w:color w:val="2F5496" w:themeColor="accent1" w:themeShade="BF"/>
                                <w:sz w:val="22"/>
                                <w:szCs w:val="22"/>
                              </w:rPr>
                              <w:t>1.1</w:t>
                            </w:r>
                          </w:p>
                        </w:tc>
                      </w:tr>
                      <w:tr w:rsidR="00A34237" w:rsidRPr="007B1D4B" w14:paraId="0DA22B5B"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noWrap/>
                            <w:vAlign w:val="bottom"/>
                            <w:hideMark/>
                          </w:tcPr>
                          <w:p w14:paraId="281639F9" w14:textId="77777777" w:rsidR="00A34237" w:rsidRPr="007B1D4B" w:rsidRDefault="00A34237" w:rsidP="00A34237">
                            <w:pPr>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Prefer not to say</w:t>
                            </w:r>
                          </w:p>
                        </w:tc>
                        <w:tc>
                          <w:tcPr>
                            <w:tcW w:w="960" w:type="dxa"/>
                            <w:noWrap/>
                            <w:vAlign w:val="bottom"/>
                          </w:tcPr>
                          <w:p w14:paraId="77BAD8A0" w14:textId="77777777" w:rsidR="00A34237" w:rsidRPr="007B1D4B" w:rsidRDefault="00A34237" w:rsidP="00A34237">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4</w:t>
                            </w:r>
                          </w:p>
                        </w:tc>
                        <w:tc>
                          <w:tcPr>
                            <w:tcW w:w="960" w:type="dxa"/>
                            <w:noWrap/>
                            <w:vAlign w:val="bottom"/>
                          </w:tcPr>
                          <w:p w14:paraId="561563CA" w14:textId="77777777" w:rsidR="00A34237" w:rsidRPr="007B1D4B" w:rsidRDefault="00A34237" w:rsidP="00A34237">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7B1D4B">
                              <w:rPr>
                                <w:rFonts w:ascii="Century Gothic" w:hAnsi="Century Gothic" w:cs="Calibri"/>
                                <w:i/>
                                <w:iCs/>
                                <w:color w:val="2F5496" w:themeColor="accent1" w:themeShade="BF"/>
                                <w:sz w:val="22"/>
                                <w:szCs w:val="22"/>
                              </w:rPr>
                              <w:t>4.4</w:t>
                            </w:r>
                          </w:p>
                        </w:tc>
                      </w:tr>
                      <w:tr w:rsidR="00A34237" w:rsidRPr="007B1D4B" w14:paraId="0166A04B" w14:textId="77777777" w:rsidTr="00564890">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3" w:type="dxa"/>
                            <w:shd w:val="clear" w:color="auto" w:fill="FFFFFF" w:themeFill="background1"/>
                            <w:noWrap/>
                            <w:hideMark/>
                          </w:tcPr>
                          <w:p w14:paraId="2165F5E9" w14:textId="77777777" w:rsidR="00A34237" w:rsidRPr="007B1D4B" w:rsidRDefault="00A34237" w:rsidP="00A34237">
                            <w:pPr>
                              <w:rPr>
                                <w:rFonts w:ascii="Century Gothic" w:hAnsi="Century Gothic" w:cs="Calibri"/>
                                <w:i/>
                                <w:iCs/>
                                <w:color w:val="2F5496" w:themeColor="accent1" w:themeShade="BF"/>
                                <w:sz w:val="22"/>
                                <w:szCs w:val="22"/>
                              </w:rPr>
                            </w:pPr>
                            <w:r w:rsidRPr="007B1D4B">
                              <w:rPr>
                                <w:rFonts w:ascii="Century Gothic" w:hAnsi="Century Gothic" w:cs="Calibri"/>
                                <w:color w:val="2F5496" w:themeColor="accent1" w:themeShade="BF"/>
                                <w:sz w:val="22"/>
                                <w:szCs w:val="22"/>
                              </w:rPr>
                              <w:t>Total</w:t>
                            </w:r>
                          </w:p>
                        </w:tc>
                        <w:tc>
                          <w:tcPr>
                            <w:tcW w:w="960" w:type="dxa"/>
                            <w:shd w:val="clear" w:color="auto" w:fill="FFFFFF" w:themeFill="background1"/>
                            <w:noWrap/>
                          </w:tcPr>
                          <w:p w14:paraId="5F97B9CB" w14:textId="77777777" w:rsidR="00A34237" w:rsidRPr="007B1D4B" w:rsidRDefault="00A34237" w:rsidP="00A34237">
                            <w:pPr>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91</w:t>
                            </w:r>
                          </w:p>
                        </w:tc>
                        <w:tc>
                          <w:tcPr>
                            <w:tcW w:w="960" w:type="dxa"/>
                            <w:shd w:val="clear" w:color="auto" w:fill="FFFFFF" w:themeFill="background1"/>
                            <w:noWrap/>
                          </w:tcPr>
                          <w:p w14:paraId="5ABF8BE4" w14:textId="77777777" w:rsidR="00A34237" w:rsidRPr="007B1D4B" w:rsidRDefault="00A34237" w:rsidP="00A34237">
                            <w:pPr>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i/>
                                <w:iCs/>
                                <w:color w:val="2F5496" w:themeColor="accent1" w:themeShade="BF"/>
                                <w:sz w:val="22"/>
                                <w:szCs w:val="22"/>
                              </w:rPr>
                            </w:pPr>
                            <w:r w:rsidRPr="007B1D4B">
                              <w:rPr>
                                <w:rFonts w:ascii="Century Gothic" w:hAnsi="Century Gothic" w:cs="Calibri"/>
                                <w:i/>
                                <w:iCs/>
                                <w:color w:val="2F5496" w:themeColor="accent1" w:themeShade="BF"/>
                                <w:sz w:val="22"/>
                                <w:szCs w:val="22"/>
                              </w:rPr>
                              <w:t>100.0</w:t>
                            </w:r>
                          </w:p>
                        </w:tc>
                      </w:tr>
                    </w:tbl>
                    <w:p w14:paraId="59201764" w14:textId="77777777" w:rsidR="00A34237" w:rsidRPr="0039102D" w:rsidRDefault="00A34237" w:rsidP="00A34237">
                      <w:pPr>
                        <w:rPr>
                          <w:rFonts w:ascii="Century Gothic" w:hAnsi="Century Gothic"/>
                          <w:color w:val="2F5496" w:themeColor="accent1" w:themeShade="BF"/>
                          <w:sz w:val="22"/>
                        </w:rPr>
                      </w:pPr>
                    </w:p>
                    <w:p w14:paraId="3F2E2F5F" w14:textId="77777777" w:rsidR="00A34237" w:rsidRPr="007B1D4B" w:rsidRDefault="00A34237" w:rsidP="00A34237">
                      <w:pPr>
                        <w:rPr>
                          <w:rFonts w:ascii="Century Gothic" w:hAnsi="Century Gothic"/>
                          <w:b/>
                          <w:color w:val="2F5496" w:themeColor="accent1" w:themeShade="BF"/>
                          <w:sz w:val="22"/>
                        </w:rPr>
                      </w:pPr>
                      <w:r w:rsidRPr="007B1D4B">
                        <w:rPr>
                          <w:rFonts w:ascii="Century Gothic" w:hAnsi="Century Gothic"/>
                          <w:b/>
                          <w:color w:val="2F5496" w:themeColor="accent1" w:themeShade="BF"/>
                          <w:sz w:val="22"/>
                        </w:rPr>
                        <w:t>Do you identify as Trans?</w:t>
                      </w:r>
                    </w:p>
                    <w:tbl>
                      <w:tblPr>
                        <w:tblStyle w:val="GridTable4-Accent5"/>
                        <w:tblW w:w="4609" w:type="dxa"/>
                        <w:tblLook w:val="04E0" w:firstRow="1" w:lastRow="1" w:firstColumn="1" w:lastColumn="0" w:noHBand="0" w:noVBand="1"/>
                      </w:tblPr>
                      <w:tblGrid>
                        <w:gridCol w:w="2689"/>
                        <w:gridCol w:w="960"/>
                        <w:gridCol w:w="960"/>
                      </w:tblGrid>
                      <w:tr w:rsidR="00A34237" w:rsidRPr="007B1D4B" w14:paraId="673A7DF8" w14:textId="77777777" w:rsidTr="0030653F">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689" w:type="dxa"/>
                            <w:noWrap/>
                            <w:hideMark/>
                          </w:tcPr>
                          <w:p w14:paraId="69DC1EDC" w14:textId="77777777" w:rsidR="00A34237" w:rsidRPr="007B1D4B" w:rsidRDefault="00A34237" w:rsidP="00A34237">
                            <w:pPr>
                              <w:jc w:val="right"/>
                              <w:rPr>
                                <w:rFonts w:ascii="Century Gothic" w:hAnsi="Century Gothic" w:cstheme="minorHAnsi"/>
                                <w:color w:val="FFFFFF" w:themeColor="background1"/>
                                <w:sz w:val="22"/>
                                <w:szCs w:val="22"/>
                              </w:rPr>
                            </w:pPr>
                          </w:p>
                        </w:tc>
                        <w:tc>
                          <w:tcPr>
                            <w:tcW w:w="960" w:type="dxa"/>
                            <w:noWrap/>
                            <w:hideMark/>
                          </w:tcPr>
                          <w:p w14:paraId="3C98C579" w14:textId="77777777" w:rsidR="00A34237" w:rsidRPr="007B1D4B" w:rsidRDefault="00A34237" w:rsidP="00A34237">
                            <w:pPr>
                              <w:jc w:val="right"/>
                              <w:cnfStyle w:val="100000000000" w:firstRow="1" w:lastRow="0" w:firstColumn="0" w:lastColumn="0" w:oddVBand="0" w:evenVBand="0" w:oddHBand="0" w:evenHBand="0" w:firstRowFirstColumn="0" w:firstRowLastColumn="0" w:lastRowFirstColumn="0" w:lastRowLastColumn="0"/>
                              <w:rPr>
                                <w:rFonts w:ascii="Century Gothic" w:hAnsi="Century Gothic" w:cstheme="minorHAnsi"/>
                                <w:b/>
                                <w:bCs/>
                                <w:color w:val="FFFFFF" w:themeColor="background1"/>
                                <w:sz w:val="22"/>
                                <w:szCs w:val="22"/>
                              </w:rPr>
                            </w:pPr>
                            <w:r w:rsidRPr="007B1D4B">
                              <w:rPr>
                                <w:rFonts w:ascii="Century Gothic" w:hAnsi="Century Gothic" w:cstheme="minorHAnsi"/>
                                <w:b/>
                                <w:bCs/>
                                <w:color w:val="FFFFFF" w:themeColor="background1"/>
                                <w:sz w:val="22"/>
                                <w:szCs w:val="22"/>
                              </w:rPr>
                              <w:t>No.</w:t>
                            </w:r>
                          </w:p>
                        </w:tc>
                        <w:tc>
                          <w:tcPr>
                            <w:tcW w:w="960" w:type="dxa"/>
                            <w:noWrap/>
                            <w:hideMark/>
                          </w:tcPr>
                          <w:p w14:paraId="4BDC8DD8" w14:textId="77777777" w:rsidR="00A34237" w:rsidRPr="007B1D4B" w:rsidRDefault="00A34237" w:rsidP="00A34237">
                            <w:pPr>
                              <w:jc w:val="right"/>
                              <w:cnfStyle w:val="100000000000" w:firstRow="1" w:lastRow="0" w:firstColumn="0" w:lastColumn="0" w:oddVBand="0" w:evenVBand="0" w:oddHBand="0" w:evenHBand="0" w:firstRowFirstColumn="0" w:firstRowLastColumn="0" w:lastRowFirstColumn="0" w:lastRowLastColumn="0"/>
                              <w:rPr>
                                <w:rFonts w:ascii="Century Gothic" w:hAnsi="Century Gothic" w:cstheme="minorHAnsi"/>
                                <w:b/>
                                <w:bCs/>
                                <w:color w:val="FFFFFF" w:themeColor="background1"/>
                                <w:sz w:val="22"/>
                                <w:szCs w:val="22"/>
                              </w:rPr>
                            </w:pPr>
                            <w:r w:rsidRPr="007B1D4B">
                              <w:rPr>
                                <w:rFonts w:ascii="Century Gothic" w:hAnsi="Century Gothic" w:cstheme="minorHAnsi"/>
                                <w:b/>
                                <w:bCs/>
                                <w:color w:val="FFFFFF" w:themeColor="background1"/>
                                <w:sz w:val="22"/>
                                <w:szCs w:val="22"/>
                              </w:rPr>
                              <w:t>%</w:t>
                            </w:r>
                          </w:p>
                        </w:tc>
                      </w:tr>
                      <w:tr w:rsidR="00A34237" w:rsidRPr="007B1D4B" w14:paraId="042FC68F"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689" w:type="dxa"/>
                            <w:noWrap/>
                            <w:hideMark/>
                          </w:tcPr>
                          <w:p w14:paraId="49FF7F84" w14:textId="77777777" w:rsidR="00A34237" w:rsidRPr="007B1D4B" w:rsidRDefault="00A34237" w:rsidP="00A34237">
                            <w:pPr>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Yes</w:t>
                            </w:r>
                          </w:p>
                        </w:tc>
                        <w:tc>
                          <w:tcPr>
                            <w:tcW w:w="960" w:type="dxa"/>
                            <w:noWrap/>
                            <w:vAlign w:val="bottom"/>
                          </w:tcPr>
                          <w:p w14:paraId="69CBBE6C" w14:textId="77777777" w:rsidR="00A34237" w:rsidRPr="007B1D4B" w:rsidRDefault="00A34237" w:rsidP="00A34237">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6</w:t>
                            </w:r>
                          </w:p>
                        </w:tc>
                        <w:tc>
                          <w:tcPr>
                            <w:tcW w:w="960" w:type="dxa"/>
                            <w:noWrap/>
                            <w:vAlign w:val="bottom"/>
                          </w:tcPr>
                          <w:p w14:paraId="48551C69" w14:textId="77777777" w:rsidR="00A34237" w:rsidRPr="007B1D4B" w:rsidRDefault="00A34237" w:rsidP="00A34237">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7B1D4B">
                              <w:rPr>
                                <w:rFonts w:ascii="Century Gothic" w:hAnsi="Century Gothic" w:cs="Calibri"/>
                                <w:i/>
                                <w:iCs/>
                                <w:color w:val="2F5496" w:themeColor="accent1" w:themeShade="BF"/>
                                <w:sz w:val="22"/>
                                <w:szCs w:val="22"/>
                              </w:rPr>
                              <w:t>6.6</w:t>
                            </w:r>
                          </w:p>
                        </w:tc>
                      </w:tr>
                      <w:tr w:rsidR="00A34237" w:rsidRPr="007B1D4B" w14:paraId="343162F1" w14:textId="77777777" w:rsidTr="0030653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689" w:type="dxa"/>
                            <w:noWrap/>
                            <w:hideMark/>
                          </w:tcPr>
                          <w:p w14:paraId="37E10A55" w14:textId="77777777" w:rsidR="00A34237" w:rsidRPr="007B1D4B" w:rsidRDefault="00A34237" w:rsidP="00A34237">
                            <w:pPr>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No</w:t>
                            </w:r>
                          </w:p>
                        </w:tc>
                        <w:tc>
                          <w:tcPr>
                            <w:tcW w:w="960" w:type="dxa"/>
                            <w:noWrap/>
                            <w:vAlign w:val="bottom"/>
                          </w:tcPr>
                          <w:p w14:paraId="4F562310" w14:textId="77777777" w:rsidR="00A34237" w:rsidRPr="007B1D4B" w:rsidRDefault="00A34237" w:rsidP="00A34237">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77</w:t>
                            </w:r>
                          </w:p>
                        </w:tc>
                        <w:tc>
                          <w:tcPr>
                            <w:tcW w:w="960" w:type="dxa"/>
                            <w:noWrap/>
                            <w:vAlign w:val="bottom"/>
                          </w:tcPr>
                          <w:p w14:paraId="368C01E4" w14:textId="77777777" w:rsidR="00A34237" w:rsidRPr="007B1D4B" w:rsidRDefault="00A34237" w:rsidP="00A34237">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7B1D4B">
                              <w:rPr>
                                <w:rFonts w:ascii="Century Gothic" w:hAnsi="Century Gothic" w:cs="Calibri"/>
                                <w:i/>
                                <w:iCs/>
                                <w:color w:val="2F5496" w:themeColor="accent1" w:themeShade="BF"/>
                                <w:sz w:val="22"/>
                                <w:szCs w:val="22"/>
                              </w:rPr>
                              <w:t>84.6</w:t>
                            </w:r>
                          </w:p>
                        </w:tc>
                      </w:tr>
                      <w:tr w:rsidR="00A34237" w:rsidRPr="007B1D4B" w14:paraId="1E7F2594"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689" w:type="dxa"/>
                            <w:noWrap/>
                            <w:hideMark/>
                          </w:tcPr>
                          <w:p w14:paraId="65AD8C98" w14:textId="77777777" w:rsidR="00A34237" w:rsidRPr="007B1D4B" w:rsidRDefault="00A34237" w:rsidP="00A34237">
                            <w:pPr>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Prefer to self-describe</w:t>
                            </w:r>
                          </w:p>
                        </w:tc>
                        <w:tc>
                          <w:tcPr>
                            <w:tcW w:w="960" w:type="dxa"/>
                            <w:noWrap/>
                            <w:vAlign w:val="bottom"/>
                          </w:tcPr>
                          <w:p w14:paraId="4DF78347" w14:textId="77777777" w:rsidR="00A34237" w:rsidRPr="007B1D4B" w:rsidRDefault="00A34237" w:rsidP="00A34237">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1</w:t>
                            </w:r>
                          </w:p>
                        </w:tc>
                        <w:tc>
                          <w:tcPr>
                            <w:tcW w:w="960" w:type="dxa"/>
                            <w:noWrap/>
                            <w:vAlign w:val="bottom"/>
                          </w:tcPr>
                          <w:p w14:paraId="2B740F63" w14:textId="77777777" w:rsidR="00A34237" w:rsidRPr="007B1D4B" w:rsidRDefault="00A34237" w:rsidP="00A34237">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7B1D4B">
                              <w:rPr>
                                <w:rFonts w:ascii="Century Gothic" w:hAnsi="Century Gothic" w:cs="Calibri"/>
                                <w:i/>
                                <w:iCs/>
                                <w:color w:val="2F5496" w:themeColor="accent1" w:themeShade="BF"/>
                                <w:sz w:val="22"/>
                                <w:szCs w:val="22"/>
                              </w:rPr>
                              <w:t>1.1</w:t>
                            </w:r>
                          </w:p>
                        </w:tc>
                      </w:tr>
                      <w:tr w:rsidR="00A34237" w:rsidRPr="007B1D4B" w14:paraId="331FBB88" w14:textId="77777777" w:rsidTr="0030653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689" w:type="dxa"/>
                            <w:noWrap/>
                            <w:hideMark/>
                          </w:tcPr>
                          <w:p w14:paraId="0ED165BA" w14:textId="77777777" w:rsidR="00A34237" w:rsidRPr="007B1D4B" w:rsidRDefault="00A34237" w:rsidP="00A34237">
                            <w:pPr>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Prefer not to say</w:t>
                            </w:r>
                          </w:p>
                        </w:tc>
                        <w:tc>
                          <w:tcPr>
                            <w:tcW w:w="960" w:type="dxa"/>
                            <w:noWrap/>
                            <w:vAlign w:val="bottom"/>
                          </w:tcPr>
                          <w:p w14:paraId="12384493" w14:textId="77777777" w:rsidR="00A34237" w:rsidRPr="007B1D4B" w:rsidRDefault="00A34237" w:rsidP="00A34237">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7</w:t>
                            </w:r>
                          </w:p>
                        </w:tc>
                        <w:tc>
                          <w:tcPr>
                            <w:tcW w:w="960" w:type="dxa"/>
                            <w:noWrap/>
                            <w:vAlign w:val="bottom"/>
                          </w:tcPr>
                          <w:p w14:paraId="13AB7121" w14:textId="77777777" w:rsidR="00A34237" w:rsidRPr="007B1D4B" w:rsidRDefault="00A34237" w:rsidP="00A34237">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7B1D4B">
                              <w:rPr>
                                <w:rFonts w:ascii="Century Gothic" w:hAnsi="Century Gothic" w:cs="Calibri"/>
                                <w:i/>
                                <w:iCs/>
                                <w:color w:val="2F5496" w:themeColor="accent1" w:themeShade="BF"/>
                                <w:sz w:val="22"/>
                                <w:szCs w:val="22"/>
                              </w:rPr>
                              <w:t>7.7</w:t>
                            </w:r>
                          </w:p>
                        </w:tc>
                      </w:tr>
                      <w:tr w:rsidR="00A34237" w:rsidRPr="007B1D4B" w14:paraId="7268AE92" w14:textId="77777777" w:rsidTr="00564890">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689" w:type="dxa"/>
                            <w:shd w:val="clear" w:color="auto" w:fill="FFFFFF" w:themeFill="background1"/>
                            <w:noWrap/>
                            <w:hideMark/>
                          </w:tcPr>
                          <w:p w14:paraId="636A2141" w14:textId="77777777" w:rsidR="00A34237" w:rsidRPr="007B1D4B" w:rsidRDefault="00A34237" w:rsidP="00A34237">
                            <w:pPr>
                              <w:rPr>
                                <w:rFonts w:ascii="Century Gothic" w:hAnsi="Century Gothic" w:cs="Calibri"/>
                                <w:i/>
                                <w:iCs/>
                                <w:color w:val="2F5496" w:themeColor="accent1" w:themeShade="BF"/>
                                <w:sz w:val="22"/>
                                <w:szCs w:val="22"/>
                              </w:rPr>
                            </w:pPr>
                            <w:r w:rsidRPr="007B1D4B">
                              <w:rPr>
                                <w:rFonts w:ascii="Century Gothic" w:hAnsi="Century Gothic" w:cs="Calibri"/>
                                <w:color w:val="2F5496" w:themeColor="accent1" w:themeShade="BF"/>
                                <w:sz w:val="22"/>
                                <w:szCs w:val="22"/>
                              </w:rPr>
                              <w:t>Total</w:t>
                            </w:r>
                          </w:p>
                        </w:tc>
                        <w:tc>
                          <w:tcPr>
                            <w:tcW w:w="960" w:type="dxa"/>
                            <w:shd w:val="clear" w:color="auto" w:fill="FFFFFF" w:themeFill="background1"/>
                            <w:noWrap/>
                          </w:tcPr>
                          <w:p w14:paraId="798A9413" w14:textId="77777777" w:rsidR="00A34237" w:rsidRPr="007B1D4B" w:rsidRDefault="00A34237" w:rsidP="00A34237">
                            <w:pPr>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91</w:t>
                            </w:r>
                          </w:p>
                        </w:tc>
                        <w:tc>
                          <w:tcPr>
                            <w:tcW w:w="960" w:type="dxa"/>
                            <w:shd w:val="clear" w:color="auto" w:fill="FFFFFF" w:themeFill="background1"/>
                            <w:noWrap/>
                          </w:tcPr>
                          <w:p w14:paraId="545F9875" w14:textId="77777777" w:rsidR="00A34237" w:rsidRPr="007B1D4B" w:rsidRDefault="00A34237" w:rsidP="00A34237">
                            <w:pPr>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i/>
                                <w:iCs/>
                                <w:color w:val="2F5496" w:themeColor="accent1" w:themeShade="BF"/>
                                <w:sz w:val="22"/>
                                <w:szCs w:val="22"/>
                              </w:rPr>
                            </w:pPr>
                            <w:r w:rsidRPr="007B1D4B">
                              <w:rPr>
                                <w:rFonts w:ascii="Century Gothic" w:hAnsi="Century Gothic" w:cs="Calibri"/>
                                <w:i/>
                                <w:iCs/>
                                <w:color w:val="2F5496" w:themeColor="accent1" w:themeShade="BF"/>
                                <w:sz w:val="22"/>
                                <w:szCs w:val="22"/>
                              </w:rPr>
                              <w:t>100.0</w:t>
                            </w:r>
                          </w:p>
                        </w:tc>
                      </w:tr>
                    </w:tbl>
                    <w:p w14:paraId="34FE10B9" w14:textId="77777777" w:rsidR="00A34237" w:rsidRPr="0039102D" w:rsidRDefault="00A34237" w:rsidP="00A34237">
                      <w:pPr>
                        <w:spacing w:after="0"/>
                        <w:rPr>
                          <w:rFonts w:ascii="Century Gothic" w:hAnsi="Century Gothic"/>
                          <w:color w:val="2F5496" w:themeColor="accent1" w:themeShade="BF"/>
                          <w:sz w:val="22"/>
                        </w:rPr>
                      </w:pPr>
                    </w:p>
                    <w:p w14:paraId="11D46273" w14:textId="77777777" w:rsidR="00A34237" w:rsidRPr="0039102D" w:rsidRDefault="00A34237" w:rsidP="00A34237">
                      <w:pPr>
                        <w:spacing w:after="0"/>
                        <w:rPr>
                          <w:rFonts w:ascii="Century Gothic" w:hAnsi="Century Gothic"/>
                          <w:color w:val="2F5496" w:themeColor="accent1" w:themeShade="BF"/>
                          <w:sz w:val="22"/>
                        </w:rPr>
                      </w:pPr>
                    </w:p>
                    <w:p w14:paraId="1BD19611" w14:textId="77777777" w:rsidR="00A34237" w:rsidRPr="007B1D4B" w:rsidRDefault="00A34237" w:rsidP="00A34237">
                      <w:pPr>
                        <w:rPr>
                          <w:rFonts w:ascii="Century Gothic" w:hAnsi="Century Gothic"/>
                          <w:b/>
                          <w:color w:val="2F5496" w:themeColor="accent1" w:themeShade="BF"/>
                          <w:sz w:val="22"/>
                        </w:rPr>
                      </w:pPr>
                      <w:r w:rsidRPr="007B1D4B">
                        <w:rPr>
                          <w:rFonts w:ascii="Century Gothic" w:hAnsi="Century Gothic"/>
                          <w:b/>
                          <w:color w:val="2F5496" w:themeColor="accent1" w:themeShade="BF"/>
                          <w:sz w:val="22"/>
                        </w:rPr>
                        <w:t>Do you care, unpaid, for a friend or family member due to illness, disability, a mental health problem or an addiction, cannot cope without your support?</w:t>
                      </w:r>
                    </w:p>
                    <w:tbl>
                      <w:tblPr>
                        <w:tblStyle w:val="GridTable4-Accent5"/>
                        <w:tblW w:w="4042" w:type="dxa"/>
                        <w:tblLook w:val="04E0" w:firstRow="1" w:lastRow="1" w:firstColumn="1" w:lastColumn="0" w:noHBand="0" w:noVBand="1"/>
                      </w:tblPr>
                      <w:tblGrid>
                        <w:gridCol w:w="2122"/>
                        <w:gridCol w:w="960"/>
                        <w:gridCol w:w="960"/>
                      </w:tblGrid>
                      <w:tr w:rsidR="00A34237" w:rsidRPr="007B1D4B" w14:paraId="72AE5FDC" w14:textId="77777777" w:rsidTr="0030653F">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122" w:type="dxa"/>
                            <w:noWrap/>
                            <w:hideMark/>
                          </w:tcPr>
                          <w:p w14:paraId="5276DE2B" w14:textId="77777777" w:rsidR="00A34237" w:rsidRPr="007B1D4B" w:rsidRDefault="00A34237" w:rsidP="00A34237">
                            <w:pPr>
                              <w:jc w:val="right"/>
                              <w:rPr>
                                <w:rFonts w:ascii="Century Gothic" w:hAnsi="Century Gothic" w:cstheme="minorHAnsi"/>
                                <w:color w:val="FFFFFF" w:themeColor="background1"/>
                                <w:sz w:val="22"/>
                                <w:szCs w:val="22"/>
                              </w:rPr>
                            </w:pPr>
                          </w:p>
                        </w:tc>
                        <w:tc>
                          <w:tcPr>
                            <w:tcW w:w="960" w:type="dxa"/>
                            <w:noWrap/>
                            <w:hideMark/>
                          </w:tcPr>
                          <w:p w14:paraId="35360937" w14:textId="77777777" w:rsidR="00A34237" w:rsidRPr="007B1D4B" w:rsidRDefault="00A34237" w:rsidP="00A34237">
                            <w:pPr>
                              <w:jc w:val="right"/>
                              <w:cnfStyle w:val="100000000000" w:firstRow="1" w:lastRow="0" w:firstColumn="0" w:lastColumn="0" w:oddVBand="0" w:evenVBand="0" w:oddHBand="0" w:evenHBand="0" w:firstRowFirstColumn="0" w:firstRowLastColumn="0" w:lastRowFirstColumn="0" w:lastRowLastColumn="0"/>
                              <w:rPr>
                                <w:rFonts w:ascii="Century Gothic" w:hAnsi="Century Gothic" w:cstheme="minorHAnsi"/>
                                <w:b/>
                                <w:bCs/>
                                <w:color w:val="FFFFFF" w:themeColor="background1"/>
                                <w:sz w:val="22"/>
                                <w:szCs w:val="22"/>
                              </w:rPr>
                            </w:pPr>
                            <w:r w:rsidRPr="007B1D4B">
                              <w:rPr>
                                <w:rFonts w:ascii="Century Gothic" w:hAnsi="Century Gothic" w:cstheme="minorHAnsi"/>
                                <w:b/>
                                <w:bCs/>
                                <w:color w:val="FFFFFF" w:themeColor="background1"/>
                                <w:sz w:val="22"/>
                                <w:szCs w:val="22"/>
                              </w:rPr>
                              <w:t>No.</w:t>
                            </w:r>
                          </w:p>
                        </w:tc>
                        <w:tc>
                          <w:tcPr>
                            <w:tcW w:w="960" w:type="dxa"/>
                            <w:noWrap/>
                            <w:hideMark/>
                          </w:tcPr>
                          <w:p w14:paraId="750C448A" w14:textId="77777777" w:rsidR="00A34237" w:rsidRPr="007B1D4B" w:rsidRDefault="00A34237" w:rsidP="00A34237">
                            <w:pPr>
                              <w:jc w:val="right"/>
                              <w:cnfStyle w:val="100000000000" w:firstRow="1" w:lastRow="0" w:firstColumn="0" w:lastColumn="0" w:oddVBand="0" w:evenVBand="0" w:oddHBand="0" w:evenHBand="0" w:firstRowFirstColumn="0" w:firstRowLastColumn="0" w:lastRowFirstColumn="0" w:lastRowLastColumn="0"/>
                              <w:rPr>
                                <w:rFonts w:ascii="Century Gothic" w:hAnsi="Century Gothic" w:cstheme="minorHAnsi"/>
                                <w:b/>
                                <w:bCs/>
                                <w:color w:val="FFFFFF" w:themeColor="background1"/>
                                <w:sz w:val="22"/>
                                <w:szCs w:val="22"/>
                              </w:rPr>
                            </w:pPr>
                            <w:r w:rsidRPr="007B1D4B">
                              <w:rPr>
                                <w:rFonts w:ascii="Century Gothic" w:hAnsi="Century Gothic" w:cstheme="minorHAnsi"/>
                                <w:b/>
                                <w:bCs/>
                                <w:color w:val="FFFFFF" w:themeColor="background1"/>
                                <w:sz w:val="22"/>
                                <w:szCs w:val="22"/>
                              </w:rPr>
                              <w:t>%</w:t>
                            </w:r>
                          </w:p>
                        </w:tc>
                      </w:tr>
                      <w:tr w:rsidR="00A34237" w:rsidRPr="007B1D4B" w14:paraId="0A26782E"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122" w:type="dxa"/>
                            <w:noWrap/>
                            <w:vAlign w:val="bottom"/>
                            <w:hideMark/>
                          </w:tcPr>
                          <w:p w14:paraId="26A07355" w14:textId="77777777" w:rsidR="00A34237" w:rsidRPr="007B1D4B" w:rsidRDefault="00A34237" w:rsidP="00A34237">
                            <w:pPr>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Yes</w:t>
                            </w:r>
                          </w:p>
                        </w:tc>
                        <w:tc>
                          <w:tcPr>
                            <w:tcW w:w="960" w:type="dxa"/>
                            <w:noWrap/>
                            <w:vAlign w:val="bottom"/>
                          </w:tcPr>
                          <w:p w14:paraId="747559D2" w14:textId="77777777" w:rsidR="00A34237" w:rsidRPr="007B1D4B" w:rsidRDefault="00A34237" w:rsidP="00A34237">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14</w:t>
                            </w:r>
                          </w:p>
                        </w:tc>
                        <w:tc>
                          <w:tcPr>
                            <w:tcW w:w="960" w:type="dxa"/>
                            <w:noWrap/>
                            <w:vAlign w:val="bottom"/>
                          </w:tcPr>
                          <w:p w14:paraId="5503B43D" w14:textId="77777777" w:rsidR="00A34237" w:rsidRPr="007B1D4B" w:rsidRDefault="00A34237" w:rsidP="00A34237">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7B1D4B">
                              <w:rPr>
                                <w:rFonts w:ascii="Century Gothic" w:hAnsi="Century Gothic" w:cs="Calibri"/>
                                <w:i/>
                                <w:iCs/>
                                <w:color w:val="2F5496" w:themeColor="accent1" w:themeShade="BF"/>
                                <w:sz w:val="22"/>
                                <w:szCs w:val="22"/>
                              </w:rPr>
                              <w:t>15.4</w:t>
                            </w:r>
                          </w:p>
                        </w:tc>
                      </w:tr>
                      <w:tr w:rsidR="00A34237" w:rsidRPr="007B1D4B" w14:paraId="45116162" w14:textId="77777777" w:rsidTr="0030653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122" w:type="dxa"/>
                            <w:noWrap/>
                            <w:vAlign w:val="bottom"/>
                            <w:hideMark/>
                          </w:tcPr>
                          <w:p w14:paraId="00DD4565" w14:textId="77777777" w:rsidR="00A34237" w:rsidRPr="007B1D4B" w:rsidRDefault="00A34237" w:rsidP="00A34237">
                            <w:pPr>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No</w:t>
                            </w:r>
                          </w:p>
                        </w:tc>
                        <w:tc>
                          <w:tcPr>
                            <w:tcW w:w="960" w:type="dxa"/>
                            <w:noWrap/>
                            <w:vAlign w:val="bottom"/>
                          </w:tcPr>
                          <w:p w14:paraId="43BBEE83" w14:textId="77777777" w:rsidR="00A34237" w:rsidRPr="007B1D4B" w:rsidRDefault="00A34237" w:rsidP="00A34237">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60</w:t>
                            </w:r>
                          </w:p>
                        </w:tc>
                        <w:tc>
                          <w:tcPr>
                            <w:tcW w:w="960" w:type="dxa"/>
                            <w:noWrap/>
                            <w:vAlign w:val="bottom"/>
                          </w:tcPr>
                          <w:p w14:paraId="1BB9E19F" w14:textId="77777777" w:rsidR="00A34237" w:rsidRPr="007B1D4B" w:rsidRDefault="00A34237" w:rsidP="00A34237">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7B1D4B">
                              <w:rPr>
                                <w:rFonts w:ascii="Century Gothic" w:hAnsi="Century Gothic" w:cs="Calibri"/>
                                <w:i/>
                                <w:iCs/>
                                <w:color w:val="2F5496" w:themeColor="accent1" w:themeShade="BF"/>
                                <w:sz w:val="22"/>
                                <w:szCs w:val="22"/>
                              </w:rPr>
                              <w:t>65.9</w:t>
                            </w:r>
                          </w:p>
                        </w:tc>
                      </w:tr>
                      <w:tr w:rsidR="00A34237" w:rsidRPr="007B1D4B" w14:paraId="6668D21C"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122" w:type="dxa"/>
                            <w:noWrap/>
                            <w:vAlign w:val="bottom"/>
                          </w:tcPr>
                          <w:p w14:paraId="46D1D786" w14:textId="77777777" w:rsidR="00A34237" w:rsidRPr="007B1D4B" w:rsidRDefault="00A34237" w:rsidP="00A34237">
                            <w:pPr>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Prefer not to say</w:t>
                            </w:r>
                          </w:p>
                        </w:tc>
                        <w:tc>
                          <w:tcPr>
                            <w:tcW w:w="960" w:type="dxa"/>
                            <w:noWrap/>
                            <w:vAlign w:val="bottom"/>
                          </w:tcPr>
                          <w:p w14:paraId="7B46113C" w14:textId="77777777" w:rsidR="00A34237" w:rsidRPr="007B1D4B" w:rsidRDefault="00A34237" w:rsidP="00A34237">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17</w:t>
                            </w:r>
                          </w:p>
                        </w:tc>
                        <w:tc>
                          <w:tcPr>
                            <w:tcW w:w="960" w:type="dxa"/>
                            <w:noWrap/>
                            <w:vAlign w:val="bottom"/>
                          </w:tcPr>
                          <w:p w14:paraId="4A1017AB" w14:textId="77777777" w:rsidR="00A34237" w:rsidRPr="007B1D4B" w:rsidRDefault="00A34237" w:rsidP="00A34237">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7B1D4B">
                              <w:rPr>
                                <w:rFonts w:ascii="Century Gothic" w:hAnsi="Century Gothic" w:cs="Calibri"/>
                                <w:i/>
                                <w:iCs/>
                                <w:color w:val="2F5496" w:themeColor="accent1" w:themeShade="BF"/>
                                <w:sz w:val="22"/>
                                <w:szCs w:val="22"/>
                              </w:rPr>
                              <w:t>18.7</w:t>
                            </w:r>
                          </w:p>
                        </w:tc>
                      </w:tr>
                      <w:tr w:rsidR="00A34237" w:rsidRPr="007B1D4B" w14:paraId="17792DAA" w14:textId="77777777" w:rsidTr="00564890">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122" w:type="dxa"/>
                            <w:shd w:val="clear" w:color="auto" w:fill="FFFFFF" w:themeFill="background1"/>
                            <w:noWrap/>
                            <w:hideMark/>
                          </w:tcPr>
                          <w:p w14:paraId="5E5177F4" w14:textId="77777777" w:rsidR="00A34237" w:rsidRPr="007B1D4B" w:rsidRDefault="00A34237" w:rsidP="00A34237">
                            <w:pPr>
                              <w:rPr>
                                <w:rFonts w:ascii="Century Gothic" w:hAnsi="Century Gothic" w:cs="Calibri"/>
                                <w:i/>
                                <w:iCs/>
                                <w:color w:val="2F5496" w:themeColor="accent1" w:themeShade="BF"/>
                                <w:sz w:val="22"/>
                                <w:szCs w:val="22"/>
                              </w:rPr>
                            </w:pPr>
                            <w:r w:rsidRPr="007B1D4B">
                              <w:rPr>
                                <w:rFonts w:ascii="Century Gothic" w:hAnsi="Century Gothic" w:cs="Calibri"/>
                                <w:color w:val="2F5496" w:themeColor="accent1" w:themeShade="BF"/>
                                <w:sz w:val="22"/>
                                <w:szCs w:val="22"/>
                              </w:rPr>
                              <w:t>Total</w:t>
                            </w:r>
                          </w:p>
                        </w:tc>
                        <w:tc>
                          <w:tcPr>
                            <w:tcW w:w="960" w:type="dxa"/>
                            <w:shd w:val="clear" w:color="auto" w:fill="FFFFFF" w:themeFill="background1"/>
                            <w:noWrap/>
                          </w:tcPr>
                          <w:p w14:paraId="7673A82D" w14:textId="77777777" w:rsidR="00A34237" w:rsidRPr="007B1D4B" w:rsidRDefault="00A34237" w:rsidP="00A34237">
                            <w:pPr>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91</w:t>
                            </w:r>
                          </w:p>
                        </w:tc>
                        <w:tc>
                          <w:tcPr>
                            <w:tcW w:w="960" w:type="dxa"/>
                            <w:shd w:val="clear" w:color="auto" w:fill="FFFFFF" w:themeFill="background1"/>
                            <w:noWrap/>
                          </w:tcPr>
                          <w:p w14:paraId="4E07ACB3" w14:textId="77777777" w:rsidR="00A34237" w:rsidRPr="007B1D4B" w:rsidRDefault="00A34237" w:rsidP="00A34237">
                            <w:pPr>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i/>
                                <w:iCs/>
                                <w:color w:val="2F5496" w:themeColor="accent1" w:themeShade="BF"/>
                                <w:sz w:val="22"/>
                                <w:szCs w:val="22"/>
                              </w:rPr>
                            </w:pPr>
                            <w:r w:rsidRPr="007B1D4B">
                              <w:rPr>
                                <w:rFonts w:ascii="Century Gothic" w:hAnsi="Century Gothic" w:cs="Calibri"/>
                                <w:i/>
                                <w:iCs/>
                                <w:color w:val="2F5496" w:themeColor="accent1" w:themeShade="BF"/>
                                <w:sz w:val="22"/>
                                <w:szCs w:val="22"/>
                              </w:rPr>
                              <w:t>100.0</w:t>
                            </w:r>
                          </w:p>
                        </w:tc>
                      </w:tr>
                    </w:tbl>
                    <w:p w14:paraId="1ED9960C" w14:textId="77777777" w:rsidR="00A34237" w:rsidRPr="007B1D4B" w:rsidRDefault="00A34237" w:rsidP="00A34237">
                      <w:pPr>
                        <w:spacing w:after="0"/>
                        <w:rPr>
                          <w:rFonts w:ascii="Century Gothic" w:hAnsi="Century Gothic"/>
                          <w:b/>
                          <w:color w:val="2F5496" w:themeColor="accent1" w:themeShade="BF"/>
                          <w:sz w:val="22"/>
                        </w:rPr>
                      </w:pPr>
                    </w:p>
                    <w:p w14:paraId="1C5E022F" w14:textId="77777777" w:rsidR="00A34237" w:rsidRPr="007B1D4B" w:rsidRDefault="00A34237" w:rsidP="00A34237">
                      <w:pPr>
                        <w:spacing w:after="0"/>
                        <w:rPr>
                          <w:rFonts w:ascii="Century Gothic" w:hAnsi="Century Gothic"/>
                          <w:b/>
                          <w:color w:val="2F5496" w:themeColor="accent1" w:themeShade="BF"/>
                          <w:sz w:val="22"/>
                        </w:rPr>
                      </w:pPr>
                    </w:p>
                    <w:p w14:paraId="5D8684E9" w14:textId="77777777" w:rsidR="00A34237" w:rsidRPr="007B1D4B" w:rsidRDefault="00A34237" w:rsidP="00A34237">
                      <w:pPr>
                        <w:rPr>
                          <w:rFonts w:ascii="Century Gothic" w:hAnsi="Century Gothic"/>
                          <w:b/>
                          <w:color w:val="2F5496" w:themeColor="accent1" w:themeShade="BF"/>
                          <w:sz w:val="22"/>
                        </w:rPr>
                      </w:pPr>
                      <w:r w:rsidRPr="007B1D4B">
                        <w:rPr>
                          <w:rFonts w:ascii="Century Gothic" w:hAnsi="Century Gothic"/>
                          <w:b/>
                          <w:color w:val="2F5496" w:themeColor="accent1" w:themeShade="BF"/>
                          <w:sz w:val="22"/>
                        </w:rPr>
                        <w:t>Do you identify as a disabled person?</w:t>
                      </w:r>
                    </w:p>
                    <w:tbl>
                      <w:tblPr>
                        <w:tblStyle w:val="GridTable4-Accent5"/>
                        <w:tblW w:w="4042" w:type="dxa"/>
                        <w:tblLook w:val="04E0" w:firstRow="1" w:lastRow="1" w:firstColumn="1" w:lastColumn="0" w:noHBand="0" w:noVBand="1"/>
                      </w:tblPr>
                      <w:tblGrid>
                        <w:gridCol w:w="2122"/>
                        <w:gridCol w:w="960"/>
                        <w:gridCol w:w="960"/>
                      </w:tblGrid>
                      <w:tr w:rsidR="00A34237" w:rsidRPr="007B1D4B" w14:paraId="6B6844B1" w14:textId="77777777" w:rsidTr="0030653F">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122" w:type="dxa"/>
                            <w:noWrap/>
                            <w:hideMark/>
                          </w:tcPr>
                          <w:p w14:paraId="0CA5D58F" w14:textId="77777777" w:rsidR="00A34237" w:rsidRPr="007B1D4B" w:rsidRDefault="00A34237" w:rsidP="00A34237">
                            <w:pPr>
                              <w:jc w:val="right"/>
                              <w:rPr>
                                <w:rFonts w:ascii="Century Gothic" w:hAnsi="Century Gothic" w:cstheme="minorHAnsi"/>
                                <w:color w:val="FFFFFF" w:themeColor="background1"/>
                                <w:sz w:val="22"/>
                                <w:szCs w:val="22"/>
                              </w:rPr>
                            </w:pPr>
                          </w:p>
                        </w:tc>
                        <w:tc>
                          <w:tcPr>
                            <w:tcW w:w="960" w:type="dxa"/>
                            <w:noWrap/>
                            <w:hideMark/>
                          </w:tcPr>
                          <w:p w14:paraId="50FE8C8A" w14:textId="77777777" w:rsidR="00A34237" w:rsidRPr="007B1D4B" w:rsidRDefault="00A34237" w:rsidP="00A34237">
                            <w:pPr>
                              <w:jc w:val="right"/>
                              <w:cnfStyle w:val="100000000000" w:firstRow="1" w:lastRow="0" w:firstColumn="0" w:lastColumn="0" w:oddVBand="0" w:evenVBand="0" w:oddHBand="0" w:evenHBand="0" w:firstRowFirstColumn="0" w:firstRowLastColumn="0" w:lastRowFirstColumn="0" w:lastRowLastColumn="0"/>
                              <w:rPr>
                                <w:rFonts w:ascii="Century Gothic" w:hAnsi="Century Gothic" w:cstheme="minorHAnsi"/>
                                <w:b/>
                                <w:bCs/>
                                <w:color w:val="FFFFFF" w:themeColor="background1"/>
                                <w:sz w:val="22"/>
                                <w:szCs w:val="22"/>
                              </w:rPr>
                            </w:pPr>
                            <w:r w:rsidRPr="007B1D4B">
                              <w:rPr>
                                <w:rFonts w:ascii="Century Gothic" w:hAnsi="Century Gothic" w:cstheme="minorHAnsi"/>
                                <w:b/>
                                <w:bCs/>
                                <w:color w:val="FFFFFF" w:themeColor="background1"/>
                                <w:sz w:val="22"/>
                                <w:szCs w:val="22"/>
                              </w:rPr>
                              <w:t>No.</w:t>
                            </w:r>
                          </w:p>
                        </w:tc>
                        <w:tc>
                          <w:tcPr>
                            <w:tcW w:w="960" w:type="dxa"/>
                            <w:noWrap/>
                            <w:hideMark/>
                          </w:tcPr>
                          <w:p w14:paraId="50626FCF" w14:textId="77777777" w:rsidR="00A34237" w:rsidRPr="007B1D4B" w:rsidRDefault="00A34237" w:rsidP="00A34237">
                            <w:pPr>
                              <w:jc w:val="right"/>
                              <w:cnfStyle w:val="100000000000" w:firstRow="1" w:lastRow="0" w:firstColumn="0" w:lastColumn="0" w:oddVBand="0" w:evenVBand="0" w:oddHBand="0" w:evenHBand="0" w:firstRowFirstColumn="0" w:firstRowLastColumn="0" w:lastRowFirstColumn="0" w:lastRowLastColumn="0"/>
                              <w:rPr>
                                <w:rFonts w:ascii="Century Gothic" w:hAnsi="Century Gothic" w:cstheme="minorHAnsi"/>
                                <w:b/>
                                <w:bCs/>
                                <w:color w:val="FFFFFF" w:themeColor="background1"/>
                                <w:sz w:val="22"/>
                                <w:szCs w:val="22"/>
                              </w:rPr>
                            </w:pPr>
                            <w:r w:rsidRPr="007B1D4B">
                              <w:rPr>
                                <w:rFonts w:ascii="Century Gothic" w:hAnsi="Century Gothic" w:cstheme="minorHAnsi"/>
                                <w:b/>
                                <w:bCs/>
                                <w:color w:val="FFFFFF" w:themeColor="background1"/>
                                <w:sz w:val="22"/>
                                <w:szCs w:val="22"/>
                              </w:rPr>
                              <w:t>%</w:t>
                            </w:r>
                          </w:p>
                        </w:tc>
                      </w:tr>
                      <w:tr w:rsidR="00A34237" w:rsidRPr="007B1D4B" w14:paraId="537F13A2"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122" w:type="dxa"/>
                            <w:noWrap/>
                            <w:hideMark/>
                          </w:tcPr>
                          <w:p w14:paraId="1A203B1B" w14:textId="77777777" w:rsidR="00A34237" w:rsidRPr="007B1D4B" w:rsidRDefault="00A34237" w:rsidP="00A34237">
                            <w:pPr>
                              <w:rPr>
                                <w:rFonts w:ascii="Century Gothic" w:hAnsi="Century Gothic" w:cs="Calibri"/>
                                <w:color w:val="2F5496" w:themeColor="accent1" w:themeShade="BF"/>
                                <w:sz w:val="22"/>
                                <w:szCs w:val="22"/>
                                <w:highlight w:val="yellow"/>
                              </w:rPr>
                            </w:pPr>
                            <w:r w:rsidRPr="007B1D4B">
                              <w:rPr>
                                <w:rFonts w:ascii="Century Gothic" w:hAnsi="Century Gothic" w:cs="Calibri"/>
                                <w:color w:val="2F5496" w:themeColor="accent1" w:themeShade="BF"/>
                                <w:sz w:val="22"/>
                                <w:szCs w:val="22"/>
                              </w:rPr>
                              <w:t>Yes</w:t>
                            </w:r>
                          </w:p>
                        </w:tc>
                        <w:tc>
                          <w:tcPr>
                            <w:tcW w:w="960" w:type="dxa"/>
                            <w:noWrap/>
                            <w:vAlign w:val="bottom"/>
                          </w:tcPr>
                          <w:p w14:paraId="61883793" w14:textId="77777777" w:rsidR="00A34237" w:rsidRPr="007B1D4B" w:rsidRDefault="00A34237" w:rsidP="00A34237">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25</w:t>
                            </w:r>
                          </w:p>
                        </w:tc>
                        <w:tc>
                          <w:tcPr>
                            <w:tcW w:w="960" w:type="dxa"/>
                            <w:noWrap/>
                            <w:vAlign w:val="bottom"/>
                          </w:tcPr>
                          <w:p w14:paraId="41C8E828" w14:textId="77777777" w:rsidR="00A34237" w:rsidRPr="007B1D4B" w:rsidRDefault="00A34237" w:rsidP="00A34237">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7B1D4B">
                              <w:rPr>
                                <w:rFonts w:ascii="Century Gothic" w:hAnsi="Century Gothic" w:cs="Calibri"/>
                                <w:i/>
                                <w:iCs/>
                                <w:color w:val="2F5496" w:themeColor="accent1" w:themeShade="BF"/>
                                <w:sz w:val="22"/>
                                <w:szCs w:val="22"/>
                              </w:rPr>
                              <w:t>27.5</w:t>
                            </w:r>
                          </w:p>
                        </w:tc>
                      </w:tr>
                      <w:tr w:rsidR="00A34237" w:rsidRPr="007B1D4B" w14:paraId="2DB4F087" w14:textId="77777777" w:rsidTr="0030653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122" w:type="dxa"/>
                            <w:noWrap/>
                            <w:hideMark/>
                          </w:tcPr>
                          <w:p w14:paraId="4D21042B" w14:textId="77777777" w:rsidR="00A34237" w:rsidRPr="007B1D4B" w:rsidRDefault="00A34237" w:rsidP="00A34237">
                            <w:pPr>
                              <w:rPr>
                                <w:rFonts w:ascii="Century Gothic" w:hAnsi="Century Gothic" w:cs="Calibri"/>
                                <w:color w:val="2F5496" w:themeColor="accent1" w:themeShade="BF"/>
                                <w:sz w:val="22"/>
                                <w:szCs w:val="22"/>
                                <w:highlight w:val="yellow"/>
                              </w:rPr>
                            </w:pPr>
                            <w:r w:rsidRPr="007B1D4B">
                              <w:rPr>
                                <w:rFonts w:ascii="Century Gothic" w:hAnsi="Century Gothic" w:cs="Calibri"/>
                                <w:color w:val="2F5496" w:themeColor="accent1" w:themeShade="BF"/>
                                <w:sz w:val="22"/>
                                <w:szCs w:val="22"/>
                              </w:rPr>
                              <w:t xml:space="preserve">No </w:t>
                            </w:r>
                          </w:p>
                        </w:tc>
                        <w:tc>
                          <w:tcPr>
                            <w:tcW w:w="960" w:type="dxa"/>
                            <w:noWrap/>
                            <w:vAlign w:val="bottom"/>
                          </w:tcPr>
                          <w:p w14:paraId="06A9C90E" w14:textId="77777777" w:rsidR="00A34237" w:rsidRPr="007B1D4B" w:rsidRDefault="00A34237" w:rsidP="00A34237">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59</w:t>
                            </w:r>
                          </w:p>
                        </w:tc>
                        <w:tc>
                          <w:tcPr>
                            <w:tcW w:w="960" w:type="dxa"/>
                            <w:noWrap/>
                            <w:vAlign w:val="bottom"/>
                          </w:tcPr>
                          <w:p w14:paraId="3A92D2FC" w14:textId="77777777" w:rsidR="00A34237" w:rsidRPr="007B1D4B" w:rsidRDefault="00A34237" w:rsidP="00A34237">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7B1D4B">
                              <w:rPr>
                                <w:rFonts w:ascii="Century Gothic" w:hAnsi="Century Gothic" w:cs="Calibri"/>
                                <w:i/>
                                <w:iCs/>
                                <w:color w:val="2F5496" w:themeColor="accent1" w:themeShade="BF"/>
                                <w:sz w:val="22"/>
                                <w:szCs w:val="22"/>
                              </w:rPr>
                              <w:t>64.8</w:t>
                            </w:r>
                          </w:p>
                        </w:tc>
                      </w:tr>
                      <w:tr w:rsidR="00A34237" w:rsidRPr="007B1D4B" w14:paraId="48A4AE8A"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122" w:type="dxa"/>
                            <w:noWrap/>
                            <w:hideMark/>
                          </w:tcPr>
                          <w:p w14:paraId="117C42DD" w14:textId="77777777" w:rsidR="00A34237" w:rsidRPr="007B1D4B" w:rsidRDefault="00A34237" w:rsidP="00A34237">
                            <w:pPr>
                              <w:rPr>
                                <w:rFonts w:ascii="Century Gothic" w:hAnsi="Century Gothic" w:cs="Calibri"/>
                                <w:color w:val="2F5496" w:themeColor="accent1" w:themeShade="BF"/>
                                <w:sz w:val="22"/>
                                <w:szCs w:val="22"/>
                                <w:highlight w:val="yellow"/>
                              </w:rPr>
                            </w:pPr>
                            <w:r w:rsidRPr="007B1D4B">
                              <w:rPr>
                                <w:rFonts w:ascii="Century Gothic" w:hAnsi="Century Gothic" w:cs="Calibri"/>
                                <w:color w:val="2F5496" w:themeColor="accent1" w:themeShade="BF"/>
                                <w:sz w:val="22"/>
                                <w:szCs w:val="22"/>
                              </w:rPr>
                              <w:t>Prefer not to say</w:t>
                            </w:r>
                          </w:p>
                        </w:tc>
                        <w:tc>
                          <w:tcPr>
                            <w:tcW w:w="960" w:type="dxa"/>
                            <w:noWrap/>
                            <w:vAlign w:val="bottom"/>
                          </w:tcPr>
                          <w:p w14:paraId="671DC743" w14:textId="77777777" w:rsidR="00A34237" w:rsidRPr="007B1D4B" w:rsidRDefault="00A34237" w:rsidP="00A34237">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7</w:t>
                            </w:r>
                          </w:p>
                        </w:tc>
                        <w:tc>
                          <w:tcPr>
                            <w:tcW w:w="960" w:type="dxa"/>
                            <w:noWrap/>
                            <w:vAlign w:val="bottom"/>
                          </w:tcPr>
                          <w:p w14:paraId="7C725145" w14:textId="77777777" w:rsidR="00A34237" w:rsidRPr="007B1D4B" w:rsidRDefault="00A34237" w:rsidP="00A34237">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7B1D4B">
                              <w:rPr>
                                <w:rFonts w:ascii="Century Gothic" w:hAnsi="Century Gothic" w:cs="Calibri"/>
                                <w:i/>
                                <w:iCs/>
                                <w:color w:val="2F5496" w:themeColor="accent1" w:themeShade="BF"/>
                                <w:sz w:val="22"/>
                                <w:szCs w:val="22"/>
                              </w:rPr>
                              <w:t>7.7</w:t>
                            </w:r>
                          </w:p>
                        </w:tc>
                      </w:tr>
                      <w:tr w:rsidR="00A34237" w:rsidRPr="007B1D4B" w14:paraId="5E08A539" w14:textId="77777777" w:rsidTr="00564890">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122" w:type="dxa"/>
                            <w:shd w:val="clear" w:color="auto" w:fill="FFFFFF" w:themeFill="background1"/>
                            <w:noWrap/>
                            <w:hideMark/>
                          </w:tcPr>
                          <w:p w14:paraId="70C8C251" w14:textId="77777777" w:rsidR="00A34237" w:rsidRPr="007B1D4B" w:rsidRDefault="00A34237" w:rsidP="00A34237">
                            <w:pPr>
                              <w:rPr>
                                <w:rFonts w:ascii="Century Gothic" w:hAnsi="Century Gothic" w:cs="Calibri"/>
                                <w:i/>
                                <w:iCs/>
                                <w:color w:val="2F5496" w:themeColor="accent1" w:themeShade="BF"/>
                                <w:sz w:val="22"/>
                                <w:szCs w:val="22"/>
                                <w:highlight w:val="yellow"/>
                              </w:rPr>
                            </w:pPr>
                            <w:r w:rsidRPr="007B1D4B">
                              <w:rPr>
                                <w:rFonts w:ascii="Century Gothic" w:hAnsi="Century Gothic" w:cs="Calibri"/>
                                <w:color w:val="2F5496" w:themeColor="accent1" w:themeShade="BF"/>
                                <w:sz w:val="22"/>
                                <w:szCs w:val="22"/>
                              </w:rPr>
                              <w:t>Total</w:t>
                            </w:r>
                          </w:p>
                        </w:tc>
                        <w:tc>
                          <w:tcPr>
                            <w:tcW w:w="960" w:type="dxa"/>
                            <w:shd w:val="clear" w:color="auto" w:fill="FFFFFF" w:themeFill="background1"/>
                            <w:noWrap/>
                          </w:tcPr>
                          <w:p w14:paraId="60D383A0" w14:textId="77777777" w:rsidR="00A34237" w:rsidRPr="007B1D4B" w:rsidRDefault="00A34237" w:rsidP="00A34237">
                            <w:pPr>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color w:val="2F5496" w:themeColor="accent1" w:themeShade="BF"/>
                                <w:sz w:val="22"/>
                                <w:szCs w:val="22"/>
                              </w:rPr>
                            </w:pPr>
                            <w:r w:rsidRPr="007B1D4B">
                              <w:rPr>
                                <w:rFonts w:ascii="Century Gothic" w:hAnsi="Century Gothic" w:cs="Calibri"/>
                                <w:color w:val="2F5496" w:themeColor="accent1" w:themeShade="BF"/>
                                <w:sz w:val="22"/>
                                <w:szCs w:val="22"/>
                              </w:rPr>
                              <w:t>91</w:t>
                            </w:r>
                          </w:p>
                        </w:tc>
                        <w:tc>
                          <w:tcPr>
                            <w:tcW w:w="960" w:type="dxa"/>
                            <w:shd w:val="clear" w:color="auto" w:fill="FFFFFF" w:themeFill="background1"/>
                            <w:noWrap/>
                          </w:tcPr>
                          <w:p w14:paraId="2D6D880A" w14:textId="77777777" w:rsidR="00A34237" w:rsidRPr="007B1D4B" w:rsidRDefault="00A34237" w:rsidP="00A34237">
                            <w:pPr>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i/>
                                <w:iCs/>
                                <w:color w:val="2F5496" w:themeColor="accent1" w:themeShade="BF"/>
                                <w:sz w:val="22"/>
                                <w:szCs w:val="22"/>
                              </w:rPr>
                            </w:pPr>
                            <w:r w:rsidRPr="007B1D4B">
                              <w:rPr>
                                <w:rFonts w:ascii="Century Gothic" w:hAnsi="Century Gothic" w:cs="Calibri"/>
                                <w:i/>
                                <w:iCs/>
                                <w:color w:val="2F5496" w:themeColor="accent1" w:themeShade="BF"/>
                                <w:sz w:val="22"/>
                                <w:szCs w:val="22"/>
                              </w:rPr>
                              <w:t>100.0</w:t>
                            </w:r>
                          </w:p>
                        </w:tc>
                      </w:tr>
                    </w:tbl>
                    <w:p w14:paraId="0CB76163" w14:textId="77777777" w:rsidR="00A34237" w:rsidRPr="0039102D" w:rsidRDefault="00A34237" w:rsidP="00A34237">
                      <w:pPr>
                        <w:spacing w:after="0"/>
                        <w:rPr>
                          <w:rFonts w:ascii="Century Gothic" w:hAnsi="Century Gothic"/>
                          <w:color w:val="2F5496" w:themeColor="accent1" w:themeShade="BF"/>
                          <w:sz w:val="22"/>
                        </w:rPr>
                      </w:pPr>
                    </w:p>
                    <w:p w14:paraId="6B6EB8BD" w14:textId="79942DF6" w:rsidR="001E65A9" w:rsidRPr="007B1D4B" w:rsidRDefault="001E65A9" w:rsidP="001E65A9">
                      <w:pPr>
                        <w:rPr>
                          <w:rFonts w:ascii="Century Gothic" w:hAnsi="Century Gothic"/>
                          <w:color w:val="2F5496" w:themeColor="accent1" w:themeShade="BF"/>
                          <w:sz w:val="22"/>
                        </w:rPr>
                      </w:pPr>
                    </w:p>
                    <w:p w14:paraId="11B218E2" w14:textId="77777777" w:rsidR="001E65A9" w:rsidRPr="00E256DB" w:rsidRDefault="001E65A9" w:rsidP="001E65A9">
                      <w:pPr>
                        <w:rPr>
                          <w:rFonts w:ascii="Century Gothic" w:hAnsi="Century Gothic"/>
                          <w:color w:val="2F5496" w:themeColor="accent1" w:themeShade="BF"/>
                          <w:sz w:val="22"/>
                          <w:szCs w:val="20"/>
                        </w:rPr>
                      </w:pPr>
                    </w:p>
                    <w:p w14:paraId="01D5E05A" w14:textId="77777777" w:rsidR="001E65A9" w:rsidRDefault="001E65A9" w:rsidP="001E65A9"/>
                  </w:txbxContent>
                </v:textbox>
                <w10:wrap type="square" anchorx="margin"/>
              </v:shape>
            </w:pict>
          </mc:Fallback>
        </mc:AlternateContent>
      </w:r>
    </w:p>
    <w:p w14:paraId="0030DB89" w14:textId="1E0AC81B" w:rsidR="00CB7720" w:rsidRDefault="00001B71" w:rsidP="00CB7720">
      <w:r>
        <w:rPr>
          <w:noProof/>
        </w:rPr>
        <w:lastRenderedPageBreak/>
        <mc:AlternateContent>
          <mc:Choice Requires="wps">
            <w:drawing>
              <wp:anchor distT="45720" distB="45720" distL="114300" distR="114300" simplePos="0" relativeHeight="251658257" behindDoc="0" locked="0" layoutInCell="1" allowOverlap="1" wp14:anchorId="1EAB8808" wp14:editId="09D84E68">
                <wp:simplePos x="0" y="0"/>
                <wp:positionH relativeFrom="margin">
                  <wp:posOffset>-208915</wp:posOffset>
                </wp:positionH>
                <wp:positionV relativeFrom="paragraph">
                  <wp:posOffset>15875</wp:posOffset>
                </wp:positionV>
                <wp:extent cx="6399530" cy="8839200"/>
                <wp:effectExtent l="0" t="0" r="1270" b="0"/>
                <wp:wrapSquare wrapText="bothSides"/>
                <wp:docPr id="1813311917" name="Text Box 2" descr="Please tick any of the following that apply to you:&#10; No. %&#10;Deaf/Deafened/Hard of Hearing 7 8.5&#10;Learning impairment/difficulties 27 32.9&#10;Wheelchair user 15 18.3&#10;Long-standing illness or health condition (e.g. cancer, HIV, diabetes or asthma) 4 4.9&#10;Mental health difficulties 3 3.7&#10;Visual impairment 6 7.3&#10;Mobility impairment 11 13.4&#10;Prefer not to say 6 7.3&#10;Other  3 3.7&#10;Total 82 -&#10;NB. Percentages do not total 100% as respondent could answer more than one option&#10;&#10;Do you or a member of your family identify as neurodivergent (e.g. Attention Deficit Disorders, Autism, Dyslexia, Dyspraxia, Dyscalculia and Dysgraphia)?&#10; Yes No Total&#10; No. % No. % No. %&#10;You 30 36.6 52 63.4 82 100.0&#10;A member of your household 28 35.4 51 64.6 79 100.0&#10;&#10;Do you consider yourself to be Welsh?&#10; No. %&#10;Yes 61 67.0&#10;No 30 33.0&#10;Total 91 100.0&#10;&#10;How would you describe your Welsh language skills?&#10; No. %&#10;Fluent 5 5.4&#10;Moderate 2 2.2&#10;Basic 24 26.1&#10;Learner 26 28.3&#10;None 35 38.0&#10;Total 92 100.0&#10;&#1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399530" cy="8839200"/>
                        </a:xfrm>
                        <a:prstGeom prst="rect">
                          <a:avLst/>
                        </a:prstGeom>
                        <a:solidFill>
                          <a:schemeClr val="accent6">
                            <a:lumMod val="20000"/>
                            <a:lumOff val="80000"/>
                          </a:schemeClr>
                        </a:solidFill>
                        <a:ln w="9525">
                          <a:noFill/>
                          <a:miter lim="800000"/>
                          <a:headEnd/>
                          <a:tailEnd/>
                        </a:ln>
                      </wps:spPr>
                      <wps:txbx>
                        <w:txbxContent>
                          <w:p w14:paraId="6714A321" w14:textId="77777777" w:rsidR="00C022FA" w:rsidRPr="00F40E21" w:rsidRDefault="00C022FA" w:rsidP="00C022FA">
                            <w:pPr>
                              <w:rPr>
                                <w:rFonts w:ascii="Century Gothic" w:hAnsi="Century Gothic"/>
                                <w:b/>
                                <w:color w:val="2F5496" w:themeColor="accent1" w:themeShade="BF"/>
                                <w:sz w:val="22"/>
                              </w:rPr>
                            </w:pPr>
                            <w:r w:rsidRPr="00F40E21">
                              <w:rPr>
                                <w:rFonts w:ascii="Century Gothic" w:hAnsi="Century Gothic"/>
                                <w:b/>
                                <w:color w:val="2F5496" w:themeColor="accent1" w:themeShade="BF"/>
                                <w:sz w:val="22"/>
                              </w:rPr>
                              <w:t>Please tick any of the following that apply to you:</w:t>
                            </w:r>
                          </w:p>
                          <w:tbl>
                            <w:tblPr>
                              <w:tblStyle w:val="GridTable4-Accent5"/>
                              <w:tblW w:w="6451" w:type="dxa"/>
                              <w:tblLook w:val="04E0" w:firstRow="1" w:lastRow="1" w:firstColumn="1" w:lastColumn="0" w:noHBand="0" w:noVBand="1"/>
                            </w:tblPr>
                            <w:tblGrid>
                              <w:gridCol w:w="4531"/>
                              <w:gridCol w:w="960"/>
                              <w:gridCol w:w="960"/>
                            </w:tblGrid>
                            <w:tr w:rsidR="00C022FA" w:rsidRPr="00F40E21" w14:paraId="39044B12" w14:textId="77777777" w:rsidTr="00053401">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531" w:type="dxa"/>
                                  <w:noWrap/>
                                  <w:hideMark/>
                                </w:tcPr>
                                <w:p w14:paraId="1DC326CC" w14:textId="77777777" w:rsidR="00C022FA" w:rsidRPr="00F40E21" w:rsidRDefault="00C022FA" w:rsidP="00C022FA">
                                  <w:pPr>
                                    <w:jc w:val="right"/>
                                    <w:rPr>
                                      <w:rFonts w:ascii="Century Gothic" w:hAnsi="Century Gothic" w:cstheme="minorHAnsi"/>
                                      <w:color w:val="FFFFFF" w:themeColor="background1"/>
                                      <w:sz w:val="22"/>
                                      <w:szCs w:val="22"/>
                                    </w:rPr>
                                  </w:pPr>
                                </w:p>
                              </w:tc>
                              <w:tc>
                                <w:tcPr>
                                  <w:tcW w:w="960" w:type="dxa"/>
                                  <w:noWrap/>
                                  <w:hideMark/>
                                </w:tcPr>
                                <w:p w14:paraId="62B4129C" w14:textId="77777777" w:rsidR="00C022FA" w:rsidRPr="00F40E21" w:rsidRDefault="00C022FA" w:rsidP="00C022FA">
                                  <w:pPr>
                                    <w:jc w:val="right"/>
                                    <w:cnfStyle w:val="100000000000" w:firstRow="1" w:lastRow="0" w:firstColumn="0" w:lastColumn="0" w:oddVBand="0" w:evenVBand="0" w:oddHBand="0" w:evenHBand="0" w:firstRowFirstColumn="0" w:firstRowLastColumn="0" w:lastRowFirstColumn="0" w:lastRowLastColumn="0"/>
                                    <w:rPr>
                                      <w:rFonts w:ascii="Century Gothic" w:hAnsi="Century Gothic" w:cstheme="minorHAnsi"/>
                                      <w:b/>
                                      <w:bCs/>
                                      <w:color w:val="FFFFFF" w:themeColor="background1"/>
                                      <w:sz w:val="22"/>
                                      <w:szCs w:val="22"/>
                                    </w:rPr>
                                  </w:pPr>
                                  <w:r w:rsidRPr="00F40E21">
                                    <w:rPr>
                                      <w:rFonts w:ascii="Century Gothic" w:hAnsi="Century Gothic" w:cstheme="minorHAnsi"/>
                                      <w:b/>
                                      <w:bCs/>
                                      <w:color w:val="FFFFFF" w:themeColor="background1"/>
                                      <w:sz w:val="22"/>
                                      <w:szCs w:val="22"/>
                                    </w:rPr>
                                    <w:t>No.</w:t>
                                  </w:r>
                                </w:p>
                              </w:tc>
                              <w:tc>
                                <w:tcPr>
                                  <w:tcW w:w="960" w:type="dxa"/>
                                  <w:noWrap/>
                                  <w:hideMark/>
                                </w:tcPr>
                                <w:p w14:paraId="313AD4D9" w14:textId="77777777" w:rsidR="00C022FA" w:rsidRPr="00F40E21" w:rsidRDefault="00C022FA" w:rsidP="00C022FA">
                                  <w:pPr>
                                    <w:jc w:val="right"/>
                                    <w:cnfStyle w:val="100000000000" w:firstRow="1" w:lastRow="0" w:firstColumn="0" w:lastColumn="0" w:oddVBand="0" w:evenVBand="0" w:oddHBand="0" w:evenHBand="0" w:firstRowFirstColumn="0" w:firstRowLastColumn="0" w:lastRowFirstColumn="0" w:lastRowLastColumn="0"/>
                                    <w:rPr>
                                      <w:rFonts w:ascii="Century Gothic" w:hAnsi="Century Gothic" w:cstheme="minorHAnsi"/>
                                      <w:b/>
                                      <w:bCs/>
                                      <w:color w:val="FFFFFF" w:themeColor="background1"/>
                                      <w:sz w:val="22"/>
                                      <w:szCs w:val="22"/>
                                    </w:rPr>
                                  </w:pPr>
                                  <w:r w:rsidRPr="00F40E21">
                                    <w:rPr>
                                      <w:rFonts w:ascii="Century Gothic" w:hAnsi="Century Gothic" w:cstheme="minorHAnsi"/>
                                      <w:b/>
                                      <w:bCs/>
                                      <w:color w:val="FFFFFF" w:themeColor="background1"/>
                                      <w:sz w:val="22"/>
                                      <w:szCs w:val="22"/>
                                    </w:rPr>
                                    <w:t>%</w:t>
                                  </w:r>
                                </w:p>
                              </w:tc>
                            </w:tr>
                            <w:tr w:rsidR="00C022FA" w:rsidRPr="00F40E21" w14:paraId="1438CFA1" w14:textId="77777777" w:rsidTr="0005340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531" w:type="dxa"/>
                                  <w:noWrap/>
                                  <w:hideMark/>
                                </w:tcPr>
                                <w:p w14:paraId="74C0BAE4" w14:textId="77777777" w:rsidR="00C022FA" w:rsidRPr="00F40E21" w:rsidRDefault="00C022FA" w:rsidP="00C022FA">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Deaf/Deafened/Hard of Hearing</w:t>
                                  </w:r>
                                </w:p>
                              </w:tc>
                              <w:tc>
                                <w:tcPr>
                                  <w:tcW w:w="960" w:type="dxa"/>
                                  <w:noWrap/>
                                </w:tcPr>
                                <w:p w14:paraId="20CEB65D" w14:textId="77777777" w:rsidR="00C022FA" w:rsidRPr="00F40E21" w:rsidRDefault="00C022FA" w:rsidP="0005340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7</w:t>
                                  </w:r>
                                </w:p>
                              </w:tc>
                              <w:tc>
                                <w:tcPr>
                                  <w:tcW w:w="960" w:type="dxa"/>
                                  <w:noWrap/>
                                </w:tcPr>
                                <w:p w14:paraId="3536D93D" w14:textId="77777777" w:rsidR="00C022FA" w:rsidRPr="00F40E21" w:rsidRDefault="00C022FA" w:rsidP="0005340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F40E21">
                                    <w:rPr>
                                      <w:rFonts w:ascii="Century Gothic" w:hAnsi="Century Gothic" w:cs="Calibri"/>
                                      <w:i/>
                                      <w:iCs/>
                                      <w:color w:val="2F5496" w:themeColor="accent1" w:themeShade="BF"/>
                                      <w:sz w:val="22"/>
                                      <w:szCs w:val="22"/>
                                    </w:rPr>
                                    <w:t>8.5</w:t>
                                  </w:r>
                                </w:p>
                              </w:tc>
                            </w:tr>
                            <w:tr w:rsidR="00C022FA" w:rsidRPr="00F40E21" w14:paraId="3557B618" w14:textId="77777777" w:rsidTr="00053401">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531" w:type="dxa"/>
                                  <w:noWrap/>
                                  <w:hideMark/>
                                </w:tcPr>
                                <w:p w14:paraId="62821E7D" w14:textId="77777777" w:rsidR="00C022FA" w:rsidRPr="00F40E21" w:rsidRDefault="00C022FA" w:rsidP="00C022FA">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Learning impairment/difficulties</w:t>
                                  </w:r>
                                </w:p>
                              </w:tc>
                              <w:tc>
                                <w:tcPr>
                                  <w:tcW w:w="960" w:type="dxa"/>
                                  <w:noWrap/>
                                </w:tcPr>
                                <w:p w14:paraId="34D89ACC" w14:textId="77777777" w:rsidR="00C022FA" w:rsidRPr="00F40E21" w:rsidRDefault="00C022FA" w:rsidP="00053401">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27</w:t>
                                  </w:r>
                                </w:p>
                              </w:tc>
                              <w:tc>
                                <w:tcPr>
                                  <w:tcW w:w="960" w:type="dxa"/>
                                  <w:noWrap/>
                                </w:tcPr>
                                <w:p w14:paraId="74B74179" w14:textId="77777777" w:rsidR="00C022FA" w:rsidRPr="00F40E21" w:rsidRDefault="00C022FA" w:rsidP="00053401">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F40E21">
                                    <w:rPr>
                                      <w:rFonts w:ascii="Century Gothic" w:hAnsi="Century Gothic" w:cs="Calibri"/>
                                      <w:i/>
                                      <w:iCs/>
                                      <w:color w:val="2F5496" w:themeColor="accent1" w:themeShade="BF"/>
                                      <w:sz w:val="22"/>
                                      <w:szCs w:val="22"/>
                                    </w:rPr>
                                    <w:t>32.9</w:t>
                                  </w:r>
                                </w:p>
                              </w:tc>
                            </w:tr>
                            <w:tr w:rsidR="00C022FA" w:rsidRPr="00F40E21" w14:paraId="3113BE65" w14:textId="77777777" w:rsidTr="0005340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531" w:type="dxa"/>
                                  <w:noWrap/>
                                  <w:hideMark/>
                                </w:tcPr>
                                <w:p w14:paraId="00F1895E" w14:textId="77777777" w:rsidR="00C022FA" w:rsidRPr="00F40E21" w:rsidRDefault="00C022FA" w:rsidP="00C022FA">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Wheelchair user</w:t>
                                  </w:r>
                                </w:p>
                              </w:tc>
                              <w:tc>
                                <w:tcPr>
                                  <w:tcW w:w="960" w:type="dxa"/>
                                  <w:noWrap/>
                                </w:tcPr>
                                <w:p w14:paraId="4D2F9C09" w14:textId="77777777" w:rsidR="00C022FA" w:rsidRPr="00F40E21" w:rsidRDefault="00C022FA" w:rsidP="0005340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15</w:t>
                                  </w:r>
                                </w:p>
                              </w:tc>
                              <w:tc>
                                <w:tcPr>
                                  <w:tcW w:w="960" w:type="dxa"/>
                                  <w:noWrap/>
                                </w:tcPr>
                                <w:p w14:paraId="3681EAA6" w14:textId="77777777" w:rsidR="00C022FA" w:rsidRPr="00F40E21" w:rsidRDefault="00C022FA" w:rsidP="0005340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F40E21">
                                    <w:rPr>
                                      <w:rFonts w:ascii="Century Gothic" w:hAnsi="Century Gothic" w:cs="Calibri"/>
                                      <w:i/>
                                      <w:iCs/>
                                      <w:color w:val="2F5496" w:themeColor="accent1" w:themeShade="BF"/>
                                      <w:sz w:val="22"/>
                                      <w:szCs w:val="22"/>
                                    </w:rPr>
                                    <w:t>18.3</w:t>
                                  </w:r>
                                </w:p>
                              </w:tc>
                            </w:tr>
                            <w:tr w:rsidR="00C022FA" w:rsidRPr="00F40E21" w14:paraId="781D091F" w14:textId="77777777" w:rsidTr="00053401">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531" w:type="dxa"/>
                                  <w:noWrap/>
                                  <w:hideMark/>
                                </w:tcPr>
                                <w:p w14:paraId="5D7BE53B" w14:textId="77777777" w:rsidR="00C022FA" w:rsidRPr="00F40E21" w:rsidRDefault="00C022FA" w:rsidP="00C022FA">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Long-standing illness or health condition (e.g. cancer, HIV, diabetes or asthma)</w:t>
                                  </w:r>
                                </w:p>
                              </w:tc>
                              <w:tc>
                                <w:tcPr>
                                  <w:tcW w:w="960" w:type="dxa"/>
                                  <w:noWrap/>
                                </w:tcPr>
                                <w:p w14:paraId="7515FFA4" w14:textId="77777777" w:rsidR="00C022FA" w:rsidRPr="00F40E21" w:rsidRDefault="00C022FA" w:rsidP="00053401">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4</w:t>
                                  </w:r>
                                </w:p>
                              </w:tc>
                              <w:tc>
                                <w:tcPr>
                                  <w:tcW w:w="960" w:type="dxa"/>
                                  <w:noWrap/>
                                </w:tcPr>
                                <w:p w14:paraId="67FD3667" w14:textId="77777777" w:rsidR="00C022FA" w:rsidRPr="00F40E21" w:rsidRDefault="00C022FA" w:rsidP="00053401">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F40E21">
                                    <w:rPr>
                                      <w:rFonts w:ascii="Century Gothic" w:hAnsi="Century Gothic" w:cs="Calibri"/>
                                      <w:i/>
                                      <w:iCs/>
                                      <w:color w:val="2F5496" w:themeColor="accent1" w:themeShade="BF"/>
                                      <w:sz w:val="22"/>
                                      <w:szCs w:val="22"/>
                                    </w:rPr>
                                    <w:t>4.9</w:t>
                                  </w:r>
                                </w:p>
                              </w:tc>
                            </w:tr>
                            <w:tr w:rsidR="00C022FA" w:rsidRPr="00F40E21" w14:paraId="1AC1C027" w14:textId="77777777" w:rsidTr="0005340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531" w:type="dxa"/>
                                  <w:noWrap/>
                                  <w:hideMark/>
                                </w:tcPr>
                                <w:p w14:paraId="0CF3E632" w14:textId="77777777" w:rsidR="00C022FA" w:rsidRPr="00F40E21" w:rsidRDefault="00C022FA" w:rsidP="00C022FA">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Mental health difficulties</w:t>
                                  </w:r>
                                </w:p>
                              </w:tc>
                              <w:tc>
                                <w:tcPr>
                                  <w:tcW w:w="960" w:type="dxa"/>
                                  <w:noWrap/>
                                </w:tcPr>
                                <w:p w14:paraId="03D2D06E" w14:textId="77777777" w:rsidR="00C022FA" w:rsidRPr="00F40E21" w:rsidRDefault="00C022FA" w:rsidP="0005340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3</w:t>
                                  </w:r>
                                </w:p>
                              </w:tc>
                              <w:tc>
                                <w:tcPr>
                                  <w:tcW w:w="960" w:type="dxa"/>
                                  <w:noWrap/>
                                </w:tcPr>
                                <w:p w14:paraId="4992AB48" w14:textId="77777777" w:rsidR="00C022FA" w:rsidRPr="00F40E21" w:rsidRDefault="00C022FA" w:rsidP="0005340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F40E21">
                                    <w:rPr>
                                      <w:rFonts w:ascii="Century Gothic" w:hAnsi="Century Gothic" w:cs="Calibri"/>
                                      <w:i/>
                                      <w:iCs/>
                                      <w:color w:val="2F5496" w:themeColor="accent1" w:themeShade="BF"/>
                                      <w:sz w:val="22"/>
                                      <w:szCs w:val="22"/>
                                    </w:rPr>
                                    <w:t>3.7</w:t>
                                  </w:r>
                                </w:p>
                              </w:tc>
                            </w:tr>
                            <w:tr w:rsidR="00C022FA" w:rsidRPr="00F40E21" w14:paraId="39792203" w14:textId="77777777" w:rsidTr="00053401">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531" w:type="dxa"/>
                                  <w:noWrap/>
                                  <w:hideMark/>
                                </w:tcPr>
                                <w:p w14:paraId="15F5473A" w14:textId="77777777" w:rsidR="00C022FA" w:rsidRPr="00F40E21" w:rsidRDefault="00C022FA" w:rsidP="00C022FA">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Visual impairment</w:t>
                                  </w:r>
                                </w:p>
                              </w:tc>
                              <w:tc>
                                <w:tcPr>
                                  <w:tcW w:w="960" w:type="dxa"/>
                                  <w:noWrap/>
                                </w:tcPr>
                                <w:p w14:paraId="7DBA323D" w14:textId="77777777" w:rsidR="00C022FA" w:rsidRPr="00F40E21" w:rsidRDefault="00C022FA" w:rsidP="00053401">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6</w:t>
                                  </w:r>
                                </w:p>
                              </w:tc>
                              <w:tc>
                                <w:tcPr>
                                  <w:tcW w:w="960" w:type="dxa"/>
                                  <w:noWrap/>
                                </w:tcPr>
                                <w:p w14:paraId="6B265AE0" w14:textId="77777777" w:rsidR="00C022FA" w:rsidRPr="00F40E21" w:rsidRDefault="00C022FA" w:rsidP="00053401">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F40E21">
                                    <w:rPr>
                                      <w:rFonts w:ascii="Century Gothic" w:hAnsi="Century Gothic" w:cs="Calibri"/>
                                      <w:i/>
                                      <w:iCs/>
                                      <w:color w:val="2F5496" w:themeColor="accent1" w:themeShade="BF"/>
                                      <w:sz w:val="22"/>
                                      <w:szCs w:val="22"/>
                                    </w:rPr>
                                    <w:t>7.3</w:t>
                                  </w:r>
                                </w:p>
                              </w:tc>
                            </w:tr>
                            <w:tr w:rsidR="00C022FA" w:rsidRPr="00F40E21" w14:paraId="5CDE3129" w14:textId="77777777" w:rsidTr="0005340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531" w:type="dxa"/>
                                  <w:noWrap/>
                                  <w:hideMark/>
                                </w:tcPr>
                                <w:p w14:paraId="771A9073" w14:textId="77777777" w:rsidR="00C022FA" w:rsidRPr="00F40E21" w:rsidRDefault="00C022FA" w:rsidP="00C022FA">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Mobility impairment</w:t>
                                  </w:r>
                                </w:p>
                              </w:tc>
                              <w:tc>
                                <w:tcPr>
                                  <w:tcW w:w="960" w:type="dxa"/>
                                  <w:noWrap/>
                                </w:tcPr>
                                <w:p w14:paraId="512470EE" w14:textId="77777777" w:rsidR="00C022FA" w:rsidRPr="00F40E21" w:rsidRDefault="00C022FA" w:rsidP="0005340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11</w:t>
                                  </w:r>
                                </w:p>
                              </w:tc>
                              <w:tc>
                                <w:tcPr>
                                  <w:tcW w:w="960" w:type="dxa"/>
                                  <w:noWrap/>
                                </w:tcPr>
                                <w:p w14:paraId="7E0D3CB0" w14:textId="77777777" w:rsidR="00C022FA" w:rsidRPr="00F40E21" w:rsidRDefault="00C022FA" w:rsidP="0005340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F40E21">
                                    <w:rPr>
                                      <w:rFonts w:ascii="Century Gothic" w:hAnsi="Century Gothic" w:cs="Calibri"/>
                                      <w:i/>
                                      <w:iCs/>
                                      <w:color w:val="2F5496" w:themeColor="accent1" w:themeShade="BF"/>
                                      <w:sz w:val="22"/>
                                      <w:szCs w:val="22"/>
                                    </w:rPr>
                                    <w:t>13.4</w:t>
                                  </w:r>
                                </w:p>
                              </w:tc>
                            </w:tr>
                            <w:tr w:rsidR="00C022FA" w:rsidRPr="00F40E21" w14:paraId="0EA9D238" w14:textId="77777777" w:rsidTr="00053401">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531" w:type="dxa"/>
                                  <w:noWrap/>
                                  <w:hideMark/>
                                </w:tcPr>
                                <w:p w14:paraId="5310CA3C" w14:textId="77777777" w:rsidR="00C022FA" w:rsidRPr="00F40E21" w:rsidRDefault="00C022FA" w:rsidP="00C022FA">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Prefer not to say</w:t>
                                  </w:r>
                                </w:p>
                              </w:tc>
                              <w:tc>
                                <w:tcPr>
                                  <w:tcW w:w="960" w:type="dxa"/>
                                  <w:noWrap/>
                                </w:tcPr>
                                <w:p w14:paraId="462B3F8E" w14:textId="77777777" w:rsidR="00C022FA" w:rsidRPr="00F40E21" w:rsidRDefault="00C022FA" w:rsidP="00053401">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6</w:t>
                                  </w:r>
                                </w:p>
                              </w:tc>
                              <w:tc>
                                <w:tcPr>
                                  <w:tcW w:w="960" w:type="dxa"/>
                                  <w:noWrap/>
                                </w:tcPr>
                                <w:p w14:paraId="043209AD" w14:textId="77777777" w:rsidR="00C022FA" w:rsidRPr="00F40E21" w:rsidRDefault="00C022FA" w:rsidP="00053401">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F40E21">
                                    <w:rPr>
                                      <w:rFonts w:ascii="Century Gothic" w:hAnsi="Century Gothic" w:cs="Calibri"/>
                                      <w:i/>
                                      <w:iCs/>
                                      <w:color w:val="2F5496" w:themeColor="accent1" w:themeShade="BF"/>
                                      <w:sz w:val="22"/>
                                      <w:szCs w:val="22"/>
                                    </w:rPr>
                                    <w:t>7.3</w:t>
                                  </w:r>
                                </w:p>
                              </w:tc>
                            </w:tr>
                            <w:tr w:rsidR="00C022FA" w:rsidRPr="00F40E21" w14:paraId="75F6655D" w14:textId="77777777" w:rsidTr="0005340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531" w:type="dxa"/>
                                  <w:noWrap/>
                                  <w:hideMark/>
                                </w:tcPr>
                                <w:p w14:paraId="23F273CE" w14:textId="77777777" w:rsidR="00C022FA" w:rsidRPr="00F40E21" w:rsidRDefault="00C022FA" w:rsidP="00C022FA">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 xml:space="preserve">Other </w:t>
                                  </w:r>
                                </w:p>
                              </w:tc>
                              <w:tc>
                                <w:tcPr>
                                  <w:tcW w:w="960" w:type="dxa"/>
                                  <w:noWrap/>
                                </w:tcPr>
                                <w:p w14:paraId="275167ED" w14:textId="77777777" w:rsidR="00C022FA" w:rsidRPr="00F40E21" w:rsidRDefault="00C022FA" w:rsidP="0005340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3</w:t>
                                  </w:r>
                                </w:p>
                              </w:tc>
                              <w:tc>
                                <w:tcPr>
                                  <w:tcW w:w="960" w:type="dxa"/>
                                  <w:noWrap/>
                                </w:tcPr>
                                <w:p w14:paraId="790CAA83" w14:textId="77777777" w:rsidR="00C022FA" w:rsidRPr="00F40E21" w:rsidRDefault="00C022FA" w:rsidP="0005340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F40E21">
                                    <w:rPr>
                                      <w:rFonts w:ascii="Century Gothic" w:hAnsi="Century Gothic" w:cs="Calibri"/>
                                      <w:i/>
                                      <w:iCs/>
                                      <w:color w:val="2F5496" w:themeColor="accent1" w:themeShade="BF"/>
                                      <w:sz w:val="22"/>
                                      <w:szCs w:val="22"/>
                                    </w:rPr>
                                    <w:t>3.7</w:t>
                                  </w:r>
                                </w:p>
                              </w:tc>
                            </w:tr>
                            <w:tr w:rsidR="00C022FA" w:rsidRPr="00F40E21" w14:paraId="70FA8911" w14:textId="77777777" w:rsidTr="00053401">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531" w:type="dxa"/>
                                  <w:shd w:val="clear" w:color="auto" w:fill="FFFFFF" w:themeFill="background1"/>
                                  <w:noWrap/>
                                  <w:hideMark/>
                                </w:tcPr>
                                <w:p w14:paraId="089B91B5" w14:textId="77777777" w:rsidR="00C022FA" w:rsidRPr="00F40E21" w:rsidRDefault="00C022FA" w:rsidP="00C022FA">
                                  <w:pPr>
                                    <w:rPr>
                                      <w:rFonts w:ascii="Century Gothic" w:hAnsi="Century Gothic" w:cs="Calibri"/>
                                      <w:i/>
                                      <w:iCs/>
                                      <w:color w:val="2F5496" w:themeColor="accent1" w:themeShade="BF"/>
                                      <w:sz w:val="22"/>
                                      <w:szCs w:val="22"/>
                                    </w:rPr>
                                  </w:pPr>
                                  <w:r w:rsidRPr="00F40E21">
                                    <w:rPr>
                                      <w:rFonts w:ascii="Century Gothic" w:hAnsi="Century Gothic" w:cs="Calibri"/>
                                      <w:color w:val="2F5496" w:themeColor="accent1" w:themeShade="BF"/>
                                      <w:sz w:val="22"/>
                                      <w:szCs w:val="22"/>
                                    </w:rPr>
                                    <w:t>Total</w:t>
                                  </w:r>
                                </w:p>
                              </w:tc>
                              <w:tc>
                                <w:tcPr>
                                  <w:tcW w:w="960" w:type="dxa"/>
                                  <w:shd w:val="clear" w:color="auto" w:fill="FFFFFF" w:themeFill="background1"/>
                                  <w:noWrap/>
                                </w:tcPr>
                                <w:p w14:paraId="5331760A" w14:textId="77777777" w:rsidR="00C022FA" w:rsidRPr="00F40E21" w:rsidRDefault="00C022FA" w:rsidP="00053401">
                                  <w:pPr>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82</w:t>
                                  </w:r>
                                </w:p>
                              </w:tc>
                              <w:tc>
                                <w:tcPr>
                                  <w:tcW w:w="960" w:type="dxa"/>
                                  <w:shd w:val="clear" w:color="auto" w:fill="FFFFFF" w:themeFill="background1"/>
                                  <w:noWrap/>
                                </w:tcPr>
                                <w:p w14:paraId="2B8A3AB2" w14:textId="77777777" w:rsidR="00C022FA" w:rsidRPr="00F40E21" w:rsidRDefault="00C022FA" w:rsidP="00053401">
                                  <w:pPr>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w:t>
                                  </w:r>
                                </w:p>
                              </w:tc>
                            </w:tr>
                          </w:tbl>
                          <w:p w14:paraId="5669392D" w14:textId="77777777" w:rsidR="00C022FA" w:rsidRPr="00F40E21" w:rsidRDefault="00C022FA" w:rsidP="00C022FA">
                            <w:pPr>
                              <w:rPr>
                                <w:rFonts w:ascii="Century Gothic" w:eastAsia="Times New Roman" w:hAnsi="Century Gothic" w:cs="Arial"/>
                                <w:color w:val="2F5496" w:themeColor="accent1" w:themeShade="BF"/>
                                <w:sz w:val="22"/>
                                <w:lang w:eastAsia="en-GB"/>
                              </w:rPr>
                            </w:pPr>
                            <w:r w:rsidRPr="00F40E21">
                              <w:rPr>
                                <w:rFonts w:ascii="Century Gothic" w:eastAsia="Times New Roman" w:hAnsi="Century Gothic"/>
                                <w:i/>
                                <w:color w:val="2F5496" w:themeColor="accent1" w:themeShade="BF"/>
                                <w:sz w:val="22"/>
                                <w:lang w:eastAsia="en-GB"/>
                              </w:rPr>
                              <w:t>NB. Percentages do not total 100% as respondent could answer more than one option</w:t>
                            </w:r>
                          </w:p>
                          <w:p w14:paraId="1DC351AF" w14:textId="77777777" w:rsidR="00C022FA" w:rsidRPr="00F40E21" w:rsidRDefault="00C022FA" w:rsidP="00C022FA">
                            <w:pPr>
                              <w:spacing w:after="0"/>
                              <w:rPr>
                                <w:rFonts w:ascii="Century Gothic" w:hAnsi="Century Gothic"/>
                                <w:color w:val="2F5496" w:themeColor="accent1" w:themeShade="BF"/>
                                <w:sz w:val="22"/>
                                <w:highlight w:val="yellow"/>
                              </w:rPr>
                            </w:pPr>
                          </w:p>
                          <w:p w14:paraId="69217459" w14:textId="77777777" w:rsidR="00C022FA" w:rsidRPr="00F40E21" w:rsidRDefault="00C022FA" w:rsidP="00C022FA">
                            <w:pPr>
                              <w:rPr>
                                <w:rFonts w:ascii="Century Gothic" w:hAnsi="Century Gothic"/>
                                <w:b/>
                                <w:color w:val="2F5496" w:themeColor="accent1" w:themeShade="BF"/>
                                <w:sz w:val="22"/>
                              </w:rPr>
                            </w:pPr>
                            <w:r w:rsidRPr="00F40E21">
                              <w:rPr>
                                <w:rFonts w:ascii="Century Gothic" w:hAnsi="Century Gothic"/>
                                <w:b/>
                                <w:color w:val="2F5496" w:themeColor="accent1" w:themeShade="BF"/>
                                <w:sz w:val="22"/>
                              </w:rPr>
                              <w:t>Do you or a member of your family identify as neurodivergent (e.g. Attention Deficit Disorders, Autism, Dyslexia, Dyspraxia, Dyscalculia and Dysgraphia)?</w:t>
                            </w:r>
                          </w:p>
                          <w:tbl>
                            <w:tblPr>
                              <w:tblStyle w:val="GridTable4-Accent5"/>
                              <w:tblW w:w="8925" w:type="dxa"/>
                              <w:tblLayout w:type="fixed"/>
                              <w:tblLook w:val="04A0" w:firstRow="1" w:lastRow="0" w:firstColumn="1" w:lastColumn="0" w:noHBand="0" w:noVBand="1"/>
                            </w:tblPr>
                            <w:tblGrid>
                              <w:gridCol w:w="3397"/>
                              <w:gridCol w:w="921"/>
                              <w:gridCol w:w="921"/>
                              <w:gridCol w:w="922"/>
                              <w:gridCol w:w="921"/>
                              <w:gridCol w:w="921"/>
                              <w:gridCol w:w="922"/>
                            </w:tblGrid>
                            <w:tr w:rsidR="00C022FA" w:rsidRPr="00F40E21" w14:paraId="75699B33" w14:textId="77777777" w:rsidTr="00053401">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3397" w:type="dxa"/>
                                  <w:noWrap/>
                                  <w:hideMark/>
                                </w:tcPr>
                                <w:p w14:paraId="43796900" w14:textId="77777777" w:rsidR="00C022FA" w:rsidRPr="00F40E21" w:rsidRDefault="00C022FA" w:rsidP="00C022FA">
                                  <w:pPr>
                                    <w:jc w:val="right"/>
                                    <w:rPr>
                                      <w:rFonts w:ascii="Century Gothic" w:hAnsi="Century Gothic" w:cstheme="minorHAnsi"/>
                                      <w:color w:val="FFFFFF" w:themeColor="background1"/>
                                      <w:sz w:val="22"/>
                                      <w:szCs w:val="22"/>
                                    </w:rPr>
                                  </w:pPr>
                                </w:p>
                              </w:tc>
                              <w:tc>
                                <w:tcPr>
                                  <w:tcW w:w="1842" w:type="dxa"/>
                                  <w:gridSpan w:val="2"/>
                                  <w:noWrap/>
                                </w:tcPr>
                                <w:p w14:paraId="23BE09B5" w14:textId="77777777" w:rsidR="00C022FA" w:rsidRPr="00F40E21" w:rsidRDefault="00C022FA" w:rsidP="00C022FA">
                                  <w:pPr>
                                    <w:jc w:val="center"/>
                                    <w:cnfStyle w:val="100000000000" w:firstRow="1" w:lastRow="0" w:firstColumn="0" w:lastColumn="0" w:oddVBand="0" w:evenVBand="0" w:oddHBand="0" w:evenHBand="0" w:firstRowFirstColumn="0" w:firstRowLastColumn="0" w:lastRowFirstColumn="0" w:lastRowLastColumn="0"/>
                                    <w:rPr>
                                      <w:rFonts w:ascii="Century Gothic" w:hAnsi="Century Gothic" w:cstheme="minorHAnsi"/>
                                      <w:b/>
                                      <w:bCs/>
                                      <w:color w:val="FFFFFF" w:themeColor="background1"/>
                                      <w:sz w:val="22"/>
                                      <w:szCs w:val="22"/>
                                    </w:rPr>
                                  </w:pPr>
                                  <w:r w:rsidRPr="00F40E21">
                                    <w:rPr>
                                      <w:rFonts w:ascii="Century Gothic" w:hAnsi="Century Gothic" w:cstheme="minorHAnsi"/>
                                      <w:b/>
                                      <w:bCs/>
                                      <w:color w:val="FFFFFF" w:themeColor="background1"/>
                                      <w:sz w:val="22"/>
                                      <w:szCs w:val="22"/>
                                    </w:rPr>
                                    <w:t>Yes</w:t>
                                  </w:r>
                                </w:p>
                              </w:tc>
                              <w:tc>
                                <w:tcPr>
                                  <w:tcW w:w="1843" w:type="dxa"/>
                                  <w:gridSpan w:val="2"/>
                                  <w:tcBorders>
                                    <w:right w:val="double" w:sz="4" w:space="0" w:color="9CC2E5" w:themeColor="accent5" w:themeTint="99"/>
                                  </w:tcBorders>
                                </w:tcPr>
                                <w:p w14:paraId="4C871D06" w14:textId="77777777" w:rsidR="00C022FA" w:rsidRPr="00F40E21" w:rsidRDefault="00C022FA" w:rsidP="00C022FA">
                                  <w:pPr>
                                    <w:jc w:val="center"/>
                                    <w:cnfStyle w:val="100000000000" w:firstRow="1" w:lastRow="0" w:firstColumn="0" w:lastColumn="0" w:oddVBand="0" w:evenVBand="0" w:oddHBand="0" w:evenHBand="0" w:firstRowFirstColumn="0" w:firstRowLastColumn="0" w:lastRowFirstColumn="0" w:lastRowLastColumn="0"/>
                                    <w:rPr>
                                      <w:rFonts w:ascii="Century Gothic" w:hAnsi="Century Gothic" w:cstheme="minorHAnsi"/>
                                      <w:b/>
                                      <w:bCs/>
                                      <w:color w:val="FFFFFF" w:themeColor="background1"/>
                                      <w:sz w:val="22"/>
                                      <w:szCs w:val="22"/>
                                    </w:rPr>
                                  </w:pPr>
                                  <w:r w:rsidRPr="00F40E21">
                                    <w:rPr>
                                      <w:rFonts w:ascii="Century Gothic" w:hAnsi="Century Gothic" w:cstheme="minorHAnsi"/>
                                      <w:b/>
                                      <w:bCs/>
                                      <w:color w:val="FFFFFF" w:themeColor="background1"/>
                                      <w:sz w:val="22"/>
                                      <w:szCs w:val="22"/>
                                    </w:rPr>
                                    <w:t>No</w:t>
                                  </w:r>
                                </w:p>
                              </w:tc>
                              <w:tc>
                                <w:tcPr>
                                  <w:tcW w:w="1843" w:type="dxa"/>
                                  <w:gridSpan w:val="2"/>
                                  <w:tcBorders>
                                    <w:left w:val="double" w:sz="4" w:space="0" w:color="9CC2E5" w:themeColor="accent5" w:themeTint="99"/>
                                  </w:tcBorders>
                                </w:tcPr>
                                <w:p w14:paraId="767158D3" w14:textId="77777777" w:rsidR="00C022FA" w:rsidRPr="00F40E21" w:rsidRDefault="00C022FA" w:rsidP="00C022FA">
                                  <w:pPr>
                                    <w:jc w:val="center"/>
                                    <w:cnfStyle w:val="100000000000" w:firstRow="1" w:lastRow="0" w:firstColumn="0" w:lastColumn="0" w:oddVBand="0" w:evenVBand="0" w:oddHBand="0" w:evenHBand="0" w:firstRowFirstColumn="0" w:firstRowLastColumn="0" w:lastRowFirstColumn="0" w:lastRowLastColumn="0"/>
                                    <w:rPr>
                                      <w:rFonts w:ascii="Century Gothic" w:hAnsi="Century Gothic" w:cstheme="minorHAnsi"/>
                                      <w:b/>
                                      <w:bCs/>
                                      <w:color w:val="FFFFFF" w:themeColor="background1"/>
                                      <w:sz w:val="22"/>
                                      <w:szCs w:val="22"/>
                                    </w:rPr>
                                  </w:pPr>
                                  <w:r w:rsidRPr="00F40E21">
                                    <w:rPr>
                                      <w:rFonts w:ascii="Century Gothic" w:hAnsi="Century Gothic" w:cstheme="minorHAnsi"/>
                                      <w:b/>
                                      <w:bCs/>
                                      <w:color w:val="FFFFFF" w:themeColor="background1"/>
                                      <w:sz w:val="22"/>
                                      <w:szCs w:val="22"/>
                                    </w:rPr>
                                    <w:t>Total</w:t>
                                  </w:r>
                                </w:p>
                              </w:tc>
                            </w:tr>
                            <w:tr w:rsidR="00C022FA" w:rsidRPr="00F40E21" w14:paraId="67752C69" w14:textId="77777777" w:rsidTr="0005340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3397" w:type="dxa"/>
                                  <w:noWrap/>
                                </w:tcPr>
                                <w:p w14:paraId="6F73D9CD" w14:textId="77777777" w:rsidR="00C022FA" w:rsidRPr="00F40E21" w:rsidRDefault="00C022FA" w:rsidP="00C022FA">
                                  <w:pPr>
                                    <w:rPr>
                                      <w:rFonts w:ascii="Century Gothic" w:hAnsi="Century Gothic"/>
                                      <w:color w:val="2F5496" w:themeColor="accent1" w:themeShade="BF"/>
                                      <w:sz w:val="22"/>
                                      <w:szCs w:val="22"/>
                                    </w:rPr>
                                  </w:pPr>
                                </w:p>
                              </w:tc>
                              <w:tc>
                                <w:tcPr>
                                  <w:tcW w:w="921" w:type="dxa"/>
                                  <w:noWrap/>
                                </w:tcPr>
                                <w:p w14:paraId="4A778B6D" w14:textId="77777777" w:rsidR="00C022FA" w:rsidRPr="00F40E21" w:rsidRDefault="00C022FA" w:rsidP="00C022FA">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No.</w:t>
                                  </w:r>
                                </w:p>
                              </w:tc>
                              <w:tc>
                                <w:tcPr>
                                  <w:tcW w:w="921" w:type="dxa"/>
                                  <w:noWrap/>
                                </w:tcPr>
                                <w:p w14:paraId="672CBB79" w14:textId="77777777" w:rsidR="00C022FA" w:rsidRPr="00F40E21" w:rsidRDefault="00C022FA" w:rsidP="00C022FA">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w:t>
                                  </w:r>
                                </w:p>
                              </w:tc>
                              <w:tc>
                                <w:tcPr>
                                  <w:tcW w:w="922" w:type="dxa"/>
                                </w:tcPr>
                                <w:p w14:paraId="3A20F9DB" w14:textId="77777777" w:rsidR="00C022FA" w:rsidRPr="00F40E21" w:rsidRDefault="00C022FA" w:rsidP="00C022FA">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No.</w:t>
                                  </w:r>
                                </w:p>
                              </w:tc>
                              <w:tc>
                                <w:tcPr>
                                  <w:tcW w:w="921" w:type="dxa"/>
                                  <w:tcBorders>
                                    <w:right w:val="double" w:sz="4" w:space="0" w:color="9CC2E5" w:themeColor="accent5" w:themeTint="99"/>
                                  </w:tcBorders>
                                </w:tcPr>
                                <w:p w14:paraId="1E1E2BCA" w14:textId="77777777" w:rsidR="00C022FA" w:rsidRPr="00F40E21" w:rsidRDefault="00C022FA" w:rsidP="00C022FA">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w:t>
                                  </w:r>
                                </w:p>
                              </w:tc>
                              <w:tc>
                                <w:tcPr>
                                  <w:tcW w:w="921" w:type="dxa"/>
                                  <w:tcBorders>
                                    <w:left w:val="double" w:sz="4" w:space="0" w:color="9CC2E5" w:themeColor="accent5" w:themeTint="99"/>
                                  </w:tcBorders>
                                </w:tcPr>
                                <w:p w14:paraId="0682A713" w14:textId="77777777" w:rsidR="00C022FA" w:rsidRPr="00F40E21" w:rsidRDefault="00C022FA" w:rsidP="00C022FA">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No.</w:t>
                                  </w:r>
                                </w:p>
                              </w:tc>
                              <w:tc>
                                <w:tcPr>
                                  <w:tcW w:w="922" w:type="dxa"/>
                                </w:tcPr>
                                <w:p w14:paraId="5D502A57" w14:textId="77777777" w:rsidR="00C022FA" w:rsidRPr="00F40E21" w:rsidRDefault="00C022FA" w:rsidP="00C022FA">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w:t>
                                  </w:r>
                                </w:p>
                              </w:tc>
                            </w:tr>
                            <w:tr w:rsidR="00C022FA" w:rsidRPr="00F40E21" w14:paraId="02B0FC66" w14:textId="77777777" w:rsidTr="00053401">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3397" w:type="dxa"/>
                                  <w:noWrap/>
                                  <w:hideMark/>
                                </w:tcPr>
                                <w:p w14:paraId="1535AC10" w14:textId="77777777" w:rsidR="00C022FA" w:rsidRPr="00F40E21" w:rsidRDefault="00C022FA" w:rsidP="00C022FA">
                                  <w:pPr>
                                    <w:rPr>
                                      <w:rFonts w:ascii="Century Gothic" w:hAnsi="Century Gothic" w:cs="Calibri"/>
                                      <w:color w:val="2F5496" w:themeColor="accent1" w:themeShade="BF"/>
                                      <w:sz w:val="22"/>
                                      <w:szCs w:val="22"/>
                                    </w:rPr>
                                  </w:pPr>
                                  <w:r w:rsidRPr="00F40E21">
                                    <w:rPr>
                                      <w:rFonts w:ascii="Century Gothic" w:hAnsi="Century Gothic" w:cstheme="minorHAnsi"/>
                                      <w:color w:val="2F5496" w:themeColor="accent1" w:themeShade="BF"/>
                                      <w:sz w:val="22"/>
                                      <w:szCs w:val="22"/>
                                    </w:rPr>
                                    <w:t>You</w:t>
                                  </w:r>
                                </w:p>
                              </w:tc>
                              <w:tc>
                                <w:tcPr>
                                  <w:tcW w:w="921" w:type="dxa"/>
                                  <w:noWrap/>
                                  <w:vAlign w:val="bottom"/>
                                </w:tcPr>
                                <w:p w14:paraId="47169537" w14:textId="77777777" w:rsidR="00C022FA" w:rsidRPr="00F40E21" w:rsidRDefault="00C022FA" w:rsidP="00C022FA">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30</w:t>
                                  </w:r>
                                </w:p>
                              </w:tc>
                              <w:tc>
                                <w:tcPr>
                                  <w:tcW w:w="921" w:type="dxa"/>
                                  <w:noWrap/>
                                  <w:vAlign w:val="bottom"/>
                                </w:tcPr>
                                <w:p w14:paraId="486729AF" w14:textId="77777777" w:rsidR="00C022FA" w:rsidRPr="00F40E21" w:rsidRDefault="00C022FA" w:rsidP="00C022FA">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F40E21">
                                    <w:rPr>
                                      <w:rFonts w:ascii="Century Gothic" w:hAnsi="Century Gothic" w:cs="Calibri"/>
                                      <w:i/>
                                      <w:iCs/>
                                      <w:color w:val="2F5496" w:themeColor="accent1" w:themeShade="BF"/>
                                      <w:sz w:val="22"/>
                                      <w:szCs w:val="22"/>
                                    </w:rPr>
                                    <w:t>36.6</w:t>
                                  </w:r>
                                </w:p>
                              </w:tc>
                              <w:tc>
                                <w:tcPr>
                                  <w:tcW w:w="922" w:type="dxa"/>
                                  <w:vAlign w:val="bottom"/>
                                </w:tcPr>
                                <w:p w14:paraId="38B6FC16" w14:textId="77777777" w:rsidR="00C022FA" w:rsidRPr="00F40E21" w:rsidRDefault="00C022FA" w:rsidP="00C022FA">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52</w:t>
                                  </w:r>
                                </w:p>
                              </w:tc>
                              <w:tc>
                                <w:tcPr>
                                  <w:tcW w:w="921" w:type="dxa"/>
                                  <w:tcBorders>
                                    <w:right w:val="double" w:sz="4" w:space="0" w:color="9CC2E5" w:themeColor="accent5" w:themeTint="99"/>
                                  </w:tcBorders>
                                  <w:vAlign w:val="bottom"/>
                                </w:tcPr>
                                <w:p w14:paraId="5EF1A5D7" w14:textId="77777777" w:rsidR="00C022FA" w:rsidRPr="00F40E21" w:rsidRDefault="00C022FA" w:rsidP="00C022FA">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F40E21">
                                    <w:rPr>
                                      <w:rFonts w:ascii="Century Gothic" w:hAnsi="Century Gothic" w:cs="Calibri"/>
                                      <w:i/>
                                      <w:iCs/>
                                      <w:color w:val="2F5496" w:themeColor="accent1" w:themeShade="BF"/>
                                      <w:sz w:val="22"/>
                                      <w:szCs w:val="22"/>
                                    </w:rPr>
                                    <w:t>63.4</w:t>
                                  </w:r>
                                </w:p>
                              </w:tc>
                              <w:tc>
                                <w:tcPr>
                                  <w:tcW w:w="921" w:type="dxa"/>
                                  <w:tcBorders>
                                    <w:left w:val="double" w:sz="4" w:space="0" w:color="9CC2E5" w:themeColor="accent5" w:themeTint="99"/>
                                  </w:tcBorders>
                                  <w:vAlign w:val="bottom"/>
                                </w:tcPr>
                                <w:p w14:paraId="77741EBD" w14:textId="77777777" w:rsidR="00C022FA" w:rsidRPr="00F40E21" w:rsidRDefault="00C022FA" w:rsidP="00C022FA">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82</w:t>
                                  </w:r>
                                </w:p>
                              </w:tc>
                              <w:tc>
                                <w:tcPr>
                                  <w:tcW w:w="922" w:type="dxa"/>
                                  <w:vAlign w:val="bottom"/>
                                </w:tcPr>
                                <w:p w14:paraId="3CCC3F9B" w14:textId="77777777" w:rsidR="00C022FA" w:rsidRPr="00F40E21" w:rsidRDefault="00C022FA" w:rsidP="00C022FA">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F40E21">
                                    <w:rPr>
                                      <w:rFonts w:ascii="Century Gothic" w:hAnsi="Century Gothic" w:cs="Calibri"/>
                                      <w:i/>
                                      <w:iCs/>
                                      <w:color w:val="2F5496" w:themeColor="accent1" w:themeShade="BF"/>
                                      <w:sz w:val="22"/>
                                      <w:szCs w:val="22"/>
                                    </w:rPr>
                                    <w:t>100.0</w:t>
                                  </w:r>
                                </w:p>
                              </w:tc>
                            </w:tr>
                            <w:tr w:rsidR="00C022FA" w:rsidRPr="00F40E21" w14:paraId="72231530" w14:textId="77777777" w:rsidTr="0005340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3397" w:type="dxa"/>
                                  <w:noWrap/>
                                </w:tcPr>
                                <w:p w14:paraId="5ACF756C" w14:textId="77777777" w:rsidR="00C022FA" w:rsidRPr="00F40E21" w:rsidRDefault="00C022FA" w:rsidP="00C022FA">
                                  <w:pPr>
                                    <w:rPr>
                                      <w:rFonts w:ascii="Century Gothic" w:hAnsi="Century Gothic" w:cs="Calibri"/>
                                      <w:color w:val="2F5496" w:themeColor="accent1" w:themeShade="BF"/>
                                      <w:sz w:val="22"/>
                                      <w:szCs w:val="22"/>
                                    </w:rPr>
                                  </w:pPr>
                                  <w:r w:rsidRPr="00F40E21">
                                    <w:rPr>
                                      <w:rFonts w:ascii="Century Gothic" w:hAnsi="Century Gothic" w:cstheme="minorHAnsi"/>
                                      <w:color w:val="2F5496" w:themeColor="accent1" w:themeShade="BF"/>
                                      <w:sz w:val="22"/>
                                      <w:szCs w:val="22"/>
                                    </w:rPr>
                                    <w:t>A member of your household</w:t>
                                  </w:r>
                                </w:p>
                              </w:tc>
                              <w:tc>
                                <w:tcPr>
                                  <w:tcW w:w="921" w:type="dxa"/>
                                  <w:noWrap/>
                                  <w:vAlign w:val="bottom"/>
                                </w:tcPr>
                                <w:p w14:paraId="63D89C0F" w14:textId="77777777" w:rsidR="00C022FA" w:rsidRPr="00F40E21" w:rsidRDefault="00C022FA" w:rsidP="00C022FA">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28</w:t>
                                  </w:r>
                                </w:p>
                              </w:tc>
                              <w:tc>
                                <w:tcPr>
                                  <w:tcW w:w="921" w:type="dxa"/>
                                  <w:noWrap/>
                                  <w:vAlign w:val="bottom"/>
                                </w:tcPr>
                                <w:p w14:paraId="07E7C48B" w14:textId="77777777" w:rsidR="00C022FA" w:rsidRPr="00F40E21" w:rsidRDefault="00C022FA" w:rsidP="00C022FA">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F40E21">
                                    <w:rPr>
                                      <w:rFonts w:ascii="Century Gothic" w:hAnsi="Century Gothic" w:cs="Calibri"/>
                                      <w:i/>
                                      <w:iCs/>
                                      <w:color w:val="2F5496" w:themeColor="accent1" w:themeShade="BF"/>
                                      <w:sz w:val="22"/>
                                      <w:szCs w:val="22"/>
                                    </w:rPr>
                                    <w:t>35.4</w:t>
                                  </w:r>
                                </w:p>
                              </w:tc>
                              <w:tc>
                                <w:tcPr>
                                  <w:tcW w:w="922" w:type="dxa"/>
                                  <w:vAlign w:val="bottom"/>
                                </w:tcPr>
                                <w:p w14:paraId="616BBAD9" w14:textId="77777777" w:rsidR="00C022FA" w:rsidRPr="00F40E21" w:rsidRDefault="00C022FA" w:rsidP="00C022FA">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51</w:t>
                                  </w:r>
                                </w:p>
                              </w:tc>
                              <w:tc>
                                <w:tcPr>
                                  <w:tcW w:w="921" w:type="dxa"/>
                                  <w:tcBorders>
                                    <w:right w:val="double" w:sz="4" w:space="0" w:color="9CC2E5" w:themeColor="accent5" w:themeTint="99"/>
                                  </w:tcBorders>
                                  <w:vAlign w:val="bottom"/>
                                </w:tcPr>
                                <w:p w14:paraId="7CEBF311" w14:textId="77777777" w:rsidR="00C022FA" w:rsidRPr="00F40E21" w:rsidRDefault="00C022FA" w:rsidP="00C022FA">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F40E21">
                                    <w:rPr>
                                      <w:rFonts w:ascii="Century Gothic" w:hAnsi="Century Gothic" w:cs="Calibri"/>
                                      <w:i/>
                                      <w:iCs/>
                                      <w:color w:val="2F5496" w:themeColor="accent1" w:themeShade="BF"/>
                                      <w:sz w:val="22"/>
                                      <w:szCs w:val="22"/>
                                    </w:rPr>
                                    <w:t>64.6</w:t>
                                  </w:r>
                                </w:p>
                              </w:tc>
                              <w:tc>
                                <w:tcPr>
                                  <w:tcW w:w="921" w:type="dxa"/>
                                  <w:tcBorders>
                                    <w:left w:val="double" w:sz="4" w:space="0" w:color="9CC2E5" w:themeColor="accent5" w:themeTint="99"/>
                                  </w:tcBorders>
                                  <w:vAlign w:val="bottom"/>
                                </w:tcPr>
                                <w:p w14:paraId="02D8C406" w14:textId="77777777" w:rsidR="00C022FA" w:rsidRPr="00F40E21" w:rsidRDefault="00C022FA" w:rsidP="00C022FA">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79</w:t>
                                  </w:r>
                                </w:p>
                              </w:tc>
                              <w:tc>
                                <w:tcPr>
                                  <w:tcW w:w="922" w:type="dxa"/>
                                  <w:vAlign w:val="bottom"/>
                                </w:tcPr>
                                <w:p w14:paraId="50E4BC92" w14:textId="77777777" w:rsidR="00C022FA" w:rsidRPr="00F40E21" w:rsidRDefault="00C022FA" w:rsidP="00C022FA">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F40E21">
                                    <w:rPr>
                                      <w:rFonts w:ascii="Century Gothic" w:hAnsi="Century Gothic" w:cs="Calibri"/>
                                      <w:i/>
                                      <w:iCs/>
                                      <w:color w:val="2F5496" w:themeColor="accent1" w:themeShade="BF"/>
                                      <w:sz w:val="22"/>
                                      <w:szCs w:val="22"/>
                                    </w:rPr>
                                    <w:t>100.0</w:t>
                                  </w:r>
                                </w:p>
                              </w:tc>
                            </w:tr>
                          </w:tbl>
                          <w:p w14:paraId="204389F3" w14:textId="77777777" w:rsidR="00C022FA" w:rsidRPr="00F40E21" w:rsidRDefault="00C022FA" w:rsidP="00C022FA">
                            <w:pPr>
                              <w:rPr>
                                <w:rFonts w:ascii="Century Gothic" w:hAnsi="Century Gothic"/>
                                <w:b/>
                                <w:color w:val="2F5496" w:themeColor="accent1" w:themeShade="BF"/>
                                <w:sz w:val="22"/>
                              </w:rPr>
                            </w:pPr>
                          </w:p>
                          <w:p w14:paraId="5A0FF928" w14:textId="77777777" w:rsidR="00C022FA" w:rsidRPr="00F40E21" w:rsidRDefault="00C022FA" w:rsidP="00C022FA">
                            <w:pPr>
                              <w:rPr>
                                <w:rFonts w:ascii="Century Gothic" w:hAnsi="Century Gothic"/>
                                <w:b/>
                                <w:color w:val="2F5496" w:themeColor="accent1" w:themeShade="BF"/>
                                <w:sz w:val="22"/>
                              </w:rPr>
                            </w:pPr>
                            <w:r w:rsidRPr="00F40E21">
                              <w:rPr>
                                <w:rFonts w:ascii="Century Gothic" w:hAnsi="Century Gothic"/>
                                <w:b/>
                                <w:color w:val="2F5496" w:themeColor="accent1" w:themeShade="BF"/>
                                <w:sz w:val="22"/>
                              </w:rPr>
                              <w:t>Do you consider yourself to be Welsh?</w:t>
                            </w:r>
                          </w:p>
                          <w:tbl>
                            <w:tblPr>
                              <w:tblStyle w:val="GridTable4-Accent5"/>
                              <w:tblW w:w="2880" w:type="dxa"/>
                              <w:tblLook w:val="04E0" w:firstRow="1" w:lastRow="1" w:firstColumn="1" w:lastColumn="0" w:noHBand="0" w:noVBand="1"/>
                            </w:tblPr>
                            <w:tblGrid>
                              <w:gridCol w:w="960"/>
                              <w:gridCol w:w="960"/>
                              <w:gridCol w:w="960"/>
                            </w:tblGrid>
                            <w:tr w:rsidR="00C022FA" w:rsidRPr="00F40E21" w14:paraId="1A03A099" w14:textId="77777777" w:rsidTr="0030653F">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960" w:type="dxa"/>
                                  <w:noWrap/>
                                  <w:hideMark/>
                                </w:tcPr>
                                <w:p w14:paraId="31D6511E" w14:textId="77777777" w:rsidR="00C022FA" w:rsidRPr="00F40E21" w:rsidRDefault="00C022FA" w:rsidP="00C022FA">
                                  <w:pPr>
                                    <w:jc w:val="right"/>
                                    <w:rPr>
                                      <w:rFonts w:ascii="Century Gothic" w:hAnsi="Century Gothic" w:cstheme="minorHAnsi"/>
                                      <w:color w:val="FFFFFF" w:themeColor="background1"/>
                                      <w:sz w:val="22"/>
                                      <w:szCs w:val="22"/>
                                    </w:rPr>
                                  </w:pPr>
                                </w:p>
                              </w:tc>
                              <w:tc>
                                <w:tcPr>
                                  <w:tcW w:w="960" w:type="dxa"/>
                                  <w:noWrap/>
                                  <w:hideMark/>
                                </w:tcPr>
                                <w:p w14:paraId="05F2C0B9" w14:textId="77777777" w:rsidR="00C022FA" w:rsidRPr="00F40E21" w:rsidRDefault="00C022FA" w:rsidP="00C022FA">
                                  <w:pPr>
                                    <w:jc w:val="right"/>
                                    <w:cnfStyle w:val="100000000000" w:firstRow="1" w:lastRow="0" w:firstColumn="0" w:lastColumn="0" w:oddVBand="0" w:evenVBand="0" w:oddHBand="0" w:evenHBand="0" w:firstRowFirstColumn="0" w:firstRowLastColumn="0" w:lastRowFirstColumn="0" w:lastRowLastColumn="0"/>
                                    <w:rPr>
                                      <w:rFonts w:ascii="Century Gothic" w:hAnsi="Century Gothic" w:cstheme="minorHAnsi"/>
                                      <w:b/>
                                      <w:bCs/>
                                      <w:color w:val="FFFFFF" w:themeColor="background1"/>
                                      <w:sz w:val="22"/>
                                      <w:szCs w:val="22"/>
                                    </w:rPr>
                                  </w:pPr>
                                  <w:r w:rsidRPr="00F40E21">
                                    <w:rPr>
                                      <w:rFonts w:ascii="Century Gothic" w:hAnsi="Century Gothic" w:cstheme="minorHAnsi"/>
                                      <w:b/>
                                      <w:bCs/>
                                      <w:color w:val="FFFFFF" w:themeColor="background1"/>
                                      <w:sz w:val="22"/>
                                      <w:szCs w:val="22"/>
                                    </w:rPr>
                                    <w:t>No.</w:t>
                                  </w:r>
                                </w:p>
                              </w:tc>
                              <w:tc>
                                <w:tcPr>
                                  <w:tcW w:w="960" w:type="dxa"/>
                                  <w:noWrap/>
                                  <w:hideMark/>
                                </w:tcPr>
                                <w:p w14:paraId="4CD81DFF" w14:textId="77777777" w:rsidR="00C022FA" w:rsidRPr="00F40E21" w:rsidRDefault="00C022FA" w:rsidP="00C022FA">
                                  <w:pPr>
                                    <w:jc w:val="right"/>
                                    <w:cnfStyle w:val="100000000000" w:firstRow="1" w:lastRow="0" w:firstColumn="0" w:lastColumn="0" w:oddVBand="0" w:evenVBand="0" w:oddHBand="0" w:evenHBand="0" w:firstRowFirstColumn="0" w:firstRowLastColumn="0" w:lastRowFirstColumn="0" w:lastRowLastColumn="0"/>
                                    <w:rPr>
                                      <w:rFonts w:ascii="Century Gothic" w:hAnsi="Century Gothic" w:cstheme="minorHAnsi"/>
                                      <w:b/>
                                      <w:bCs/>
                                      <w:color w:val="FFFFFF" w:themeColor="background1"/>
                                      <w:sz w:val="22"/>
                                      <w:szCs w:val="22"/>
                                    </w:rPr>
                                  </w:pPr>
                                  <w:r w:rsidRPr="00F40E21">
                                    <w:rPr>
                                      <w:rFonts w:ascii="Century Gothic" w:hAnsi="Century Gothic" w:cstheme="minorHAnsi"/>
                                      <w:b/>
                                      <w:bCs/>
                                      <w:color w:val="FFFFFF" w:themeColor="background1"/>
                                      <w:sz w:val="22"/>
                                      <w:szCs w:val="22"/>
                                    </w:rPr>
                                    <w:t>%</w:t>
                                  </w:r>
                                </w:p>
                              </w:tc>
                            </w:tr>
                            <w:tr w:rsidR="00C022FA" w:rsidRPr="00F40E21" w14:paraId="21F49D5B"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960" w:type="dxa"/>
                                  <w:noWrap/>
                                  <w:hideMark/>
                                </w:tcPr>
                                <w:p w14:paraId="1834C2B5" w14:textId="77777777" w:rsidR="00C022FA" w:rsidRPr="00F40E21" w:rsidRDefault="00C022FA" w:rsidP="00C022FA">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Yes</w:t>
                                  </w:r>
                                </w:p>
                              </w:tc>
                              <w:tc>
                                <w:tcPr>
                                  <w:tcW w:w="960" w:type="dxa"/>
                                  <w:noWrap/>
                                  <w:vAlign w:val="bottom"/>
                                </w:tcPr>
                                <w:p w14:paraId="3B1E6B47" w14:textId="77777777" w:rsidR="00C022FA" w:rsidRPr="00F40E21" w:rsidRDefault="00C022FA" w:rsidP="00C022FA">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61</w:t>
                                  </w:r>
                                </w:p>
                              </w:tc>
                              <w:tc>
                                <w:tcPr>
                                  <w:tcW w:w="960" w:type="dxa"/>
                                  <w:noWrap/>
                                  <w:vAlign w:val="bottom"/>
                                </w:tcPr>
                                <w:p w14:paraId="19064E40" w14:textId="77777777" w:rsidR="00C022FA" w:rsidRPr="00F40E21" w:rsidRDefault="00C022FA" w:rsidP="00C022FA">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i/>
                                      <w:iCs/>
                                      <w:color w:val="2F5496" w:themeColor="accent1" w:themeShade="BF"/>
                                      <w:sz w:val="22"/>
                                      <w:szCs w:val="22"/>
                                    </w:rPr>
                                    <w:t>67.0</w:t>
                                  </w:r>
                                </w:p>
                              </w:tc>
                            </w:tr>
                            <w:tr w:rsidR="00C022FA" w:rsidRPr="00F40E21" w14:paraId="7FB080F1" w14:textId="77777777" w:rsidTr="0030653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960" w:type="dxa"/>
                                  <w:noWrap/>
                                  <w:hideMark/>
                                </w:tcPr>
                                <w:p w14:paraId="40457710" w14:textId="77777777" w:rsidR="00C022FA" w:rsidRPr="00F40E21" w:rsidRDefault="00C022FA" w:rsidP="00C022FA">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No</w:t>
                                  </w:r>
                                </w:p>
                              </w:tc>
                              <w:tc>
                                <w:tcPr>
                                  <w:tcW w:w="960" w:type="dxa"/>
                                  <w:noWrap/>
                                  <w:vAlign w:val="bottom"/>
                                </w:tcPr>
                                <w:p w14:paraId="43F573D5" w14:textId="77777777" w:rsidR="00C022FA" w:rsidRPr="00F40E21" w:rsidRDefault="00C022FA" w:rsidP="00C022FA">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30</w:t>
                                  </w:r>
                                </w:p>
                              </w:tc>
                              <w:tc>
                                <w:tcPr>
                                  <w:tcW w:w="960" w:type="dxa"/>
                                  <w:noWrap/>
                                  <w:vAlign w:val="bottom"/>
                                </w:tcPr>
                                <w:p w14:paraId="3A69961C" w14:textId="77777777" w:rsidR="00C022FA" w:rsidRPr="00F40E21" w:rsidRDefault="00C022FA" w:rsidP="00C022FA">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i/>
                                      <w:iCs/>
                                      <w:color w:val="2F5496" w:themeColor="accent1" w:themeShade="BF"/>
                                      <w:sz w:val="22"/>
                                      <w:szCs w:val="22"/>
                                    </w:rPr>
                                    <w:t>33.0</w:t>
                                  </w:r>
                                </w:p>
                              </w:tc>
                            </w:tr>
                            <w:tr w:rsidR="00C022FA" w:rsidRPr="00F40E21" w14:paraId="3D1CCE64" w14:textId="77777777" w:rsidTr="0030653F">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960" w:type="dxa"/>
                                  <w:shd w:val="clear" w:color="auto" w:fill="FFFFFF" w:themeFill="background1"/>
                                  <w:noWrap/>
                                  <w:hideMark/>
                                </w:tcPr>
                                <w:p w14:paraId="314F9669" w14:textId="77777777" w:rsidR="00C022FA" w:rsidRPr="00F40E21" w:rsidRDefault="00C022FA" w:rsidP="00C022FA">
                                  <w:pPr>
                                    <w:rPr>
                                      <w:rFonts w:ascii="Century Gothic" w:hAnsi="Century Gothic" w:cs="Calibri"/>
                                      <w:i/>
                                      <w:iCs/>
                                      <w:color w:val="2F5496" w:themeColor="accent1" w:themeShade="BF"/>
                                      <w:sz w:val="22"/>
                                      <w:szCs w:val="22"/>
                                    </w:rPr>
                                  </w:pPr>
                                  <w:r w:rsidRPr="00F40E21">
                                    <w:rPr>
                                      <w:rFonts w:ascii="Century Gothic" w:hAnsi="Century Gothic" w:cs="Calibri"/>
                                      <w:color w:val="2F5496" w:themeColor="accent1" w:themeShade="BF"/>
                                      <w:sz w:val="22"/>
                                      <w:szCs w:val="22"/>
                                    </w:rPr>
                                    <w:t>Total</w:t>
                                  </w:r>
                                </w:p>
                              </w:tc>
                              <w:tc>
                                <w:tcPr>
                                  <w:tcW w:w="960" w:type="dxa"/>
                                  <w:shd w:val="clear" w:color="auto" w:fill="FFFFFF" w:themeFill="background1"/>
                                  <w:noWrap/>
                                </w:tcPr>
                                <w:p w14:paraId="554A1388" w14:textId="77777777" w:rsidR="00C022FA" w:rsidRPr="00F40E21" w:rsidRDefault="00C022FA" w:rsidP="00C022FA">
                                  <w:pPr>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91</w:t>
                                  </w:r>
                                </w:p>
                              </w:tc>
                              <w:tc>
                                <w:tcPr>
                                  <w:tcW w:w="960" w:type="dxa"/>
                                  <w:shd w:val="clear" w:color="auto" w:fill="FFFFFF" w:themeFill="background1"/>
                                  <w:noWrap/>
                                </w:tcPr>
                                <w:p w14:paraId="15DC3CFF" w14:textId="77777777" w:rsidR="00C022FA" w:rsidRPr="00F40E21" w:rsidRDefault="00C022FA" w:rsidP="00C022FA">
                                  <w:pPr>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i/>
                                      <w:iCs/>
                                      <w:color w:val="2F5496" w:themeColor="accent1" w:themeShade="BF"/>
                                      <w:sz w:val="22"/>
                                      <w:szCs w:val="22"/>
                                    </w:rPr>
                                  </w:pPr>
                                  <w:r w:rsidRPr="00F40E21">
                                    <w:rPr>
                                      <w:rFonts w:ascii="Century Gothic" w:hAnsi="Century Gothic" w:cs="Calibri"/>
                                      <w:i/>
                                      <w:iCs/>
                                      <w:color w:val="2F5496" w:themeColor="accent1" w:themeShade="BF"/>
                                      <w:sz w:val="22"/>
                                      <w:szCs w:val="22"/>
                                    </w:rPr>
                                    <w:t>100.0</w:t>
                                  </w:r>
                                </w:p>
                              </w:tc>
                            </w:tr>
                          </w:tbl>
                          <w:p w14:paraId="15269E4F" w14:textId="77777777" w:rsidR="00C022FA" w:rsidRPr="00F40E21" w:rsidRDefault="00C022FA" w:rsidP="00C022FA">
                            <w:pPr>
                              <w:rPr>
                                <w:rFonts w:ascii="Century Gothic" w:hAnsi="Century Gothic"/>
                                <w:color w:val="2F5496" w:themeColor="accent1" w:themeShade="BF"/>
                                <w:sz w:val="22"/>
                                <w:highlight w:val="yellow"/>
                              </w:rPr>
                            </w:pPr>
                          </w:p>
                          <w:p w14:paraId="0593F739" w14:textId="77777777" w:rsidR="00C022FA" w:rsidRPr="00F40E21" w:rsidRDefault="00C022FA" w:rsidP="00C022FA">
                            <w:pPr>
                              <w:rPr>
                                <w:rFonts w:ascii="Century Gothic" w:hAnsi="Century Gothic"/>
                                <w:b/>
                                <w:color w:val="2F5496" w:themeColor="accent1" w:themeShade="BF"/>
                                <w:sz w:val="22"/>
                              </w:rPr>
                            </w:pPr>
                            <w:r w:rsidRPr="00F40E21">
                              <w:rPr>
                                <w:rFonts w:ascii="Century Gothic" w:hAnsi="Century Gothic"/>
                                <w:b/>
                                <w:color w:val="2F5496" w:themeColor="accent1" w:themeShade="BF"/>
                                <w:sz w:val="22"/>
                              </w:rPr>
                              <w:t>How would you describe your Welsh language skills?</w:t>
                            </w:r>
                          </w:p>
                          <w:tbl>
                            <w:tblPr>
                              <w:tblStyle w:val="GridTable4-Accent5"/>
                              <w:tblW w:w="3333" w:type="dxa"/>
                              <w:tblLook w:val="04E0" w:firstRow="1" w:lastRow="1" w:firstColumn="1" w:lastColumn="0" w:noHBand="0" w:noVBand="1"/>
                            </w:tblPr>
                            <w:tblGrid>
                              <w:gridCol w:w="1413"/>
                              <w:gridCol w:w="960"/>
                              <w:gridCol w:w="960"/>
                            </w:tblGrid>
                            <w:tr w:rsidR="00C022FA" w:rsidRPr="00F40E21" w14:paraId="76EC9345" w14:textId="77777777" w:rsidTr="006F4B9A">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413" w:type="dxa"/>
                                  <w:noWrap/>
                                  <w:hideMark/>
                                </w:tcPr>
                                <w:p w14:paraId="187FF3DE" w14:textId="77777777" w:rsidR="00C022FA" w:rsidRPr="00F40E21" w:rsidRDefault="00C022FA" w:rsidP="00C022FA">
                                  <w:pPr>
                                    <w:jc w:val="right"/>
                                    <w:rPr>
                                      <w:rFonts w:ascii="Century Gothic" w:hAnsi="Century Gothic" w:cstheme="minorHAnsi"/>
                                      <w:color w:val="FFFFFF" w:themeColor="background1"/>
                                      <w:sz w:val="22"/>
                                      <w:szCs w:val="22"/>
                                    </w:rPr>
                                  </w:pPr>
                                </w:p>
                              </w:tc>
                              <w:tc>
                                <w:tcPr>
                                  <w:tcW w:w="960" w:type="dxa"/>
                                  <w:noWrap/>
                                  <w:hideMark/>
                                </w:tcPr>
                                <w:p w14:paraId="7FBB3AED" w14:textId="77777777" w:rsidR="00C022FA" w:rsidRPr="00F40E21" w:rsidRDefault="00C022FA" w:rsidP="00C022FA">
                                  <w:pPr>
                                    <w:jc w:val="right"/>
                                    <w:cnfStyle w:val="100000000000" w:firstRow="1" w:lastRow="0" w:firstColumn="0" w:lastColumn="0" w:oddVBand="0" w:evenVBand="0" w:oddHBand="0" w:evenHBand="0" w:firstRowFirstColumn="0" w:firstRowLastColumn="0" w:lastRowFirstColumn="0" w:lastRowLastColumn="0"/>
                                    <w:rPr>
                                      <w:rFonts w:ascii="Century Gothic" w:hAnsi="Century Gothic" w:cstheme="minorHAnsi"/>
                                      <w:b/>
                                      <w:bCs/>
                                      <w:color w:val="FFFFFF" w:themeColor="background1"/>
                                      <w:sz w:val="22"/>
                                      <w:szCs w:val="22"/>
                                    </w:rPr>
                                  </w:pPr>
                                  <w:r w:rsidRPr="00F40E21">
                                    <w:rPr>
                                      <w:rFonts w:ascii="Century Gothic" w:hAnsi="Century Gothic" w:cstheme="minorHAnsi"/>
                                      <w:b/>
                                      <w:bCs/>
                                      <w:color w:val="FFFFFF" w:themeColor="background1"/>
                                      <w:sz w:val="22"/>
                                      <w:szCs w:val="22"/>
                                    </w:rPr>
                                    <w:t>No.</w:t>
                                  </w:r>
                                </w:p>
                              </w:tc>
                              <w:tc>
                                <w:tcPr>
                                  <w:tcW w:w="960" w:type="dxa"/>
                                  <w:noWrap/>
                                  <w:hideMark/>
                                </w:tcPr>
                                <w:p w14:paraId="4CD0878A" w14:textId="77777777" w:rsidR="00C022FA" w:rsidRPr="00F40E21" w:rsidRDefault="00C022FA" w:rsidP="00C022FA">
                                  <w:pPr>
                                    <w:jc w:val="right"/>
                                    <w:cnfStyle w:val="100000000000" w:firstRow="1" w:lastRow="0" w:firstColumn="0" w:lastColumn="0" w:oddVBand="0" w:evenVBand="0" w:oddHBand="0" w:evenHBand="0" w:firstRowFirstColumn="0" w:firstRowLastColumn="0" w:lastRowFirstColumn="0" w:lastRowLastColumn="0"/>
                                    <w:rPr>
                                      <w:rFonts w:ascii="Century Gothic" w:hAnsi="Century Gothic" w:cstheme="minorHAnsi"/>
                                      <w:b/>
                                      <w:bCs/>
                                      <w:color w:val="FFFFFF" w:themeColor="background1"/>
                                      <w:sz w:val="22"/>
                                      <w:szCs w:val="22"/>
                                    </w:rPr>
                                  </w:pPr>
                                  <w:r w:rsidRPr="00F40E21">
                                    <w:rPr>
                                      <w:rFonts w:ascii="Century Gothic" w:hAnsi="Century Gothic" w:cstheme="minorHAnsi"/>
                                      <w:b/>
                                      <w:bCs/>
                                      <w:color w:val="FFFFFF" w:themeColor="background1"/>
                                      <w:sz w:val="22"/>
                                      <w:szCs w:val="22"/>
                                    </w:rPr>
                                    <w:t>%</w:t>
                                  </w:r>
                                </w:p>
                              </w:tc>
                            </w:tr>
                            <w:tr w:rsidR="00C022FA" w:rsidRPr="00F40E21" w14:paraId="114D8C1D" w14:textId="77777777" w:rsidTr="006F4B9A">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413" w:type="dxa"/>
                                  <w:noWrap/>
                                  <w:hideMark/>
                                </w:tcPr>
                                <w:p w14:paraId="6CDAAB9C" w14:textId="77777777" w:rsidR="00C022FA" w:rsidRPr="00F40E21" w:rsidRDefault="00C022FA" w:rsidP="00C022FA">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Fluent</w:t>
                                  </w:r>
                                </w:p>
                              </w:tc>
                              <w:tc>
                                <w:tcPr>
                                  <w:tcW w:w="960" w:type="dxa"/>
                                  <w:noWrap/>
                                  <w:vAlign w:val="bottom"/>
                                </w:tcPr>
                                <w:p w14:paraId="1BF66F18" w14:textId="77777777" w:rsidR="00C022FA" w:rsidRPr="00F40E21" w:rsidRDefault="00C022FA" w:rsidP="00C022FA">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5</w:t>
                                  </w:r>
                                </w:p>
                              </w:tc>
                              <w:tc>
                                <w:tcPr>
                                  <w:tcW w:w="960" w:type="dxa"/>
                                  <w:noWrap/>
                                  <w:vAlign w:val="bottom"/>
                                </w:tcPr>
                                <w:p w14:paraId="5810A317" w14:textId="77777777" w:rsidR="00C022FA" w:rsidRPr="00F40E21" w:rsidRDefault="00C022FA" w:rsidP="00C022FA">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F40E21">
                                    <w:rPr>
                                      <w:rFonts w:ascii="Century Gothic" w:hAnsi="Century Gothic" w:cs="Calibri"/>
                                      <w:i/>
                                      <w:iCs/>
                                      <w:color w:val="2F5496" w:themeColor="accent1" w:themeShade="BF"/>
                                      <w:sz w:val="22"/>
                                      <w:szCs w:val="22"/>
                                    </w:rPr>
                                    <w:t>5.4</w:t>
                                  </w:r>
                                </w:p>
                              </w:tc>
                            </w:tr>
                            <w:tr w:rsidR="00C022FA" w:rsidRPr="00F40E21" w14:paraId="3469A56E" w14:textId="77777777" w:rsidTr="006F4B9A">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413" w:type="dxa"/>
                                  <w:noWrap/>
                                  <w:hideMark/>
                                </w:tcPr>
                                <w:p w14:paraId="6704F772" w14:textId="77777777" w:rsidR="00C022FA" w:rsidRPr="00F40E21" w:rsidRDefault="00C022FA" w:rsidP="00C022FA">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Moderate</w:t>
                                  </w:r>
                                </w:p>
                              </w:tc>
                              <w:tc>
                                <w:tcPr>
                                  <w:tcW w:w="960" w:type="dxa"/>
                                  <w:noWrap/>
                                  <w:vAlign w:val="bottom"/>
                                </w:tcPr>
                                <w:p w14:paraId="4495B21F" w14:textId="77777777" w:rsidR="00C022FA" w:rsidRPr="00F40E21" w:rsidRDefault="00C022FA" w:rsidP="00C022FA">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2</w:t>
                                  </w:r>
                                </w:p>
                              </w:tc>
                              <w:tc>
                                <w:tcPr>
                                  <w:tcW w:w="960" w:type="dxa"/>
                                  <w:noWrap/>
                                  <w:vAlign w:val="bottom"/>
                                </w:tcPr>
                                <w:p w14:paraId="3DDF23B5" w14:textId="77777777" w:rsidR="00C022FA" w:rsidRPr="00F40E21" w:rsidRDefault="00C022FA" w:rsidP="00C022FA">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F40E21">
                                    <w:rPr>
                                      <w:rFonts w:ascii="Century Gothic" w:hAnsi="Century Gothic" w:cs="Calibri"/>
                                      <w:i/>
                                      <w:iCs/>
                                      <w:color w:val="2F5496" w:themeColor="accent1" w:themeShade="BF"/>
                                      <w:sz w:val="22"/>
                                      <w:szCs w:val="22"/>
                                    </w:rPr>
                                    <w:t>2.2</w:t>
                                  </w:r>
                                </w:p>
                              </w:tc>
                            </w:tr>
                            <w:tr w:rsidR="00C022FA" w:rsidRPr="00F40E21" w14:paraId="340D48D0" w14:textId="77777777" w:rsidTr="006F4B9A">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413" w:type="dxa"/>
                                  <w:noWrap/>
                                  <w:hideMark/>
                                </w:tcPr>
                                <w:p w14:paraId="53FC3C29" w14:textId="77777777" w:rsidR="00C022FA" w:rsidRPr="00F40E21" w:rsidRDefault="00C022FA" w:rsidP="00C022FA">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Basic</w:t>
                                  </w:r>
                                </w:p>
                              </w:tc>
                              <w:tc>
                                <w:tcPr>
                                  <w:tcW w:w="960" w:type="dxa"/>
                                  <w:noWrap/>
                                  <w:vAlign w:val="bottom"/>
                                </w:tcPr>
                                <w:p w14:paraId="0E9CCA83" w14:textId="77777777" w:rsidR="00C022FA" w:rsidRPr="00F40E21" w:rsidRDefault="00C022FA" w:rsidP="00C022FA">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24</w:t>
                                  </w:r>
                                </w:p>
                              </w:tc>
                              <w:tc>
                                <w:tcPr>
                                  <w:tcW w:w="960" w:type="dxa"/>
                                  <w:noWrap/>
                                  <w:vAlign w:val="bottom"/>
                                </w:tcPr>
                                <w:p w14:paraId="3011C05C" w14:textId="77777777" w:rsidR="00C022FA" w:rsidRPr="00F40E21" w:rsidRDefault="00C022FA" w:rsidP="00C022FA">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F40E21">
                                    <w:rPr>
                                      <w:rFonts w:ascii="Century Gothic" w:hAnsi="Century Gothic" w:cs="Calibri"/>
                                      <w:i/>
                                      <w:iCs/>
                                      <w:color w:val="2F5496" w:themeColor="accent1" w:themeShade="BF"/>
                                      <w:sz w:val="22"/>
                                      <w:szCs w:val="22"/>
                                    </w:rPr>
                                    <w:t>26.1</w:t>
                                  </w:r>
                                </w:p>
                              </w:tc>
                            </w:tr>
                            <w:tr w:rsidR="00C022FA" w:rsidRPr="00F40E21" w14:paraId="30495425" w14:textId="77777777" w:rsidTr="006F4B9A">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413" w:type="dxa"/>
                                  <w:noWrap/>
                                  <w:hideMark/>
                                </w:tcPr>
                                <w:p w14:paraId="7CAF20A9" w14:textId="77777777" w:rsidR="00C022FA" w:rsidRPr="00F40E21" w:rsidRDefault="00C022FA" w:rsidP="00C022FA">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Learner</w:t>
                                  </w:r>
                                </w:p>
                              </w:tc>
                              <w:tc>
                                <w:tcPr>
                                  <w:tcW w:w="960" w:type="dxa"/>
                                  <w:noWrap/>
                                  <w:vAlign w:val="bottom"/>
                                </w:tcPr>
                                <w:p w14:paraId="6584F013" w14:textId="77777777" w:rsidR="00C022FA" w:rsidRPr="00F40E21" w:rsidRDefault="00C022FA" w:rsidP="00C022FA">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26</w:t>
                                  </w:r>
                                </w:p>
                              </w:tc>
                              <w:tc>
                                <w:tcPr>
                                  <w:tcW w:w="960" w:type="dxa"/>
                                  <w:noWrap/>
                                  <w:vAlign w:val="bottom"/>
                                </w:tcPr>
                                <w:p w14:paraId="37FAEC55" w14:textId="77777777" w:rsidR="00C022FA" w:rsidRPr="00F40E21" w:rsidRDefault="00C022FA" w:rsidP="00C022FA">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F40E21">
                                    <w:rPr>
                                      <w:rFonts w:ascii="Century Gothic" w:hAnsi="Century Gothic" w:cs="Calibri"/>
                                      <w:i/>
                                      <w:iCs/>
                                      <w:color w:val="2F5496" w:themeColor="accent1" w:themeShade="BF"/>
                                      <w:sz w:val="22"/>
                                      <w:szCs w:val="22"/>
                                    </w:rPr>
                                    <w:t>28.3</w:t>
                                  </w:r>
                                </w:p>
                              </w:tc>
                            </w:tr>
                            <w:tr w:rsidR="00C022FA" w:rsidRPr="00F40E21" w14:paraId="7D68DAED" w14:textId="77777777" w:rsidTr="006F4B9A">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413" w:type="dxa"/>
                                  <w:noWrap/>
                                  <w:hideMark/>
                                </w:tcPr>
                                <w:p w14:paraId="082DCC10" w14:textId="77777777" w:rsidR="00C022FA" w:rsidRPr="00F40E21" w:rsidRDefault="00C022FA" w:rsidP="00C022FA">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None</w:t>
                                  </w:r>
                                </w:p>
                              </w:tc>
                              <w:tc>
                                <w:tcPr>
                                  <w:tcW w:w="960" w:type="dxa"/>
                                  <w:noWrap/>
                                  <w:vAlign w:val="bottom"/>
                                </w:tcPr>
                                <w:p w14:paraId="5FFA3343" w14:textId="77777777" w:rsidR="00C022FA" w:rsidRPr="00F40E21" w:rsidRDefault="00C022FA" w:rsidP="00C022FA">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35</w:t>
                                  </w:r>
                                </w:p>
                              </w:tc>
                              <w:tc>
                                <w:tcPr>
                                  <w:tcW w:w="960" w:type="dxa"/>
                                  <w:noWrap/>
                                  <w:vAlign w:val="bottom"/>
                                </w:tcPr>
                                <w:p w14:paraId="1C8D8D0D" w14:textId="77777777" w:rsidR="00C022FA" w:rsidRPr="00F40E21" w:rsidRDefault="00C022FA" w:rsidP="00C022FA">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F40E21">
                                    <w:rPr>
                                      <w:rFonts w:ascii="Century Gothic" w:hAnsi="Century Gothic" w:cs="Calibri"/>
                                      <w:i/>
                                      <w:iCs/>
                                      <w:color w:val="2F5496" w:themeColor="accent1" w:themeShade="BF"/>
                                      <w:sz w:val="22"/>
                                      <w:szCs w:val="22"/>
                                    </w:rPr>
                                    <w:t>38.0</w:t>
                                  </w:r>
                                </w:p>
                              </w:tc>
                            </w:tr>
                            <w:tr w:rsidR="00C022FA" w:rsidRPr="00F40E21" w14:paraId="71168231" w14:textId="77777777" w:rsidTr="006F4B9A">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413" w:type="dxa"/>
                                  <w:shd w:val="clear" w:color="auto" w:fill="FFFFFF" w:themeFill="background1"/>
                                  <w:noWrap/>
                                  <w:hideMark/>
                                </w:tcPr>
                                <w:p w14:paraId="3AA3A092" w14:textId="77777777" w:rsidR="00C022FA" w:rsidRPr="00F40E21" w:rsidRDefault="00C022FA" w:rsidP="00C022FA">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Total</w:t>
                                  </w:r>
                                </w:p>
                              </w:tc>
                              <w:tc>
                                <w:tcPr>
                                  <w:tcW w:w="960" w:type="dxa"/>
                                  <w:shd w:val="clear" w:color="auto" w:fill="FFFFFF" w:themeFill="background1"/>
                                  <w:noWrap/>
                                </w:tcPr>
                                <w:p w14:paraId="3253DF3A" w14:textId="77777777" w:rsidR="00C022FA" w:rsidRPr="00F40E21" w:rsidRDefault="00C022FA" w:rsidP="00C022FA">
                                  <w:pPr>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92</w:t>
                                  </w:r>
                                </w:p>
                              </w:tc>
                              <w:tc>
                                <w:tcPr>
                                  <w:tcW w:w="960" w:type="dxa"/>
                                  <w:shd w:val="clear" w:color="auto" w:fill="FFFFFF" w:themeFill="background1"/>
                                  <w:noWrap/>
                                </w:tcPr>
                                <w:p w14:paraId="56A773E8" w14:textId="77777777" w:rsidR="00C022FA" w:rsidRPr="00F40E21" w:rsidRDefault="00C022FA" w:rsidP="00C022FA">
                                  <w:pPr>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i/>
                                      <w:iCs/>
                                      <w:color w:val="2F5496" w:themeColor="accent1" w:themeShade="BF"/>
                                      <w:sz w:val="22"/>
                                      <w:szCs w:val="22"/>
                                    </w:rPr>
                                  </w:pPr>
                                  <w:r w:rsidRPr="00F40E21">
                                    <w:rPr>
                                      <w:rFonts w:ascii="Century Gothic" w:hAnsi="Century Gothic" w:cs="Calibri"/>
                                      <w:i/>
                                      <w:iCs/>
                                      <w:color w:val="2F5496" w:themeColor="accent1" w:themeShade="BF"/>
                                      <w:sz w:val="22"/>
                                      <w:szCs w:val="22"/>
                                    </w:rPr>
                                    <w:t>100.0</w:t>
                                  </w:r>
                                </w:p>
                              </w:tc>
                            </w:tr>
                          </w:tbl>
                          <w:p w14:paraId="078D75C2" w14:textId="77777777" w:rsidR="00C022FA" w:rsidRPr="00C022FA" w:rsidRDefault="00C022FA" w:rsidP="00C022FA">
                            <w:pPr>
                              <w:rPr>
                                <w:b/>
                                <w:color w:val="2F5496" w:themeColor="accent1" w:themeShade="BF"/>
                              </w:rPr>
                            </w:pPr>
                          </w:p>
                          <w:p w14:paraId="4AD9CB3C" w14:textId="77777777" w:rsidR="00001B71" w:rsidRPr="00E256DB" w:rsidRDefault="00001B71" w:rsidP="00001B71">
                            <w:pPr>
                              <w:rPr>
                                <w:rFonts w:ascii="Century Gothic" w:hAnsi="Century Gothic"/>
                                <w:color w:val="2F5496" w:themeColor="accent1" w:themeShade="BF"/>
                                <w:sz w:val="22"/>
                                <w:szCs w:val="20"/>
                              </w:rPr>
                            </w:pPr>
                          </w:p>
                          <w:p w14:paraId="205697D6" w14:textId="77777777" w:rsidR="00001B71" w:rsidRDefault="00001B71" w:rsidP="001012C1">
                            <w:pPr>
                              <w:ind w:left="142"/>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1EAB8808" id="_x0000_s1043" type="#_x0000_t202" alt="Please tick any of the following that apply to you:&#10; No. %&#10;Deaf/Deafened/Hard of Hearing 7 8.5&#10;Learning impairment/difficulties 27 32.9&#10;Wheelchair user 15 18.3&#10;Long-standing illness or health condition (e.g. cancer, HIV, diabetes or asthma) 4 4.9&#10;Mental health difficulties 3 3.7&#10;Visual impairment 6 7.3&#10;Mobility impairment 11 13.4&#10;Prefer not to say 6 7.3&#10;Other  3 3.7&#10;Total 82 -&#10;NB. Percentages do not total 100% as respondent could answer more than one option&#10;&#10;Do you or a member of your family identify as neurodivergent (e.g. Attention Deficit Disorders, Autism, Dyslexia, Dyspraxia, Dyscalculia and Dysgraphia)?&#10; Yes No Total&#10; No. % No. % No. %&#10;You 30 36.6 52 63.4 82 100.0&#10;A member of your household 28 35.4 51 64.6 79 100.0&#10;&#10;Do you consider yourself to be Welsh?&#10; No. %&#10;Yes 61 67.0&#10;No 30 33.0&#10;Total 91 100.0&#10;&#10;How would you describe your Welsh language skills?&#10; No. %&#10;Fluent 5 5.4&#10;Moderate 2 2.2&#10;Basic 24 26.1&#10;Learner 26 28.3&#10;None 35 38.0&#10;Total 92 100.0&#10;&#10;" style="position:absolute;margin-left:-16.45pt;margin-top:1.25pt;width:503.9pt;height:696pt;z-index:251658257;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9jXgLAIAAD0EAAAOAAAAZHJzL2Uyb0RvYy54bWysU9uO2yAQfa/Uf0C8N859EyvOapvtVpW2&#10;F2nbD5hgHKMC4wKJvf36DtjJpu1b1RcEM3DOzJnD5rYzmp2k8wptwSejMWfSCiyVPRT829eHNyvO&#10;fABbgkYrC/4sPb/dvn61aZtcTrFGXUrHCMT6vG0KXofQ5FnmRS0N+BE20lKyQmcg0NEdstJBS+hG&#10;Z9PxeJm16MrGoZDeU/S+T/Jtwq8qKcLnqvIyMF1wqi2k1aV1H9dsu4H84KCplRjKgH+owoCyRHqB&#10;uocA7OjUX1BGCYceqzASaDKsKiVk6oG6mYz/6OaphkamXkgc31xk8v8PVnw6PTVfHAvdW+xogKkJ&#10;3zyi+O6ZxV0N9iDvnMO2llAS8SRKlrWNz4enUWqf+wiybz9iSUOGY8AE1FXORFWoT0boNIDni+iy&#10;C0xQcDlbrxczSgnKrVazNY01cUB+ft44H95LNCxuCu5oqgkeTo8+xHIgP1+JbB61Kh+U1ukQnSR3&#10;2rETkAdACGnDMj3XR0P19nEi7WkhpzB5pg+vzmGiSJ6MSInwNxJtWVvw9WK6SMAWI3uyllGB/K2V&#10;od4i1uC4KOY7W6YrAZTu90Si7aBuFLSXNnT7jqmSpL+JukS191g+k94Oez/T/6NNje4nZy15ueD+&#10;xxGc5Ex/sDSz9WQ+j+ZPh/niZkoHd53ZX2fACoIqeOCs3+5C+jBRTYt3NNtKJdVfKhlqJo8mbYb/&#10;FD/B9Tndevn1218AAAD//wMAUEsDBBQABgAIAAAAIQCojPUj4AAAAAoBAAAPAAAAZHJzL2Rvd25y&#10;ZXYueG1sTI9BT4NAEIXvJv6HzZh4axcptQVZGmPiyUOVeqi3BUaWlJ0l7LbQf+940uPL+/Lmm3w3&#10;215ccPSdIwUPywgEUu2ajloFn4fXxRaED5oa3TtCBVf0sCtub3KdNW6iD7yUoRU8Qj7TCkwIQyal&#10;rw1a7ZduQOLu241WB45jK5tRTzxuexlH0aO0uiO+YPSALwbrU3m2Cr7i7WG6HodTkrybY5nuq81+&#10;flPq/m5+fgIRcA5/MPzqszoU7FS5MzVe9AoWqzhlVEG8BsF9ukk4Vwyu0mQNssjl/xeKHwAAAP//&#10;AwBQSwECLQAUAAYACAAAACEAtoM4kv4AAADhAQAAEwAAAAAAAAAAAAAAAAAAAAAAW0NvbnRlbnRf&#10;VHlwZXNdLnhtbFBLAQItABQABgAIAAAAIQA4/SH/1gAAAJQBAAALAAAAAAAAAAAAAAAAAC8BAABf&#10;cmVscy8ucmVsc1BLAQItABQABgAIAAAAIQCJ9jXgLAIAAD0EAAAOAAAAAAAAAAAAAAAAAC4CAABk&#10;cnMvZTJvRG9jLnhtbFBLAQItABQABgAIAAAAIQCojPUj4AAAAAoBAAAPAAAAAAAAAAAAAAAAAIYE&#10;AABkcnMvZG93bnJldi54bWxQSwUGAAAAAAQABADzAAAAkwUAAAAA&#10;" fillcolor="#e2efd9 [665]" stroked="f">
                <v:textbox>
                  <w:txbxContent>
                    <w:p w14:paraId="6714A321" w14:textId="77777777" w:rsidR="00C022FA" w:rsidRPr="00F40E21" w:rsidRDefault="00C022FA" w:rsidP="00C022FA">
                      <w:pPr>
                        <w:rPr>
                          <w:rFonts w:ascii="Century Gothic" w:hAnsi="Century Gothic"/>
                          <w:b/>
                          <w:color w:val="2F5496" w:themeColor="accent1" w:themeShade="BF"/>
                          <w:sz w:val="22"/>
                        </w:rPr>
                      </w:pPr>
                      <w:r w:rsidRPr="00F40E21">
                        <w:rPr>
                          <w:rFonts w:ascii="Century Gothic" w:hAnsi="Century Gothic"/>
                          <w:b/>
                          <w:color w:val="2F5496" w:themeColor="accent1" w:themeShade="BF"/>
                          <w:sz w:val="22"/>
                        </w:rPr>
                        <w:t>Please tick any of the following that apply to you:</w:t>
                      </w:r>
                    </w:p>
                    <w:tbl>
                      <w:tblPr>
                        <w:tblStyle w:val="GridTable4-Accent5"/>
                        <w:tblW w:w="6451" w:type="dxa"/>
                        <w:tblLook w:val="04E0" w:firstRow="1" w:lastRow="1" w:firstColumn="1" w:lastColumn="0" w:noHBand="0" w:noVBand="1"/>
                      </w:tblPr>
                      <w:tblGrid>
                        <w:gridCol w:w="4531"/>
                        <w:gridCol w:w="960"/>
                        <w:gridCol w:w="960"/>
                      </w:tblGrid>
                      <w:tr w:rsidR="00C022FA" w:rsidRPr="00F40E21" w14:paraId="39044B12" w14:textId="77777777" w:rsidTr="00053401">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531" w:type="dxa"/>
                            <w:noWrap/>
                            <w:hideMark/>
                          </w:tcPr>
                          <w:p w14:paraId="1DC326CC" w14:textId="77777777" w:rsidR="00C022FA" w:rsidRPr="00F40E21" w:rsidRDefault="00C022FA" w:rsidP="00C022FA">
                            <w:pPr>
                              <w:jc w:val="right"/>
                              <w:rPr>
                                <w:rFonts w:ascii="Century Gothic" w:hAnsi="Century Gothic" w:cstheme="minorHAnsi"/>
                                <w:color w:val="FFFFFF" w:themeColor="background1"/>
                                <w:sz w:val="22"/>
                                <w:szCs w:val="22"/>
                              </w:rPr>
                            </w:pPr>
                          </w:p>
                        </w:tc>
                        <w:tc>
                          <w:tcPr>
                            <w:tcW w:w="960" w:type="dxa"/>
                            <w:noWrap/>
                            <w:hideMark/>
                          </w:tcPr>
                          <w:p w14:paraId="62B4129C" w14:textId="77777777" w:rsidR="00C022FA" w:rsidRPr="00F40E21" w:rsidRDefault="00C022FA" w:rsidP="00C022FA">
                            <w:pPr>
                              <w:jc w:val="right"/>
                              <w:cnfStyle w:val="100000000000" w:firstRow="1" w:lastRow="0" w:firstColumn="0" w:lastColumn="0" w:oddVBand="0" w:evenVBand="0" w:oddHBand="0" w:evenHBand="0" w:firstRowFirstColumn="0" w:firstRowLastColumn="0" w:lastRowFirstColumn="0" w:lastRowLastColumn="0"/>
                              <w:rPr>
                                <w:rFonts w:ascii="Century Gothic" w:hAnsi="Century Gothic" w:cstheme="minorHAnsi"/>
                                <w:b/>
                                <w:bCs/>
                                <w:color w:val="FFFFFF" w:themeColor="background1"/>
                                <w:sz w:val="22"/>
                                <w:szCs w:val="22"/>
                              </w:rPr>
                            </w:pPr>
                            <w:r w:rsidRPr="00F40E21">
                              <w:rPr>
                                <w:rFonts w:ascii="Century Gothic" w:hAnsi="Century Gothic" w:cstheme="minorHAnsi"/>
                                <w:b/>
                                <w:bCs/>
                                <w:color w:val="FFFFFF" w:themeColor="background1"/>
                                <w:sz w:val="22"/>
                                <w:szCs w:val="22"/>
                              </w:rPr>
                              <w:t>No.</w:t>
                            </w:r>
                          </w:p>
                        </w:tc>
                        <w:tc>
                          <w:tcPr>
                            <w:tcW w:w="960" w:type="dxa"/>
                            <w:noWrap/>
                            <w:hideMark/>
                          </w:tcPr>
                          <w:p w14:paraId="313AD4D9" w14:textId="77777777" w:rsidR="00C022FA" w:rsidRPr="00F40E21" w:rsidRDefault="00C022FA" w:rsidP="00C022FA">
                            <w:pPr>
                              <w:jc w:val="right"/>
                              <w:cnfStyle w:val="100000000000" w:firstRow="1" w:lastRow="0" w:firstColumn="0" w:lastColumn="0" w:oddVBand="0" w:evenVBand="0" w:oddHBand="0" w:evenHBand="0" w:firstRowFirstColumn="0" w:firstRowLastColumn="0" w:lastRowFirstColumn="0" w:lastRowLastColumn="0"/>
                              <w:rPr>
                                <w:rFonts w:ascii="Century Gothic" w:hAnsi="Century Gothic" w:cstheme="minorHAnsi"/>
                                <w:b/>
                                <w:bCs/>
                                <w:color w:val="FFFFFF" w:themeColor="background1"/>
                                <w:sz w:val="22"/>
                                <w:szCs w:val="22"/>
                              </w:rPr>
                            </w:pPr>
                            <w:r w:rsidRPr="00F40E21">
                              <w:rPr>
                                <w:rFonts w:ascii="Century Gothic" w:hAnsi="Century Gothic" w:cstheme="minorHAnsi"/>
                                <w:b/>
                                <w:bCs/>
                                <w:color w:val="FFFFFF" w:themeColor="background1"/>
                                <w:sz w:val="22"/>
                                <w:szCs w:val="22"/>
                              </w:rPr>
                              <w:t>%</w:t>
                            </w:r>
                          </w:p>
                        </w:tc>
                      </w:tr>
                      <w:tr w:rsidR="00C022FA" w:rsidRPr="00F40E21" w14:paraId="1438CFA1" w14:textId="77777777" w:rsidTr="0005340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531" w:type="dxa"/>
                            <w:noWrap/>
                            <w:hideMark/>
                          </w:tcPr>
                          <w:p w14:paraId="74C0BAE4" w14:textId="77777777" w:rsidR="00C022FA" w:rsidRPr="00F40E21" w:rsidRDefault="00C022FA" w:rsidP="00C022FA">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Deaf/Deafened/Hard of Hearing</w:t>
                            </w:r>
                          </w:p>
                        </w:tc>
                        <w:tc>
                          <w:tcPr>
                            <w:tcW w:w="960" w:type="dxa"/>
                            <w:noWrap/>
                          </w:tcPr>
                          <w:p w14:paraId="20CEB65D" w14:textId="77777777" w:rsidR="00C022FA" w:rsidRPr="00F40E21" w:rsidRDefault="00C022FA" w:rsidP="0005340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7</w:t>
                            </w:r>
                          </w:p>
                        </w:tc>
                        <w:tc>
                          <w:tcPr>
                            <w:tcW w:w="960" w:type="dxa"/>
                            <w:noWrap/>
                          </w:tcPr>
                          <w:p w14:paraId="3536D93D" w14:textId="77777777" w:rsidR="00C022FA" w:rsidRPr="00F40E21" w:rsidRDefault="00C022FA" w:rsidP="0005340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F40E21">
                              <w:rPr>
                                <w:rFonts w:ascii="Century Gothic" w:hAnsi="Century Gothic" w:cs="Calibri"/>
                                <w:i/>
                                <w:iCs/>
                                <w:color w:val="2F5496" w:themeColor="accent1" w:themeShade="BF"/>
                                <w:sz w:val="22"/>
                                <w:szCs w:val="22"/>
                              </w:rPr>
                              <w:t>8.5</w:t>
                            </w:r>
                          </w:p>
                        </w:tc>
                      </w:tr>
                      <w:tr w:rsidR="00C022FA" w:rsidRPr="00F40E21" w14:paraId="3557B618" w14:textId="77777777" w:rsidTr="00053401">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531" w:type="dxa"/>
                            <w:noWrap/>
                            <w:hideMark/>
                          </w:tcPr>
                          <w:p w14:paraId="62821E7D" w14:textId="77777777" w:rsidR="00C022FA" w:rsidRPr="00F40E21" w:rsidRDefault="00C022FA" w:rsidP="00C022FA">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Learning impairment/difficulties</w:t>
                            </w:r>
                          </w:p>
                        </w:tc>
                        <w:tc>
                          <w:tcPr>
                            <w:tcW w:w="960" w:type="dxa"/>
                            <w:noWrap/>
                          </w:tcPr>
                          <w:p w14:paraId="34D89ACC" w14:textId="77777777" w:rsidR="00C022FA" w:rsidRPr="00F40E21" w:rsidRDefault="00C022FA" w:rsidP="00053401">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27</w:t>
                            </w:r>
                          </w:p>
                        </w:tc>
                        <w:tc>
                          <w:tcPr>
                            <w:tcW w:w="960" w:type="dxa"/>
                            <w:noWrap/>
                          </w:tcPr>
                          <w:p w14:paraId="74B74179" w14:textId="77777777" w:rsidR="00C022FA" w:rsidRPr="00F40E21" w:rsidRDefault="00C022FA" w:rsidP="00053401">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F40E21">
                              <w:rPr>
                                <w:rFonts w:ascii="Century Gothic" w:hAnsi="Century Gothic" w:cs="Calibri"/>
                                <w:i/>
                                <w:iCs/>
                                <w:color w:val="2F5496" w:themeColor="accent1" w:themeShade="BF"/>
                                <w:sz w:val="22"/>
                                <w:szCs w:val="22"/>
                              </w:rPr>
                              <w:t>32.9</w:t>
                            </w:r>
                          </w:p>
                        </w:tc>
                      </w:tr>
                      <w:tr w:rsidR="00C022FA" w:rsidRPr="00F40E21" w14:paraId="3113BE65" w14:textId="77777777" w:rsidTr="0005340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531" w:type="dxa"/>
                            <w:noWrap/>
                            <w:hideMark/>
                          </w:tcPr>
                          <w:p w14:paraId="00F1895E" w14:textId="77777777" w:rsidR="00C022FA" w:rsidRPr="00F40E21" w:rsidRDefault="00C022FA" w:rsidP="00C022FA">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Wheelchair user</w:t>
                            </w:r>
                          </w:p>
                        </w:tc>
                        <w:tc>
                          <w:tcPr>
                            <w:tcW w:w="960" w:type="dxa"/>
                            <w:noWrap/>
                          </w:tcPr>
                          <w:p w14:paraId="4D2F9C09" w14:textId="77777777" w:rsidR="00C022FA" w:rsidRPr="00F40E21" w:rsidRDefault="00C022FA" w:rsidP="0005340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15</w:t>
                            </w:r>
                          </w:p>
                        </w:tc>
                        <w:tc>
                          <w:tcPr>
                            <w:tcW w:w="960" w:type="dxa"/>
                            <w:noWrap/>
                          </w:tcPr>
                          <w:p w14:paraId="3681EAA6" w14:textId="77777777" w:rsidR="00C022FA" w:rsidRPr="00F40E21" w:rsidRDefault="00C022FA" w:rsidP="0005340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F40E21">
                              <w:rPr>
                                <w:rFonts w:ascii="Century Gothic" w:hAnsi="Century Gothic" w:cs="Calibri"/>
                                <w:i/>
                                <w:iCs/>
                                <w:color w:val="2F5496" w:themeColor="accent1" w:themeShade="BF"/>
                                <w:sz w:val="22"/>
                                <w:szCs w:val="22"/>
                              </w:rPr>
                              <w:t>18.3</w:t>
                            </w:r>
                          </w:p>
                        </w:tc>
                      </w:tr>
                      <w:tr w:rsidR="00C022FA" w:rsidRPr="00F40E21" w14:paraId="781D091F" w14:textId="77777777" w:rsidTr="00053401">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531" w:type="dxa"/>
                            <w:noWrap/>
                            <w:hideMark/>
                          </w:tcPr>
                          <w:p w14:paraId="5D7BE53B" w14:textId="77777777" w:rsidR="00C022FA" w:rsidRPr="00F40E21" w:rsidRDefault="00C022FA" w:rsidP="00C022FA">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Long-standing illness or health condition (e.g. cancer, HIV, diabetes or asthma)</w:t>
                            </w:r>
                          </w:p>
                        </w:tc>
                        <w:tc>
                          <w:tcPr>
                            <w:tcW w:w="960" w:type="dxa"/>
                            <w:noWrap/>
                          </w:tcPr>
                          <w:p w14:paraId="7515FFA4" w14:textId="77777777" w:rsidR="00C022FA" w:rsidRPr="00F40E21" w:rsidRDefault="00C022FA" w:rsidP="00053401">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4</w:t>
                            </w:r>
                          </w:p>
                        </w:tc>
                        <w:tc>
                          <w:tcPr>
                            <w:tcW w:w="960" w:type="dxa"/>
                            <w:noWrap/>
                          </w:tcPr>
                          <w:p w14:paraId="67FD3667" w14:textId="77777777" w:rsidR="00C022FA" w:rsidRPr="00F40E21" w:rsidRDefault="00C022FA" w:rsidP="00053401">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F40E21">
                              <w:rPr>
                                <w:rFonts w:ascii="Century Gothic" w:hAnsi="Century Gothic" w:cs="Calibri"/>
                                <w:i/>
                                <w:iCs/>
                                <w:color w:val="2F5496" w:themeColor="accent1" w:themeShade="BF"/>
                                <w:sz w:val="22"/>
                                <w:szCs w:val="22"/>
                              </w:rPr>
                              <w:t>4.9</w:t>
                            </w:r>
                          </w:p>
                        </w:tc>
                      </w:tr>
                      <w:tr w:rsidR="00C022FA" w:rsidRPr="00F40E21" w14:paraId="1AC1C027" w14:textId="77777777" w:rsidTr="0005340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531" w:type="dxa"/>
                            <w:noWrap/>
                            <w:hideMark/>
                          </w:tcPr>
                          <w:p w14:paraId="0CF3E632" w14:textId="77777777" w:rsidR="00C022FA" w:rsidRPr="00F40E21" w:rsidRDefault="00C022FA" w:rsidP="00C022FA">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Mental health difficulties</w:t>
                            </w:r>
                          </w:p>
                        </w:tc>
                        <w:tc>
                          <w:tcPr>
                            <w:tcW w:w="960" w:type="dxa"/>
                            <w:noWrap/>
                          </w:tcPr>
                          <w:p w14:paraId="03D2D06E" w14:textId="77777777" w:rsidR="00C022FA" w:rsidRPr="00F40E21" w:rsidRDefault="00C022FA" w:rsidP="0005340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3</w:t>
                            </w:r>
                          </w:p>
                        </w:tc>
                        <w:tc>
                          <w:tcPr>
                            <w:tcW w:w="960" w:type="dxa"/>
                            <w:noWrap/>
                          </w:tcPr>
                          <w:p w14:paraId="4992AB48" w14:textId="77777777" w:rsidR="00C022FA" w:rsidRPr="00F40E21" w:rsidRDefault="00C022FA" w:rsidP="0005340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F40E21">
                              <w:rPr>
                                <w:rFonts w:ascii="Century Gothic" w:hAnsi="Century Gothic" w:cs="Calibri"/>
                                <w:i/>
                                <w:iCs/>
                                <w:color w:val="2F5496" w:themeColor="accent1" w:themeShade="BF"/>
                                <w:sz w:val="22"/>
                                <w:szCs w:val="22"/>
                              </w:rPr>
                              <w:t>3.7</w:t>
                            </w:r>
                          </w:p>
                        </w:tc>
                      </w:tr>
                      <w:tr w:rsidR="00C022FA" w:rsidRPr="00F40E21" w14:paraId="39792203" w14:textId="77777777" w:rsidTr="00053401">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531" w:type="dxa"/>
                            <w:noWrap/>
                            <w:hideMark/>
                          </w:tcPr>
                          <w:p w14:paraId="15F5473A" w14:textId="77777777" w:rsidR="00C022FA" w:rsidRPr="00F40E21" w:rsidRDefault="00C022FA" w:rsidP="00C022FA">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Visual impairment</w:t>
                            </w:r>
                          </w:p>
                        </w:tc>
                        <w:tc>
                          <w:tcPr>
                            <w:tcW w:w="960" w:type="dxa"/>
                            <w:noWrap/>
                          </w:tcPr>
                          <w:p w14:paraId="7DBA323D" w14:textId="77777777" w:rsidR="00C022FA" w:rsidRPr="00F40E21" w:rsidRDefault="00C022FA" w:rsidP="00053401">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6</w:t>
                            </w:r>
                          </w:p>
                        </w:tc>
                        <w:tc>
                          <w:tcPr>
                            <w:tcW w:w="960" w:type="dxa"/>
                            <w:noWrap/>
                          </w:tcPr>
                          <w:p w14:paraId="6B265AE0" w14:textId="77777777" w:rsidR="00C022FA" w:rsidRPr="00F40E21" w:rsidRDefault="00C022FA" w:rsidP="00053401">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F40E21">
                              <w:rPr>
                                <w:rFonts w:ascii="Century Gothic" w:hAnsi="Century Gothic" w:cs="Calibri"/>
                                <w:i/>
                                <w:iCs/>
                                <w:color w:val="2F5496" w:themeColor="accent1" w:themeShade="BF"/>
                                <w:sz w:val="22"/>
                                <w:szCs w:val="22"/>
                              </w:rPr>
                              <w:t>7.3</w:t>
                            </w:r>
                          </w:p>
                        </w:tc>
                      </w:tr>
                      <w:tr w:rsidR="00C022FA" w:rsidRPr="00F40E21" w14:paraId="5CDE3129" w14:textId="77777777" w:rsidTr="0005340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531" w:type="dxa"/>
                            <w:noWrap/>
                            <w:hideMark/>
                          </w:tcPr>
                          <w:p w14:paraId="771A9073" w14:textId="77777777" w:rsidR="00C022FA" w:rsidRPr="00F40E21" w:rsidRDefault="00C022FA" w:rsidP="00C022FA">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Mobility impairment</w:t>
                            </w:r>
                          </w:p>
                        </w:tc>
                        <w:tc>
                          <w:tcPr>
                            <w:tcW w:w="960" w:type="dxa"/>
                            <w:noWrap/>
                          </w:tcPr>
                          <w:p w14:paraId="512470EE" w14:textId="77777777" w:rsidR="00C022FA" w:rsidRPr="00F40E21" w:rsidRDefault="00C022FA" w:rsidP="0005340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11</w:t>
                            </w:r>
                          </w:p>
                        </w:tc>
                        <w:tc>
                          <w:tcPr>
                            <w:tcW w:w="960" w:type="dxa"/>
                            <w:noWrap/>
                          </w:tcPr>
                          <w:p w14:paraId="7E0D3CB0" w14:textId="77777777" w:rsidR="00C022FA" w:rsidRPr="00F40E21" w:rsidRDefault="00C022FA" w:rsidP="0005340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F40E21">
                              <w:rPr>
                                <w:rFonts w:ascii="Century Gothic" w:hAnsi="Century Gothic" w:cs="Calibri"/>
                                <w:i/>
                                <w:iCs/>
                                <w:color w:val="2F5496" w:themeColor="accent1" w:themeShade="BF"/>
                                <w:sz w:val="22"/>
                                <w:szCs w:val="22"/>
                              </w:rPr>
                              <w:t>13.4</w:t>
                            </w:r>
                          </w:p>
                        </w:tc>
                      </w:tr>
                      <w:tr w:rsidR="00C022FA" w:rsidRPr="00F40E21" w14:paraId="0EA9D238" w14:textId="77777777" w:rsidTr="00053401">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531" w:type="dxa"/>
                            <w:noWrap/>
                            <w:hideMark/>
                          </w:tcPr>
                          <w:p w14:paraId="5310CA3C" w14:textId="77777777" w:rsidR="00C022FA" w:rsidRPr="00F40E21" w:rsidRDefault="00C022FA" w:rsidP="00C022FA">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Prefer not to say</w:t>
                            </w:r>
                          </w:p>
                        </w:tc>
                        <w:tc>
                          <w:tcPr>
                            <w:tcW w:w="960" w:type="dxa"/>
                            <w:noWrap/>
                          </w:tcPr>
                          <w:p w14:paraId="462B3F8E" w14:textId="77777777" w:rsidR="00C022FA" w:rsidRPr="00F40E21" w:rsidRDefault="00C022FA" w:rsidP="00053401">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6</w:t>
                            </w:r>
                          </w:p>
                        </w:tc>
                        <w:tc>
                          <w:tcPr>
                            <w:tcW w:w="960" w:type="dxa"/>
                            <w:noWrap/>
                          </w:tcPr>
                          <w:p w14:paraId="043209AD" w14:textId="77777777" w:rsidR="00C022FA" w:rsidRPr="00F40E21" w:rsidRDefault="00C022FA" w:rsidP="00053401">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F40E21">
                              <w:rPr>
                                <w:rFonts w:ascii="Century Gothic" w:hAnsi="Century Gothic" w:cs="Calibri"/>
                                <w:i/>
                                <w:iCs/>
                                <w:color w:val="2F5496" w:themeColor="accent1" w:themeShade="BF"/>
                                <w:sz w:val="22"/>
                                <w:szCs w:val="22"/>
                              </w:rPr>
                              <w:t>7.3</w:t>
                            </w:r>
                          </w:p>
                        </w:tc>
                      </w:tr>
                      <w:tr w:rsidR="00C022FA" w:rsidRPr="00F40E21" w14:paraId="75F6655D" w14:textId="77777777" w:rsidTr="0005340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531" w:type="dxa"/>
                            <w:noWrap/>
                            <w:hideMark/>
                          </w:tcPr>
                          <w:p w14:paraId="23F273CE" w14:textId="77777777" w:rsidR="00C022FA" w:rsidRPr="00F40E21" w:rsidRDefault="00C022FA" w:rsidP="00C022FA">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 xml:space="preserve">Other </w:t>
                            </w:r>
                          </w:p>
                        </w:tc>
                        <w:tc>
                          <w:tcPr>
                            <w:tcW w:w="960" w:type="dxa"/>
                            <w:noWrap/>
                          </w:tcPr>
                          <w:p w14:paraId="275167ED" w14:textId="77777777" w:rsidR="00C022FA" w:rsidRPr="00F40E21" w:rsidRDefault="00C022FA" w:rsidP="0005340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3</w:t>
                            </w:r>
                          </w:p>
                        </w:tc>
                        <w:tc>
                          <w:tcPr>
                            <w:tcW w:w="960" w:type="dxa"/>
                            <w:noWrap/>
                          </w:tcPr>
                          <w:p w14:paraId="790CAA83" w14:textId="77777777" w:rsidR="00C022FA" w:rsidRPr="00F40E21" w:rsidRDefault="00C022FA" w:rsidP="0005340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F40E21">
                              <w:rPr>
                                <w:rFonts w:ascii="Century Gothic" w:hAnsi="Century Gothic" w:cs="Calibri"/>
                                <w:i/>
                                <w:iCs/>
                                <w:color w:val="2F5496" w:themeColor="accent1" w:themeShade="BF"/>
                                <w:sz w:val="22"/>
                                <w:szCs w:val="22"/>
                              </w:rPr>
                              <w:t>3.7</w:t>
                            </w:r>
                          </w:p>
                        </w:tc>
                      </w:tr>
                      <w:tr w:rsidR="00C022FA" w:rsidRPr="00F40E21" w14:paraId="70FA8911" w14:textId="77777777" w:rsidTr="00053401">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531" w:type="dxa"/>
                            <w:shd w:val="clear" w:color="auto" w:fill="FFFFFF" w:themeFill="background1"/>
                            <w:noWrap/>
                            <w:hideMark/>
                          </w:tcPr>
                          <w:p w14:paraId="089B91B5" w14:textId="77777777" w:rsidR="00C022FA" w:rsidRPr="00F40E21" w:rsidRDefault="00C022FA" w:rsidP="00C022FA">
                            <w:pPr>
                              <w:rPr>
                                <w:rFonts w:ascii="Century Gothic" w:hAnsi="Century Gothic" w:cs="Calibri"/>
                                <w:i/>
                                <w:iCs/>
                                <w:color w:val="2F5496" w:themeColor="accent1" w:themeShade="BF"/>
                                <w:sz w:val="22"/>
                                <w:szCs w:val="22"/>
                              </w:rPr>
                            </w:pPr>
                            <w:r w:rsidRPr="00F40E21">
                              <w:rPr>
                                <w:rFonts w:ascii="Century Gothic" w:hAnsi="Century Gothic" w:cs="Calibri"/>
                                <w:color w:val="2F5496" w:themeColor="accent1" w:themeShade="BF"/>
                                <w:sz w:val="22"/>
                                <w:szCs w:val="22"/>
                              </w:rPr>
                              <w:t>Total</w:t>
                            </w:r>
                          </w:p>
                        </w:tc>
                        <w:tc>
                          <w:tcPr>
                            <w:tcW w:w="960" w:type="dxa"/>
                            <w:shd w:val="clear" w:color="auto" w:fill="FFFFFF" w:themeFill="background1"/>
                            <w:noWrap/>
                          </w:tcPr>
                          <w:p w14:paraId="5331760A" w14:textId="77777777" w:rsidR="00C022FA" w:rsidRPr="00F40E21" w:rsidRDefault="00C022FA" w:rsidP="00053401">
                            <w:pPr>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82</w:t>
                            </w:r>
                          </w:p>
                        </w:tc>
                        <w:tc>
                          <w:tcPr>
                            <w:tcW w:w="960" w:type="dxa"/>
                            <w:shd w:val="clear" w:color="auto" w:fill="FFFFFF" w:themeFill="background1"/>
                            <w:noWrap/>
                          </w:tcPr>
                          <w:p w14:paraId="2B8A3AB2" w14:textId="77777777" w:rsidR="00C022FA" w:rsidRPr="00F40E21" w:rsidRDefault="00C022FA" w:rsidP="00053401">
                            <w:pPr>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w:t>
                            </w:r>
                          </w:p>
                        </w:tc>
                      </w:tr>
                    </w:tbl>
                    <w:p w14:paraId="5669392D" w14:textId="77777777" w:rsidR="00C022FA" w:rsidRPr="00F40E21" w:rsidRDefault="00C022FA" w:rsidP="00C022FA">
                      <w:pPr>
                        <w:rPr>
                          <w:rFonts w:ascii="Century Gothic" w:eastAsia="Times New Roman" w:hAnsi="Century Gothic" w:cs="Arial"/>
                          <w:color w:val="2F5496" w:themeColor="accent1" w:themeShade="BF"/>
                          <w:sz w:val="22"/>
                          <w:lang w:eastAsia="en-GB"/>
                        </w:rPr>
                      </w:pPr>
                      <w:r w:rsidRPr="00F40E21">
                        <w:rPr>
                          <w:rFonts w:ascii="Century Gothic" w:eastAsia="Times New Roman" w:hAnsi="Century Gothic"/>
                          <w:i/>
                          <w:color w:val="2F5496" w:themeColor="accent1" w:themeShade="BF"/>
                          <w:sz w:val="22"/>
                          <w:lang w:eastAsia="en-GB"/>
                        </w:rPr>
                        <w:t>NB. Percentages do not total 100% as respondent could answer more than one option</w:t>
                      </w:r>
                    </w:p>
                    <w:p w14:paraId="1DC351AF" w14:textId="77777777" w:rsidR="00C022FA" w:rsidRPr="00F40E21" w:rsidRDefault="00C022FA" w:rsidP="00C022FA">
                      <w:pPr>
                        <w:spacing w:after="0"/>
                        <w:rPr>
                          <w:rFonts w:ascii="Century Gothic" w:hAnsi="Century Gothic"/>
                          <w:color w:val="2F5496" w:themeColor="accent1" w:themeShade="BF"/>
                          <w:sz w:val="22"/>
                          <w:highlight w:val="yellow"/>
                        </w:rPr>
                      </w:pPr>
                    </w:p>
                    <w:p w14:paraId="69217459" w14:textId="77777777" w:rsidR="00C022FA" w:rsidRPr="00F40E21" w:rsidRDefault="00C022FA" w:rsidP="00C022FA">
                      <w:pPr>
                        <w:rPr>
                          <w:rFonts w:ascii="Century Gothic" w:hAnsi="Century Gothic"/>
                          <w:b/>
                          <w:color w:val="2F5496" w:themeColor="accent1" w:themeShade="BF"/>
                          <w:sz w:val="22"/>
                        </w:rPr>
                      </w:pPr>
                      <w:r w:rsidRPr="00F40E21">
                        <w:rPr>
                          <w:rFonts w:ascii="Century Gothic" w:hAnsi="Century Gothic"/>
                          <w:b/>
                          <w:color w:val="2F5496" w:themeColor="accent1" w:themeShade="BF"/>
                          <w:sz w:val="22"/>
                        </w:rPr>
                        <w:t>Do you or a member of your family identify as neurodivergent (e.g. Attention Deficit Disorders, Autism, Dyslexia, Dyspraxia, Dyscalculia and Dysgraphia)?</w:t>
                      </w:r>
                    </w:p>
                    <w:tbl>
                      <w:tblPr>
                        <w:tblStyle w:val="GridTable4-Accent5"/>
                        <w:tblW w:w="8925" w:type="dxa"/>
                        <w:tblLayout w:type="fixed"/>
                        <w:tblLook w:val="04A0" w:firstRow="1" w:lastRow="0" w:firstColumn="1" w:lastColumn="0" w:noHBand="0" w:noVBand="1"/>
                      </w:tblPr>
                      <w:tblGrid>
                        <w:gridCol w:w="3397"/>
                        <w:gridCol w:w="921"/>
                        <w:gridCol w:w="921"/>
                        <w:gridCol w:w="922"/>
                        <w:gridCol w:w="921"/>
                        <w:gridCol w:w="921"/>
                        <w:gridCol w:w="922"/>
                      </w:tblGrid>
                      <w:tr w:rsidR="00C022FA" w:rsidRPr="00F40E21" w14:paraId="75699B33" w14:textId="77777777" w:rsidTr="00053401">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3397" w:type="dxa"/>
                            <w:noWrap/>
                            <w:hideMark/>
                          </w:tcPr>
                          <w:p w14:paraId="43796900" w14:textId="77777777" w:rsidR="00C022FA" w:rsidRPr="00F40E21" w:rsidRDefault="00C022FA" w:rsidP="00C022FA">
                            <w:pPr>
                              <w:jc w:val="right"/>
                              <w:rPr>
                                <w:rFonts w:ascii="Century Gothic" w:hAnsi="Century Gothic" w:cstheme="minorHAnsi"/>
                                <w:color w:val="FFFFFF" w:themeColor="background1"/>
                                <w:sz w:val="22"/>
                                <w:szCs w:val="22"/>
                              </w:rPr>
                            </w:pPr>
                          </w:p>
                        </w:tc>
                        <w:tc>
                          <w:tcPr>
                            <w:tcW w:w="1842" w:type="dxa"/>
                            <w:gridSpan w:val="2"/>
                            <w:noWrap/>
                          </w:tcPr>
                          <w:p w14:paraId="23BE09B5" w14:textId="77777777" w:rsidR="00C022FA" w:rsidRPr="00F40E21" w:rsidRDefault="00C022FA" w:rsidP="00C022FA">
                            <w:pPr>
                              <w:jc w:val="center"/>
                              <w:cnfStyle w:val="100000000000" w:firstRow="1" w:lastRow="0" w:firstColumn="0" w:lastColumn="0" w:oddVBand="0" w:evenVBand="0" w:oddHBand="0" w:evenHBand="0" w:firstRowFirstColumn="0" w:firstRowLastColumn="0" w:lastRowFirstColumn="0" w:lastRowLastColumn="0"/>
                              <w:rPr>
                                <w:rFonts w:ascii="Century Gothic" w:hAnsi="Century Gothic" w:cstheme="minorHAnsi"/>
                                <w:b/>
                                <w:bCs/>
                                <w:color w:val="FFFFFF" w:themeColor="background1"/>
                                <w:sz w:val="22"/>
                                <w:szCs w:val="22"/>
                              </w:rPr>
                            </w:pPr>
                            <w:r w:rsidRPr="00F40E21">
                              <w:rPr>
                                <w:rFonts w:ascii="Century Gothic" w:hAnsi="Century Gothic" w:cstheme="minorHAnsi"/>
                                <w:b/>
                                <w:bCs/>
                                <w:color w:val="FFFFFF" w:themeColor="background1"/>
                                <w:sz w:val="22"/>
                                <w:szCs w:val="22"/>
                              </w:rPr>
                              <w:t>Yes</w:t>
                            </w:r>
                          </w:p>
                        </w:tc>
                        <w:tc>
                          <w:tcPr>
                            <w:tcW w:w="1843" w:type="dxa"/>
                            <w:gridSpan w:val="2"/>
                            <w:tcBorders>
                              <w:right w:val="double" w:sz="4" w:space="0" w:color="9CC2E5" w:themeColor="accent5" w:themeTint="99"/>
                            </w:tcBorders>
                          </w:tcPr>
                          <w:p w14:paraId="4C871D06" w14:textId="77777777" w:rsidR="00C022FA" w:rsidRPr="00F40E21" w:rsidRDefault="00C022FA" w:rsidP="00C022FA">
                            <w:pPr>
                              <w:jc w:val="center"/>
                              <w:cnfStyle w:val="100000000000" w:firstRow="1" w:lastRow="0" w:firstColumn="0" w:lastColumn="0" w:oddVBand="0" w:evenVBand="0" w:oddHBand="0" w:evenHBand="0" w:firstRowFirstColumn="0" w:firstRowLastColumn="0" w:lastRowFirstColumn="0" w:lastRowLastColumn="0"/>
                              <w:rPr>
                                <w:rFonts w:ascii="Century Gothic" w:hAnsi="Century Gothic" w:cstheme="minorHAnsi"/>
                                <w:b/>
                                <w:bCs/>
                                <w:color w:val="FFFFFF" w:themeColor="background1"/>
                                <w:sz w:val="22"/>
                                <w:szCs w:val="22"/>
                              </w:rPr>
                            </w:pPr>
                            <w:r w:rsidRPr="00F40E21">
                              <w:rPr>
                                <w:rFonts w:ascii="Century Gothic" w:hAnsi="Century Gothic" w:cstheme="minorHAnsi"/>
                                <w:b/>
                                <w:bCs/>
                                <w:color w:val="FFFFFF" w:themeColor="background1"/>
                                <w:sz w:val="22"/>
                                <w:szCs w:val="22"/>
                              </w:rPr>
                              <w:t>No</w:t>
                            </w:r>
                          </w:p>
                        </w:tc>
                        <w:tc>
                          <w:tcPr>
                            <w:tcW w:w="1843" w:type="dxa"/>
                            <w:gridSpan w:val="2"/>
                            <w:tcBorders>
                              <w:left w:val="double" w:sz="4" w:space="0" w:color="9CC2E5" w:themeColor="accent5" w:themeTint="99"/>
                            </w:tcBorders>
                          </w:tcPr>
                          <w:p w14:paraId="767158D3" w14:textId="77777777" w:rsidR="00C022FA" w:rsidRPr="00F40E21" w:rsidRDefault="00C022FA" w:rsidP="00C022FA">
                            <w:pPr>
                              <w:jc w:val="center"/>
                              <w:cnfStyle w:val="100000000000" w:firstRow="1" w:lastRow="0" w:firstColumn="0" w:lastColumn="0" w:oddVBand="0" w:evenVBand="0" w:oddHBand="0" w:evenHBand="0" w:firstRowFirstColumn="0" w:firstRowLastColumn="0" w:lastRowFirstColumn="0" w:lastRowLastColumn="0"/>
                              <w:rPr>
                                <w:rFonts w:ascii="Century Gothic" w:hAnsi="Century Gothic" w:cstheme="minorHAnsi"/>
                                <w:b/>
                                <w:bCs/>
                                <w:color w:val="FFFFFF" w:themeColor="background1"/>
                                <w:sz w:val="22"/>
                                <w:szCs w:val="22"/>
                              </w:rPr>
                            </w:pPr>
                            <w:r w:rsidRPr="00F40E21">
                              <w:rPr>
                                <w:rFonts w:ascii="Century Gothic" w:hAnsi="Century Gothic" w:cstheme="minorHAnsi"/>
                                <w:b/>
                                <w:bCs/>
                                <w:color w:val="FFFFFF" w:themeColor="background1"/>
                                <w:sz w:val="22"/>
                                <w:szCs w:val="22"/>
                              </w:rPr>
                              <w:t>Total</w:t>
                            </w:r>
                          </w:p>
                        </w:tc>
                      </w:tr>
                      <w:tr w:rsidR="00C022FA" w:rsidRPr="00F40E21" w14:paraId="67752C69" w14:textId="77777777" w:rsidTr="0005340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3397" w:type="dxa"/>
                            <w:noWrap/>
                          </w:tcPr>
                          <w:p w14:paraId="6F73D9CD" w14:textId="77777777" w:rsidR="00C022FA" w:rsidRPr="00F40E21" w:rsidRDefault="00C022FA" w:rsidP="00C022FA">
                            <w:pPr>
                              <w:rPr>
                                <w:rFonts w:ascii="Century Gothic" w:hAnsi="Century Gothic"/>
                                <w:color w:val="2F5496" w:themeColor="accent1" w:themeShade="BF"/>
                                <w:sz w:val="22"/>
                                <w:szCs w:val="22"/>
                              </w:rPr>
                            </w:pPr>
                          </w:p>
                        </w:tc>
                        <w:tc>
                          <w:tcPr>
                            <w:tcW w:w="921" w:type="dxa"/>
                            <w:noWrap/>
                          </w:tcPr>
                          <w:p w14:paraId="4A778B6D" w14:textId="77777777" w:rsidR="00C022FA" w:rsidRPr="00F40E21" w:rsidRDefault="00C022FA" w:rsidP="00C022FA">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No.</w:t>
                            </w:r>
                          </w:p>
                        </w:tc>
                        <w:tc>
                          <w:tcPr>
                            <w:tcW w:w="921" w:type="dxa"/>
                            <w:noWrap/>
                          </w:tcPr>
                          <w:p w14:paraId="672CBB79" w14:textId="77777777" w:rsidR="00C022FA" w:rsidRPr="00F40E21" w:rsidRDefault="00C022FA" w:rsidP="00C022FA">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w:t>
                            </w:r>
                          </w:p>
                        </w:tc>
                        <w:tc>
                          <w:tcPr>
                            <w:tcW w:w="922" w:type="dxa"/>
                          </w:tcPr>
                          <w:p w14:paraId="3A20F9DB" w14:textId="77777777" w:rsidR="00C022FA" w:rsidRPr="00F40E21" w:rsidRDefault="00C022FA" w:rsidP="00C022FA">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No.</w:t>
                            </w:r>
                          </w:p>
                        </w:tc>
                        <w:tc>
                          <w:tcPr>
                            <w:tcW w:w="921" w:type="dxa"/>
                            <w:tcBorders>
                              <w:right w:val="double" w:sz="4" w:space="0" w:color="9CC2E5" w:themeColor="accent5" w:themeTint="99"/>
                            </w:tcBorders>
                          </w:tcPr>
                          <w:p w14:paraId="1E1E2BCA" w14:textId="77777777" w:rsidR="00C022FA" w:rsidRPr="00F40E21" w:rsidRDefault="00C022FA" w:rsidP="00C022FA">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w:t>
                            </w:r>
                          </w:p>
                        </w:tc>
                        <w:tc>
                          <w:tcPr>
                            <w:tcW w:w="921" w:type="dxa"/>
                            <w:tcBorders>
                              <w:left w:val="double" w:sz="4" w:space="0" w:color="9CC2E5" w:themeColor="accent5" w:themeTint="99"/>
                            </w:tcBorders>
                          </w:tcPr>
                          <w:p w14:paraId="0682A713" w14:textId="77777777" w:rsidR="00C022FA" w:rsidRPr="00F40E21" w:rsidRDefault="00C022FA" w:rsidP="00C022FA">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No.</w:t>
                            </w:r>
                          </w:p>
                        </w:tc>
                        <w:tc>
                          <w:tcPr>
                            <w:tcW w:w="922" w:type="dxa"/>
                          </w:tcPr>
                          <w:p w14:paraId="5D502A57" w14:textId="77777777" w:rsidR="00C022FA" w:rsidRPr="00F40E21" w:rsidRDefault="00C022FA" w:rsidP="00C022FA">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w:t>
                            </w:r>
                          </w:p>
                        </w:tc>
                      </w:tr>
                      <w:tr w:rsidR="00C022FA" w:rsidRPr="00F40E21" w14:paraId="02B0FC66" w14:textId="77777777" w:rsidTr="00053401">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3397" w:type="dxa"/>
                            <w:noWrap/>
                            <w:hideMark/>
                          </w:tcPr>
                          <w:p w14:paraId="1535AC10" w14:textId="77777777" w:rsidR="00C022FA" w:rsidRPr="00F40E21" w:rsidRDefault="00C022FA" w:rsidP="00C022FA">
                            <w:pPr>
                              <w:rPr>
                                <w:rFonts w:ascii="Century Gothic" w:hAnsi="Century Gothic" w:cs="Calibri"/>
                                <w:color w:val="2F5496" w:themeColor="accent1" w:themeShade="BF"/>
                                <w:sz w:val="22"/>
                                <w:szCs w:val="22"/>
                              </w:rPr>
                            </w:pPr>
                            <w:r w:rsidRPr="00F40E21">
                              <w:rPr>
                                <w:rFonts w:ascii="Century Gothic" w:hAnsi="Century Gothic" w:cstheme="minorHAnsi"/>
                                <w:color w:val="2F5496" w:themeColor="accent1" w:themeShade="BF"/>
                                <w:sz w:val="22"/>
                                <w:szCs w:val="22"/>
                              </w:rPr>
                              <w:t>You</w:t>
                            </w:r>
                          </w:p>
                        </w:tc>
                        <w:tc>
                          <w:tcPr>
                            <w:tcW w:w="921" w:type="dxa"/>
                            <w:noWrap/>
                            <w:vAlign w:val="bottom"/>
                          </w:tcPr>
                          <w:p w14:paraId="47169537" w14:textId="77777777" w:rsidR="00C022FA" w:rsidRPr="00F40E21" w:rsidRDefault="00C022FA" w:rsidP="00C022FA">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30</w:t>
                            </w:r>
                          </w:p>
                        </w:tc>
                        <w:tc>
                          <w:tcPr>
                            <w:tcW w:w="921" w:type="dxa"/>
                            <w:noWrap/>
                            <w:vAlign w:val="bottom"/>
                          </w:tcPr>
                          <w:p w14:paraId="486729AF" w14:textId="77777777" w:rsidR="00C022FA" w:rsidRPr="00F40E21" w:rsidRDefault="00C022FA" w:rsidP="00C022FA">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F40E21">
                              <w:rPr>
                                <w:rFonts w:ascii="Century Gothic" w:hAnsi="Century Gothic" w:cs="Calibri"/>
                                <w:i/>
                                <w:iCs/>
                                <w:color w:val="2F5496" w:themeColor="accent1" w:themeShade="BF"/>
                                <w:sz w:val="22"/>
                                <w:szCs w:val="22"/>
                              </w:rPr>
                              <w:t>36.6</w:t>
                            </w:r>
                          </w:p>
                        </w:tc>
                        <w:tc>
                          <w:tcPr>
                            <w:tcW w:w="922" w:type="dxa"/>
                            <w:vAlign w:val="bottom"/>
                          </w:tcPr>
                          <w:p w14:paraId="38B6FC16" w14:textId="77777777" w:rsidR="00C022FA" w:rsidRPr="00F40E21" w:rsidRDefault="00C022FA" w:rsidP="00C022FA">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52</w:t>
                            </w:r>
                          </w:p>
                        </w:tc>
                        <w:tc>
                          <w:tcPr>
                            <w:tcW w:w="921" w:type="dxa"/>
                            <w:tcBorders>
                              <w:right w:val="double" w:sz="4" w:space="0" w:color="9CC2E5" w:themeColor="accent5" w:themeTint="99"/>
                            </w:tcBorders>
                            <w:vAlign w:val="bottom"/>
                          </w:tcPr>
                          <w:p w14:paraId="5EF1A5D7" w14:textId="77777777" w:rsidR="00C022FA" w:rsidRPr="00F40E21" w:rsidRDefault="00C022FA" w:rsidP="00C022FA">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F40E21">
                              <w:rPr>
                                <w:rFonts w:ascii="Century Gothic" w:hAnsi="Century Gothic" w:cs="Calibri"/>
                                <w:i/>
                                <w:iCs/>
                                <w:color w:val="2F5496" w:themeColor="accent1" w:themeShade="BF"/>
                                <w:sz w:val="22"/>
                                <w:szCs w:val="22"/>
                              </w:rPr>
                              <w:t>63.4</w:t>
                            </w:r>
                          </w:p>
                        </w:tc>
                        <w:tc>
                          <w:tcPr>
                            <w:tcW w:w="921" w:type="dxa"/>
                            <w:tcBorders>
                              <w:left w:val="double" w:sz="4" w:space="0" w:color="9CC2E5" w:themeColor="accent5" w:themeTint="99"/>
                            </w:tcBorders>
                            <w:vAlign w:val="bottom"/>
                          </w:tcPr>
                          <w:p w14:paraId="77741EBD" w14:textId="77777777" w:rsidR="00C022FA" w:rsidRPr="00F40E21" w:rsidRDefault="00C022FA" w:rsidP="00C022FA">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82</w:t>
                            </w:r>
                          </w:p>
                        </w:tc>
                        <w:tc>
                          <w:tcPr>
                            <w:tcW w:w="922" w:type="dxa"/>
                            <w:vAlign w:val="bottom"/>
                          </w:tcPr>
                          <w:p w14:paraId="3CCC3F9B" w14:textId="77777777" w:rsidR="00C022FA" w:rsidRPr="00F40E21" w:rsidRDefault="00C022FA" w:rsidP="00C022FA">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F40E21">
                              <w:rPr>
                                <w:rFonts w:ascii="Century Gothic" w:hAnsi="Century Gothic" w:cs="Calibri"/>
                                <w:i/>
                                <w:iCs/>
                                <w:color w:val="2F5496" w:themeColor="accent1" w:themeShade="BF"/>
                                <w:sz w:val="22"/>
                                <w:szCs w:val="22"/>
                              </w:rPr>
                              <w:t>100.0</w:t>
                            </w:r>
                          </w:p>
                        </w:tc>
                      </w:tr>
                      <w:tr w:rsidR="00C022FA" w:rsidRPr="00F40E21" w14:paraId="72231530" w14:textId="77777777" w:rsidTr="0005340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3397" w:type="dxa"/>
                            <w:noWrap/>
                          </w:tcPr>
                          <w:p w14:paraId="5ACF756C" w14:textId="77777777" w:rsidR="00C022FA" w:rsidRPr="00F40E21" w:rsidRDefault="00C022FA" w:rsidP="00C022FA">
                            <w:pPr>
                              <w:rPr>
                                <w:rFonts w:ascii="Century Gothic" w:hAnsi="Century Gothic" w:cs="Calibri"/>
                                <w:color w:val="2F5496" w:themeColor="accent1" w:themeShade="BF"/>
                                <w:sz w:val="22"/>
                                <w:szCs w:val="22"/>
                              </w:rPr>
                            </w:pPr>
                            <w:r w:rsidRPr="00F40E21">
                              <w:rPr>
                                <w:rFonts w:ascii="Century Gothic" w:hAnsi="Century Gothic" w:cstheme="minorHAnsi"/>
                                <w:color w:val="2F5496" w:themeColor="accent1" w:themeShade="BF"/>
                                <w:sz w:val="22"/>
                                <w:szCs w:val="22"/>
                              </w:rPr>
                              <w:t>A member of your household</w:t>
                            </w:r>
                          </w:p>
                        </w:tc>
                        <w:tc>
                          <w:tcPr>
                            <w:tcW w:w="921" w:type="dxa"/>
                            <w:noWrap/>
                            <w:vAlign w:val="bottom"/>
                          </w:tcPr>
                          <w:p w14:paraId="63D89C0F" w14:textId="77777777" w:rsidR="00C022FA" w:rsidRPr="00F40E21" w:rsidRDefault="00C022FA" w:rsidP="00C022FA">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28</w:t>
                            </w:r>
                          </w:p>
                        </w:tc>
                        <w:tc>
                          <w:tcPr>
                            <w:tcW w:w="921" w:type="dxa"/>
                            <w:noWrap/>
                            <w:vAlign w:val="bottom"/>
                          </w:tcPr>
                          <w:p w14:paraId="07E7C48B" w14:textId="77777777" w:rsidR="00C022FA" w:rsidRPr="00F40E21" w:rsidRDefault="00C022FA" w:rsidP="00C022FA">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F40E21">
                              <w:rPr>
                                <w:rFonts w:ascii="Century Gothic" w:hAnsi="Century Gothic" w:cs="Calibri"/>
                                <w:i/>
                                <w:iCs/>
                                <w:color w:val="2F5496" w:themeColor="accent1" w:themeShade="BF"/>
                                <w:sz w:val="22"/>
                                <w:szCs w:val="22"/>
                              </w:rPr>
                              <w:t>35.4</w:t>
                            </w:r>
                          </w:p>
                        </w:tc>
                        <w:tc>
                          <w:tcPr>
                            <w:tcW w:w="922" w:type="dxa"/>
                            <w:vAlign w:val="bottom"/>
                          </w:tcPr>
                          <w:p w14:paraId="616BBAD9" w14:textId="77777777" w:rsidR="00C022FA" w:rsidRPr="00F40E21" w:rsidRDefault="00C022FA" w:rsidP="00C022FA">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51</w:t>
                            </w:r>
                          </w:p>
                        </w:tc>
                        <w:tc>
                          <w:tcPr>
                            <w:tcW w:w="921" w:type="dxa"/>
                            <w:tcBorders>
                              <w:right w:val="double" w:sz="4" w:space="0" w:color="9CC2E5" w:themeColor="accent5" w:themeTint="99"/>
                            </w:tcBorders>
                            <w:vAlign w:val="bottom"/>
                          </w:tcPr>
                          <w:p w14:paraId="7CEBF311" w14:textId="77777777" w:rsidR="00C022FA" w:rsidRPr="00F40E21" w:rsidRDefault="00C022FA" w:rsidP="00C022FA">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F40E21">
                              <w:rPr>
                                <w:rFonts w:ascii="Century Gothic" w:hAnsi="Century Gothic" w:cs="Calibri"/>
                                <w:i/>
                                <w:iCs/>
                                <w:color w:val="2F5496" w:themeColor="accent1" w:themeShade="BF"/>
                                <w:sz w:val="22"/>
                                <w:szCs w:val="22"/>
                              </w:rPr>
                              <w:t>64.6</w:t>
                            </w:r>
                          </w:p>
                        </w:tc>
                        <w:tc>
                          <w:tcPr>
                            <w:tcW w:w="921" w:type="dxa"/>
                            <w:tcBorders>
                              <w:left w:val="double" w:sz="4" w:space="0" w:color="9CC2E5" w:themeColor="accent5" w:themeTint="99"/>
                            </w:tcBorders>
                            <w:vAlign w:val="bottom"/>
                          </w:tcPr>
                          <w:p w14:paraId="02D8C406" w14:textId="77777777" w:rsidR="00C022FA" w:rsidRPr="00F40E21" w:rsidRDefault="00C022FA" w:rsidP="00C022FA">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79</w:t>
                            </w:r>
                          </w:p>
                        </w:tc>
                        <w:tc>
                          <w:tcPr>
                            <w:tcW w:w="922" w:type="dxa"/>
                            <w:vAlign w:val="bottom"/>
                          </w:tcPr>
                          <w:p w14:paraId="50E4BC92" w14:textId="77777777" w:rsidR="00C022FA" w:rsidRPr="00F40E21" w:rsidRDefault="00C022FA" w:rsidP="00C022FA">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F40E21">
                              <w:rPr>
                                <w:rFonts w:ascii="Century Gothic" w:hAnsi="Century Gothic" w:cs="Calibri"/>
                                <w:i/>
                                <w:iCs/>
                                <w:color w:val="2F5496" w:themeColor="accent1" w:themeShade="BF"/>
                                <w:sz w:val="22"/>
                                <w:szCs w:val="22"/>
                              </w:rPr>
                              <w:t>100.0</w:t>
                            </w:r>
                          </w:p>
                        </w:tc>
                      </w:tr>
                    </w:tbl>
                    <w:p w14:paraId="204389F3" w14:textId="77777777" w:rsidR="00C022FA" w:rsidRPr="00F40E21" w:rsidRDefault="00C022FA" w:rsidP="00C022FA">
                      <w:pPr>
                        <w:rPr>
                          <w:rFonts w:ascii="Century Gothic" w:hAnsi="Century Gothic"/>
                          <w:b/>
                          <w:color w:val="2F5496" w:themeColor="accent1" w:themeShade="BF"/>
                          <w:sz w:val="22"/>
                        </w:rPr>
                      </w:pPr>
                    </w:p>
                    <w:p w14:paraId="5A0FF928" w14:textId="77777777" w:rsidR="00C022FA" w:rsidRPr="00F40E21" w:rsidRDefault="00C022FA" w:rsidP="00C022FA">
                      <w:pPr>
                        <w:rPr>
                          <w:rFonts w:ascii="Century Gothic" w:hAnsi="Century Gothic"/>
                          <w:b/>
                          <w:color w:val="2F5496" w:themeColor="accent1" w:themeShade="BF"/>
                          <w:sz w:val="22"/>
                        </w:rPr>
                      </w:pPr>
                      <w:r w:rsidRPr="00F40E21">
                        <w:rPr>
                          <w:rFonts w:ascii="Century Gothic" w:hAnsi="Century Gothic"/>
                          <w:b/>
                          <w:color w:val="2F5496" w:themeColor="accent1" w:themeShade="BF"/>
                          <w:sz w:val="22"/>
                        </w:rPr>
                        <w:t>Do you consider yourself to be Welsh?</w:t>
                      </w:r>
                    </w:p>
                    <w:tbl>
                      <w:tblPr>
                        <w:tblStyle w:val="GridTable4-Accent5"/>
                        <w:tblW w:w="2880" w:type="dxa"/>
                        <w:tblLook w:val="04E0" w:firstRow="1" w:lastRow="1" w:firstColumn="1" w:lastColumn="0" w:noHBand="0" w:noVBand="1"/>
                      </w:tblPr>
                      <w:tblGrid>
                        <w:gridCol w:w="960"/>
                        <w:gridCol w:w="960"/>
                        <w:gridCol w:w="960"/>
                      </w:tblGrid>
                      <w:tr w:rsidR="00C022FA" w:rsidRPr="00F40E21" w14:paraId="1A03A099" w14:textId="77777777" w:rsidTr="0030653F">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960" w:type="dxa"/>
                            <w:noWrap/>
                            <w:hideMark/>
                          </w:tcPr>
                          <w:p w14:paraId="31D6511E" w14:textId="77777777" w:rsidR="00C022FA" w:rsidRPr="00F40E21" w:rsidRDefault="00C022FA" w:rsidP="00C022FA">
                            <w:pPr>
                              <w:jc w:val="right"/>
                              <w:rPr>
                                <w:rFonts w:ascii="Century Gothic" w:hAnsi="Century Gothic" w:cstheme="minorHAnsi"/>
                                <w:color w:val="FFFFFF" w:themeColor="background1"/>
                                <w:sz w:val="22"/>
                                <w:szCs w:val="22"/>
                              </w:rPr>
                            </w:pPr>
                          </w:p>
                        </w:tc>
                        <w:tc>
                          <w:tcPr>
                            <w:tcW w:w="960" w:type="dxa"/>
                            <w:noWrap/>
                            <w:hideMark/>
                          </w:tcPr>
                          <w:p w14:paraId="05F2C0B9" w14:textId="77777777" w:rsidR="00C022FA" w:rsidRPr="00F40E21" w:rsidRDefault="00C022FA" w:rsidP="00C022FA">
                            <w:pPr>
                              <w:jc w:val="right"/>
                              <w:cnfStyle w:val="100000000000" w:firstRow="1" w:lastRow="0" w:firstColumn="0" w:lastColumn="0" w:oddVBand="0" w:evenVBand="0" w:oddHBand="0" w:evenHBand="0" w:firstRowFirstColumn="0" w:firstRowLastColumn="0" w:lastRowFirstColumn="0" w:lastRowLastColumn="0"/>
                              <w:rPr>
                                <w:rFonts w:ascii="Century Gothic" w:hAnsi="Century Gothic" w:cstheme="minorHAnsi"/>
                                <w:b/>
                                <w:bCs/>
                                <w:color w:val="FFFFFF" w:themeColor="background1"/>
                                <w:sz w:val="22"/>
                                <w:szCs w:val="22"/>
                              </w:rPr>
                            </w:pPr>
                            <w:r w:rsidRPr="00F40E21">
                              <w:rPr>
                                <w:rFonts w:ascii="Century Gothic" w:hAnsi="Century Gothic" w:cstheme="minorHAnsi"/>
                                <w:b/>
                                <w:bCs/>
                                <w:color w:val="FFFFFF" w:themeColor="background1"/>
                                <w:sz w:val="22"/>
                                <w:szCs w:val="22"/>
                              </w:rPr>
                              <w:t>No.</w:t>
                            </w:r>
                          </w:p>
                        </w:tc>
                        <w:tc>
                          <w:tcPr>
                            <w:tcW w:w="960" w:type="dxa"/>
                            <w:noWrap/>
                            <w:hideMark/>
                          </w:tcPr>
                          <w:p w14:paraId="4CD81DFF" w14:textId="77777777" w:rsidR="00C022FA" w:rsidRPr="00F40E21" w:rsidRDefault="00C022FA" w:rsidP="00C022FA">
                            <w:pPr>
                              <w:jc w:val="right"/>
                              <w:cnfStyle w:val="100000000000" w:firstRow="1" w:lastRow="0" w:firstColumn="0" w:lastColumn="0" w:oddVBand="0" w:evenVBand="0" w:oddHBand="0" w:evenHBand="0" w:firstRowFirstColumn="0" w:firstRowLastColumn="0" w:lastRowFirstColumn="0" w:lastRowLastColumn="0"/>
                              <w:rPr>
                                <w:rFonts w:ascii="Century Gothic" w:hAnsi="Century Gothic" w:cstheme="minorHAnsi"/>
                                <w:b/>
                                <w:bCs/>
                                <w:color w:val="FFFFFF" w:themeColor="background1"/>
                                <w:sz w:val="22"/>
                                <w:szCs w:val="22"/>
                              </w:rPr>
                            </w:pPr>
                            <w:r w:rsidRPr="00F40E21">
                              <w:rPr>
                                <w:rFonts w:ascii="Century Gothic" w:hAnsi="Century Gothic" w:cstheme="minorHAnsi"/>
                                <w:b/>
                                <w:bCs/>
                                <w:color w:val="FFFFFF" w:themeColor="background1"/>
                                <w:sz w:val="22"/>
                                <w:szCs w:val="22"/>
                              </w:rPr>
                              <w:t>%</w:t>
                            </w:r>
                          </w:p>
                        </w:tc>
                      </w:tr>
                      <w:tr w:rsidR="00C022FA" w:rsidRPr="00F40E21" w14:paraId="21F49D5B"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960" w:type="dxa"/>
                            <w:noWrap/>
                            <w:hideMark/>
                          </w:tcPr>
                          <w:p w14:paraId="1834C2B5" w14:textId="77777777" w:rsidR="00C022FA" w:rsidRPr="00F40E21" w:rsidRDefault="00C022FA" w:rsidP="00C022FA">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Yes</w:t>
                            </w:r>
                          </w:p>
                        </w:tc>
                        <w:tc>
                          <w:tcPr>
                            <w:tcW w:w="960" w:type="dxa"/>
                            <w:noWrap/>
                            <w:vAlign w:val="bottom"/>
                          </w:tcPr>
                          <w:p w14:paraId="3B1E6B47" w14:textId="77777777" w:rsidR="00C022FA" w:rsidRPr="00F40E21" w:rsidRDefault="00C022FA" w:rsidP="00C022FA">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61</w:t>
                            </w:r>
                          </w:p>
                        </w:tc>
                        <w:tc>
                          <w:tcPr>
                            <w:tcW w:w="960" w:type="dxa"/>
                            <w:noWrap/>
                            <w:vAlign w:val="bottom"/>
                          </w:tcPr>
                          <w:p w14:paraId="19064E40" w14:textId="77777777" w:rsidR="00C022FA" w:rsidRPr="00F40E21" w:rsidRDefault="00C022FA" w:rsidP="00C022FA">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i/>
                                <w:iCs/>
                                <w:color w:val="2F5496" w:themeColor="accent1" w:themeShade="BF"/>
                                <w:sz w:val="22"/>
                                <w:szCs w:val="22"/>
                              </w:rPr>
                              <w:t>67.0</w:t>
                            </w:r>
                          </w:p>
                        </w:tc>
                      </w:tr>
                      <w:tr w:rsidR="00C022FA" w:rsidRPr="00F40E21" w14:paraId="7FB080F1" w14:textId="77777777" w:rsidTr="0030653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960" w:type="dxa"/>
                            <w:noWrap/>
                            <w:hideMark/>
                          </w:tcPr>
                          <w:p w14:paraId="40457710" w14:textId="77777777" w:rsidR="00C022FA" w:rsidRPr="00F40E21" w:rsidRDefault="00C022FA" w:rsidP="00C022FA">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No</w:t>
                            </w:r>
                          </w:p>
                        </w:tc>
                        <w:tc>
                          <w:tcPr>
                            <w:tcW w:w="960" w:type="dxa"/>
                            <w:noWrap/>
                            <w:vAlign w:val="bottom"/>
                          </w:tcPr>
                          <w:p w14:paraId="43F573D5" w14:textId="77777777" w:rsidR="00C022FA" w:rsidRPr="00F40E21" w:rsidRDefault="00C022FA" w:rsidP="00C022FA">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30</w:t>
                            </w:r>
                          </w:p>
                        </w:tc>
                        <w:tc>
                          <w:tcPr>
                            <w:tcW w:w="960" w:type="dxa"/>
                            <w:noWrap/>
                            <w:vAlign w:val="bottom"/>
                          </w:tcPr>
                          <w:p w14:paraId="3A69961C" w14:textId="77777777" w:rsidR="00C022FA" w:rsidRPr="00F40E21" w:rsidRDefault="00C022FA" w:rsidP="00C022FA">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i/>
                                <w:iCs/>
                                <w:color w:val="2F5496" w:themeColor="accent1" w:themeShade="BF"/>
                                <w:sz w:val="22"/>
                                <w:szCs w:val="22"/>
                              </w:rPr>
                              <w:t>33.0</w:t>
                            </w:r>
                          </w:p>
                        </w:tc>
                      </w:tr>
                      <w:tr w:rsidR="00C022FA" w:rsidRPr="00F40E21" w14:paraId="3D1CCE64" w14:textId="77777777" w:rsidTr="0030653F">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960" w:type="dxa"/>
                            <w:shd w:val="clear" w:color="auto" w:fill="FFFFFF" w:themeFill="background1"/>
                            <w:noWrap/>
                            <w:hideMark/>
                          </w:tcPr>
                          <w:p w14:paraId="314F9669" w14:textId="77777777" w:rsidR="00C022FA" w:rsidRPr="00F40E21" w:rsidRDefault="00C022FA" w:rsidP="00C022FA">
                            <w:pPr>
                              <w:rPr>
                                <w:rFonts w:ascii="Century Gothic" w:hAnsi="Century Gothic" w:cs="Calibri"/>
                                <w:i/>
                                <w:iCs/>
                                <w:color w:val="2F5496" w:themeColor="accent1" w:themeShade="BF"/>
                                <w:sz w:val="22"/>
                                <w:szCs w:val="22"/>
                              </w:rPr>
                            </w:pPr>
                            <w:r w:rsidRPr="00F40E21">
                              <w:rPr>
                                <w:rFonts w:ascii="Century Gothic" w:hAnsi="Century Gothic" w:cs="Calibri"/>
                                <w:color w:val="2F5496" w:themeColor="accent1" w:themeShade="BF"/>
                                <w:sz w:val="22"/>
                                <w:szCs w:val="22"/>
                              </w:rPr>
                              <w:t>Total</w:t>
                            </w:r>
                          </w:p>
                        </w:tc>
                        <w:tc>
                          <w:tcPr>
                            <w:tcW w:w="960" w:type="dxa"/>
                            <w:shd w:val="clear" w:color="auto" w:fill="FFFFFF" w:themeFill="background1"/>
                            <w:noWrap/>
                          </w:tcPr>
                          <w:p w14:paraId="554A1388" w14:textId="77777777" w:rsidR="00C022FA" w:rsidRPr="00F40E21" w:rsidRDefault="00C022FA" w:rsidP="00C022FA">
                            <w:pPr>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91</w:t>
                            </w:r>
                          </w:p>
                        </w:tc>
                        <w:tc>
                          <w:tcPr>
                            <w:tcW w:w="960" w:type="dxa"/>
                            <w:shd w:val="clear" w:color="auto" w:fill="FFFFFF" w:themeFill="background1"/>
                            <w:noWrap/>
                          </w:tcPr>
                          <w:p w14:paraId="15DC3CFF" w14:textId="77777777" w:rsidR="00C022FA" w:rsidRPr="00F40E21" w:rsidRDefault="00C022FA" w:rsidP="00C022FA">
                            <w:pPr>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i/>
                                <w:iCs/>
                                <w:color w:val="2F5496" w:themeColor="accent1" w:themeShade="BF"/>
                                <w:sz w:val="22"/>
                                <w:szCs w:val="22"/>
                              </w:rPr>
                            </w:pPr>
                            <w:r w:rsidRPr="00F40E21">
                              <w:rPr>
                                <w:rFonts w:ascii="Century Gothic" w:hAnsi="Century Gothic" w:cs="Calibri"/>
                                <w:i/>
                                <w:iCs/>
                                <w:color w:val="2F5496" w:themeColor="accent1" w:themeShade="BF"/>
                                <w:sz w:val="22"/>
                                <w:szCs w:val="22"/>
                              </w:rPr>
                              <w:t>100.0</w:t>
                            </w:r>
                          </w:p>
                        </w:tc>
                      </w:tr>
                    </w:tbl>
                    <w:p w14:paraId="15269E4F" w14:textId="77777777" w:rsidR="00C022FA" w:rsidRPr="00F40E21" w:rsidRDefault="00C022FA" w:rsidP="00C022FA">
                      <w:pPr>
                        <w:rPr>
                          <w:rFonts w:ascii="Century Gothic" w:hAnsi="Century Gothic"/>
                          <w:color w:val="2F5496" w:themeColor="accent1" w:themeShade="BF"/>
                          <w:sz w:val="22"/>
                          <w:highlight w:val="yellow"/>
                        </w:rPr>
                      </w:pPr>
                    </w:p>
                    <w:p w14:paraId="0593F739" w14:textId="77777777" w:rsidR="00C022FA" w:rsidRPr="00F40E21" w:rsidRDefault="00C022FA" w:rsidP="00C022FA">
                      <w:pPr>
                        <w:rPr>
                          <w:rFonts w:ascii="Century Gothic" w:hAnsi="Century Gothic"/>
                          <w:b/>
                          <w:color w:val="2F5496" w:themeColor="accent1" w:themeShade="BF"/>
                          <w:sz w:val="22"/>
                        </w:rPr>
                      </w:pPr>
                      <w:r w:rsidRPr="00F40E21">
                        <w:rPr>
                          <w:rFonts w:ascii="Century Gothic" w:hAnsi="Century Gothic"/>
                          <w:b/>
                          <w:color w:val="2F5496" w:themeColor="accent1" w:themeShade="BF"/>
                          <w:sz w:val="22"/>
                        </w:rPr>
                        <w:t>How would you describe your Welsh language skills?</w:t>
                      </w:r>
                    </w:p>
                    <w:tbl>
                      <w:tblPr>
                        <w:tblStyle w:val="GridTable4-Accent5"/>
                        <w:tblW w:w="3333" w:type="dxa"/>
                        <w:tblLook w:val="04E0" w:firstRow="1" w:lastRow="1" w:firstColumn="1" w:lastColumn="0" w:noHBand="0" w:noVBand="1"/>
                      </w:tblPr>
                      <w:tblGrid>
                        <w:gridCol w:w="1413"/>
                        <w:gridCol w:w="960"/>
                        <w:gridCol w:w="960"/>
                      </w:tblGrid>
                      <w:tr w:rsidR="00C022FA" w:rsidRPr="00F40E21" w14:paraId="76EC9345" w14:textId="77777777" w:rsidTr="006F4B9A">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413" w:type="dxa"/>
                            <w:noWrap/>
                            <w:hideMark/>
                          </w:tcPr>
                          <w:p w14:paraId="187FF3DE" w14:textId="77777777" w:rsidR="00C022FA" w:rsidRPr="00F40E21" w:rsidRDefault="00C022FA" w:rsidP="00C022FA">
                            <w:pPr>
                              <w:jc w:val="right"/>
                              <w:rPr>
                                <w:rFonts w:ascii="Century Gothic" w:hAnsi="Century Gothic" w:cstheme="minorHAnsi"/>
                                <w:color w:val="FFFFFF" w:themeColor="background1"/>
                                <w:sz w:val="22"/>
                                <w:szCs w:val="22"/>
                              </w:rPr>
                            </w:pPr>
                          </w:p>
                        </w:tc>
                        <w:tc>
                          <w:tcPr>
                            <w:tcW w:w="960" w:type="dxa"/>
                            <w:noWrap/>
                            <w:hideMark/>
                          </w:tcPr>
                          <w:p w14:paraId="7FBB3AED" w14:textId="77777777" w:rsidR="00C022FA" w:rsidRPr="00F40E21" w:rsidRDefault="00C022FA" w:rsidP="00C022FA">
                            <w:pPr>
                              <w:jc w:val="right"/>
                              <w:cnfStyle w:val="100000000000" w:firstRow="1" w:lastRow="0" w:firstColumn="0" w:lastColumn="0" w:oddVBand="0" w:evenVBand="0" w:oddHBand="0" w:evenHBand="0" w:firstRowFirstColumn="0" w:firstRowLastColumn="0" w:lastRowFirstColumn="0" w:lastRowLastColumn="0"/>
                              <w:rPr>
                                <w:rFonts w:ascii="Century Gothic" w:hAnsi="Century Gothic" w:cstheme="minorHAnsi"/>
                                <w:b/>
                                <w:bCs/>
                                <w:color w:val="FFFFFF" w:themeColor="background1"/>
                                <w:sz w:val="22"/>
                                <w:szCs w:val="22"/>
                              </w:rPr>
                            </w:pPr>
                            <w:r w:rsidRPr="00F40E21">
                              <w:rPr>
                                <w:rFonts w:ascii="Century Gothic" w:hAnsi="Century Gothic" w:cstheme="minorHAnsi"/>
                                <w:b/>
                                <w:bCs/>
                                <w:color w:val="FFFFFF" w:themeColor="background1"/>
                                <w:sz w:val="22"/>
                                <w:szCs w:val="22"/>
                              </w:rPr>
                              <w:t>No.</w:t>
                            </w:r>
                          </w:p>
                        </w:tc>
                        <w:tc>
                          <w:tcPr>
                            <w:tcW w:w="960" w:type="dxa"/>
                            <w:noWrap/>
                            <w:hideMark/>
                          </w:tcPr>
                          <w:p w14:paraId="4CD0878A" w14:textId="77777777" w:rsidR="00C022FA" w:rsidRPr="00F40E21" w:rsidRDefault="00C022FA" w:rsidP="00C022FA">
                            <w:pPr>
                              <w:jc w:val="right"/>
                              <w:cnfStyle w:val="100000000000" w:firstRow="1" w:lastRow="0" w:firstColumn="0" w:lastColumn="0" w:oddVBand="0" w:evenVBand="0" w:oddHBand="0" w:evenHBand="0" w:firstRowFirstColumn="0" w:firstRowLastColumn="0" w:lastRowFirstColumn="0" w:lastRowLastColumn="0"/>
                              <w:rPr>
                                <w:rFonts w:ascii="Century Gothic" w:hAnsi="Century Gothic" w:cstheme="minorHAnsi"/>
                                <w:b/>
                                <w:bCs/>
                                <w:color w:val="FFFFFF" w:themeColor="background1"/>
                                <w:sz w:val="22"/>
                                <w:szCs w:val="22"/>
                              </w:rPr>
                            </w:pPr>
                            <w:r w:rsidRPr="00F40E21">
                              <w:rPr>
                                <w:rFonts w:ascii="Century Gothic" w:hAnsi="Century Gothic" w:cstheme="minorHAnsi"/>
                                <w:b/>
                                <w:bCs/>
                                <w:color w:val="FFFFFF" w:themeColor="background1"/>
                                <w:sz w:val="22"/>
                                <w:szCs w:val="22"/>
                              </w:rPr>
                              <w:t>%</w:t>
                            </w:r>
                          </w:p>
                        </w:tc>
                      </w:tr>
                      <w:tr w:rsidR="00C022FA" w:rsidRPr="00F40E21" w14:paraId="114D8C1D" w14:textId="77777777" w:rsidTr="006F4B9A">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413" w:type="dxa"/>
                            <w:noWrap/>
                            <w:hideMark/>
                          </w:tcPr>
                          <w:p w14:paraId="6CDAAB9C" w14:textId="77777777" w:rsidR="00C022FA" w:rsidRPr="00F40E21" w:rsidRDefault="00C022FA" w:rsidP="00C022FA">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Fluent</w:t>
                            </w:r>
                          </w:p>
                        </w:tc>
                        <w:tc>
                          <w:tcPr>
                            <w:tcW w:w="960" w:type="dxa"/>
                            <w:noWrap/>
                            <w:vAlign w:val="bottom"/>
                          </w:tcPr>
                          <w:p w14:paraId="1BF66F18" w14:textId="77777777" w:rsidR="00C022FA" w:rsidRPr="00F40E21" w:rsidRDefault="00C022FA" w:rsidP="00C022FA">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5</w:t>
                            </w:r>
                          </w:p>
                        </w:tc>
                        <w:tc>
                          <w:tcPr>
                            <w:tcW w:w="960" w:type="dxa"/>
                            <w:noWrap/>
                            <w:vAlign w:val="bottom"/>
                          </w:tcPr>
                          <w:p w14:paraId="5810A317" w14:textId="77777777" w:rsidR="00C022FA" w:rsidRPr="00F40E21" w:rsidRDefault="00C022FA" w:rsidP="00C022FA">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F40E21">
                              <w:rPr>
                                <w:rFonts w:ascii="Century Gothic" w:hAnsi="Century Gothic" w:cs="Calibri"/>
                                <w:i/>
                                <w:iCs/>
                                <w:color w:val="2F5496" w:themeColor="accent1" w:themeShade="BF"/>
                                <w:sz w:val="22"/>
                                <w:szCs w:val="22"/>
                              </w:rPr>
                              <w:t>5.4</w:t>
                            </w:r>
                          </w:p>
                        </w:tc>
                      </w:tr>
                      <w:tr w:rsidR="00C022FA" w:rsidRPr="00F40E21" w14:paraId="3469A56E" w14:textId="77777777" w:rsidTr="006F4B9A">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413" w:type="dxa"/>
                            <w:noWrap/>
                            <w:hideMark/>
                          </w:tcPr>
                          <w:p w14:paraId="6704F772" w14:textId="77777777" w:rsidR="00C022FA" w:rsidRPr="00F40E21" w:rsidRDefault="00C022FA" w:rsidP="00C022FA">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Moderate</w:t>
                            </w:r>
                          </w:p>
                        </w:tc>
                        <w:tc>
                          <w:tcPr>
                            <w:tcW w:w="960" w:type="dxa"/>
                            <w:noWrap/>
                            <w:vAlign w:val="bottom"/>
                          </w:tcPr>
                          <w:p w14:paraId="4495B21F" w14:textId="77777777" w:rsidR="00C022FA" w:rsidRPr="00F40E21" w:rsidRDefault="00C022FA" w:rsidP="00C022FA">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2</w:t>
                            </w:r>
                          </w:p>
                        </w:tc>
                        <w:tc>
                          <w:tcPr>
                            <w:tcW w:w="960" w:type="dxa"/>
                            <w:noWrap/>
                            <w:vAlign w:val="bottom"/>
                          </w:tcPr>
                          <w:p w14:paraId="3DDF23B5" w14:textId="77777777" w:rsidR="00C022FA" w:rsidRPr="00F40E21" w:rsidRDefault="00C022FA" w:rsidP="00C022FA">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F40E21">
                              <w:rPr>
                                <w:rFonts w:ascii="Century Gothic" w:hAnsi="Century Gothic" w:cs="Calibri"/>
                                <w:i/>
                                <w:iCs/>
                                <w:color w:val="2F5496" w:themeColor="accent1" w:themeShade="BF"/>
                                <w:sz w:val="22"/>
                                <w:szCs w:val="22"/>
                              </w:rPr>
                              <w:t>2.2</w:t>
                            </w:r>
                          </w:p>
                        </w:tc>
                      </w:tr>
                      <w:tr w:rsidR="00C022FA" w:rsidRPr="00F40E21" w14:paraId="340D48D0" w14:textId="77777777" w:rsidTr="006F4B9A">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413" w:type="dxa"/>
                            <w:noWrap/>
                            <w:hideMark/>
                          </w:tcPr>
                          <w:p w14:paraId="53FC3C29" w14:textId="77777777" w:rsidR="00C022FA" w:rsidRPr="00F40E21" w:rsidRDefault="00C022FA" w:rsidP="00C022FA">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Basic</w:t>
                            </w:r>
                          </w:p>
                        </w:tc>
                        <w:tc>
                          <w:tcPr>
                            <w:tcW w:w="960" w:type="dxa"/>
                            <w:noWrap/>
                            <w:vAlign w:val="bottom"/>
                          </w:tcPr>
                          <w:p w14:paraId="0E9CCA83" w14:textId="77777777" w:rsidR="00C022FA" w:rsidRPr="00F40E21" w:rsidRDefault="00C022FA" w:rsidP="00C022FA">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24</w:t>
                            </w:r>
                          </w:p>
                        </w:tc>
                        <w:tc>
                          <w:tcPr>
                            <w:tcW w:w="960" w:type="dxa"/>
                            <w:noWrap/>
                            <w:vAlign w:val="bottom"/>
                          </w:tcPr>
                          <w:p w14:paraId="3011C05C" w14:textId="77777777" w:rsidR="00C022FA" w:rsidRPr="00F40E21" w:rsidRDefault="00C022FA" w:rsidP="00C022FA">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F40E21">
                              <w:rPr>
                                <w:rFonts w:ascii="Century Gothic" w:hAnsi="Century Gothic" w:cs="Calibri"/>
                                <w:i/>
                                <w:iCs/>
                                <w:color w:val="2F5496" w:themeColor="accent1" w:themeShade="BF"/>
                                <w:sz w:val="22"/>
                                <w:szCs w:val="22"/>
                              </w:rPr>
                              <w:t>26.1</w:t>
                            </w:r>
                          </w:p>
                        </w:tc>
                      </w:tr>
                      <w:tr w:rsidR="00C022FA" w:rsidRPr="00F40E21" w14:paraId="30495425" w14:textId="77777777" w:rsidTr="006F4B9A">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413" w:type="dxa"/>
                            <w:noWrap/>
                            <w:hideMark/>
                          </w:tcPr>
                          <w:p w14:paraId="7CAF20A9" w14:textId="77777777" w:rsidR="00C022FA" w:rsidRPr="00F40E21" w:rsidRDefault="00C022FA" w:rsidP="00C022FA">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Learner</w:t>
                            </w:r>
                          </w:p>
                        </w:tc>
                        <w:tc>
                          <w:tcPr>
                            <w:tcW w:w="960" w:type="dxa"/>
                            <w:noWrap/>
                            <w:vAlign w:val="bottom"/>
                          </w:tcPr>
                          <w:p w14:paraId="6584F013" w14:textId="77777777" w:rsidR="00C022FA" w:rsidRPr="00F40E21" w:rsidRDefault="00C022FA" w:rsidP="00C022FA">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26</w:t>
                            </w:r>
                          </w:p>
                        </w:tc>
                        <w:tc>
                          <w:tcPr>
                            <w:tcW w:w="960" w:type="dxa"/>
                            <w:noWrap/>
                            <w:vAlign w:val="bottom"/>
                          </w:tcPr>
                          <w:p w14:paraId="37FAEC55" w14:textId="77777777" w:rsidR="00C022FA" w:rsidRPr="00F40E21" w:rsidRDefault="00C022FA" w:rsidP="00C022FA">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F40E21">
                              <w:rPr>
                                <w:rFonts w:ascii="Century Gothic" w:hAnsi="Century Gothic" w:cs="Calibri"/>
                                <w:i/>
                                <w:iCs/>
                                <w:color w:val="2F5496" w:themeColor="accent1" w:themeShade="BF"/>
                                <w:sz w:val="22"/>
                                <w:szCs w:val="22"/>
                              </w:rPr>
                              <w:t>28.3</w:t>
                            </w:r>
                          </w:p>
                        </w:tc>
                      </w:tr>
                      <w:tr w:rsidR="00C022FA" w:rsidRPr="00F40E21" w14:paraId="7D68DAED" w14:textId="77777777" w:rsidTr="006F4B9A">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413" w:type="dxa"/>
                            <w:noWrap/>
                            <w:hideMark/>
                          </w:tcPr>
                          <w:p w14:paraId="082DCC10" w14:textId="77777777" w:rsidR="00C022FA" w:rsidRPr="00F40E21" w:rsidRDefault="00C022FA" w:rsidP="00C022FA">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None</w:t>
                            </w:r>
                          </w:p>
                        </w:tc>
                        <w:tc>
                          <w:tcPr>
                            <w:tcW w:w="960" w:type="dxa"/>
                            <w:noWrap/>
                            <w:vAlign w:val="bottom"/>
                          </w:tcPr>
                          <w:p w14:paraId="5FFA3343" w14:textId="77777777" w:rsidR="00C022FA" w:rsidRPr="00F40E21" w:rsidRDefault="00C022FA" w:rsidP="00C022FA">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35</w:t>
                            </w:r>
                          </w:p>
                        </w:tc>
                        <w:tc>
                          <w:tcPr>
                            <w:tcW w:w="960" w:type="dxa"/>
                            <w:noWrap/>
                            <w:vAlign w:val="bottom"/>
                          </w:tcPr>
                          <w:p w14:paraId="1C8D8D0D" w14:textId="77777777" w:rsidR="00C022FA" w:rsidRPr="00F40E21" w:rsidRDefault="00C022FA" w:rsidP="00C022FA">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F40E21">
                              <w:rPr>
                                <w:rFonts w:ascii="Century Gothic" w:hAnsi="Century Gothic" w:cs="Calibri"/>
                                <w:i/>
                                <w:iCs/>
                                <w:color w:val="2F5496" w:themeColor="accent1" w:themeShade="BF"/>
                                <w:sz w:val="22"/>
                                <w:szCs w:val="22"/>
                              </w:rPr>
                              <w:t>38.0</w:t>
                            </w:r>
                          </w:p>
                        </w:tc>
                      </w:tr>
                      <w:tr w:rsidR="00C022FA" w:rsidRPr="00F40E21" w14:paraId="71168231" w14:textId="77777777" w:rsidTr="006F4B9A">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413" w:type="dxa"/>
                            <w:shd w:val="clear" w:color="auto" w:fill="FFFFFF" w:themeFill="background1"/>
                            <w:noWrap/>
                            <w:hideMark/>
                          </w:tcPr>
                          <w:p w14:paraId="3AA3A092" w14:textId="77777777" w:rsidR="00C022FA" w:rsidRPr="00F40E21" w:rsidRDefault="00C022FA" w:rsidP="00C022FA">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Total</w:t>
                            </w:r>
                          </w:p>
                        </w:tc>
                        <w:tc>
                          <w:tcPr>
                            <w:tcW w:w="960" w:type="dxa"/>
                            <w:shd w:val="clear" w:color="auto" w:fill="FFFFFF" w:themeFill="background1"/>
                            <w:noWrap/>
                          </w:tcPr>
                          <w:p w14:paraId="3253DF3A" w14:textId="77777777" w:rsidR="00C022FA" w:rsidRPr="00F40E21" w:rsidRDefault="00C022FA" w:rsidP="00C022FA">
                            <w:pPr>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92</w:t>
                            </w:r>
                          </w:p>
                        </w:tc>
                        <w:tc>
                          <w:tcPr>
                            <w:tcW w:w="960" w:type="dxa"/>
                            <w:shd w:val="clear" w:color="auto" w:fill="FFFFFF" w:themeFill="background1"/>
                            <w:noWrap/>
                          </w:tcPr>
                          <w:p w14:paraId="56A773E8" w14:textId="77777777" w:rsidR="00C022FA" w:rsidRPr="00F40E21" w:rsidRDefault="00C022FA" w:rsidP="00C022FA">
                            <w:pPr>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i/>
                                <w:iCs/>
                                <w:color w:val="2F5496" w:themeColor="accent1" w:themeShade="BF"/>
                                <w:sz w:val="22"/>
                                <w:szCs w:val="22"/>
                              </w:rPr>
                            </w:pPr>
                            <w:r w:rsidRPr="00F40E21">
                              <w:rPr>
                                <w:rFonts w:ascii="Century Gothic" w:hAnsi="Century Gothic" w:cs="Calibri"/>
                                <w:i/>
                                <w:iCs/>
                                <w:color w:val="2F5496" w:themeColor="accent1" w:themeShade="BF"/>
                                <w:sz w:val="22"/>
                                <w:szCs w:val="22"/>
                              </w:rPr>
                              <w:t>100.0</w:t>
                            </w:r>
                          </w:p>
                        </w:tc>
                      </w:tr>
                    </w:tbl>
                    <w:p w14:paraId="078D75C2" w14:textId="77777777" w:rsidR="00C022FA" w:rsidRPr="00C022FA" w:rsidRDefault="00C022FA" w:rsidP="00C022FA">
                      <w:pPr>
                        <w:rPr>
                          <w:b/>
                          <w:color w:val="2F5496" w:themeColor="accent1" w:themeShade="BF"/>
                        </w:rPr>
                      </w:pPr>
                    </w:p>
                    <w:p w14:paraId="4AD9CB3C" w14:textId="77777777" w:rsidR="00001B71" w:rsidRPr="00E256DB" w:rsidRDefault="00001B71" w:rsidP="00001B71">
                      <w:pPr>
                        <w:rPr>
                          <w:rFonts w:ascii="Century Gothic" w:hAnsi="Century Gothic"/>
                          <w:color w:val="2F5496" w:themeColor="accent1" w:themeShade="BF"/>
                          <w:sz w:val="22"/>
                          <w:szCs w:val="20"/>
                        </w:rPr>
                      </w:pPr>
                    </w:p>
                    <w:p w14:paraId="205697D6" w14:textId="77777777" w:rsidR="00001B71" w:rsidRDefault="00001B71" w:rsidP="001012C1">
                      <w:pPr>
                        <w:ind w:left="142"/>
                      </w:pPr>
                    </w:p>
                  </w:txbxContent>
                </v:textbox>
                <w10:wrap type="square" anchorx="margin"/>
              </v:shape>
            </w:pict>
          </mc:Fallback>
        </mc:AlternateContent>
      </w:r>
    </w:p>
    <w:p w14:paraId="1A24EA94" w14:textId="4613E421" w:rsidR="001744FF" w:rsidRDefault="00C858E3" w:rsidP="00CB7720">
      <w:pPr>
        <w:rPr>
          <w:b/>
        </w:rPr>
      </w:pPr>
      <w:r>
        <w:rPr>
          <w:noProof/>
        </w:rPr>
        <w:lastRenderedPageBreak/>
        <mc:AlternateContent>
          <mc:Choice Requires="wps">
            <w:drawing>
              <wp:anchor distT="45720" distB="45720" distL="114300" distR="114300" simplePos="0" relativeHeight="251658260" behindDoc="0" locked="0" layoutInCell="1" allowOverlap="1" wp14:anchorId="0423AB5F" wp14:editId="677205C5">
                <wp:simplePos x="0" y="0"/>
                <wp:positionH relativeFrom="margin">
                  <wp:posOffset>0</wp:posOffset>
                </wp:positionH>
                <wp:positionV relativeFrom="paragraph">
                  <wp:posOffset>20955</wp:posOffset>
                </wp:positionV>
                <wp:extent cx="6256020" cy="8839200"/>
                <wp:effectExtent l="0" t="0" r="0" b="0"/>
                <wp:wrapSquare wrapText="bothSides"/>
                <wp:docPr id="1930730764" name="Text Box 2" descr="Welsh Language&#10;If you access any Council services in Welsh, we want to know if you think the proposed changes will have any impact on how you access these services. &#10;Do you, or members of your household, currently access any of the following Council services in Welsh?  Please tick all that apply&#10;&#10;&#10;&#10;What is your ethnic group?&#10; No. %&#10;White - Welsh/English/Scottish/Northern Irish/British 56 61.5&#10;White - Any other white background  9 9.9&#10;Mixed/Multiple Ethnic Groups 6 6.6&#10;Asian/Asian British 6 6.6&#10;Black/African/Caribbean/Black British 3 3.3&#10;Arab 1 1.1&#10;Any other ethnic group  5 5.5&#10;Prefer not to say 5 5.5&#10;Total 91 100.0&#10;&#10;&#10;How did you hear about this survey?&#10; No. %&#10;Cardiff Council social media account (X/Facebook/Instagram) 8 8.6&#10;Other social media account 7 7.5&#10;From a local councillor 3 3.2&#10;I'm a member of the Youth Citizen's Panel 12 12.9&#10;A paper copy in my local library/Hub 0 0.0&#10;Staff email where I work 51 54.8&#10;Other 12 12.9&#10;Don't know 8 8.6&#10;Total 93 100.0&#10;&#1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256020" cy="8839200"/>
                        </a:xfrm>
                        <a:prstGeom prst="rect">
                          <a:avLst/>
                        </a:prstGeom>
                        <a:solidFill>
                          <a:schemeClr val="accent6">
                            <a:lumMod val="20000"/>
                            <a:lumOff val="80000"/>
                          </a:schemeClr>
                        </a:solidFill>
                        <a:ln w="9525">
                          <a:noFill/>
                          <a:miter lim="800000"/>
                          <a:headEnd/>
                          <a:tailEnd/>
                        </a:ln>
                      </wps:spPr>
                      <wps:txbx>
                        <w:txbxContent>
                          <w:p w14:paraId="5D18D938" w14:textId="77777777" w:rsidR="00C858E3" w:rsidRPr="00F40E21" w:rsidRDefault="00C858E3" w:rsidP="00C858E3">
                            <w:pPr>
                              <w:rPr>
                                <w:rFonts w:ascii="Century Gothic" w:hAnsi="Century Gothic"/>
                                <w:b/>
                                <w:color w:val="2F5496" w:themeColor="accent1" w:themeShade="BF"/>
                                <w:sz w:val="22"/>
                                <w:szCs w:val="20"/>
                              </w:rPr>
                            </w:pPr>
                            <w:r w:rsidRPr="00F40E21">
                              <w:rPr>
                                <w:rFonts w:ascii="Century Gothic" w:hAnsi="Century Gothic"/>
                                <w:b/>
                                <w:bCs/>
                                <w:color w:val="2F5496" w:themeColor="accent1" w:themeShade="BF"/>
                                <w:sz w:val="22"/>
                                <w:szCs w:val="20"/>
                              </w:rPr>
                              <w:t>Welsh Language</w:t>
                            </w:r>
                          </w:p>
                          <w:p w14:paraId="1D522924" w14:textId="77777777" w:rsidR="00C858E3" w:rsidRPr="00F40E21" w:rsidRDefault="00C858E3" w:rsidP="00C858E3">
                            <w:pPr>
                              <w:rPr>
                                <w:rFonts w:ascii="Century Gothic" w:hAnsi="Century Gothic"/>
                                <w:bCs/>
                                <w:color w:val="2F5496" w:themeColor="accent1" w:themeShade="BF"/>
                                <w:sz w:val="22"/>
                                <w:szCs w:val="20"/>
                              </w:rPr>
                            </w:pPr>
                            <w:r w:rsidRPr="00F40E21">
                              <w:rPr>
                                <w:rFonts w:ascii="Century Gothic" w:hAnsi="Century Gothic"/>
                                <w:bCs/>
                                <w:color w:val="2F5496" w:themeColor="accent1" w:themeShade="BF"/>
                                <w:sz w:val="22"/>
                                <w:szCs w:val="20"/>
                              </w:rPr>
                              <w:t xml:space="preserve">If you access any Council services in Welsh, we want to know if you think the proposed changes will have any impact on how you access these services. </w:t>
                            </w:r>
                          </w:p>
                          <w:p w14:paraId="7400FDDA" w14:textId="77777777" w:rsidR="00C858E3" w:rsidRPr="00F40E21" w:rsidRDefault="00C858E3" w:rsidP="00C858E3">
                            <w:pPr>
                              <w:rPr>
                                <w:rFonts w:ascii="Century Gothic" w:hAnsi="Century Gothic"/>
                                <w:b/>
                                <w:color w:val="2F5496" w:themeColor="accent1" w:themeShade="BF"/>
                                <w:sz w:val="22"/>
                                <w:szCs w:val="20"/>
                              </w:rPr>
                            </w:pPr>
                            <w:r w:rsidRPr="00F40E21">
                              <w:rPr>
                                <w:rFonts w:ascii="Century Gothic" w:hAnsi="Century Gothic"/>
                                <w:b/>
                                <w:color w:val="2F5496" w:themeColor="accent1" w:themeShade="BF"/>
                                <w:sz w:val="22"/>
                                <w:szCs w:val="20"/>
                              </w:rPr>
                              <w:t>Do you, or members of your household, currently access any of the following Council services in Welsh?  Please tick all that apply</w:t>
                            </w:r>
                          </w:p>
                          <w:tbl>
                            <w:tblPr>
                              <w:tblStyle w:val="GridTable4-Accent5"/>
                              <w:tblW w:w="6837" w:type="dxa"/>
                              <w:tblLook w:val="04E0" w:firstRow="1" w:lastRow="1" w:firstColumn="1" w:lastColumn="0" w:noHBand="0" w:noVBand="1"/>
                            </w:tblPr>
                            <w:tblGrid>
                              <w:gridCol w:w="4957"/>
                              <w:gridCol w:w="940"/>
                              <w:gridCol w:w="940"/>
                            </w:tblGrid>
                            <w:tr w:rsidR="00C858E3" w:rsidRPr="00AE6963" w14:paraId="7AF7A2E2" w14:textId="77777777" w:rsidTr="00C331EF">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4957" w:type="dxa"/>
                                  <w:noWrap/>
                                  <w:hideMark/>
                                </w:tcPr>
                                <w:p w14:paraId="651781BD" w14:textId="77777777" w:rsidR="00C858E3" w:rsidRPr="00AE6963" w:rsidRDefault="00C858E3" w:rsidP="00AE6963">
                                  <w:pPr>
                                    <w:rPr>
                                      <w:rFonts w:ascii="Times New Roman" w:hAnsi="Times New Roman"/>
                                      <w:szCs w:val="24"/>
                                    </w:rPr>
                                  </w:pPr>
                                </w:p>
                              </w:tc>
                              <w:tc>
                                <w:tcPr>
                                  <w:tcW w:w="940" w:type="dxa"/>
                                  <w:noWrap/>
                                  <w:hideMark/>
                                </w:tcPr>
                                <w:p w14:paraId="51D91F14" w14:textId="77777777" w:rsidR="00C858E3" w:rsidRPr="00AE6963" w:rsidRDefault="00C858E3" w:rsidP="00AE6963">
                                  <w:pPr>
                                    <w:jc w:val="right"/>
                                    <w:cnfStyle w:val="100000000000" w:firstRow="1" w:lastRow="0" w:firstColumn="0" w:lastColumn="0" w:oddVBand="0" w:evenVBand="0" w:oddHBand="0" w:evenHBand="0" w:firstRowFirstColumn="0" w:firstRowLastColumn="0" w:lastRowFirstColumn="0" w:lastRowLastColumn="0"/>
                                    <w:rPr>
                                      <w:rFonts w:cs="Calibri"/>
                                      <w:b/>
                                      <w:bCs/>
                                      <w:color w:val="FFFFFF" w:themeColor="background1"/>
                                      <w:szCs w:val="24"/>
                                    </w:rPr>
                                  </w:pPr>
                                  <w:r w:rsidRPr="00AE6963">
                                    <w:rPr>
                                      <w:rFonts w:cs="Calibri"/>
                                      <w:b/>
                                      <w:bCs/>
                                      <w:color w:val="FFFFFF" w:themeColor="background1"/>
                                      <w:szCs w:val="24"/>
                                    </w:rPr>
                                    <w:t>No.</w:t>
                                  </w:r>
                                </w:p>
                              </w:tc>
                              <w:tc>
                                <w:tcPr>
                                  <w:tcW w:w="940" w:type="dxa"/>
                                  <w:noWrap/>
                                  <w:hideMark/>
                                </w:tcPr>
                                <w:p w14:paraId="118A1FEE" w14:textId="77777777" w:rsidR="00C858E3" w:rsidRPr="00AE6963" w:rsidRDefault="00C858E3" w:rsidP="00AE6963">
                                  <w:pPr>
                                    <w:jc w:val="right"/>
                                    <w:cnfStyle w:val="100000000000" w:firstRow="1" w:lastRow="0" w:firstColumn="0" w:lastColumn="0" w:oddVBand="0" w:evenVBand="0" w:oddHBand="0" w:evenHBand="0" w:firstRowFirstColumn="0" w:firstRowLastColumn="0" w:lastRowFirstColumn="0" w:lastRowLastColumn="0"/>
                                    <w:rPr>
                                      <w:rFonts w:cs="Calibri"/>
                                      <w:b/>
                                      <w:bCs/>
                                      <w:i/>
                                      <w:iCs/>
                                      <w:color w:val="FFFFFF" w:themeColor="background1"/>
                                      <w:szCs w:val="24"/>
                                    </w:rPr>
                                  </w:pPr>
                                  <w:r w:rsidRPr="00AE6963">
                                    <w:rPr>
                                      <w:rFonts w:cs="Calibri"/>
                                      <w:b/>
                                      <w:bCs/>
                                      <w:i/>
                                      <w:iCs/>
                                      <w:color w:val="FFFFFF" w:themeColor="background1"/>
                                      <w:szCs w:val="24"/>
                                    </w:rPr>
                                    <w:t>%</w:t>
                                  </w:r>
                                </w:p>
                              </w:tc>
                            </w:tr>
                            <w:tr w:rsidR="00C858E3" w:rsidRPr="00AE6963" w14:paraId="6895223A" w14:textId="77777777" w:rsidTr="00C331EF">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4957" w:type="dxa"/>
                                  <w:noWrap/>
                                  <w:hideMark/>
                                </w:tcPr>
                                <w:p w14:paraId="0930A580" w14:textId="77777777" w:rsidR="00C858E3" w:rsidRPr="00AE6963" w:rsidRDefault="00C858E3" w:rsidP="00AE6963">
                                  <w:pPr>
                                    <w:rPr>
                                      <w:rFonts w:ascii="Century Gothic" w:hAnsi="Century Gothic" w:cstheme="minorHAnsi"/>
                                      <w:color w:val="2F5496" w:themeColor="accent1" w:themeShade="BF"/>
                                      <w:sz w:val="22"/>
                                      <w:szCs w:val="22"/>
                                    </w:rPr>
                                  </w:pPr>
                                  <w:r w:rsidRPr="00AE6963">
                                    <w:rPr>
                                      <w:rFonts w:ascii="Century Gothic" w:hAnsi="Century Gothic" w:cstheme="minorHAnsi"/>
                                      <w:color w:val="2F5496" w:themeColor="accent1" w:themeShade="BF"/>
                                      <w:sz w:val="22"/>
                                      <w:szCs w:val="22"/>
                                    </w:rPr>
                                    <w:t>Adult Social Care (Domiciliary Care)</w:t>
                                  </w:r>
                                </w:p>
                              </w:tc>
                              <w:tc>
                                <w:tcPr>
                                  <w:tcW w:w="940" w:type="dxa"/>
                                  <w:noWrap/>
                                  <w:hideMark/>
                                </w:tcPr>
                                <w:p w14:paraId="2A49DA78" w14:textId="77777777" w:rsidR="00C858E3" w:rsidRPr="00AE6963" w:rsidRDefault="00C858E3" w:rsidP="00AE6963">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theme="minorHAnsi"/>
                                      <w:color w:val="2F5496" w:themeColor="accent1" w:themeShade="BF"/>
                                      <w:sz w:val="22"/>
                                      <w:szCs w:val="22"/>
                                    </w:rPr>
                                  </w:pPr>
                                  <w:r w:rsidRPr="00AE6963">
                                    <w:rPr>
                                      <w:rFonts w:ascii="Century Gothic" w:hAnsi="Century Gothic" w:cstheme="minorHAnsi"/>
                                      <w:color w:val="2F5496" w:themeColor="accent1" w:themeShade="BF"/>
                                      <w:sz w:val="22"/>
                                      <w:szCs w:val="22"/>
                                    </w:rPr>
                                    <w:t>0</w:t>
                                  </w:r>
                                </w:p>
                              </w:tc>
                              <w:tc>
                                <w:tcPr>
                                  <w:tcW w:w="940" w:type="dxa"/>
                                  <w:noWrap/>
                                  <w:hideMark/>
                                </w:tcPr>
                                <w:p w14:paraId="6E4F058F" w14:textId="77777777" w:rsidR="00C858E3" w:rsidRPr="00AE6963" w:rsidRDefault="00C858E3" w:rsidP="00AE6963">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theme="minorHAnsi"/>
                                      <w:i/>
                                      <w:iCs/>
                                      <w:color w:val="2F5496" w:themeColor="accent1" w:themeShade="BF"/>
                                      <w:sz w:val="22"/>
                                      <w:szCs w:val="22"/>
                                    </w:rPr>
                                  </w:pPr>
                                  <w:r w:rsidRPr="00AE6963">
                                    <w:rPr>
                                      <w:rFonts w:ascii="Century Gothic" w:hAnsi="Century Gothic" w:cstheme="minorHAnsi"/>
                                      <w:i/>
                                      <w:iCs/>
                                      <w:color w:val="2F5496" w:themeColor="accent1" w:themeShade="BF"/>
                                      <w:sz w:val="22"/>
                                      <w:szCs w:val="22"/>
                                    </w:rPr>
                                    <w:t>0.0</w:t>
                                  </w:r>
                                </w:p>
                              </w:tc>
                            </w:tr>
                            <w:tr w:rsidR="00C858E3" w:rsidRPr="00AE6963" w14:paraId="33BD224F" w14:textId="77777777" w:rsidTr="00C331EF">
                              <w:trPr>
                                <w:cnfStyle w:val="000000010000" w:firstRow="0" w:lastRow="0" w:firstColumn="0" w:lastColumn="0" w:oddVBand="0" w:evenVBand="0" w:oddHBand="0" w:evenHBand="1"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4957" w:type="dxa"/>
                                  <w:noWrap/>
                                  <w:hideMark/>
                                </w:tcPr>
                                <w:p w14:paraId="3C4EFED6" w14:textId="77777777" w:rsidR="00C858E3" w:rsidRPr="00AE6963" w:rsidRDefault="00C858E3" w:rsidP="00AE6963">
                                  <w:pPr>
                                    <w:rPr>
                                      <w:rFonts w:ascii="Century Gothic" w:hAnsi="Century Gothic" w:cstheme="minorHAnsi"/>
                                      <w:color w:val="2F5496" w:themeColor="accent1" w:themeShade="BF"/>
                                      <w:sz w:val="22"/>
                                      <w:szCs w:val="22"/>
                                    </w:rPr>
                                  </w:pPr>
                                  <w:r w:rsidRPr="00AE6963">
                                    <w:rPr>
                                      <w:rFonts w:ascii="Century Gothic" w:hAnsi="Century Gothic" w:cstheme="minorHAnsi"/>
                                      <w:color w:val="2F5496" w:themeColor="accent1" w:themeShade="BF"/>
                                      <w:sz w:val="22"/>
                                      <w:szCs w:val="22"/>
                                    </w:rPr>
                                    <w:t>Children's Services</w:t>
                                  </w:r>
                                </w:p>
                              </w:tc>
                              <w:tc>
                                <w:tcPr>
                                  <w:tcW w:w="940" w:type="dxa"/>
                                  <w:noWrap/>
                                  <w:hideMark/>
                                </w:tcPr>
                                <w:p w14:paraId="3D932392" w14:textId="77777777" w:rsidR="00C858E3" w:rsidRPr="00AE6963" w:rsidRDefault="00C858E3" w:rsidP="00AE6963">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theme="minorHAnsi"/>
                                      <w:color w:val="2F5496" w:themeColor="accent1" w:themeShade="BF"/>
                                      <w:sz w:val="22"/>
                                      <w:szCs w:val="22"/>
                                    </w:rPr>
                                  </w:pPr>
                                  <w:r w:rsidRPr="00AE6963">
                                    <w:rPr>
                                      <w:rFonts w:ascii="Century Gothic" w:hAnsi="Century Gothic" w:cstheme="minorHAnsi"/>
                                      <w:color w:val="2F5496" w:themeColor="accent1" w:themeShade="BF"/>
                                      <w:sz w:val="22"/>
                                      <w:szCs w:val="22"/>
                                    </w:rPr>
                                    <w:t>0</w:t>
                                  </w:r>
                                </w:p>
                              </w:tc>
                              <w:tc>
                                <w:tcPr>
                                  <w:tcW w:w="940" w:type="dxa"/>
                                  <w:noWrap/>
                                  <w:hideMark/>
                                </w:tcPr>
                                <w:p w14:paraId="50C86AFC" w14:textId="77777777" w:rsidR="00C858E3" w:rsidRPr="00AE6963" w:rsidRDefault="00C858E3" w:rsidP="00AE6963">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theme="minorHAnsi"/>
                                      <w:i/>
                                      <w:iCs/>
                                      <w:color w:val="2F5496" w:themeColor="accent1" w:themeShade="BF"/>
                                      <w:sz w:val="22"/>
                                      <w:szCs w:val="22"/>
                                    </w:rPr>
                                  </w:pPr>
                                  <w:r w:rsidRPr="00AE6963">
                                    <w:rPr>
                                      <w:rFonts w:ascii="Century Gothic" w:hAnsi="Century Gothic" w:cstheme="minorHAnsi"/>
                                      <w:i/>
                                      <w:iCs/>
                                      <w:color w:val="2F5496" w:themeColor="accent1" w:themeShade="BF"/>
                                      <w:sz w:val="22"/>
                                      <w:szCs w:val="22"/>
                                    </w:rPr>
                                    <w:t>0.0</w:t>
                                  </w:r>
                                </w:p>
                              </w:tc>
                            </w:tr>
                            <w:tr w:rsidR="00C858E3" w:rsidRPr="00AE6963" w14:paraId="5DBC92E9" w14:textId="77777777" w:rsidTr="00C331EF">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4957" w:type="dxa"/>
                                  <w:noWrap/>
                                  <w:hideMark/>
                                </w:tcPr>
                                <w:p w14:paraId="79DA0597" w14:textId="77777777" w:rsidR="00C858E3" w:rsidRPr="00AE6963" w:rsidRDefault="00C858E3" w:rsidP="00AE6963">
                                  <w:pPr>
                                    <w:rPr>
                                      <w:rFonts w:ascii="Century Gothic" w:hAnsi="Century Gothic" w:cstheme="minorHAnsi"/>
                                      <w:color w:val="2F5496" w:themeColor="accent1" w:themeShade="BF"/>
                                      <w:sz w:val="22"/>
                                      <w:szCs w:val="22"/>
                                    </w:rPr>
                                  </w:pPr>
                                  <w:r w:rsidRPr="00AE6963">
                                    <w:rPr>
                                      <w:rFonts w:ascii="Century Gothic" w:hAnsi="Century Gothic" w:cstheme="minorHAnsi"/>
                                      <w:color w:val="2F5496" w:themeColor="accent1" w:themeShade="BF"/>
                                      <w:sz w:val="22"/>
                                      <w:szCs w:val="22"/>
                                    </w:rPr>
                                    <w:t>Learning for Life</w:t>
                                  </w:r>
                                </w:p>
                              </w:tc>
                              <w:tc>
                                <w:tcPr>
                                  <w:tcW w:w="940" w:type="dxa"/>
                                  <w:noWrap/>
                                  <w:hideMark/>
                                </w:tcPr>
                                <w:p w14:paraId="3C156A57" w14:textId="77777777" w:rsidR="00C858E3" w:rsidRPr="00AE6963" w:rsidRDefault="00C858E3" w:rsidP="00AE6963">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theme="minorHAnsi"/>
                                      <w:color w:val="2F5496" w:themeColor="accent1" w:themeShade="BF"/>
                                      <w:sz w:val="22"/>
                                      <w:szCs w:val="22"/>
                                    </w:rPr>
                                  </w:pPr>
                                  <w:r w:rsidRPr="00AE6963">
                                    <w:rPr>
                                      <w:rFonts w:ascii="Century Gothic" w:hAnsi="Century Gothic" w:cstheme="minorHAnsi"/>
                                      <w:color w:val="2F5496" w:themeColor="accent1" w:themeShade="BF"/>
                                      <w:sz w:val="22"/>
                                      <w:szCs w:val="22"/>
                                    </w:rPr>
                                    <w:t>1</w:t>
                                  </w:r>
                                </w:p>
                              </w:tc>
                              <w:tc>
                                <w:tcPr>
                                  <w:tcW w:w="940" w:type="dxa"/>
                                  <w:noWrap/>
                                  <w:hideMark/>
                                </w:tcPr>
                                <w:p w14:paraId="1C9D6872" w14:textId="77777777" w:rsidR="00C858E3" w:rsidRPr="00AE6963" w:rsidRDefault="00C858E3" w:rsidP="00AE6963">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theme="minorHAnsi"/>
                                      <w:i/>
                                      <w:iCs/>
                                      <w:color w:val="2F5496" w:themeColor="accent1" w:themeShade="BF"/>
                                      <w:sz w:val="22"/>
                                      <w:szCs w:val="22"/>
                                    </w:rPr>
                                  </w:pPr>
                                  <w:r w:rsidRPr="00AE6963">
                                    <w:rPr>
                                      <w:rFonts w:ascii="Century Gothic" w:hAnsi="Century Gothic" w:cstheme="minorHAnsi"/>
                                      <w:i/>
                                      <w:iCs/>
                                      <w:color w:val="2F5496" w:themeColor="accent1" w:themeShade="BF"/>
                                      <w:sz w:val="22"/>
                                      <w:szCs w:val="22"/>
                                    </w:rPr>
                                    <w:t>2.0</w:t>
                                  </w:r>
                                </w:p>
                              </w:tc>
                            </w:tr>
                            <w:tr w:rsidR="00C858E3" w:rsidRPr="00AE6963" w14:paraId="27090BCE" w14:textId="77777777" w:rsidTr="00C331EF">
                              <w:trPr>
                                <w:cnfStyle w:val="000000010000" w:firstRow="0" w:lastRow="0" w:firstColumn="0" w:lastColumn="0" w:oddVBand="0" w:evenVBand="0" w:oddHBand="0" w:evenHBand="1"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4957" w:type="dxa"/>
                                  <w:noWrap/>
                                  <w:hideMark/>
                                </w:tcPr>
                                <w:p w14:paraId="265CE903" w14:textId="77777777" w:rsidR="00C858E3" w:rsidRPr="00AE6963" w:rsidRDefault="00C858E3" w:rsidP="00AE6963">
                                  <w:pPr>
                                    <w:rPr>
                                      <w:rFonts w:ascii="Century Gothic" w:hAnsi="Century Gothic" w:cstheme="minorHAnsi"/>
                                      <w:color w:val="2F5496" w:themeColor="accent1" w:themeShade="BF"/>
                                      <w:sz w:val="22"/>
                                      <w:szCs w:val="22"/>
                                    </w:rPr>
                                  </w:pPr>
                                  <w:r w:rsidRPr="00AE6963">
                                    <w:rPr>
                                      <w:rFonts w:ascii="Century Gothic" w:hAnsi="Century Gothic" w:cstheme="minorHAnsi"/>
                                      <w:color w:val="2F5496" w:themeColor="accent1" w:themeShade="BF"/>
                                      <w:sz w:val="22"/>
                                      <w:szCs w:val="22"/>
                                    </w:rPr>
                                    <w:t>Schools</w:t>
                                  </w:r>
                                </w:p>
                              </w:tc>
                              <w:tc>
                                <w:tcPr>
                                  <w:tcW w:w="940" w:type="dxa"/>
                                  <w:noWrap/>
                                  <w:hideMark/>
                                </w:tcPr>
                                <w:p w14:paraId="5563CEF0" w14:textId="77777777" w:rsidR="00C858E3" w:rsidRPr="00AE6963" w:rsidRDefault="00C858E3" w:rsidP="00AE6963">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theme="minorHAnsi"/>
                                      <w:color w:val="2F5496" w:themeColor="accent1" w:themeShade="BF"/>
                                      <w:sz w:val="22"/>
                                      <w:szCs w:val="22"/>
                                    </w:rPr>
                                  </w:pPr>
                                  <w:r w:rsidRPr="00AE6963">
                                    <w:rPr>
                                      <w:rFonts w:ascii="Century Gothic" w:hAnsi="Century Gothic" w:cstheme="minorHAnsi"/>
                                      <w:color w:val="2F5496" w:themeColor="accent1" w:themeShade="BF"/>
                                      <w:sz w:val="22"/>
                                      <w:szCs w:val="22"/>
                                    </w:rPr>
                                    <w:t>8</w:t>
                                  </w:r>
                                </w:p>
                              </w:tc>
                              <w:tc>
                                <w:tcPr>
                                  <w:tcW w:w="940" w:type="dxa"/>
                                  <w:noWrap/>
                                  <w:hideMark/>
                                </w:tcPr>
                                <w:p w14:paraId="7106A586" w14:textId="77777777" w:rsidR="00C858E3" w:rsidRPr="00AE6963" w:rsidRDefault="00C858E3" w:rsidP="00AE6963">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theme="minorHAnsi"/>
                                      <w:i/>
                                      <w:iCs/>
                                      <w:color w:val="2F5496" w:themeColor="accent1" w:themeShade="BF"/>
                                      <w:sz w:val="22"/>
                                      <w:szCs w:val="22"/>
                                    </w:rPr>
                                  </w:pPr>
                                  <w:r w:rsidRPr="00AE6963">
                                    <w:rPr>
                                      <w:rFonts w:ascii="Century Gothic" w:hAnsi="Century Gothic" w:cstheme="minorHAnsi"/>
                                      <w:i/>
                                      <w:iCs/>
                                      <w:color w:val="2F5496" w:themeColor="accent1" w:themeShade="BF"/>
                                      <w:sz w:val="22"/>
                                      <w:szCs w:val="22"/>
                                    </w:rPr>
                                    <w:t>16.3</w:t>
                                  </w:r>
                                </w:p>
                              </w:tc>
                            </w:tr>
                            <w:tr w:rsidR="00C858E3" w:rsidRPr="00AE6963" w14:paraId="0F8B20D7" w14:textId="77777777" w:rsidTr="00C331EF">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4957" w:type="dxa"/>
                                  <w:noWrap/>
                                  <w:hideMark/>
                                </w:tcPr>
                                <w:p w14:paraId="211696B5" w14:textId="77777777" w:rsidR="00C858E3" w:rsidRPr="00AE6963" w:rsidRDefault="00C858E3" w:rsidP="00AE6963">
                                  <w:pPr>
                                    <w:rPr>
                                      <w:rFonts w:ascii="Century Gothic" w:hAnsi="Century Gothic" w:cstheme="minorHAnsi"/>
                                      <w:color w:val="2F5496" w:themeColor="accent1" w:themeShade="BF"/>
                                      <w:sz w:val="22"/>
                                      <w:szCs w:val="22"/>
                                    </w:rPr>
                                  </w:pPr>
                                  <w:r w:rsidRPr="00AE6963">
                                    <w:rPr>
                                      <w:rFonts w:ascii="Century Gothic" w:hAnsi="Century Gothic" w:cstheme="minorHAnsi"/>
                                      <w:color w:val="2F5496" w:themeColor="accent1" w:themeShade="BF"/>
                                      <w:sz w:val="22"/>
                                      <w:szCs w:val="22"/>
                                    </w:rPr>
                                    <w:t>School meals</w:t>
                                  </w:r>
                                </w:p>
                              </w:tc>
                              <w:tc>
                                <w:tcPr>
                                  <w:tcW w:w="940" w:type="dxa"/>
                                  <w:noWrap/>
                                  <w:hideMark/>
                                </w:tcPr>
                                <w:p w14:paraId="7AA0726B" w14:textId="77777777" w:rsidR="00C858E3" w:rsidRPr="00AE6963" w:rsidRDefault="00C858E3" w:rsidP="00AE6963">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theme="minorHAnsi"/>
                                      <w:color w:val="2F5496" w:themeColor="accent1" w:themeShade="BF"/>
                                      <w:sz w:val="22"/>
                                      <w:szCs w:val="22"/>
                                    </w:rPr>
                                  </w:pPr>
                                  <w:r w:rsidRPr="00AE6963">
                                    <w:rPr>
                                      <w:rFonts w:ascii="Century Gothic" w:hAnsi="Century Gothic" w:cstheme="minorHAnsi"/>
                                      <w:color w:val="2F5496" w:themeColor="accent1" w:themeShade="BF"/>
                                      <w:sz w:val="22"/>
                                      <w:szCs w:val="22"/>
                                    </w:rPr>
                                    <w:t>4</w:t>
                                  </w:r>
                                </w:p>
                              </w:tc>
                              <w:tc>
                                <w:tcPr>
                                  <w:tcW w:w="940" w:type="dxa"/>
                                  <w:noWrap/>
                                  <w:hideMark/>
                                </w:tcPr>
                                <w:p w14:paraId="78527CD0" w14:textId="77777777" w:rsidR="00C858E3" w:rsidRPr="00AE6963" w:rsidRDefault="00C858E3" w:rsidP="00AE6963">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theme="minorHAnsi"/>
                                      <w:i/>
                                      <w:iCs/>
                                      <w:color w:val="2F5496" w:themeColor="accent1" w:themeShade="BF"/>
                                      <w:sz w:val="22"/>
                                      <w:szCs w:val="22"/>
                                    </w:rPr>
                                  </w:pPr>
                                  <w:r w:rsidRPr="00AE6963">
                                    <w:rPr>
                                      <w:rFonts w:ascii="Century Gothic" w:hAnsi="Century Gothic" w:cstheme="minorHAnsi"/>
                                      <w:i/>
                                      <w:iCs/>
                                      <w:color w:val="2F5496" w:themeColor="accent1" w:themeShade="BF"/>
                                      <w:sz w:val="22"/>
                                      <w:szCs w:val="22"/>
                                    </w:rPr>
                                    <w:t>8.2</w:t>
                                  </w:r>
                                </w:p>
                              </w:tc>
                            </w:tr>
                            <w:tr w:rsidR="00C858E3" w:rsidRPr="00AE6963" w14:paraId="25F79315" w14:textId="77777777" w:rsidTr="00C331EF">
                              <w:trPr>
                                <w:cnfStyle w:val="000000010000" w:firstRow="0" w:lastRow="0" w:firstColumn="0" w:lastColumn="0" w:oddVBand="0" w:evenVBand="0" w:oddHBand="0" w:evenHBand="1"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4957" w:type="dxa"/>
                                  <w:noWrap/>
                                  <w:hideMark/>
                                </w:tcPr>
                                <w:p w14:paraId="67779386" w14:textId="77777777" w:rsidR="00C858E3" w:rsidRPr="00AE6963" w:rsidRDefault="00C858E3" w:rsidP="00AE6963">
                                  <w:pPr>
                                    <w:rPr>
                                      <w:rFonts w:ascii="Century Gothic" w:hAnsi="Century Gothic" w:cstheme="minorHAnsi"/>
                                      <w:color w:val="2F5496" w:themeColor="accent1" w:themeShade="BF"/>
                                      <w:sz w:val="22"/>
                                      <w:szCs w:val="22"/>
                                    </w:rPr>
                                  </w:pPr>
                                  <w:r w:rsidRPr="00AE6963">
                                    <w:rPr>
                                      <w:rFonts w:ascii="Century Gothic" w:hAnsi="Century Gothic" w:cstheme="minorHAnsi"/>
                                      <w:color w:val="2F5496" w:themeColor="accent1" w:themeShade="BF"/>
                                      <w:sz w:val="22"/>
                                      <w:szCs w:val="22"/>
                                    </w:rPr>
                                    <w:t>Bereavement Services</w:t>
                                  </w:r>
                                </w:p>
                              </w:tc>
                              <w:tc>
                                <w:tcPr>
                                  <w:tcW w:w="940" w:type="dxa"/>
                                  <w:noWrap/>
                                  <w:hideMark/>
                                </w:tcPr>
                                <w:p w14:paraId="71635717" w14:textId="77777777" w:rsidR="00C858E3" w:rsidRPr="00AE6963" w:rsidRDefault="00C858E3" w:rsidP="00AE6963">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theme="minorHAnsi"/>
                                      <w:color w:val="2F5496" w:themeColor="accent1" w:themeShade="BF"/>
                                      <w:sz w:val="22"/>
                                      <w:szCs w:val="22"/>
                                    </w:rPr>
                                  </w:pPr>
                                  <w:r w:rsidRPr="00AE6963">
                                    <w:rPr>
                                      <w:rFonts w:ascii="Century Gothic" w:hAnsi="Century Gothic" w:cstheme="minorHAnsi"/>
                                      <w:color w:val="2F5496" w:themeColor="accent1" w:themeShade="BF"/>
                                      <w:sz w:val="22"/>
                                      <w:szCs w:val="22"/>
                                    </w:rPr>
                                    <w:t>0</w:t>
                                  </w:r>
                                </w:p>
                              </w:tc>
                              <w:tc>
                                <w:tcPr>
                                  <w:tcW w:w="940" w:type="dxa"/>
                                  <w:noWrap/>
                                  <w:hideMark/>
                                </w:tcPr>
                                <w:p w14:paraId="0B10FE47" w14:textId="77777777" w:rsidR="00C858E3" w:rsidRPr="00AE6963" w:rsidRDefault="00C858E3" w:rsidP="00AE6963">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theme="minorHAnsi"/>
                                      <w:i/>
                                      <w:iCs/>
                                      <w:color w:val="2F5496" w:themeColor="accent1" w:themeShade="BF"/>
                                      <w:sz w:val="22"/>
                                      <w:szCs w:val="22"/>
                                    </w:rPr>
                                  </w:pPr>
                                  <w:r w:rsidRPr="00AE6963">
                                    <w:rPr>
                                      <w:rFonts w:ascii="Century Gothic" w:hAnsi="Century Gothic" w:cstheme="minorHAnsi"/>
                                      <w:i/>
                                      <w:iCs/>
                                      <w:color w:val="2F5496" w:themeColor="accent1" w:themeShade="BF"/>
                                      <w:sz w:val="22"/>
                                      <w:szCs w:val="22"/>
                                    </w:rPr>
                                    <w:t>0.0</w:t>
                                  </w:r>
                                </w:p>
                              </w:tc>
                            </w:tr>
                            <w:tr w:rsidR="00C858E3" w:rsidRPr="00AE6963" w14:paraId="7D700CD8" w14:textId="77777777" w:rsidTr="00C331EF">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4957" w:type="dxa"/>
                                  <w:noWrap/>
                                  <w:hideMark/>
                                </w:tcPr>
                                <w:p w14:paraId="25D24354" w14:textId="77777777" w:rsidR="00C858E3" w:rsidRPr="00AE6963" w:rsidRDefault="00C858E3" w:rsidP="00AE6963">
                                  <w:pPr>
                                    <w:rPr>
                                      <w:rFonts w:ascii="Century Gothic" w:hAnsi="Century Gothic" w:cstheme="minorHAnsi"/>
                                      <w:color w:val="2F5496" w:themeColor="accent1" w:themeShade="BF"/>
                                      <w:sz w:val="22"/>
                                      <w:szCs w:val="22"/>
                                    </w:rPr>
                                  </w:pPr>
                                  <w:r w:rsidRPr="00AE6963">
                                    <w:rPr>
                                      <w:rFonts w:ascii="Century Gothic" w:hAnsi="Century Gothic" w:cstheme="minorHAnsi"/>
                                      <w:color w:val="2F5496" w:themeColor="accent1" w:themeShade="BF"/>
                                      <w:sz w:val="22"/>
                                      <w:szCs w:val="22"/>
                                    </w:rPr>
                                    <w:t>Parking</w:t>
                                  </w:r>
                                </w:p>
                              </w:tc>
                              <w:tc>
                                <w:tcPr>
                                  <w:tcW w:w="940" w:type="dxa"/>
                                  <w:noWrap/>
                                  <w:hideMark/>
                                </w:tcPr>
                                <w:p w14:paraId="0E6DB7EC" w14:textId="77777777" w:rsidR="00C858E3" w:rsidRPr="00AE6963" w:rsidRDefault="00C858E3" w:rsidP="00AE6963">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theme="minorHAnsi"/>
                                      <w:color w:val="2F5496" w:themeColor="accent1" w:themeShade="BF"/>
                                      <w:sz w:val="22"/>
                                      <w:szCs w:val="22"/>
                                    </w:rPr>
                                  </w:pPr>
                                  <w:r w:rsidRPr="00AE6963">
                                    <w:rPr>
                                      <w:rFonts w:ascii="Century Gothic" w:hAnsi="Century Gothic" w:cstheme="minorHAnsi"/>
                                      <w:color w:val="2F5496" w:themeColor="accent1" w:themeShade="BF"/>
                                      <w:sz w:val="22"/>
                                      <w:szCs w:val="22"/>
                                    </w:rPr>
                                    <w:t>2</w:t>
                                  </w:r>
                                </w:p>
                              </w:tc>
                              <w:tc>
                                <w:tcPr>
                                  <w:tcW w:w="940" w:type="dxa"/>
                                  <w:noWrap/>
                                  <w:hideMark/>
                                </w:tcPr>
                                <w:p w14:paraId="22359A60" w14:textId="77777777" w:rsidR="00C858E3" w:rsidRPr="00AE6963" w:rsidRDefault="00C858E3" w:rsidP="00AE6963">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theme="minorHAnsi"/>
                                      <w:i/>
                                      <w:iCs/>
                                      <w:color w:val="2F5496" w:themeColor="accent1" w:themeShade="BF"/>
                                      <w:sz w:val="22"/>
                                      <w:szCs w:val="22"/>
                                    </w:rPr>
                                  </w:pPr>
                                  <w:r w:rsidRPr="00AE6963">
                                    <w:rPr>
                                      <w:rFonts w:ascii="Century Gothic" w:hAnsi="Century Gothic" w:cstheme="minorHAnsi"/>
                                      <w:i/>
                                      <w:iCs/>
                                      <w:color w:val="2F5496" w:themeColor="accent1" w:themeShade="BF"/>
                                      <w:sz w:val="22"/>
                                      <w:szCs w:val="22"/>
                                    </w:rPr>
                                    <w:t>4.1</w:t>
                                  </w:r>
                                </w:p>
                              </w:tc>
                            </w:tr>
                            <w:tr w:rsidR="00C858E3" w:rsidRPr="00AE6963" w14:paraId="2EA6A419" w14:textId="77777777" w:rsidTr="00C331EF">
                              <w:trPr>
                                <w:cnfStyle w:val="000000010000" w:firstRow="0" w:lastRow="0" w:firstColumn="0" w:lastColumn="0" w:oddVBand="0" w:evenVBand="0" w:oddHBand="0" w:evenHBand="1"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4957" w:type="dxa"/>
                                  <w:noWrap/>
                                  <w:hideMark/>
                                </w:tcPr>
                                <w:p w14:paraId="4EA9AE9B" w14:textId="77777777" w:rsidR="00C858E3" w:rsidRPr="00AE6963" w:rsidRDefault="00C858E3" w:rsidP="00AE6963">
                                  <w:pPr>
                                    <w:rPr>
                                      <w:rFonts w:ascii="Century Gothic" w:hAnsi="Century Gothic" w:cstheme="minorHAnsi"/>
                                      <w:color w:val="2F5496" w:themeColor="accent1" w:themeShade="BF"/>
                                      <w:sz w:val="22"/>
                                      <w:szCs w:val="22"/>
                                    </w:rPr>
                                  </w:pPr>
                                  <w:r w:rsidRPr="00AE6963">
                                    <w:rPr>
                                      <w:rFonts w:ascii="Century Gothic" w:hAnsi="Century Gothic" w:cstheme="minorHAnsi"/>
                                      <w:color w:val="2F5496" w:themeColor="accent1" w:themeShade="BF"/>
                                      <w:sz w:val="22"/>
                                      <w:szCs w:val="22"/>
                                    </w:rPr>
                                    <w:t>Digital platforms e.g. Council website / App</w:t>
                                  </w:r>
                                </w:p>
                              </w:tc>
                              <w:tc>
                                <w:tcPr>
                                  <w:tcW w:w="940" w:type="dxa"/>
                                  <w:noWrap/>
                                  <w:hideMark/>
                                </w:tcPr>
                                <w:p w14:paraId="5E9C5F20" w14:textId="77777777" w:rsidR="00C858E3" w:rsidRPr="00AE6963" w:rsidRDefault="00C858E3" w:rsidP="00AE6963">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theme="minorHAnsi"/>
                                      <w:color w:val="2F5496" w:themeColor="accent1" w:themeShade="BF"/>
                                      <w:sz w:val="22"/>
                                      <w:szCs w:val="22"/>
                                    </w:rPr>
                                  </w:pPr>
                                  <w:r w:rsidRPr="00AE6963">
                                    <w:rPr>
                                      <w:rFonts w:ascii="Century Gothic" w:hAnsi="Century Gothic" w:cstheme="minorHAnsi"/>
                                      <w:color w:val="2F5496" w:themeColor="accent1" w:themeShade="BF"/>
                                      <w:sz w:val="22"/>
                                      <w:szCs w:val="22"/>
                                    </w:rPr>
                                    <w:t>0</w:t>
                                  </w:r>
                                </w:p>
                              </w:tc>
                              <w:tc>
                                <w:tcPr>
                                  <w:tcW w:w="940" w:type="dxa"/>
                                  <w:noWrap/>
                                  <w:hideMark/>
                                </w:tcPr>
                                <w:p w14:paraId="2FFA4144" w14:textId="77777777" w:rsidR="00C858E3" w:rsidRPr="00AE6963" w:rsidRDefault="00C858E3" w:rsidP="00AE6963">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theme="minorHAnsi"/>
                                      <w:i/>
                                      <w:iCs/>
                                      <w:color w:val="2F5496" w:themeColor="accent1" w:themeShade="BF"/>
                                      <w:sz w:val="22"/>
                                      <w:szCs w:val="22"/>
                                    </w:rPr>
                                  </w:pPr>
                                  <w:r w:rsidRPr="00AE6963">
                                    <w:rPr>
                                      <w:rFonts w:ascii="Century Gothic" w:hAnsi="Century Gothic" w:cstheme="minorHAnsi"/>
                                      <w:i/>
                                      <w:iCs/>
                                      <w:color w:val="2F5496" w:themeColor="accent1" w:themeShade="BF"/>
                                      <w:sz w:val="22"/>
                                      <w:szCs w:val="22"/>
                                    </w:rPr>
                                    <w:t>0.0</w:t>
                                  </w:r>
                                </w:p>
                              </w:tc>
                            </w:tr>
                            <w:tr w:rsidR="00C858E3" w:rsidRPr="00AE6963" w14:paraId="51C55134" w14:textId="77777777" w:rsidTr="00C331EF">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4957" w:type="dxa"/>
                                  <w:noWrap/>
                                  <w:hideMark/>
                                </w:tcPr>
                                <w:p w14:paraId="49F2171E" w14:textId="77777777" w:rsidR="00C858E3" w:rsidRPr="00AE6963" w:rsidRDefault="00C858E3" w:rsidP="00AE6963">
                                  <w:pPr>
                                    <w:rPr>
                                      <w:rFonts w:ascii="Century Gothic" w:hAnsi="Century Gothic" w:cstheme="minorHAnsi"/>
                                      <w:color w:val="2F5496" w:themeColor="accent1" w:themeShade="BF"/>
                                      <w:sz w:val="22"/>
                                      <w:szCs w:val="22"/>
                                    </w:rPr>
                                  </w:pPr>
                                  <w:r w:rsidRPr="00AE6963">
                                    <w:rPr>
                                      <w:rFonts w:ascii="Century Gothic" w:hAnsi="Century Gothic" w:cstheme="minorHAnsi"/>
                                      <w:color w:val="2F5496" w:themeColor="accent1" w:themeShade="BF"/>
                                      <w:sz w:val="22"/>
                                      <w:szCs w:val="22"/>
                                    </w:rPr>
                                    <w:t>None of these</w:t>
                                  </w:r>
                                </w:p>
                              </w:tc>
                              <w:tc>
                                <w:tcPr>
                                  <w:tcW w:w="940" w:type="dxa"/>
                                  <w:noWrap/>
                                  <w:hideMark/>
                                </w:tcPr>
                                <w:p w14:paraId="676DB10A" w14:textId="77777777" w:rsidR="00C858E3" w:rsidRPr="00AE6963" w:rsidRDefault="00C858E3" w:rsidP="00AE6963">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theme="minorHAnsi"/>
                                      <w:color w:val="2F5496" w:themeColor="accent1" w:themeShade="BF"/>
                                      <w:sz w:val="22"/>
                                      <w:szCs w:val="22"/>
                                    </w:rPr>
                                  </w:pPr>
                                  <w:r w:rsidRPr="00AE6963">
                                    <w:rPr>
                                      <w:rFonts w:ascii="Century Gothic" w:hAnsi="Century Gothic" w:cstheme="minorHAnsi"/>
                                      <w:color w:val="2F5496" w:themeColor="accent1" w:themeShade="BF"/>
                                      <w:sz w:val="22"/>
                                      <w:szCs w:val="22"/>
                                    </w:rPr>
                                    <w:t>40</w:t>
                                  </w:r>
                                </w:p>
                              </w:tc>
                              <w:tc>
                                <w:tcPr>
                                  <w:tcW w:w="940" w:type="dxa"/>
                                  <w:noWrap/>
                                  <w:hideMark/>
                                </w:tcPr>
                                <w:p w14:paraId="762DAFFC" w14:textId="77777777" w:rsidR="00C858E3" w:rsidRPr="00AE6963" w:rsidRDefault="00C858E3" w:rsidP="00AE6963">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theme="minorHAnsi"/>
                                      <w:i/>
                                      <w:iCs/>
                                      <w:color w:val="2F5496" w:themeColor="accent1" w:themeShade="BF"/>
                                      <w:sz w:val="22"/>
                                      <w:szCs w:val="22"/>
                                    </w:rPr>
                                  </w:pPr>
                                  <w:r w:rsidRPr="00AE6963">
                                    <w:rPr>
                                      <w:rFonts w:ascii="Century Gothic" w:hAnsi="Century Gothic" w:cstheme="minorHAnsi"/>
                                      <w:i/>
                                      <w:iCs/>
                                      <w:color w:val="2F5496" w:themeColor="accent1" w:themeShade="BF"/>
                                      <w:sz w:val="22"/>
                                      <w:szCs w:val="22"/>
                                    </w:rPr>
                                    <w:t>81.6</w:t>
                                  </w:r>
                                </w:p>
                              </w:tc>
                            </w:tr>
                            <w:tr w:rsidR="00C331EF" w:rsidRPr="00AE6963" w14:paraId="19257059" w14:textId="77777777" w:rsidTr="00C331EF">
                              <w:trPr>
                                <w:cnfStyle w:val="010000000000" w:firstRow="0" w:lastRow="1"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4957" w:type="dxa"/>
                                  <w:shd w:val="clear" w:color="auto" w:fill="FFFFFF" w:themeFill="background1"/>
                                  <w:noWrap/>
                                  <w:hideMark/>
                                </w:tcPr>
                                <w:p w14:paraId="19C91F12" w14:textId="77777777" w:rsidR="00C858E3" w:rsidRPr="00AE6963" w:rsidRDefault="00C858E3" w:rsidP="00AE6963">
                                  <w:pPr>
                                    <w:rPr>
                                      <w:rFonts w:ascii="Century Gothic" w:hAnsi="Century Gothic" w:cstheme="minorHAnsi"/>
                                      <w:color w:val="2F5496" w:themeColor="accent1" w:themeShade="BF"/>
                                      <w:sz w:val="22"/>
                                      <w:szCs w:val="22"/>
                                    </w:rPr>
                                  </w:pPr>
                                  <w:r w:rsidRPr="00AE6963">
                                    <w:rPr>
                                      <w:rFonts w:ascii="Century Gothic" w:hAnsi="Century Gothic" w:cstheme="minorHAnsi"/>
                                      <w:color w:val="2F5496" w:themeColor="accent1" w:themeShade="BF"/>
                                      <w:sz w:val="22"/>
                                      <w:szCs w:val="22"/>
                                    </w:rPr>
                                    <w:t>Total Respondents</w:t>
                                  </w:r>
                                </w:p>
                              </w:tc>
                              <w:tc>
                                <w:tcPr>
                                  <w:tcW w:w="940" w:type="dxa"/>
                                  <w:shd w:val="clear" w:color="auto" w:fill="FFFFFF" w:themeFill="background1"/>
                                  <w:noWrap/>
                                  <w:hideMark/>
                                </w:tcPr>
                                <w:p w14:paraId="53B9AD96" w14:textId="77777777" w:rsidR="00C858E3" w:rsidRPr="00AE6963" w:rsidRDefault="00C858E3" w:rsidP="00AE6963">
                                  <w:pPr>
                                    <w:jc w:val="right"/>
                                    <w:cnfStyle w:val="010000000000" w:firstRow="0" w:lastRow="1" w:firstColumn="0" w:lastColumn="0" w:oddVBand="0" w:evenVBand="0" w:oddHBand="0" w:evenHBand="0" w:firstRowFirstColumn="0" w:firstRowLastColumn="0" w:lastRowFirstColumn="0" w:lastRowLastColumn="0"/>
                                    <w:rPr>
                                      <w:rFonts w:ascii="Century Gothic" w:hAnsi="Century Gothic" w:cstheme="minorHAnsi"/>
                                      <w:b w:val="0"/>
                                      <w:bCs w:val="0"/>
                                      <w:color w:val="2F5496" w:themeColor="accent1" w:themeShade="BF"/>
                                      <w:sz w:val="22"/>
                                      <w:szCs w:val="22"/>
                                    </w:rPr>
                                  </w:pPr>
                                  <w:r w:rsidRPr="00AE6963">
                                    <w:rPr>
                                      <w:rFonts w:ascii="Century Gothic" w:hAnsi="Century Gothic" w:cstheme="minorHAnsi"/>
                                      <w:color w:val="2F5496" w:themeColor="accent1" w:themeShade="BF"/>
                                      <w:sz w:val="22"/>
                                      <w:szCs w:val="22"/>
                                    </w:rPr>
                                    <w:t>49</w:t>
                                  </w:r>
                                </w:p>
                              </w:tc>
                              <w:tc>
                                <w:tcPr>
                                  <w:tcW w:w="940" w:type="dxa"/>
                                  <w:shd w:val="clear" w:color="auto" w:fill="FFFFFF" w:themeFill="background1"/>
                                  <w:noWrap/>
                                  <w:hideMark/>
                                </w:tcPr>
                                <w:p w14:paraId="1545283D" w14:textId="77777777" w:rsidR="00C858E3" w:rsidRPr="00AE6963" w:rsidRDefault="00C858E3" w:rsidP="00AE6963">
                                  <w:pPr>
                                    <w:jc w:val="right"/>
                                    <w:cnfStyle w:val="010000000000" w:firstRow="0" w:lastRow="1" w:firstColumn="0" w:lastColumn="0" w:oddVBand="0" w:evenVBand="0" w:oddHBand="0" w:evenHBand="0" w:firstRowFirstColumn="0" w:firstRowLastColumn="0" w:lastRowFirstColumn="0" w:lastRowLastColumn="0"/>
                                    <w:rPr>
                                      <w:rFonts w:cs="Calibri"/>
                                      <w:i/>
                                      <w:iCs/>
                                      <w:color w:val="000000"/>
                                      <w:szCs w:val="24"/>
                                    </w:rPr>
                                  </w:pPr>
                                  <w:r w:rsidRPr="00AE6963">
                                    <w:rPr>
                                      <w:rFonts w:cs="Calibri"/>
                                      <w:i/>
                                      <w:iCs/>
                                      <w:color w:val="000000"/>
                                      <w:szCs w:val="24"/>
                                    </w:rPr>
                                    <w:t>-</w:t>
                                  </w:r>
                                </w:p>
                              </w:tc>
                            </w:tr>
                          </w:tbl>
                          <w:p w14:paraId="4C53C50C" w14:textId="77777777" w:rsidR="00C858E3" w:rsidRDefault="00C858E3" w:rsidP="00C858E3">
                            <w:pPr>
                              <w:rPr>
                                <w:rFonts w:ascii="Century Gothic" w:hAnsi="Century Gothic"/>
                                <w:bCs/>
                                <w:color w:val="2F5496" w:themeColor="accent1" w:themeShade="BF"/>
                                <w:sz w:val="22"/>
                                <w:szCs w:val="20"/>
                              </w:rPr>
                            </w:pPr>
                          </w:p>
                          <w:p w14:paraId="6452A9E3" w14:textId="577BE26E" w:rsidR="006D43A6" w:rsidRPr="006D43A6" w:rsidRDefault="006D43A6" w:rsidP="00C858E3">
                            <w:pPr>
                              <w:rPr>
                                <w:rFonts w:ascii="Century Gothic" w:hAnsi="Century Gothic"/>
                                <w:b/>
                                <w:color w:val="2F5496" w:themeColor="accent1" w:themeShade="BF"/>
                                <w:sz w:val="22"/>
                                <w:szCs w:val="20"/>
                              </w:rPr>
                            </w:pPr>
                            <w:r w:rsidRPr="006D43A6">
                              <w:rPr>
                                <w:rFonts w:ascii="Century Gothic" w:hAnsi="Century Gothic"/>
                                <w:b/>
                                <w:color w:val="2F5496" w:themeColor="accent1" w:themeShade="BF"/>
                                <w:sz w:val="22"/>
                                <w:szCs w:val="20"/>
                              </w:rPr>
                              <w:t>Do you feel any of these proposals will impact your ability to access Council services in Welsh?</w:t>
                            </w:r>
                          </w:p>
                          <w:tbl>
                            <w:tblPr>
                              <w:tblStyle w:val="GridTable4-Accent5"/>
                              <w:tblW w:w="8301" w:type="dxa"/>
                              <w:tblLook w:val="04A0" w:firstRow="1" w:lastRow="0" w:firstColumn="1" w:lastColumn="0" w:noHBand="0" w:noVBand="1"/>
                            </w:tblPr>
                            <w:tblGrid>
                              <w:gridCol w:w="2122"/>
                              <w:gridCol w:w="686"/>
                              <w:gridCol w:w="1865"/>
                              <w:gridCol w:w="1559"/>
                              <w:gridCol w:w="2069"/>
                            </w:tblGrid>
                            <w:tr w:rsidR="0010140D" w:rsidRPr="00603DC0" w14:paraId="02D62424" w14:textId="77777777" w:rsidTr="000246D0">
                              <w:trPr>
                                <w:cnfStyle w:val="100000000000" w:firstRow="1" w:lastRow="0" w:firstColumn="0" w:lastColumn="0" w:oddVBand="0" w:evenVBand="0" w:oddHBand="0" w:evenHBand="0" w:firstRowFirstColumn="0" w:firstRowLastColumn="0" w:lastRowFirstColumn="0" w:lastRowLastColumn="0"/>
                                <w:trHeight w:val="696"/>
                              </w:trPr>
                              <w:tc>
                                <w:tcPr>
                                  <w:cnfStyle w:val="001000000000" w:firstRow="0" w:lastRow="0" w:firstColumn="1" w:lastColumn="0" w:oddVBand="0" w:evenVBand="0" w:oddHBand="0" w:evenHBand="0" w:firstRowFirstColumn="0" w:firstRowLastColumn="0" w:lastRowFirstColumn="0" w:lastRowLastColumn="0"/>
                                  <w:tcW w:w="2122" w:type="dxa"/>
                                  <w:hideMark/>
                                </w:tcPr>
                                <w:p w14:paraId="1E64D651" w14:textId="028472DE" w:rsidR="0010140D" w:rsidRPr="00603DC0" w:rsidRDefault="00D5563F" w:rsidP="00D5563F">
                                  <w:pPr>
                                    <w:rPr>
                                      <w:rFonts w:cs="Calibri"/>
                                      <w:color w:val="FFFFFF" w:themeColor="background1"/>
                                      <w:szCs w:val="24"/>
                                    </w:rPr>
                                  </w:pPr>
                                  <w:r>
                                    <w:rPr>
                                      <w:rFonts w:cs="Calibri"/>
                                      <w:color w:val="FFFFFF" w:themeColor="background1"/>
                                      <w:szCs w:val="24"/>
                                    </w:rPr>
                                    <w:t>Number of responses</w:t>
                                  </w:r>
                                </w:p>
                              </w:tc>
                              <w:tc>
                                <w:tcPr>
                                  <w:tcW w:w="686" w:type="dxa"/>
                                  <w:vAlign w:val="bottom"/>
                                </w:tcPr>
                                <w:p w14:paraId="29C4DAF0" w14:textId="4A5CF468" w:rsidR="0010140D" w:rsidRPr="0010140D" w:rsidRDefault="0010140D" w:rsidP="00D5563F">
                                  <w:pPr>
                                    <w:jc w:val="right"/>
                                    <w:cnfStyle w:val="100000000000" w:firstRow="1" w:lastRow="0" w:firstColumn="0" w:lastColumn="0" w:oddVBand="0" w:evenVBand="0" w:oddHBand="0" w:evenHBand="0" w:firstRowFirstColumn="0" w:firstRowLastColumn="0" w:lastRowFirstColumn="0" w:lastRowLastColumn="0"/>
                                    <w:rPr>
                                      <w:rFonts w:cs="Calibri"/>
                                      <w:b/>
                                      <w:bCs/>
                                      <w:color w:val="FFFFFF" w:themeColor="background1"/>
                                      <w:szCs w:val="24"/>
                                    </w:rPr>
                                  </w:pPr>
                                  <w:r w:rsidRPr="0010140D">
                                    <w:rPr>
                                      <w:rFonts w:cs="Calibri"/>
                                      <w:b/>
                                      <w:bCs/>
                                      <w:color w:val="FFFFFF" w:themeColor="background1"/>
                                      <w:szCs w:val="24"/>
                                    </w:rPr>
                                    <w:t>Base</w:t>
                                  </w:r>
                                </w:p>
                              </w:tc>
                              <w:tc>
                                <w:tcPr>
                                  <w:tcW w:w="1865" w:type="dxa"/>
                                  <w:vAlign w:val="bottom"/>
                                  <w:hideMark/>
                                </w:tcPr>
                                <w:p w14:paraId="1D7EB25A" w14:textId="005FB7C8" w:rsidR="0010140D" w:rsidRPr="00603DC0" w:rsidRDefault="0010140D" w:rsidP="00D5563F">
                                  <w:pPr>
                                    <w:jc w:val="right"/>
                                    <w:cnfStyle w:val="100000000000" w:firstRow="1" w:lastRow="0" w:firstColumn="0" w:lastColumn="0" w:oddVBand="0" w:evenVBand="0" w:oddHBand="0" w:evenHBand="0" w:firstRowFirstColumn="0" w:firstRowLastColumn="0" w:lastRowFirstColumn="0" w:lastRowLastColumn="0"/>
                                    <w:rPr>
                                      <w:rFonts w:cs="Calibri"/>
                                      <w:b/>
                                      <w:bCs/>
                                      <w:color w:val="FFFFFF" w:themeColor="background1"/>
                                      <w:szCs w:val="24"/>
                                    </w:rPr>
                                  </w:pPr>
                                  <w:r w:rsidRPr="00603DC0">
                                    <w:rPr>
                                      <w:rFonts w:cs="Calibri"/>
                                      <w:b/>
                                      <w:bCs/>
                                      <w:color w:val="FFFFFF" w:themeColor="background1"/>
                                      <w:szCs w:val="24"/>
                                    </w:rPr>
                                    <w:t xml:space="preserve">Positive Impact </w:t>
                                  </w:r>
                                </w:p>
                              </w:tc>
                              <w:tc>
                                <w:tcPr>
                                  <w:tcW w:w="1559" w:type="dxa"/>
                                  <w:vAlign w:val="bottom"/>
                                  <w:hideMark/>
                                </w:tcPr>
                                <w:p w14:paraId="57979046" w14:textId="52541049" w:rsidR="0010140D" w:rsidRPr="00603DC0" w:rsidRDefault="0010140D" w:rsidP="00D5563F">
                                  <w:pPr>
                                    <w:jc w:val="right"/>
                                    <w:cnfStyle w:val="100000000000" w:firstRow="1" w:lastRow="0" w:firstColumn="0" w:lastColumn="0" w:oddVBand="0" w:evenVBand="0" w:oddHBand="0" w:evenHBand="0" w:firstRowFirstColumn="0" w:firstRowLastColumn="0" w:lastRowFirstColumn="0" w:lastRowLastColumn="0"/>
                                    <w:rPr>
                                      <w:rFonts w:cs="Calibri"/>
                                      <w:b/>
                                      <w:bCs/>
                                      <w:color w:val="FFFFFF" w:themeColor="background1"/>
                                      <w:szCs w:val="24"/>
                                    </w:rPr>
                                  </w:pPr>
                                  <w:r w:rsidRPr="00603DC0">
                                    <w:rPr>
                                      <w:rFonts w:cs="Calibri"/>
                                      <w:b/>
                                      <w:bCs/>
                                      <w:color w:val="FFFFFF" w:themeColor="background1"/>
                                      <w:szCs w:val="24"/>
                                    </w:rPr>
                                    <w:t xml:space="preserve">No Impact </w:t>
                                  </w:r>
                                </w:p>
                              </w:tc>
                              <w:tc>
                                <w:tcPr>
                                  <w:tcW w:w="2069" w:type="dxa"/>
                                  <w:vAlign w:val="bottom"/>
                                  <w:hideMark/>
                                </w:tcPr>
                                <w:p w14:paraId="07DF704F" w14:textId="0BFEB934" w:rsidR="0010140D" w:rsidRPr="00603DC0" w:rsidRDefault="0010140D" w:rsidP="00D5563F">
                                  <w:pPr>
                                    <w:jc w:val="right"/>
                                    <w:cnfStyle w:val="100000000000" w:firstRow="1" w:lastRow="0" w:firstColumn="0" w:lastColumn="0" w:oddVBand="0" w:evenVBand="0" w:oddHBand="0" w:evenHBand="0" w:firstRowFirstColumn="0" w:firstRowLastColumn="0" w:lastRowFirstColumn="0" w:lastRowLastColumn="0"/>
                                    <w:rPr>
                                      <w:rFonts w:cs="Calibri"/>
                                      <w:b/>
                                      <w:bCs/>
                                      <w:color w:val="FFFFFF" w:themeColor="background1"/>
                                      <w:szCs w:val="24"/>
                                    </w:rPr>
                                  </w:pPr>
                                  <w:r w:rsidRPr="00603DC0">
                                    <w:rPr>
                                      <w:rFonts w:cs="Calibri"/>
                                      <w:b/>
                                      <w:bCs/>
                                      <w:color w:val="FFFFFF" w:themeColor="background1"/>
                                      <w:szCs w:val="24"/>
                                    </w:rPr>
                                    <w:t xml:space="preserve">Negative Impact </w:t>
                                  </w:r>
                                </w:p>
                              </w:tc>
                            </w:tr>
                            <w:tr w:rsidR="0010140D" w:rsidRPr="00603DC0" w14:paraId="4588EB25" w14:textId="77777777" w:rsidTr="000246D0">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122" w:type="dxa"/>
                                  <w:noWrap/>
                                  <w:hideMark/>
                                </w:tcPr>
                                <w:p w14:paraId="1B3C3F53" w14:textId="77777777" w:rsidR="0010140D" w:rsidRPr="00603DC0" w:rsidRDefault="0010140D" w:rsidP="00603DC0">
                                  <w:pPr>
                                    <w:rPr>
                                      <w:rFonts w:ascii="Century Gothic" w:hAnsi="Century Gothic" w:cs="Calibri"/>
                                      <w:color w:val="2F5496" w:themeColor="accent1" w:themeShade="BF"/>
                                      <w:sz w:val="22"/>
                                      <w:szCs w:val="22"/>
                                    </w:rPr>
                                  </w:pPr>
                                  <w:r w:rsidRPr="00603DC0">
                                    <w:rPr>
                                      <w:rFonts w:ascii="Century Gothic" w:hAnsi="Century Gothic" w:cs="Calibri"/>
                                      <w:color w:val="2F5496" w:themeColor="accent1" w:themeShade="BF"/>
                                      <w:sz w:val="22"/>
                                      <w:szCs w:val="22"/>
                                    </w:rPr>
                                    <w:t>Learning for Life</w:t>
                                  </w:r>
                                </w:p>
                              </w:tc>
                              <w:tc>
                                <w:tcPr>
                                  <w:tcW w:w="686" w:type="dxa"/>
                                </w:tcPr>
                                <w:p w14:paraId="35AFF9CC" w14:textId="598C0672" w:rsidR="0010140D" w:rsidRPr="004E5F6C" w:rsidRDefault="0010140D" w:rsidP="00603DC0">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4E5F6C">
                                    <w:rPr>
                                      <w:rFonts w:ascii="Century Gothic" w:hAnsi="Century Gothic" w:cs="Calibri"/>
                                      <w:color w:val="2F5496" w:themeColor="accent1" w:themeShade="BF"/>
                                      <w:sz w:val="22"/>
                                      <w:szCs w:val="22"/>
                                    </w:rPr>
                                    <w:t>1</w:t>
                                  </w:r>
                                </w:p>
                              </w:tc>
                              <w:tc>
                                <w:tcPr>
                                  <w:tcW w:w="1865" w:type="dxa"/>
                                  <w:noWrap/>
                                  <w:hideMark/>
                                </w:tcPr>
                                <w:p w14:paraId="71562246" w14:textId="53531741" w:rsidR="0010140D" w:rsidRPr="00603DC0" w:rsidRDefault="0010140D" w:rsidP="00603DC0">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603DC0">
                                    <w:rPr>
                                      <w:rFonts w:ascii="Century Gothic" w:hAnsi="Century Gothic" w:cs="Calibri"/>
                                      <w:color w:val="2F5496" w:themeColor="accent1" w:themeShade="BF"/>
                                      <w:sz w:val="22"/>
                                      <w:szCs w:val="22"/>
                                    </w:rPr>
                                    <w:t>1</w:t>
                                  </w:r>
                                </w:p>
                              </w:tc>
                              <w:tc>
                                <w:tcPr>
                                  <w:tcW w:w="1559" w:type="dxa"/>
                                  <w:noWrap/>
                                  <w:hideMark/>
                                </w:tcPr>
                                <w:p w14:paraId="5FE24003" w14:textId="77777777" w:rsidR="0010140D" w:rsidRPr="00603DC0" w:rsidRDefault="0010140D" w:rsidP="00603DC0">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603DC0">
                                    <w:rPr>
                                      <w:rFonts w:ascii="Century Gothic" w:hAnsi="Century Gothic" w:cs="Calibri"/>
                                      <w:color w:val="2F5496" w:themeColor="accent1" w:themeShade="BF"/>
                                      <w:sz w:val="22"/>
                                      <w:szCs w:val="22"/>
                                    </w:rPr>
                                    <w:t>0</w:t>
                                  </w:r>
                                </w:p>
                              </w:tc>
                              <w:tc>
                                <w:tcPr>
                                  <w:tcW w:w="2069" w:type="dxa"/>
                                  <w:noWrap/>
                                  <w:hideMark/>
                                </w:tcPr>
                                <w:p w14:paraId="7CF75830" w14:textId="77777777" w:rsidR="0010140D" w:rsidRPr="00603DC0" w:rsidRDefault="0010140D" w:rsidP="00603DC0">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603DC0">
                                    <w:rPr>
                                      <w:rFonts w:ascii="Century Gothic" w:hAnsi="Century Gothic" w:cs="Calibri"/>
                                      <w:color w:val="2F5496" w:themeColor="accent1" w:themeShade="BF"/>
                                      <w:sz w:val="22"/>
                                      <w:szCs w:val="22"/>
                                    </w:rPr>
                                    <w:t>0</w:t>
                                  </w:r>
                                </w:p>
                              </w:tc>
                            </w:tr>
                            <w:tr w:rsidR="0010140D" w:rsidRPr="00603DC0" w14:paraId="2B6764B0" w14:textId="77777777" w:rsidTr="000246D0">
                              <w:trPr>
                                <w:cnfStyle w:val="000000010000" w:firstRow="0" w:lastRow="0" w:firstColumn="0" w:lastColumn="0" w:oddVBand="0" w:evenVBand="0" w:oddHBand="0" w:evenHBand="1"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122" w:type="dxa"/>
                                  <w:noWrap/>
                                  <w:hideMark/>
                                </w:tcPr>
                                <w:p w14:paraId="30B1C33C" w14:textId="77777777" w:rsidR="0010140D" w:rsidRPr="00603DC0" w:rsidRDefault="0010140D" w:rsidP="00603DC0">
                                  <w:pPr>
                                    <w:rPr>
                                      <w:rFonts w:ascii="Century Gothic" w:hAnsi="Century Gothic" w:cs="Calibri"/>
                                      <w:color w:val="2F5496" w:themeColor="accent1" w:themeShade="BF"/>
                                      <w:sz w:val="22"/>
                                      <w:szCs w:val="22"/>
                                    </w:rPr>
                                  </w:pPr>
                                  <w:r w:rsidRPr="00603DC0">
                                    <w:rPr>
                                      <w:rFonts w:ascii="Century Gothic" w:hAnsi="Century Gothic" w:cs="Calibri"/>
                                      <w:color w:val="2F5496" w:themeColor="accent1" w:themeShade="BF"/>
                                      <w:sz w:val="22"/>
                                      <w:szCs w:val="22"/>
                                    </w:rPr>
                                    <w:t>Schools</w:t>
                                  </w:r>
                                </w:p>
                              </w:tc>
                              <w:tc>
                                <w:tcPr>
                                  <w:tcW w:w="686" w:type="dxa"/>
                                </w:tcPr>
                                <w:p w14:paraId="31985D90" w14:textId="6BE016BB" w:rsidR="0010140D" w:rsidRPr="004E5F6C" w:rsidRDefault="0010140D" w:rsidP="00603DC0">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4E5F6C">
                                    <w:rPr>
                                      <w:rFonts w:ascii="Century Gothic" w:hAnsi="Century Gothic" w:cs="Calibri"/>
                                      <w:color w:val="2F5496" w:themeColor="accent1" w:themeShade="BF"/>
                                      <w:sz w:val="22"/>
                                      <w:szCs w:val="22"/>
                                    </w:rPr>
                                    <w:t>7</w:t>
                                  </w:r>
                                </w:p>
                              </w:tc>
                              <w:tc>
                                <w:tcPr>
                                  <w:tcW w:w="1865" w:type="dxa"/>
                                  <w:noWrap/>
                                  <w:hideMark/>
                                </w:tcPr>
                                <w:p w14:paraId="2E9B91A4" w14:textId="60DA4BBC" w:rsidR="0010140D" w:rsidRPr="00603DC0" w:rsidRDefault="0010140D" w:rsidP="00603DC0">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603DC0">
                                    <w:rPr>
                                      <w:rFonts w:ascii="Century Gothic" w:hAnsi="Century Gothic" w:cs="Calibri"/>
                                      <w:color w:val="2F5496" w:themeColor="accent1" w:themeShade="BF"/>
                                      <w:sz w:val="22"/>
                                      <w:szCs w:val="22"/>
                                    </w:rPr>
                                    <w:t>2</w:t>
                                  </w:r>
                                </w:p>
                              </w:tc>
                              <w:tc>
                                <w:tcPr>
                                  <w:tcW w:w="1559" w:type="dxa"/>
                                  <w:noWrap/>
                                  <w:hideMark/>
                                </w:tcPr>
                                <w:p w14:paraId="2429EE2B" w14:textId="77777777" w:rsidR="0010140D" w:rsidRPr="00603DC0" w:rsidRDefault="0010140D" w:rsidP="00603DC0">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603DC0">
                                    <w:rPr>
                                      <w:rFonts w:ascii="Century Gothic" w:hAnsi="Century Gothic" w:cs="Calibri"/>
                                      <w:color w:val="2F5496" w:themeColor="accent1" w:themeShade="BF"/>
                                      <w:sz w:val="22"/>
                                      <w:szCs w:val="22"/>
                                    </w:rPr>
                                    <w:t>4</w:t>
                                  </w:r>
                                </w:p>
                              </w:tc>
                              <w:tc>
                                <w:tcPr>
                                  <w:tcW w:w="2069" w:type="dxa"/>
                                  <w:noWrap/>
                                  <w:hideMark/>
                                </w:tcPr>
                                <w:p w14:paraId="396BE2F9" w14:textId="77777777" w:rsidR="0010140D" w:rsidRPr="00603DC0" w:rsidRDefault="0010140D" w:rsidP="00603DC0">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603DC0">
                                    <w:rPr>
                                      <w:rFonts w:ascii="Century Gothic" w:hAnsi="Century Gothic" w:cs="Calibri"/>
                                      <w:color w:val="2F5496" w:themeColor="accent1" w:themeShade="BF"/>
                                      <w:sz w:val="22"/>
                                      <w:szCs w:val="22"/>
                                    </w:rPr>
                                    <w:t>1</w:t>
                                  </w:r>
                                </w:p>
                              </w:tc>
                            </w:tr>
                            <w:tr w:rsidR="0010140D" w:rsidRPr="00603DC0" w14:paraId="40DADE11" w14:textId="77777777" w:rsidTr="000246D0">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122" w:type="dxa"/>
                                  <w:noWrap/>
                                  <w:hideMark/>
                                </w:tcPr>
                                <w:p w14:paraId="388E7CEB" w14:textId="77777777" w:rsidR="0010140D" w:rsidRPr="00603DC0" w:rsidRDefault="0010140D" w:rsidP="00603DC0">
                                  <w:pPr>
                                    <w:rPr>
                                      <w:rFonts w:ascii="Century Gothic" w:hAnsi="Century Gothic" w:cs="Calibri"/>
                                      <w:color w:val="2F5496" w:themeColor="accent1" w:themeShade="BF"/>
                                      <w:sz w:val="22"/>
                                      <w:szCs w:val="22"/>
                                    </w:rPr>
                                  </w:pPr>
                                  <w:r w:rsidRPr="00603DC0">
                                    <w:rPr>
                                      <w:rFonts w:ascii="Century Gothic" w:hAnsi="Century Gothic" w:cs="Calibri"/>
                                      <w:color w:val="2F5496" w:themeColor="accent1" w:themeShade="BF"/>
                                      <w:sz w:val="22"/>
                                      <w:szCs w:val="22"/>
                                    </w:rPr>
                                    <w:t>School meals</w:t>
                                  </w:r>
                                </w:p>
                              </w:tc>
                              <w:tc>
                                <w:tcPr>
                                  <w:tcW w:w="686" w:type="dxa"/>
                                </w:tcPr>
                                <w:p w14:paraId="50281790" w14:textId="0ED5038A" w:rsidR="0010140D" w:rsidRPr="004E5F6C" w:rsidRDefault="0010140D" w:rsidP="00603DC0">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4E5F6C">
                                    <w:rPr>
                                      <w:rFonts w:ascii="Century Gothic" w:hAnsi="Century Gothic" w:cs="Calibri"/>
                                      <w:color w:val="2F5496" w:themeColor="accent1" w:themeShade="BF"/>
                                      <w:sz w:val="22"/>
                                      <w:szCs w:val="22"/>
                                    </w:rPr>
                                    <w:t>3</w:t>
                                  </w:r>
                                </w:p>
                              </w:tc>
                              <w:tc>
                                <w:tcPr>
                                  <w:tcW w:w="1865" w:type="dxa"/>
                                  <w:noWrap/>
                                  <w:hideMark/>
                                </w:tcPr>
                                <w:p w14:paraId="4D5B1A10" w14:textId="17310F63" w:rsidR="0010140D" w:rsidRPr="00603DC0" w:rsidRDefault="0010140D" w:rsidP="00603DC0">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603DC0">
                                    <w:rPr>
                                      <w:rFonts w:ascii="Century Gothic" w:hAnsi="Century Gothic" w:cs="Calibri"/>
                                      <w:color w:val="2F5496" w:themeColor="accent1" w:themeShade="BF"/>
                                      <w:sz w:val="22"/>
                                      <w:szCs w:val="22"/>
                                    </w:rPr>
                                    <w:t>1</w:t>
                                  </w:r>
                                </w:p>
                              </w:tc>
                              <w:tc>
                                <w:tcPr>
                                  <w:tcW w:w="1559" w:type="dxa"/>
                                  <w:noWrap/>
                                  <w:hideMark/>
                                </w:tcPr>
                                <w:p w14:paraId="18ABFADE" w14:textId="77777777" w:rsidR="0010140D" w:rsidRPr="00603DC0" w:rsidRDefault="0010140D" w:rsidP="00603DC0">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603DC0">
                                    <w:rPr>
                                      <w:rFonts w:ascii="Century Gothic" w:hAnsi="Century Gothic" w:cs="Calibri"/>
                                      <w:color w:val="2F5496" w:themeColor="accent1" w:themeShade="BF"/>
                                      <w:sz w:val="22"/>
                                      <w:szCs w:val="22"/>
                                    </w:rPr>
                                    <w:t>1</w:t>
                                  </w:r>
                                </w:p>
                              </w:tc>
                              <w:tc>
                                <w:tcPr>
                                  <w:tcW w:w="2069" w:type="dxa"/>
                                  <w:noWrap/>
                                  <w:hideMark/>
                                </w:tcPr>
                                <w:p w14:paraId="2BD48C4A" w14:textId="77777777" w:rsidR="0010140D" w:rsidRPr="00603DC0" w:rsidRDefault="0010140D" w:rsidP="00603DC0">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603DC0">
                                    <w:rPr>
                                      <w:rFonts w:ascii="Century Gothic" w:hAnsi="Century Gothic" w:cs="Calibri"/>
                                      <w:color w:val="2F5496" w:themeColor="accent1" w:themeShade="BF"/>
                                      <w:sz w:val="22"/>
                                      <w:szCs w:val="22"/>
                                    </w:rPr>
                                    <w:t>1</w:t>
                                  </w:r>
                                </w:p>
                              </w:tc>
                            </w:tr>
                            <w:tr w:rsidR="0010140D" w:rsidRPr="00603DC0" w14:paraId="21CB55B7" w14:textId="77777777" w:rsidTr="000246D0">
                              <w:trPr>
                                <w:cnfStyle w:val="000000010000" w:firstRow="0" w:lastRow="0" w:firstColumn="0" w:lastColumn="0" w:oddVBand="0" w:evenVBand="0" w:oddHBand="0" w:evenHBand="1"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122" w:type="dxa"/>
                                  <w:noWrap/>
                                  <w:hideMark/>
                                </w:tcPr>
                                <w:p w14:paraId="4BCEED5A" w14:textId="77777777" w:rsidR="0010140D" w:rsidRPr="00603DC0" w:rsidRDefault="0010140D" w:rsidP="00603DC0">
                                  <w:pPr>
                                    <w:rPr>
                                      <w:rFonts w:ascii="Century Gothic" w:hAnsi="Century Gothic" w:cs="Calibri"/>
                                      <w:color w:val="2F5496" w:themeColor="accent1" w:themeShade="BF"/>
                                      <w:sz w:val="22"/>
                                      <w:szCs w:val="22"/>
                                    </w:rPr>
                                  </w:pPr>
                                  <w:r w:rsidRPr="00603DC0">
                                    <w:rPr>
                                      <w:rFonts w:ascii="Century Gothic" w:hAnsi="Century Gothic" w:cs="Calibri"/>
                                      <w:color w:val="2F5496" w:themeColor="accent1" w:themeShade="BF"/>
                                      <w:sz w:val="22"/>
                                      <w:szCs w:val="22"/>
                                    </w:rPr>
                                    <w:t>Parking</w:t>
                                  </w:r>
                                </w:p>
                              </w:tc>
                              <w:tc>
                                <w:tcPr>
                                  <w:tcW w:w="686" w:type="dxa"/>
                                </w:tcPr>
                                <w:p w14:paraId="659B6987" w14:textId="1CF58580" w:rsidR="0010140D" w:rsidRPr="004E5F6C" w:rsidRDefault="0010140D" w:rsidP="00603DC0">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4E5F6C">
                                    <w:rPr>
                                      <w:rFonts w:ascii="Century Gothic" w:hAnsi="Century Gothic" w:cs="Calibri"/>
                                      <w:color w:val="2F5496" w:themeColor="accent1" w:themeShade="BF"/>
                                      <w:sz w:val="22"/>
                                      <w:szCs w:val="22"/>
                                    </w:rPr>
                                    <w:t>2</w:t>
                                  </w:r>
                                </w:p>
                              </w:tc>
                              <w:tc>
                                <w:tcPr>
                                  <w:tcW w:w="1865" w:type="dxa"/>
                                  <w:noWrap/>
                                  <w:hideMark/>
                                </w:tcPr>
                                <w:p w14:paraId="5C748543" w14:textId="2B39DB36" w:rsidR="0010140D" w:rsidRPr="00603DC0" w:rsidRDefault="0010140D" w:rsidP="00603DC0">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603DC0">
                                    <w:rPr>
                                      <w:rFonts w:ascii="Century Gothic" w:hAnsi="Century Gothic" w:cs="Calibri"/>
                                      <w:color w:val="2F5496" w:themeColor="accent1" w:themeShade="BF"/>
                                      <w:sz w:val="22"/>
                                      <w:szCs w:val="22"/>
                                    </w:rPr>
                                    <w:t>0</w:t>
                                  </w:r>
                                </w:p>
                              </w:tc>
                              <w:tc>
                                <w:tcPr>
                                  <w:tcW w:w="1559" w:type="dxa"/>
                                  <w:noWrap/>
                                  <w:hideMark/>
                                </w:tcPr>
                                <w:p w14:paraId="339338BC" w14:textId="77777777" w:rsidR="0010140D" w:rsidRPr="00603DC0" w:rsidRDefault="0010140D" w:rsidP="00603DC0">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603DC0">
                                    <w:rPr>
                                      <w:rFonts w:ascii="Century Gothic" w:hAnsi="Century Gothic" w:cs="Calibri"/>
                                      <w:color w:val="2F5496" w:themeColor="accent1" w:themeShade="BF"/>
                                      <w:sz w:val="22"/>
                                      <w:szCs w:val="22"/>
                                    </w:rPr>
                                    <w:t>2</w:t>
                                  </w:r>
                                </w:p>
                              </w:tc>
                              <w:tc>
                                <w:tcPr>
                                  <w:tcW w:w="2069" w:type="dxa"/>
                                  <w:noWrap/>
                                  <w:hideMark/>
                                </w:tcPr>
                                <w:p w14:paraId="041A556E" w14:textId="77777777" w:rsidR="0010140D" w:rsidRPr="00603DC0" w:rsidRDefault="0010140D" w:rsidP="00603DC0">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603DC0">
                                    <w:rPr>
                                      <w:rFonts w:ascii="Century Gothic" w:hAnsi="Century Gothic" w:cs="Calibri"/>
                                      <w:color w:val="2F5496" w:themeColor="accent1" w:themeShade="BF"/>
                                      <w:sz w:val="22"/>
                                      <w:szCs w:val="22"/>
                                    </w:rPr>
                                    <w:t>0</w:t>
                                  </w:r>
                                </w:p>
                              </w:tc>
                            </w:tr>
                          </w:tbl>
                          <w:p w14:paraId="3F233E90" w14:textId="77777777" w:rsidR="00C858E3" w:rsidRDefault="00C858E3" w:rsidP="00C858E3">
                            <w:pPr>
                              <w:rPr>
                                <w:rFonts w:ascii="Century Gothic" w:hAnsi="Century Gothic"/>
                                <w:color w:val="2F5496" w:themeColor="accent1" w:themeShade="BF"/>
                                <w:sz w:val="22"/>
                                <w:szCs w:val="20"/>
                              </w:rPr>
                            </w:pPr>
                          </w:p>
                          <w:p w14:paraId="4623E970" w14:textId="706532E5" w:rsidR="00C858E3" w:rsidRDefault="001F6FDC" w:rsidP="00C858E3">
                            <w:pPr>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One</w:t>
                            </w:r>
                            <w:r w:rsidR="00606FA9">
                              <w:rPr>
                                <w:rFonts w:ascii="Century Gothic" w:hAnsi="Century Gothic"/>
                                <w:color w:val="2F5496" w:themeColor="accent1" w:themeShade="BF"/>
                                <w:sz w:val="22"/>
                                <w:szCs w:val="20"/>
                              </w:rPr>
                              <w:t xml:space="preserve"> comment</w:t>
                            </w:r>
                            <w:r w:rsidR="00450ABE">
                              <w:rPr>
                                <w:rFonts w:ascii="Century Gothic" w:hAnsi="Century Gothic"/>
                                <w:color w:val="2F5496" w:themeColor="accent1" w:themeShade="BF"/>
                                <w:sz w:val="22"/>
                                <w:szCs w:val="20"/>
                              </w:rPr>
                              <w:t xml:space="preserve"> regarding the impact of the proposal</w:t>
                            </w:r>
                            <w:r w:rsidR="001E7699">
                              <w:rPr>
                                <w:rFonts w:ascii="Century Gothic" w:hAnsi="Century Gothic"/>
                                <w:color w:val="2F5496" w:themeColor="accent1" w:themeShade="BF"/>
                                <w:sz w:val="22"/>
                                <w:szCs w:val="20"/>
                              </w:rPr>
                              <w:t>s</w:t>
                            </w:r>
                            <w:r w:rsidR="00B64226">
                              <w:rPr>
                                <w:rFonts w:ascii="Century Gothic" w:hAnsi="Century Gothic"/>
                                <w:color w:val="2F5496" w:themeColor="accent1" w:themeShade="BF"/>
                                <w:sz w:val="22"/>
                                <w:szCs w:val="20"/>
                              </w:rPr>
                              <w:t xml:space="preserve"> impacting ability to access Council services in Welsh</w:t>
                            </w:r>
                            <w:r w:rsidR="00EB45EC">
                              <w:rPr>
                                <w:rFonts w:ascii="Century Gothic" w:hAnsi="Century Gothic"/>
                                <w:color w:val="2F5496" w:themeColor="accent1" w:themeShade="BF"/>
                                <w:sz w:val="22"/>
                                <w:szCs w:val="20"/>
                              </w:rPr>
                              <w:t xml:space="preserve">, relating to </w:t>
                            </w:r>
                            <w:r w:rsidR="00EE426B">
                              <w:rPr>
                                <w:rFonts w:ascii="Century Gothic" w:hAnsi="Century Gothic"/>
                                <w:color w:val="2F5496" w:themeColor="accent1" w:themeShade="BF"/>
                                <w:sz w:val="22"/>
                                <w:szCs w:val="20"/>
                              </w:rPr>
                              <w:t>schools and school meals:</w:t>
                            </w:r>
                          </w:p>
                          <w:p w14:paraId="0B4F2395" w14:textId="77777777" w:rsidR="00BB3D74" w:rsidRPr="00EE426B" w:rsidRDefault="00BB3D74" w:rsidP="00EE426B">
                            <w:pPr>
                              <w:pStyle w:val="ListParagraph"/>
                              <w:numPr>
                                <w:ilvl w:val="0"/>
                                <w:numId w:val="42"/>
                              </w:numPr>
                              <w:rPr>
                                <w:rFonts w:ascii="Century Gothic" w:hAnsi="Century Gothic"/>
                                <w:i/>
                                <w:iCs/>
                                <w:color w:val="2F5496" w:themeColor="accent1" w:themeShade="BF"/>
                                <w:sz w:val="22"/>
                                <w:szCs w:val="20"/>
                              </w:rPr>
                            </w:pPr>
                            <w:r w:rsidRPr="00EE426B">
                              <w:rPr>
                                <w:rFonts w:ascii="Century Gothic" w:hAnsi="Century Gothic"/>
                                <w:i/>
                                <w:iCs/>
                                <w:color w:val="2F5496" w:themeColor="accent1" w:themeShade="BF"/>
                                <w:sz w:val="22"/>
                                <w:szCs w:val="20"/>
                              </w:rPr>
                              <w:t>If funds are reduced for schools, amongst others, it will be detrimental as education means future</w:t>
                            </w:r>
                          </w:p>
                          <w:p w14:paraId="25620824" w14:textId="77777777" w:rsidR="001F6FDC" w:rsidRPr="00E256DB" w:rsidRDefault="001F6FDC" w:rsidP="00C858E3">
                            <w:pPr>
                              <w:rPr>
                                <w:rFonts w:ascii="Century Gothic" w:hAnsi="Century Gothic"/>
                                <w:color w:val="2F5496" w:themeColor="accent1" w:themeShade="BF"/>
                                <w:sz w:val="22"/>
                                <w:szCs w:val="20"/>
                              </w:rPr>
                            </w:pPr>
                          </w:p>
                          <w:p w14:paraId="6ABF4055" w14:textId="77777777" w:rsidR="00C858E3" w:rsidRDefault="00C858E3" w:rsidP="00C858E3"/>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423AB5F" id="_x0000_s1044" type="#_x0000_t202" alt="Welsh Language&#10;If you access any Council services in Welsh, we want to know if you think the proposed changes will have any impact on how you access these services. &#10;Do you, or members of your household, currently access any of the following Council services in Welsh?  Please tick all that apply&#10;&#10;&#10;&#10;What is your ethnic group?&#10; No. %&#10;White - Welsh/English/Scottish/Northern Irish/British 56 61.5&#10;White - Any other white background  9 9.9&#10;Mixed/Multiple Ethnic Groups 6 6.6&#10;Asian/Asian British 6 6.6&#10;Black/African/Caribbean/Black British 3 3.3&#10;Arab 1 1.1&#10;Any other ethnic group  5 5.5&#10;Prefer not to say 5 5.5&#10;Total 91 100.0&#10;&#10;&#10;How did you hear about this survey?&#10; No. %&#10;Cardiff Council social media account (X/Facebook/Instagram) 8 8.6&#10;Other social media account 7 7.5&#10;From a local councillor 3 3.2&#10;I'm a member of the Youth Citizen's Panel 12 12.9&#10;A paper copy in my local library/Hub 0 0.0&#10;Staff email where I work 51 54.8&#10;Other 12 12.9&#10;Don't know 8 8.6&#10;Total 93 100.0&#10;&#10;" style="position:absolute;margin-left:0;margin-top:1.65pt;width:492.6pt;height:696pt;z-index:251658260;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1c6NLAIAAD0EAAAOAAAAZHJzL2Uyb0RvYy54bWysU9uO0zAQfUfiHyy/07SlLW3UdLV0WYS0&#10;XKSFD5g6TmNhe4ztNlm+nrHTdgu8IV4se8Y+Z+bM8fqmN5odpQ8KbcUnozFn0gqsld1X/NvX+1dL&#10;zkIEW4NGKyv+JAO/2bx8se5cKafYoq6lZwRiQ9m5ircxurIogmilgTBCJy0lG/QGIh39vqg9dIRu&#10;dDEdjxdFh752HoUMgaJ3Q5JvMn7TSBE/N02QkemKU20xrz6vu7QWmzWUew+uVeJUBvxDFQaUJdIL&#10;1B1EYAev/oIySngM2MSRQFNg0yghcw/UzWT8RzePLTiZeyFxgrvIFP4frPh0fHRfPIv9W+xpgLmJ&#10;4B5QfA/M4rYFu5e33mPXSqiJeJIkKzoXytPTJHUoQwLZdR+xpiHDIWIG6htvkirUJyN0GsDTRXTZ&#10;RyYouJjOF+MppQTllsvXKxpr5oDy/Nz5EN9LNCxtKu5pqhkejg8hpnKgPF9JbAG1qu+V1vmQnCS3&#10;2rMjkAdACGnjIj/XB0P1DnEiHWihpDB5Zggvz2GiyJ5MSJnwNxJtWVfx1Xw6z8AWE3u2llGR/K2V&#10;od4S1slxScx3ts5XIig97IlE25O6SdBB2tjveqZqkn6ZdElq77B+Ir09Dn6m/0ebFv1PzjrycsXD&#10;jwN4yZn+YGlmq8lslsyfD7P5m6S2v87srjNgBUFVPHI2bLcxf5ikpsVbmm2jsurPlZxqJo9mbU7/&#10;KX2C63O+9fzrN78AAAD//wMAUEsDBBQABgAIAAAAIQA+DDYH3gAAAAcBAAAPAAAAZHJzL2Rvd25y&#10;ZXYueG1sTI9BT4NAFITvJv6HzTPxZhehVUCWxph48lClHuptgSdLyr4l7LbQf+/zpMfJTGa+KbaL&#10;HcQZJ987UnC/ikAgNa7tqVPwuX+9S0H4oKnVgyNUcEEP2/L6qtB562b6wHMVOsEl5HOtwIQw5lL6&#10;xqDVfuVGJPa+3WR1YDl1sp30zOV2kHEUPUire+IFo0d8Mdgcq5NV8BWn+/lyGI/r9bs5VNmuftwt&#10;b0rd3izPTyACLuEvDL/4jA4lM9XuRK0XgwI+EhQkCQg2s3QTg6g5lWSbBGRZyP/85Q8AAAD//wMA&#10;UEsBAi0AFAAGAAgAAAAhALaDOJL+AAAA4QEAABMAAAAAAAAAAAAAAAAAAAAAAFtDb250ZW50X1R5&#10;cGVzXS54bWxQSwECLQAUAAYACAAAACEAOP0h/9YAAACUAQAACwAAAAAAAAAAAAAAAAAvAQAAX3Jl&#10;bHMvLnJlbHNQSwECLQAUAAYACAAAACEAiNXOjSwCAAA9BAAADgAAAAAAAAAAAAAAAAAuAgAAZHJz&#10;L2Uyb0RvYy54bWxQSwECLQAUAAYACAAAACEAPgw2B94AAAAHAQAADwAAAAAAAAAAAAAAAACGBAAA&#10;ZHJzL2Rvd25yZXYueG1sUEsFBgAAAAAEAAQA8wAAAJEFAAAAAA==&#10;" fillcolor="#e2efd9 [665]" stroked="f">
                <v:textbox>
                  <w:txbxContent>
                    <w:p w14:paraId="5D18D938" w14:textId="77777777" w:rsidR="00C858E3" w:rsidRPr="00F40E21" w:rsidRDefault="00C858E3" w:rsidP="00C858E3">
                      <w:pPr>
                        <w:rPr>
                          <w:rFonts w:ascii="Century Gothic" w:hAnsi="Century Gothic"/>
                          <w:b/>
                          <w:color w:val="2F5496" w:themeColor="accent1" w:themeShade="BF"/>
                          <w:sz w:val="22"/>
                          <w:szCs w:val="20"/>
                        </w:rPr>
                      </w:pPr>
                      <w:r w:rsidRPr="00F40E21">
                        <w:rPr>
                          <w:rFonts w:ascii="Century Gothic" w:hAnsi="Century Gothic"/>
                          <w:b/>
                          <w:bCs/>
                          <w:color w:val="2F5496" w:themeColor="accent1" w:themeShade="BF"/>
                          <w:sz w:val="22"/>
                          <w:szCs w:val="20"/>
                        </w:rPr>
                        <w:t>Welsh Language</w:t>
                      </w:r>
                    </w:p>
                    <w:p w14:paraId="1D522924" w14:textId="77777777" w:rsidR="00C858E3" w:rsidRPr="00F40E21" w:rsidRDefault="00C858E3" w:rsidP="00C858E3">
                      <w:pPr>
                        <w:rPr>
                          <w:rFonts w:ascii="Century Gothic" w:hAnsi="Century Gothic"/>
                          <w:bCs/>
                          <w:color w:val="2F5496" w:themeColor="accent1" w:themeShade="BF"/>
                          <w:sz w:val="22"/>
                          <w:szCs w:val="20"/>
                        </w:rPr>
                      </w:pPr>
                      <w:r w:rsidRPr="00F40E21">
                        <w:rPr>
                          <w:rFonts w:ascii="Century Gothic" w:hAnsi="Century Gothic"/>
                          <w:bCs/>
                          <w:color w:val="2F5496" w:themeColor="accent1" w:themeShade="BF"/>
                          <w:sz w:val="22"/>
                          <w:szCs w:val="20"/>
                        </w:rPr>
                        <w:t xml:space="preserve">If you access any Council services in Welsh, we want to know if you think the proposed changes will have any impact on how you access these services. </w:t>
                      </w:r>
                    </w:p>
                    <w:p w14:paraId="7400FDDA" w14:textId="77777777" w:rsidR="00C858E3" w:rsidRPr="00F40E21" w:rsidRDefault="00C858E3" w:rsidP="00C858E3">
                      <w:pPr>
                        <w:rPr>
                          <w:rFonts w:ascii="Century Gothic" w:hAnsi="Century Gothic"/>
                          <w:b/>
                          <w:color w:val="2F5496" w:themeColor="accent1" w:themeShade="BF"/>
                          <w:sz w:val="22"/>
                          <w:szCs w:val="20"/>
                        </w:rPr>
                      </w:pPr>
                      <w:r w:rsidRPr="00F40E21">
                        <w:rPr>
                          <w:rFonts w:ascii="Century Gothic" w:hAnsi="Century Gothic"/>
                          <w:b/>
                          <w:color w:val="2F5496" w:themeColor="accent1" w:themeShade="BF"/>
                          <w:sz w:val="22"/>
                          <w:szCs w:val="20"/>
                        </w:rPr>
                        <w:t>Do you, or members of your household, currently access any of the following Council services in Welsh?  Please tick all that apply</w:t>
                      </w:r>
                    </w:p>
                    <w:tbl>
                      <w:tblPr>
                        <w:tblStyle w:val="GridTable4-Accent5"/>
                        <w:tblW w:w="6837" w:type="dxa"/>
                        <w:tblLook w:val="04E0" w:firstRow="1" w:lastRow="1" w:firstColumn="1" w:lastColumn="0" w:noHBand="0" w:noVBand="1"/>
                      </w:tblPr>
                      <w:tblGrid>
                        <w:gridCol w:w="4957"/>
                        <w:gridCol w:w="940"/>
                        <w:gridCol w:w="940"/>
                      </w:tblGrid>
                      <w:tr w:rsidR="00C858E3" w:rsidRPr="00AE6963" w14:paraId="7AF7A2E2" w14:textId="77777777" w:rsidTr="00C331EF">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4957" w:type="dxa"/>
                            <w:noWrap/>
                            <w:hideMark/>
                          </w:tcPr>
                          <w:p w14:paraId="651781BD" w14:textId="77777777" w:rsidR="00C858E3" w:rsidRPr="00AE6963" w:rsidRDefault="00C858E3" w:rsidP="00AE6963">
                            <w:pPr>
                              <w:rPr>
                                <w:rFonts w:ascii="Times New Roman" w:hAnsi="Times New Roman"/>
                                <w:szCs w:val="24"/>
                              </w:rPr>
                            </w:pPr>
                          </w:p>
                        </w:tc>
                        <w:tc>
                          <w:tcPr>
                            <w:tcW w:w="940" w:type="dxa"/>
                            <w:noWrap/>
                            <w:hideMark/>
                          </w:tcPr>
                          <w:p w14:paraId="51D91F14" w14:textId="77777777" w:rsidR="00C858E3" w:rsidRPr="00AE6963" w:rsidRDefault="00C858E3" w:rsidP="00AE6963">
                            <w:pPr>
                              <w:jc w:val="right"/>
                              <w:cnfStyle w:val="100000000000" w:firstRow="1" w:lastRow="0" w:firstColumn="0" w:lastColumn="0" w:oddVBand="0" w:evenVBand="0" w:oddHBand="0" w:evenHBand="0" w:firstRowFirstColumn="0" w:firstRowLastColumn="0" w:lastRowFirstColumn="0" w:lastRowLastColumn="0"/>
                              <w:rPr>
                                <w:rFonts w:cs="Calibri"/>
                                <w:b/>
                                <w:bCs/>
                                <w:color w:val="FFFFFF" w:themeColor="background1"/>
                                <w:szCs w:val="24"/>
                              </w:rPr>
                            </w:pPr>
                            <w:r w:rsidRPr="00AE6963">
                              <w:rPr>
                                <w:rFonts w:cs="Calibri"/>
                                <w:b/>
                                <w:bCs/>
                                <w:color w:val="FFFFFF" w:themeColor="background1"/>
                                <w:szCs w:val="24"/>
                              </w:rPr>
                              <w:t>No.</w:t>
                            </w:r>
                          </w:p>
                        </w:tc>
                        <w:tc>
                          <w:tcPr>
                            <w:tcW w:w="940" w:type="dxa"/>
                            <w:noWrap/>
                            <w:hideMark/>
                          </w:tcPr>
                          <w:p w14:paraId="118A1FEE" w14:textId="77777777" w:rsidR="00C858E3" w:rsidRPr="00AE6963" w:rsidRDefault="00C858E3" w:rsidP="00AE6963">
                            <w:pPr>
                              <w:jc w:val="right"/>
                              <w:cnfStyle w:val="100000000000" w:firstRow="1" w:lastRow="0" w:firstColumn="0" w:lastColumn="0" w:oddVBand="0" w:evenVBand="0" w:oddHBand="0" w:evenHBand="0" w:firstRowFirstColumn="0" w:firstRowLastColumn="0" w:lastRowFirstColumn="0" w:lastRowLastColumn="0"/>
                              <w:rPr>
                                <w:rFonts w:cs="Calibri"/>
                                <w:b/>
                                <w:bCs/>
                                <w:i/>
                                <w:iCs/>
                                <w:color w:val="FFFFFF" w:themeColor="background1"/>
                                <w:szCs w:val="24"/>
                              </w:rPr>
                            </w:pPr>
                            <w:r w:rsidRPr="00AE6963">
                              <w:rPr>
                                <w:rFonts w:cs="Calibri"/>
                                <w:b/>
                                <w:bCs/>
                                <w:i/>
                                <w:iCs/>
                                <w:color w:val="FFFFFF" w:themeColor="background1"/>
                                <w:szCs w:val="24"/>
                              </w:rPr>
                              <w:t>%</w:t>
                            </w:r>
                          </w:p>
                        </w:tc>
                      </w:tr>
                      <w:tr w:rsidR="00C858E3" w:rsidRPr="00AE6963" w14:paraId="6895223A" w14:textId="77777777" w:rsidTr="00C331EF">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4957" w:type="dxa"/>
                            <w:noWrap/>
                            <w:hideMark/>
                          </w:tcPr>
                          <w:p w14:paraId="0930A580" w14:textId="77777777" w:rsidR="00C858E3" w:rsidRPr="00AE6963" w:rsidRDefault="00C858E3" w:rsidP="00AE6963">
                            <w:pPr>
                              <w:rPr>
                                <w:rFonts w:ascii="Century Gothic" w:hAnsi="Century Gothic" w:cstheme="minorHAnsi"/>
                                <w:color w:val="2F5496" w:themeColor="accent1" w:themeShade="BF"/>
                                <w:sz w:val="22"/>
                                <w:szCs w:val="22"/>
                              </w:rPr>
                            </w:pPr>
                            <w:r w:rsidRPr="00AE6963">
                              <w:rPr>
                                <w:rFonts w:ascii="Century Gothic" w:hAnsi="Century Gothic" w:cstheme="minorHAnsi"/>
                                <w:color w:val="2F5496" w:themeColor="accent1" w:themeShade="BF"/>
                                <w:sz w:val="22"/>
                                <w:szCs w:val="22"/>
                              </w:rPr>
                              <w:t>Adult Social Care (Domiciliary Care)</w:t>
                            </w:r>
                          </w:p>
                        </w:tc>
                        <w:tc>
                          <w:tcPr>
                            <w:tcW w:w="940" w:type="dxa"/>
                            <w:noWrap/>
                            <w:hideMark/>
                          </w:tcPr>
                          <w:p w14:paraId="2A49DA78" w14:textId="77777777" w:rsidR="00C858E3" w:rsidRPr="00AE6963" w:rsidRDefault="00C858E3" w:rsidP="00AE6963">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theme="minorHAnsi"/>
                                <w:color w:val="2F5496" w:themeColor="accent1" w:themeShade="BF"/>
                                <w:sz w:val="22"/>
                                <w:szCs w:val="22"/>
                              </w:rPr>
                            </w:pPr>
                            <w:r w:rsidRPr="00AE6963">
                              <w:rPr>
                                <w:rFonts w:ascii="Century Gothic" w:hAnsi="Century Gothic" w:cstheme="minorHAnsi"/>
                                <w:color w:val="2F5496" w:themeColor="accent1" w:themeShade="BF"/>
                                <w:sz w:val="22"/>
                                <w:szCs w:val="22"/>
                              </w:rPr>
                              <w:t>0</w:t>
                            </w:r>
                          </w:p>
                        </w:tc>
                        <w:tc>
                          <w:tcPr>
                            <w:tcW w:w="940" w:type="dxa"/>
                            <w:noWrap/>
                            <w:hideMark/>
                          </w:tcPr>
                          <w:p w14:paraId="6E4F058F" w14:textId="77777777" w:rsidR="00C858E3" w:rsidRPr="00AE6963" w:rsidRDefault="00C858E3" w:rsidP="00AE6963">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theme="minorHAnsi"/>
                                <w:i/>
                                <w:iCs/>
                                <w:color w:val="2F5496" w:themeColor="accent1" w:themeShade="BF"/>
                                <w:sz w:val="22"/>
                                <w:szCs w:val="22"/>
                              </w:rPr>
                            </w:pPr>
                            <w:r w:rsidRPr="00AE6963">
                              <w:rPr>
                                <w:rFonts w:ascii="Century Gothic" w:hAnsi="Century Gothic" w:cstheme="minorHAnsi"/>
                                <w:i/>
                                <w:iCs/>
                                <w:color w:val="2F5496" w:themeColor="accent1" w:themeShade="BF"/>
                                <w:sz w:val="22"/>
                                <w:szCs w:val="22"/>
                              </w:rPr>
                              <w:t>0.0</w:t>
                            </w:r>
                          </w:p>
                        </w:tc>
                      </w:tr>
                      <w:tr w:rsidR="00C858E3" w:rsidRPr="00AE6963" w14:paraId="33BD224F" w14:textId="77777777" w:rsidTr="00C331EF">
                        <w:trPr>
                          <w:cnfStyle w:val="000000010000" w:firstRow="0" w:lastRow="0" w:firstColumn="0" w:lastColumn="0" w:oddVBand="0" w:evenVBand="0" w:oddHBand="0" w:evenHBand="1"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4957" w:type="dxa"/>
                            <w:noWrap/>
                            <w:hideMark/>
                          </w:tcPr>
                          <w:p w14:paraId="3C4EFED6" w14:textId="77777777" w:rsidR="00C858E3" w:rsidRPr="00AE6963" w:rsidRDefault="00C858E3" w:rsidP="00AE6963">
                            <w:pPr>
                              <w:rPr>
                                <w:rFonts w:ascii="Century Gothic" w:hAnsi="Century Gothic" w:cstheme="minorHAnsi"/>
                                <w:color w:val="2F5496" w:themeColor="accent1" w:themeShade="BF"/>
                                <w:sz w:val="22"/>
                                <w:szCs w:val="22"/>
                              </w:rPr>
                            </w:pPr>
                            <w:r w:rsidRPr="00AE6963">
                              <w:rPr>
                                <w:rFonts w:ascii="Century Gothic" w:hAnsi="Century Gothic" w:cstheme="minorHAnsi"/>
                                <w:color w:val="2F5496" w:themeColor="accent1" w:themeShade="BF"/>
                                <w:sz w:val="22"/>
                                <w:szCs w:val="22"/>
                              </w:rPr>
                              <w:t>Children's Services</w:t>
                            </w:r>
                          </w:p>
                        </w:tc>
                        <w:tc>
                          <w:tcPr>
                            <w:tcW w:w="940" w:type="dxa"/>
                            <w:noWrap/>
                            <w:hideMark/>
                          </w:tcPr>
                          <w:p w14:paraId="3D932392" w14:textId="77777777" w:rsidR="00C858E3" w:rsidRPr="00AE6963" w:rsidRDefault="00C858E3" w:rsidP="00AE6963">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theme="minorHAnsi"/>
                                <w:color w:val="2F5496" w:themeColor="accent1" w:themeShade="BF"/>
                                <w:sz w:val="22"/>
                                <w:szCs w:val="22"/>
                              </w:rPr>
                            </w:pPr>
                            <w:r w:rsidRPr="00AE6963">
                              <w:rPr>
                                <w:rFonts w:ascii="Century Gothic" w:hAnsi="Century Gothic" w:cstheme="minorHAnsi"/>
                                <w:color w:val="2F5496" w:themeColor="accent1" w:themeShade="BF"/>
                                <w:sz w:val="22"/>
                                <w:szCs w:val="22"/>
                              </w:rPr>
                              <w:t>0</w:t>
                            </w:r>
                          </w:p>
                        </w:tc>
                        <w:tc>
                          <w:tcPr>
                            <w:tcW w:w="940" w:type="dxa"/>
                            <w:noWrap/>
                            <w:hideMark/>
                          </w:tcPr>
                          <w:p w14:paraId="50C86AFC" w14:textId="77777777" w:rsidR="00C858E3" w:rsidRPr="00AE6963" w:rsidRDefault="00C858E3" w:rsidP="00AE6963">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theme="minorHAnsi"/>
                                <w:i/>
                                <w:iCs/>
                                <w:color w:val="2F5496" w:themeColor="accent1" w:themeShade="BF"/>
                                <w:sz w:val="22"/>
                                <w:szCs w:val="22"/>
                              </w:rPr>
                            </w:pPr>
                            <w:r w:rsidRPr="00AE6963">
                              <w:rPr>
                                <w:rFonts w:ascii="Century Gothic" w:hAnsi="Century Gothic" w:cstheme="minorHAnsi"/>
                                <w:i/>
                                <w:iCs/>
                                <w:color w:val="2F5496" w:themeColor="accent1" w:themeShade="BF"/>
                                <w:sz w:val="22"/>
                                <w:szCs w:val="22"/>
                              </w:rPr>
                              <w:t>0.0</w:t>
                            </w:r>
                          </w:p>
                        </w:tc>
                      </w:tr>
                      <w:tr w:rsidR="00C858E3" w:rsidRPr="00AE6963" w14:paraId="5DBC92E9" w14:textId="77777777" w:rsidTr="00C331EF">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4957" w:type="dxa"/>
                            <w:noWrap/>
                            <w:hideMark/>
                          </w:tcPr>
                          <w:p w14:paraId="79DA0597" w14:textId="77777777" w:rsidR="00C858E3" w:rsidRPr="00AE6963" w:rsidRDefault="00C858E3" w:rsidP="00AE6963">
                            <w:pPr>
                              <w:rPr>
                                <w:rFonts w:ascii="Century Gothic" w:hAnsi="Century Gothic" w:cstheme="minorHAnsi"/>
                                <w:color w:val="2F5496" w:themeColor="accent1" w:themeShade="BF"/>
                                <w:sz w:val="22"/>
                                <w:szCs w:val="22"/>
                              </w:rPr>
                            </w:pPr>
                            <w:r w:rsidRPr="00AE6963">
                              <w:rPr>
                                <w:rFonts w:ascii="Century Gothic" w:hAnsi="Century Gothic" w:cstheme="minorHAnsi"/>
                                <w:color w:val="2F5496" w:themeColor="accent1" w:themeShade="BF"/>
                                <w:sz w:val="22"/>
                                <w:szCs w:val="22"/>
                              </w:rPr>
                              <w:t>Learning for Life</w:t>
                            </w:r>
                          </w:p>
                        </w:tc>
                        <w:tc>
                          <w:tcPr>
                            <w:tcW w:w="940" w:type="dxa"/>
                            <w:noWrap/>
                            <w:hideMark/>
                          </w:tcPr>
                          <w:p w14:paraId="3C156A57" w14:textId="77777777" w:rsidR="00C858E3" w:rsidRPr="00AE6963" w:rsidRDefault="00C858E3" w:rsidP="00AE6963">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theme="minorHAnsi"/>
                                <w:color w:val="2F5496" w:themeColor="accent1" w:themeShade="BF"/>
                                <w:sz w:val="22"/>
                                <w:szCs w:val="22"/>
                              </w:rPr>
                            </w:pPr>
                            <w:r w:rsidRPr="00AE6963">
                              <w:rPr>
                                <w:rFonts w:ascii="Century Gothic" w:hAnsi="Century Gothic" w:cstheme="minorHAnsi"/>
                                <w:color w:val="2F5496" w:themeColor="accent1" w:themeShade="BF"/>
                                <w:sz w:val="22"/>
                                <w:szCs w:val="22"/>
                              </w:rPr>
                              <w:t>1</w:t>
                            </w:r>
                          </w:p>
                        </w:tc>
                        <w:tc>
                          <w:tcPr>
                            <w:tcW w:w="940" w:type="dxa"/>
                            <w:noWrap/>
                            <w:hideMark/>
                          </w:tcPr>
                          <w:p w14:paraId="1C9D6872" w14:textId="77777777" w:rsidR="00C858E3" w:rsidRPr="00AE6963" w:rsidRDefault="00C858E3" w:rsidP="00AE6963">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theme="minorHAnsi"/>
                                <w:i/>
                                <w:iCs/>
                                <w:color w:val="2F5496" w:themeColor="accent1" w:themeShade="BF"/>
                                <w:sz w:val="22"/>
                                <w:szCs w:val="22"/>
                              </w:rPr>
                            </w:pPr>
                            <w:r w:rsidRPr="00AE6963">
                              <w:rPr>
                                <w:rFonts w:ascii="Century Gothic" w:hAnsi="Century Gothic" w:cstheme="minorHAnsi"/>
                                <w:i/>
                                <w:iCs/>
                                <w:color w:val="2F5496" w:themeColor="accent1" w:themeShade="BF"/>
                                <w:sz w:val="22"/>
                                <w:szCs w:val="22"/>
                              </w:rPr>
                              <w:t>2.0</w:t>
                            </w:r>
                          </w:p>
                        </w:tc>
                      </w:tr>
                      <w:tr w:rsidR="00C858E3" w:rsidRPr="00AE6963" w14:paraId="27090BCE" w14:textId="77777777" w:rsidTr="00C331EF">
                        <w:trPr>
                          <w:cnfStyle w:val="000000010000" w:firstRow="0" w:lastRow="0" w:firstColumn="0" w:lastColumn="0" w:oddVBand="0" w:evenVBand="0" w:oddHBand="0" w:evenHBand="1"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4957" w:type="dxa"/>
                            <w:noWrap/>
                            <w:hideMark/>
                          </w:tcPr>
                          <w:p w14:paraId="265CE903" w14:textId="77777777" w:rsidR="00C858E3" w:rsidRPr="00AE6963" w:rsidRDefault="00C858E3" w:rsidP="00AE6963">
                            <w:pPr>
                              <w:rPr>
                                <w:rFonts w:ascii="Century Gothic" w:hAnsi="Century Gothic" w:cstheme="minorHAnsi"/>
                                <w:color w:val="2F5496" w:themeColor="accent1" w:themeShade="BF"/>
                                <w:sz w:val="22"/>
                                <w:szCs w:val="22"/>
                              </w:rPr>
                            </w:pPr>
                            <w:r w:rsidRPr="00AE6963">
                              <w:rPr>
                                <w:rFonts w:ascii="Century Gothic" w:hAnsi="Century Gothic" w:cstheme="minorHAnsi"/>
                                <w:color w:val="2F5496" w:themeColor="accent1" w:themeShade="BF"/>
                                <w:sz w:val="22"/>
                                <w:szCs w:val="22"/>
                              </w:rPr>
                              <w:t>Schools</w:t>
                            </w:r>
                          </w:p>
                        </w:tc>
                        <w:tc>
                          <w:tcPr>
                            <w:tcW w:w="940" w:type="dxa"/>
                            <w:noWrap/>
                            <w:hideMark/>
                          </w:tcPr>
                          <w:p w14:paraId="5563CEF0" w14:textId="77777777" w:rsidR="00C858E3" w:rsidRPr="00AE6963" w:rsidRDefault="00C858E3" w:rsidP="00AE6963">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theme="minorHAnsi"/>
                                <w:color w:val="2F5496" w:themeColor="accent1" w:themeShade="BF"/>
                                <w:sz w:val="22"/>
                                <w:szCs w:val="22"/>
                              </w:rPr>
                            </w:pPr>
                            <w:r w:rsidRPr="00AE6963">
                              <w:rPr>
                                <w:rFonts w:ascii="Century Gothic" w:hAnsi="Century Gothic" w:cstheme="minorHAnsi"/>
                                <w:color w:val="2F5496" w:themeColor="accent1" w:themeShade="BF"/>
                                <w:sz w:val="22"/>
                                <w:szCs w:val="22"/>
                              </w:rPr>
                              <w:t>8</w:t>
                            </w:r>
                          </w:p>
                        </w:tc>
                        <w:tc>
                          <w:tcPr>
                            <w:tcW w:w="940" w:type="dxa"/>
                            <w:noWrap/>
                            <w:hideMark/>
                          </w:tcPr>
                          <w:p w14:paraId="7106A586" w14:textId="77777777" w:rsidR="00C858E3" w:rsidRPr="00AE6963" w:rsidRDefault="00C858E3" w:rsidP="00AE6963">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theme="minorHAnsi"/>
                                <w:i/>
                                <w:iCs/>
                                <w:color w:val="2F5496" w:themeColor="accent1" w:themeShade="BF"/>
                                <w:sz w:val="22"/>
                                <w:szCs w:val="22"/>
                              </w:rPr>
                            </w:pPr>
                            <w:r w:rsidRPr="00AE6963">
                              <w:rPr>
                                <w:rFonts w:ascii="Century Gothic" w:hAnsi="Century Gothic" w:cstheme="minorHAnsi"/>
                                <w:i/>
                                <w:iCs/>
                                <w:color w:val="2F5496" w:themeColor="accent1" w:themeShade="BF"/>
                                <w:sz w:val="22"/>
                                <w:szCs w:val="22"/>
                              </w:rPr>
                              <w:t>16.3</w:t>
                            </w:r>
                          </w:p>
                        </w:tc>
                      </w:tr>
                      <w:tr w:rsidR="00C858E3" w:rsidRPr="00AE6963" w14:paraId="0F8B20D7" w14:textId="77777777" w:rsidTr="00C331EF">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4957" w:type="dxa"/>
                            <w:noWrap/>
                            <w:hideMark/>
                          </w:tcPr>
                          <w:p w14:paraId="211696B5" w14:textId="77777777" w:rsidR="00C858E3" w:rsidRPr="00AE6963" w:rsidRDefault="00C858E3" w:rsidP="00AE6963">
                            <w:pPr>
                              <w:rPr>
                                <w:rFonts w:ascii="Century Gothic" w:hAnsi="Century Gothic" w:cstheme="minorHAnsi"/>
                                <w:color w:val="2F5496" w:themeColor="accent1" w:themeShade="BF"/>
                                <w:sz w:val="22"/>
                                <w:szCs w:val="22"/>
                              </w:rPr>
                            </w:pPr>
                            <w:r w:rsidRPr="00AE6963">
                              <w:rPr>
                                <w:rFonts w:ascii="Century Gothic" w:hAnsi="Century Gothic" w:cstheme="minorHAnsi"/>
                                <w:color w:val="2F5496" w:themeColor="accent1" w:themeShade="BF"/>
                                <w:sz w:val="22"/>
                                <w:szCs w:val="22"/>
                              </w:rPr>
                              <w:t>School meals</w:t>
                            </w:r>
                          </w:p>
                        </w:tc>
                        <w:tc>
                          <w:tcPr>
                            <w:tcW w:w="940" w:type="dxa"/>
                            <w:noWrap/>
                            <w:hideMark/>
                          </w:tcPr>
                          <w:p w14:paraId="7AA0726B" w14:textId="77777777" w:rsidR="00C858E3" w:rsidRPr="00AE6963" w:rsidRDefault="00C858E3" w:rsidP="00AE6963">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theme="minorHAnsi"/>
                                <w:color w:val="2F5496" w:themeColor="accent1" w:themeShade="BF"/>
                                <w:sz w:val="22"/>
                                <w:szCs w:val="22"/>
                              </w:rPr>
                            </w:pPr>
                            <w:r w:rsidRPr="00AE6963">
                              <w:rPr>
                                <w:rFonts w:ascii="Century Gothic" w:hAnsi="Century Gothic" w:cstheme="minorHAnsi"/>
                                <w:color w:val="2F5496" w:themeColor="accent1" w:themeShade="BF"/>
                                <w:sz w:val="22"/>
                                <w:szCs w:val="22"/>
                              </w:rPr>
                              <w:t>4</w:t>
                            </w:r>
                          </w:p>
                        </w:tc>
                        <w:tc>
                          <w:tcPr>
                            <w:tcW w:w="940" w:type="dxa"/>
                            <w:noWrap/>
                            <w:hideMark/>
                          </w:tcPr>
                          <w:p w14:paraId="78527CD0" w14:textId="77777777" w:rsidR="00C858E3" w:rsidRPr="00AE6963" w:rsidRDefault="00C858E3" w:rsidP="00AE6963">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theme="minorHAnsi"/>
                                <w:i/>
                                <w:iCs/>
                                <w:color w:val="2F5496" w:themeColor="accent1" w:themeShade="BF"/>
                                <w:sz w:val="22"/>
                                <w:szCs w:val="22"/>
                              </w:rPr>
                            </w:pPr>
                            <w:r w:rsidRPr="00AE6963">
                              <w:rPr>
                                <w:rFonts w:ascii="Century Gothic" w:hAnsi="Century Gothic" w:cstheme="minorHAnsi"/>
                                <w:i/>
                                <w:iCs/>
                                <w:color w:val="2F5496" w:themeColor="accent1" w:themeShade="BF"/>
                                <w:sz w:val="22"/>
                                <w:szCs w:val="22"/>
                              </w:rPr>
                              <w:t>8.2</w:t>
                            </w:r>
                          </w:p>
                        </w:tc>
                      </w:tr>
                      <w:tr w:rsidR="00C858E3" w:rsidRPr="00AE6963" w14:paraId="25F79315" w14:textId="77777777" w:rsidTr="00C331EF">
                        <w:trPr>
                          <w:cnfStyle w:val="000000010000" w:firstRow="0" w:lastRow="0" w:firstColumn="0" w:lastColumn="0" w:oddVBand="0" w:evenVBand="0" w:oddHBand="0" w:evenHBand="1"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4957" w:type="dxa"/>
                            <w:noWrap/>
                            <w:hideMark/>
                          </w:tcPr>
                          <w:p w14:paraId="67779386" w14:textId="77777777" w:rsidR="00C858E3" w:rsidRPr="00AE6963" w:rsidRDefault="00C858E3" w:rsidP="00AE6963">
                            <w:pPr>
                              <w:rPr>
                                <w:rFonts w:ascii="Century Gothic" w:hAnsi="Century Gothic" w:cstheme="minorHAnsi"/>
                                <w:color w:val="2F5496" w:themeColor="accent1" w:themeShade="BF"/>
                                <w:sz w:val="22"/>
                                <w:szCs w:val="22"/>
                              </w:rPr>
                            </w:pPr>
                            <w:r w:rsidRPr="00AE6963">
                              <w:rPr>
                                <w:rFonts w:ascii="Century Gothic" w:hAnsi="Century Gothic" w:cstheme="minorHAnsi"/>
                                <w:color w:val="2F5496" w:themeColor="accent1" w:themeShade="BF"/>
                                <w:sz w:val="22"/>
                                <w:szCs w:val="22"/>
                              </w:rPr>
                              <w:t>Bereavement Services</w:t>
                            </w:r>
                          </w:p>
                        </w:tc>
                        <w:tc>
                          <w:tcPr>
                            <w:tcW w:w="940" w:type="dxa"/>
                            <w:noWrap/>
                            <w:hideMark/>
                          </w:tcPr>
                          <w:p w14:paraId="71635717" w14:textId="77777777" w:rsidR="00C858E3" w:rsidRPr="00AE6963" w:rsidRDefault="00C858E3" w:rsidP="00AE6963">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theme="minorHAnsi"/>
                                <w:color w:val="2F5496" w:themeColor="accent1" w:themeShade="BF"/>
                                <w:sz w:val="22"/>
                                <w:szCs w:val="22"/>
                              </w:rPr>
                            </w:pPr>
                            <w:r w:rsidRPr="00AE6963">
                              <w:rPr>
                                <w:rFonts w:ascii="Century Gothic" w:hAnsi="Century Gothic" w:cstheme="minorHAnsi"/>
                                <w:color w:val="2F5496" w:themeColor="accent1" w:themeShade="BF"/>
                                <w:sz w:val="22"/>
                                <w:szCs w:val="22"/>
                              </w:rPr>
                              <w:t>0</w:t>
                            </w:r>
                          </w:p>
                        </w:tc>
                        <w:tc>
                          <w:tcPr>
                            <w:tcW w:w="940" w:type="dxa"/>
                            <w:noWrap/>
                            <w:hideMark/>
                          </w:tcPr>
                          <w:p w14:paraId="0B10FE47" w14:textId="77777777" w:rsidR="00C858E3" w:rsidRPr="00AE6963" w:rsidRDefault="00C858E3" w:rsidP="00AE6963">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theme="minorHAnsi"/>
                                <w:i/>
                                <w:iCs/>
                                <w:color w:val="2F5496" w:themeColor="accent1" w:themeShade="BF"/>
                                <w:sz w:val="22"/>
                                <w:szCs w:val="22"/>
                              </w:rPr>
                            </w:pPr>
                            <w:r w:rsidRPr="00AE6963">
                              <w:rPr>
                                <w:rFonts w:ascii="Century Gothic" w:hAnsi="Century Gothic" w:cstheme="minorHAnsi"/>
                                <w:i/>
                                <w:iCs/>
                                <w:color w:val="2F5496" w:themeColor="accent1" w:themeShade="BF"/>
                                <w:sz w:val="22"/>
                                <w:szCs w:val="22"/>
                              </w:rPr>
                              <w:t>0.0</w:t>
                            </w:r>
                          </w:p>
                        </w:tc>
                      </w:tr>
                      <w:tr w:rsidR="00C858E3" w:rsidRPr="00AE6963" w14:paraId="7D700CD8" w14:textId="77777777" w:rsidTr="00C331EF">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4957" w:type="dxa"/>
                            <w:noWrap/>
                            <w:hideMark/>
                          </w:tcPr>
                          <w:p w14:paraId="25D24354" w14:textId="77777777" w:rsidR="00C858E3" w:rsidRPr="00AE6963" w:rsidRDefault="00C858E3" w:rsidP="00AE6963">
                            <w:pPr>
                              <w:rPr>
                                <w:rFonts w:ascii="Century Gothic" w:hAnsi="Century Gothic" w:cstheme="minorHAnsi"/>
                                <w:color w:val="2F5496" w:themeColor="accent1" w:themeShade="BF"/>
                                <w:sz w:val="22"/>
                                <w:szCs w:val="22"/>
                              </w:rPr>
                            </w:pPr>
                            <w:r w:rsidRPr="00AE6963">
                              <w:rPr>
                                <w:rFonts w:ascii="Century Gothic" w:hAnsi="Century Gothic" w:cstheme="minorHAnsi"/>
                                <w:color w:val="2F5496" w:themeColor="accent1" w:themeShade="BF"/>
                                <w:sz w:val="22"/>
                                <w:szCs w:val="22"/>
                              </w:rPr>
                              <w:t>Parking</w:t>
                            </w:r>
                          </w:p>
                        </w:tc>
                        <w:tc>
                          <w:tcPr>
                            <w:tcW w:w="940" w:type="dxa"/>
                            <w:noWrap/>
                            <w:hideMark/>
                          </w:tcPr>
                          <w:p w14:paraId="0E6DB7EC" w14:textId="77777777" w:rsidR="00C858E3" w:rsidRPr="00AE6963" w:rsidRDefault="00C858E3" w:rsidP="00AE6963">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theme="minorHAnsi"/>
                                <w:color w:val="2F5496" w:themeColor="accent1" w:themeShade="BF"/>
                                <w:sz w:val="22"/>
                                <w:szCs w:val="22"/>
                              </w:rPr>
                            </w:pPr>
                            <w:r w:rsidRPr="00AE6963">
                              <w:rPr>
                                <w:rFonts w:ascii="Century Gothic" w:hAnsi="Century Gothic" w:cstheme="minorHAnsi"/>
                                <w:color w:val="2F5496" w:themeColor="accent1" w:themeShade="BF"/>
                                <w:sz w:val="22"/>
                                <w:szCs w:val="22"/>
                              </w:rPr>
                              <w:t>2</w:t>
                            </w:r>
                          </w:p>
                        </w:tc>
                        <w:tc>
                          <w:tcPr>
                            <w:tcW w:w="940" w:type="dxa"/>
                            <w:noWrap/>
                            <w:hideMark/>
                          </w:tcPr>
                          <w:p w14:paraId="22359A60" w14:textId="77777777" w:rsidR="00C858E3" w:rsidRPr="00AE6963" w:rsidRDefault="00C858E3" w:rsidP="00AE6963">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theme="minorHAnsi"/>
                                <w:i/>
                                <w:iCs/>
                                <w:color w:val="2F5496" w:themeColor="accent1" w:themeShade="BF"/>
                                <w:sz w:val="22"/>
                                <w:szCs w:val="22"/>
                              </w:rPr>
                            </w:pPr>
                            <w:r w:rsidRPr="00AE6963">
                              <w:rPr>
                                <w:rFonts w:ascii="Century Gothic" w:hAnsi="Century Gothic" w:cstheme="minorHAnsi"/>
                                <w:i/>
                                <w:iCs/>
                                <w:color w:val="2F5496" w:themeColor="accent1" w:themeShade="BF"/>
                                <w:sz w:val="22"/>
                                <w:szCs w:val="22"/>
                              </w:rPr>
                              <w:t>4.1</w:t>
                            </w:r>
                          </w:p>
                        </w:tc>
                      </w:tr>
                      <w:tr w:rsidR="00C858E3" w:rsidRPr="00AE6963" w14:paraId="2EA6A419" w14:textId="77777777" w:rsidTr="00C331EF">
                        <w:trPr>
                          <w:cnfStyle w:val="000000010000" w:firstRow="0" w:lastRow="0" w:firstColumn="0" w:lastColumn="0" w:oddVBand="0" w:evenVBand="0" w:oddHBand="0" w:evenHBand="1"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4957" w:type="dxa"/>
                            <w:noWrap/>
                            <w:hideMark/>
                          </w:tcPr>
                          <w:p w14:paraId="4EA9AE9B" w14:textId="77777777" w:rsidR="00C858E3" w:rsidRPr="00AE6963" w:rsidRDefault="00C858E3" w:rsidP="00AE6963">
                            <w:pPr>
                              <w:rPr>
                                <w:rFonts w:ascii="Century Gothic" w:hAnsi="Century Gothic" w:cstheme="minorHAnsi"/>
                                <w:color w:val="2F5496" w:themeColor="accent1" w:themeShade="BF"/>
                                <w:sz w:val="22"/>
                                <w:szCs w:val="22"/>
                              </w:rPr>
                            </w:pPr>
                            <w:r w:rsidRPr="00AE6963">
                              <w:rPr>
                                <w:rFonts w:ascii="Century Gothic" w:hAnsi="Century Gothic" w:cstheme="minorHAnsi"/>
                                <w:color w:val="2F5496" w:themeColor="accent1" w:themeShade="BF"/>
                                <w:sz w:val="22"/>
                                <w:szCs w:val="22"/>
                              </w:rPr>
                              <w:t>Digital platforms e.g. Council website / App</w:t>
                            </w:r>
                          </w:p>
                        </w:tc>
                        <w:tc>
                          <w:tcPr>
                            <w:tcW w:w="940" w:type="dxa"/>
                            <w:noWrap/>
                            <w:hideMark/>
                          </w:tcPr>
                          <w:p w14:paraId="5E9C5F20" w14:textId="77777777" w:rsidR="00C858E3" w:rsidRPr="00AE6963" w:rsidRDefault="00C858E3" w:rsidP="00AE6963">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theme="minorHAnsi"/>
                                <w:color w:val="2F5496" w:themeColor="accent1" w:themeShade="BF"/>
                                <w:sz w:val="22"/>
                                <w:szCs w:val="22"/>
                              </w:rPr>
                            </w:pPr>
                            <w:r w:rsidRPr="00AE6963">
                              <w:rPr>
                                <w:rFonts w:ascii="Century Gothic" w:hAnsi="Century Gothic" w:cstheme="minorHAnsi"/>
                                <w:color w:val="2F5496" w:themeColor="accent1" w:themeShade="BF"/>
                                <w:sz w:val="22"/>
                                <w:szCs w:val="22"/>
                              </w:rPr>
                              <w:t>0</w:t>
                            </w:r>
                          </w:p>
                        </w:tc>
                        <w:tc>
                          <w:tcPr>
                            <w:tcW w:w="940" w:type="dxa"/>
                            <w:noWrap/>
                            <w:hideMark/>
                          </w:tcPr>
                          <w:p w14:paraId="2FFA4144" w14:textId="77777777" w:rsidR="00C858E3" w:rsidRPr="00AE6963" w:rsidRDefault="00C858E3" w:rsidP="00AE6963">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theme="minorHAnsi"/>
                                <w:i/>
                                <w:iCs/>
                                <w:color w:val="2F5496" w:themeColor="accent1" w:themeShade="BF"/>
                                <w:sz w:val="22"/>
                                <w:szCs w:val="22"/>
                              </w:rPr>
                            </w:pPr>
                            <w:r w:rsidRPr="00AE6963">
                              <w:rPr>
                                <w:rFonts w:ascii="Century Gothic" w:hAnsi="Century Gothic" w:cstheme="minorHAnsi"/>
                                <w:i/>
                                <w:iCs/>
                                <w:color w:val="2F5496" w:themeColor="accent1" w:themeShade="BF"/>
                                <w:sz w:val="22"/>
                                <w:szCs w:val="22"/>
                              </w:rPr>
                              <w:t>0.0</w:t>
                            </w:r>
                          </w:p>
                        </w:tc>
                      </w:tr>
                      <w:tr w:rsidR="00C858E3" w:rsidRPr="00AE6963" w14:paraId="51C55134" w14:textId="77777777" w:rsidTr="00C331EF">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4957" w:type="dxa"/>
                            <w:noWrap/>
                            <w:hideMark/>
                          </w:tcPr>
                          <w:p w14:paraId="49F2171E" w14:textId="77777777" w:rsidR="00C858E3" w:rsidRPr="00AE6963" w:rsidRDefault="00C858E3" w:rsidP="00AE6963">
                            <w:pPr>
                              <w:rPr>
                                <w:rFonts w:ascii="Century Gothic" w:hAnsi="Century Gothic" w:cstheme="minorHAnsi"/>
                                <w:color w:val="2F5496" w:themeColor="accent1" w:themeShade="BF"/>
                                <w:sz w:val="22"/>
                                <w:szCs w:val="22"/>
                              </w:rPr>
                            </w:pPr>
                            <w:r w:rsidRPr="00AE6963">
                              <w:rPr>
                                <w:rFonts w:ascii="Century Gothic" w:hAnsi="Century Gothic" w:cstheme="minorHAnsi"/>
                                <w:color w:val="2F5496" w:themeColor="accent1" w:themeShade="BF"/>
                                <w:sz w:val="22"/>
                                <w:szCs w:val="22"/>
                              </w:rPr>
                              <w:t>None of these</w:t>
                            </w:r>
                          </w:p>
                        </w:tc>
                        <w:tc>
                          <w:tcPr>
                            <w:tcW w:w="940" w:type="dxa"/>
                            <w:noWrap/>
                            <w:hideMark/>
                          </w:tcPr>
                          <w:p w14:paraId="676DB10A" w14:textId="77777777" w:rsidR="00C858E3" w:rsidRPr="00AE6963" w:rsidRDefault="00C858E3" w:rsidP="00AE6963">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theme="minorHAnsi"/>
                                <w:color w:val="2F5496" w:themeColor="accent1" w:themeShade="BF"/>
                                <w:sz w:val="22"/>
                                <w:szCs w:val="22"/>
                              </w:rPr>
                            </w:pPr>
                            <w:r w:rsidRPr="00AE6963">
                              <w:rPr>
                                <w:rFonts w:ascii="Century Gothic" w:hAnsi="Century Gothic" w:cstheme="minorHAnsi"/>
                                <w:color w:val="2F5496" w:themeColor="accent1" w:themeShade="BF"/>
                                <w:sz w:val="22"/>
                                <w:szCs w:val="22"/>
                              </w:rPr>
                              <w:t>40</w:t>
                            </w:r>
                          </w:p>
                        </w:tc>
                        <w:tc>
                          <w:tcPr>
                            <w:tcW w:w="940" w:type="dxa"/>
                            <w:noWrap/>
                            <w:hideMark/>
                          </w:tcPr>
                          <w:p w14:paraId="762DAFFC" w14:textId="77777777" w:rsidR="00C858E3" w:rsidRPr="00AE6963" w:rsidRDefault="00C858E3" w:rsidP="00AE6963">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theme="minorHAnsi"/>
                                <w:i/>
                                <w:iCs/>
                                <w:color w:val="2F5496" w:themeColor="accent1" w:themeShade="BF"/>
                                <w:sz w:val="22"/>
                                <w:szCs w:val="22"/>
                              </w:rPr>
                            </w:pPr>
                            <w:r w:rsidRPr="00AE6963">
                              <w:rPr>
                                <w:rFonts w:ascii="Century Gothic" w:hAnsi="Century Gothic" w:cstheme="minorHAnsi"/>
                                <w:i/>
                                <w:iCs/>
                                <w:color w:val="2F5496" w:themeColor="accent1" w:themeShade="BF"/>
                                <w:sz w:val="22"/>
                                <w:szCs w:val="22"/>
                              </w:rPr>
                              <w:t>81.6</w:t>
                            </w:r>
                          </w:p>
                        </w:tc>
                      </w:tr>
                      <w:tr w:rsidR="00C331EF" w:rsidRPr="00AE6963" w14:paraId="19257059" w14:textId="77777777" w:rsidTr="00C331EF">
                        <w:trPr>
                          <w:cnfStyle w:val="010000000000" w:firstRow="0" w:lastRow="1"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4957" w:type="dxa"/>
                            <w:shd w:val="clear" w:color="auto" w:fill="FFFFFF" w:themeFill="background1"/>
                            <w:noWrap/>
                            <w:hideMark/>
                          </w:tcPr>
                          <w:p w14:paraId="19C91F12" w14:textId="77777777" w:rsidR="00C858E3" w:rsidRPr="00AE6963" w:rsidRDefault="00C858E3" w:rsidP="00AE6963">
                            <w:pPr>
                              <w:rPr>
                                <w:rFonts w:ascii="Century Gothic" w:hAnsi="Century Gothic" w:cstheme="minorHAnsi"/>
                                <w:color w:val="2F5496" w:themeColor="accent1" w:themeShade="BF"/>
                                <w:sz w:val="22"/>
                                <w:szCs w:val="22"/>
                              </w:rPr>
                            </w:pPr>
                            <w:r w:rsidRPr="00AE6963">
                              <w:rPr>
                                <w:rFonts w:ascii="Century Gothic" w:hAnsi="Century Gothic" w:cstheme="minorHAnsi"/>
                                <w:color w:val="2F5496" w:themeColor="accent1" w:themeShade="BF"/>
                                <w:sz w:val="22"/>
                                <w:szCs w:val="22"/>
                              </w:rPr>
                              <w:t>Total Respondents</w:t>
                            </w:r>
                          </w:p>
                        </w:tc>
                        <w:tc>
                          <w:tcPr>
                            <w:tcW w:w="940" w:type="dxa"/>
                            <w:shd w:val="clear" w:color="auto" w:fill="FFFFFF" w:themeFill="background1"/>
                            <w:noWrap/>
                            <w:hideMark/>
                          </w:tcPr>
                          <w:p w14:paraId="53B9AD96" w14:textId="77777777" w:rsidR="00C858E3" w:rsidRPr="00AE6963" w:rsidRDefault="00C858E3" w:rsidP="00AE6963">
                            <w:pPr>
                              <w:jc w:val="right"/>
                              <w:cnfStyle w:val="010000000000" w:firstRow="0" w:lastRow="1" w:firstColumn="0" w:lastColumn="0" w:oddVBand="0" w:evenVBand="0" w:oddHBand="0" w:evenHBand="0" w:firstRowFirstColumn="0" w:firstRowLastColumn="0" w:lastRowFirstColumn="0" w:lastRowLastColumn="0"/>
                              <w:rPr>
                                <w:rFonts w:ascii="Century Gothic" w:hAnsi="Century Gothic" w:cstheme="minorHAnsi"/>
                                <w:b w:val="0"/>
                                <w:bCs w:val="0"/>
                                <w:color w:val="2F5496" w:themeColor="accent1" w:themeShade="BF"/>
                                <w:sz w:val="22"/>
                                <w:szCs w:val="22"/>
                              </w:rPr>
                            </w:pPr>
                            <w:r w:rsidRPr="00AE6963">
                              <w:rPr>
                                <w:rFonts w:ascii="Century Gothic" w:hAnsi="Century Gothic" w:cstheme="minorHAnsi"/>
                                <w:color w:val="2F5496" w:themeColor="accent1" w:themeShade="BF"/>
                                <w:sz w:val="22"/>
                                <w:szCs w:val="22"/>
                              </w:rPr>
                              <w:t>49</w:t>
                            </w:r>
                          </w:p>
                        </w:tc>
                        <w:tc>
                          <w:tcPr>
                            <w:tcW w:w="940" w:type="dxa"/>
                            <w:shd w:val="clear" w:color="auto" w:fill="FFFFFF" w:themeFill="background1"/>
                            <w:noWrap/>
                            <w:hideMark/>
                          </w:tcPr>
                          <w:p w14:paraId="1545283D" w14:textId="77777777" w:rsidR="00C858E3" w:rsidRPr="00AE6963" w:rsidRDefault="00C858E3" w:rsidP="00AE6963">
                            <w:pPr>
                              <w:jc w:val="right"/>
                              <w:cnfStyle w:val="010000000000" w:firstRow="0" w:lastRow="1" w:firstColumn="0" w:lastColumn="0" w:oddVBand="0" w:evenVBand="0" w:oddHBand="0" w:evenHBand="0" w:firstRowFirstColumn="0" w:firstRowLastColumn="0" w:lastRowFirstColumn="0" w:lastRowLastColumn="0"/>
                              <w:rPr>
                                <w:rFonts w:cs="Calibri"/>
                                <w:i/>
                                <w:iCs/>
                                <w:color w:val="000000"/>
                                <w:szCs w:val="24"/>
                              </w:rPr>
                            </w:pPr>
                            <w:r w:rsidRPr="00AE6963">
                              <w:rPr>
                                <w:rFonts w:cs="Calibri"/>
                                <w:i/>
                                <w:iCs/>
                                <w:color w:val="000000"/>
                                <w:szCs w:val="24"/>
                              </w:rPr>
                              <w:t>-</w:t>
                            </w:r>
                          </w:p>
                        </w:tc>
                      </w:tr>
                    </w:tbl>
                    <w:p w14:paraId="4C53C50C" w14:textId="77777777" w:rsidR="00C858E3" w:rsidRDefault="00C858E3" w:rsidP="00C858E3">
                      <w:pPr>
                        <w:rPr>
                          <w:rFonts w:ascii="Century Gothic" w:hAnsi="Century Gothic"/>
                          <w:bCs/>
                          <w:color w:val="2F5496" w:themeColor="accent1" w:themeShade="BF"/>
                          <w:sz w:val="22"/>
                          <w:szCs w:val="20"/>
                        </w:rPr>
                      </w:pPr>
                    </w:p>
                    <w:p w14:paraId="6452A9E3" w14:textId="577BE26E" w:rsidR="006D43A6" w:rsidRPr="006D43A6" w:rsidRDefault="006D43A6" w:rsidP="00C858E3">
                      <w:pPr>
                        <w:rPr>
                          <w:rFonts w:ascii="Century Gothic" w:hAnsi="Century Gothic"/>
                          <w:b/>
                          <w:color w:val="2F5496" w:themeColor="accent1" w:themeShade="BF"/>
                          <w:sz w:val="22"/>
                          <w:szCs w:val="20"/>
                        </w:rPr>
                      </w:pPr>
                      <w:r w:rsidRPr="006D43A6">
                        <w:rPr>
                          <w:rFonts w:ascii="Century Gothic" w:hAnsi="Century Gothic"/>
                          <w:b/>
                          <w:color w:val="2F5496" w:themeColor="accent1" w:themeShade="BF"/>
                          <w:sz w:val="22"/>
                          <w:szCs w:val="20"/>
                        </w:rPr>
                        <w:t>Do you feel any of these proposals will impact your ability to access Council services in Welsh?</w:t>
                      </w:r>
                    </w:p>
                    <w:tbl>
                      <w:tblPr>
                        <w:tblStyle w:val="GridTable4-Accent5"/>
                        <w:tblW w:w="8301" w:type="dxa"/>
                        <w:tblLook w:val="04A0" w:firstRow="1" w:lastRow="0" w:firstColumn="1" w:lastColumn="0" w:noHBand="0" w:noVBand="1"/>
                      </w:tblPr>
                      <w:tblGrid>
                        <w:gridCol w:w="2122"/>
                        <w:gridCol w:w="686"/>
                        <w:gridCol w:w="1865"/>
                        <w:gridCol w:w="1559"/>
                        <w:gridCol w:w="2069"/>
                      </w:tblGrid>
                      <w:tr w:rsidR="0010140D" w:rsidRPr="00603DC0" w14:paraId="02D62424" w14:textId="77777777" w:rsidTr="000246D0">
                        <w:trPr>
                          <w:cnfStyle w:val="100000000000" w:firstRow="1" w:lastRow="0" w:firstColumn="0" w:lastColumn="0" w:oddVBand="0" w:evenVBand="0" w:oddHBand="0" w:evenHBand="0" w:firstRowFirstColumn="0" w:firstRowLastColumn="0" w:lastRowFirstColumn="0" w:lastRowLastColumn="0"/>
                          <w:trHeight w:val="696"/>
                        </w:trPr>
                        <w:tc>
                          <w:tcPr>
                            <w:cnfStyle w:val="001000000000" w:firstRow="0" w:lastRow="0" w:firstColumn="1" w:lastColumn="0" w:oddVBand="0" w:evenVBand="0" w:oddHBand="0" w:evenHBand="0" w:firstRowFirstColumn="0" w:firstRowLastColumn="0" w:lastRowFirstColumn="0" w:lastRowLastColumn="0"/>
                            <w:tcW w:w="2122" w:type="dxa"/>
                            <w:hideMark/>
                          </w:tcPr>
                          <w:p w14:paraId="1E64D651" w14:textId="028472DE" w:rsidR="0010140D" w:rsidRPr="00603DC0" w:rsidRDefault="00D5563F" w:rsidP="00D5563F">
                            <w:pPr>
                              <w:rPr>
                                <w:rFonts w:cs="Calibri"/>
                                <w:color w:val="FFFFFF" w:themeColor="background1"/>
                                <w:szCs w:val="24"/>
                              </w:rPr>
                            </w:pPr>
                            <w:r>
                              <w:rPr>
                                <w:rFonts w:cs="Calibri"/>
                                <w:color w:val="FFFFFF" w:themeColor="background1"/>
                                <w:szCs w:val="24"/>
                              </w:rPr>
                              <w:t>Number of responses</w:t>
                            </w:r>
                          </w:p>
                        </w:tc>
                        <w:tc>
                          <w:tcPr>
                            <w:tcW w:w="686" w:type="dxa"/>
                            <w:vAlign w:val="bottom"/>
                          </w:tcPr>
                          <w:p w14:paraId="29C4DAF0" w14:textId="4A5CF468" w:rsidR="0010140D" w:rsidRPr="0010140D" w:rsidRDefault="0010140D" w:rsidP="00D5563F">
                            <w:pPr>
                              <w:jc w:val="right"/>
                              <w:cnfStyle w:val="100000000000" w:firstRow="1" w:lastRow="0" w:firstColumn="0" w:lastColumn="0" w:oddVBand="0" w:evenVBand="0" w:oddHBand="0" w:evenHBand="0" w:firstRowFirstColumn="0" w:firstRowLastColumn="0" w:lastRowFirstColumn="0" w:lastRowLastColumn="0"/>
                              <w:rPr>
                                <w:rFonts w:cs="Calibri"/>
                                <w:b/>
                                <w:bCs/>
                                <w:color w:val="FFFFFF" w:themeColor="background1"/>
                                <w:szCs w:val="24"/>
                              </w:rPr>
                            </w:pPr>
                            <w:r w:rsidRPr="0010140D">
                              <w:rPr>
                                <w:rFonts w:cs="Calibri"/>
                                <w:b/>
                                <w:bCs/>
                                <w:color w:val="FFFFFF" w:themeColor="background1"/>
                                <w:szCs w:val="24"/>
                              </w:rPr>
                              <w:t>Base</w:t>
                            </w:r>
                          </w:p>
                        </w:tc>
                        <w:tc>
                          <w:tcPr>
                            <w:tcW w:w="1865" w:type="dxa"/>
                            <w:vAlign w:val="bottom"/>
                            <w:hideMark/>
                          </w:tcPr>
                          <w:p w14:paraId="1D7EB25A" w14:textId="005FB7C8" w:rsidR="0010140D" w:rsidRPr="00603DC0" w:rsidRDefault="0010140D" w:rsidP="00D5563F">
                            <w:pPr>
                              <w:jc w:val="right"/>
                              <w:cnfStyle w:val="100000000000" w:firstRow="1" w:lastRow="0" w:firstColumn="0" w:lastColumn="0" w:oddVBand="0" w:evenVBand="0" w:oddHBand="0" w:evenHBand="0" w:firstRowFirstColumn="0" w:firstRowLastColumn="0" w:lastRowFirstColumn="0" w:lastRowLastColumn="0"/>
                              <w:rPr>
                                <w:rFonts w:cs="Calibri"/>
                                <w:b/>
                                <w:bCs/>
                                <w:color w:val="FFFFFF" w:themeColor="background1"/>
                                <w:szCs w:val="24"/>
                              </w:rPr>
                            </w:pPr>
                            <w:r w:rsidRPr="00603DC0">
                              <w:rPr>
                                <w:rFonts w:cs="Calibri"/>
                                <w:b/>
                                <w:bCs/>
                                <w:color w:val="FFFFFF" w:themeColor="background1"/>
                                <w:szCs w:val="24"/>
                              </w:rPr>
                              <w:t xml:space="preserve">Positive Impact </w:t>
                            </w:r>
                          </w:p>
                        </w:tc>
                        <w:tc>
                          <w:tcPr>
                            <w:tcW w:w="1559" w:type="dxa"/>
                            <w:vAlign w:val="bottom"/>
                            <w:hideMark/>
                          </w:tcPr>
                          <w:p w14:paraId="57979046" w14:textId="52541049" w:rsidR="0010140D" w:rsidRPr="00603DC0" w:rsidRDefault="0010140D" w:rsidP="00D5563F">
                            <w:pPr>
                              <w:jc w:val="right"/>
                              <w:cnfStyle w:val="100000000000" w:firstRow="1" w:lastRow="0" w:firstColumn="0" w:lastColumn="0" w:oddVBand="0" w:evenVBand="0" w:oddHBand="0" w:evenHBand="0" w:firstRowFirstColumn="0" w:firstRowLastColumn="0" w:lastRowFirstColumn="0" w:lastRowLastColumn="0"/>
                              <w:rPr>
                                <w:rFonts w:cs="Calibri"/>
                                <w:b/>
                                <w:bCs/>
                                <w:color w:val="FFFFFF" w:themeColor="background1"/>
                                <w:szCs w:val="24"/>
                              </w:rPr>
                            </w:pPr>
                            <w:r w:rsidRPr="00603DC0">
                              <w:rPr>
                                <w:rFonts w:cs="Calibri"/>
                                <w:b/>
                                <w:bCs/>
                                <w:color w:val="FFFFFF" w:themeColor="background1"/>
                                <w:szCs w:val="24"/>
                              </w:rPr>
                              <w:t xml:space="preserve">No Impact </w:t>
                            </w:r>
                          </w:p>
                        </w:tc>
                        <w:tc>
                          <w:tcPr>
                            <w:tcW w:w="2069" w:type="dxa"/>
                            <w:vAlign w:val="bottom"/>
                            <w:hideMark/>
                          </w:tcPr>
                          <w:p w14:paraId="07DF704F" w14:textId="0BFEB934" w:rsidR="0010140D" w:rsidRPr="00603DC0" w:rsidRDefault="0010140D" w:rsidP="00D5563F">
                            <w:pPr>
                              <w:jc w:val="right"/>
                              <w:cnfStyle w:val="100000000000" w:firstRow="1" w:lastRow="0" w:firstColumn="0" w:lastColumn="0" w:oddVBand="0" w:evenVBand="0" w:oddHBand="0" w:evenHBand="0" w:firstRowFirstColumn="0" w:firstRowLastColumn="0" w:lastRowFirstColumn="0" w:lastRowLastColumn="0"/>
                              <w:rPr>
                                <w:rFonts w:cs="Calibri"/>
                                <w:b/>
                                <w:bCs/>
                                <w:color w:val="FFFFFF" w:themeColor="background1"/>
                                <w:szCs w:val="24"/>
                              </w:rPr>
                            </w:pPr>
                            <w:r w:rsidRPr="00603DC0">
                              <w:rPr>
                                <w:rFonts w:cs="Calibri"/>
                                <w:b/>
                                <w:bCs/>
                                <w:color w:val="FFFFFF" w:themeColor="background1"/>
                                <w:szCs w:val="24"/>
                              </w:rPr>
                              <w:t xml:space="preserve">Negative Impact </w:t>
                            </w:r>
                          </w:p>
                        </w:tc>
                      </w:tr>
                      <w:tr w:rsidR="0010140D" w:rsidRPr="00603DC0" w14:paraId="4588EB25" w14:textId="77777777" w:rsidTr="000246D0">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122" w:type="dxa"/>
                            <w:noWrap/>
                            <w:hideMark/>
                          </w:tcPr>
                          <w:p w14:paraId="1B3C3F53" w14:textId="77777777" w:rsidR="0010140D" w:rsidRPr="00603DC0" w:rsidRDefault="0010140D" w:rsidP="00603DC0">
                            <w:pPr>
                              <w:rPr>
                                <w:rFonts w:ascii="Century Gothic" w:hAnsi="Century Gothic" w:cs="Calibri"/>
                                <w:color w:val="2F5496" w:themeColor="accent1" w:themeShade="BF"/>
                                <w:sz w:val="22"/>
                                <w:szCs w:val="22"/>
                              </w:rPr>
                            </w:pPr>
                            <w:r w:rsidRPr="00603DC0">
                              <w:rPr>
                                <w:rFonts w:ascii="Century Gothic" w:hAnsi="Century Gothic" w:cs="Calibri"/>
                                <w:color w:val="2F5496" w:themeColor="accent1" w:themeShade="BF"/>
                                <w:sz w:val="22"/>
                                <w:szCs w:val="22"/>
                              </w:rPr>
                              <w:t>Learning for Life</w:t>
                            </w:r>
                          </w:p>
                        </w:tc>
                        <w:tc>
                          <w:tcPr>
                            <w:tcW w:w="686" w:type="dxa"/>
                          </w:tcPr>
                          <w:p w14:paraId="35AFF9CC" w14:textId="598C0672" w:rsidR="0010140D" w:rsidRPr="004E5F6C" w:rsidRDefault="0010140D" w:rsidP="00603DC0">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4E5F6C">
                              <w:rPr>
                                <w:rFonts w:ascii="Century Gothic" w:hAnsi="Century Gothic" w:cs="Calibri"/>
                                <w:color w:val="2F5496" w:themeColor="accent1" w:themeShade="BF"/>
                                <w:sz w:val="22"/>
                                <w:szCs w:val="22"/>
                              </w:rPr>
                              <w:t>1</w:t>
                            </w:r>
                          </w:p>
                        </w:tc>
                        <w:tc>
                          <w:tcPr>
                            <w:tcW w:w="1865" w:type="dxa"/>
                            <w:noWrap/>
                            <w:hideMark/>
                          </w:tcPr>
                          <w:p w14:paraId="71562246" w14:textId="53531741" w:rsidR="0010140D" w:rsidRPr="00603DC0" w:rsidRDefault="0010140D" w:rsidP="00603DC0">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603DC0">
                              <w:rPr>
                                <w:rFonts w:ascii="Century Gothic" w:hAnsi="Century Gothic" w:cs="Calibri"/>
                                <w:color w:val="2F5496" w:themeColor="accent1" w:themeShade="BF"/>
                                <w:sz w:val="22"/>
                                <w:szCs w:val="22"/>
                              </w:rPr>
                              <w:t>1</w:t>
                            </w:r>
                          </w:p>
                        </w:tc>
                        <w:tc>
                          <w:tcPr>
                            <w:tcW w:w="1559" w:type="dxa"/>
                            <w:noWrap/>
                            <w:hideMark/>
                          </w:tcPr>
                          <w:p w14:paraId="5FE24003" w14:textId="77777777" w:rsidR="0010140D" w:rsidRPr="00603DC0" w:rsidRDefault="0010140D" w:rsidP="00603DC0">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603DC0">
                              <w:rPr>
                                <w:rFonts w:ascii="Century Gothic" w:hAnsi="Century Gothic" w:cs="Calibri"/>
                                <w:color w:val="2F5496" w:themeColor="accent1" w:themeShade="BF"/>
                                <w:sz w:val="22"/>
                                <w:szCs w:val="22"/>
                              </w:rPr>
                              <w:t>0</w:t>
                            </w:r>
                          </w:p>
                        </w:tc>
                        <w:tc>
                          <w:tcPr>
                            <w:tcW w:w="2069" w:type="dxa"/>
                            <w:noWrap/>
                            <w:hideMark/>
                          </w:tcPr>
                          <w:p w14:paraId="7CF75830" w14:textId="77777777" w:rsidR="0010140D" w:rsidRPr="00603DC0" w:rsidRDefault="0010140D" w:rsidP="00603DC0">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603DC0">
                              <w:rPr>
                                <w:rFonts w:ascii="Century Gothic" w:hAnsi="Century Gothic" w:cs="Calibri"/>
                                <w:color w:val="2F5496" w:themeColor="accent1" w:themeShade="BF"/>
                                <w:sz w:val="22"/>
                                <w:szCs w:val="22"/>
                              </w:rPr>
                              <w:t>0</w:t>
                            </w:r>
                          </w:p>
                        </w:tc>
                      </w:tr>
                      <w:tr w:rsidR="0010140D" w:rsidRPr="00603DC0" w14:paraId="2B6764B0" w14:textId="77777777" w:rsidTr="000246D0">
                        <w:trPr>
                          <w:cnfStyle w:val="000000010000" w:firstRow="0" w:lastRow="0" w:firstColumn="0" w:lastColumn="0" w:oddVBand="0" w:evenVBand="0" w:oddHBand="0" w:evenHBand="1"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122" w:type="dxa"/>
                            <w:noWrap/>
                            <w:hideMark/>
                          </w:tcPr>
                          <w:p w14:paraId="30B1C33C" w14:textId="77777777" w:rsidR="0010140D" w:rsidRPr="00603DC0" w:rsidRDefault="0010140D" w:rsidP="00603DC0">
                            <w:pPr>
                              <w:rPr>
                                <w:rFonts w:ascii="Century Gothic" w:hAnsi="Century Gothic" w:cs="Calibri"/>
                                <w:color w:val="2F5496" w:themeColor="accent1" w:themeShade="BF"/>
                                <w:sz w:val="22"/>
                                <w:szCs w:val="22"/>
                              </w:rPr>
                            </w:pPr>
                            <w:r w:rsidRPr="00603DC0">
                              <w:rPr>
                                <w:rFonts w:ascii="Century Gothic" w:hAnsi="Century Gothic" w:cs="Calibri"/>
                                <w:color w:val="2F5496" w:themeColor="accent1" w:themeShade="BF"/>
                                <w:sz w:val="22"/>
                                <w:szCs w:val="22"/>
                              </w:rPr>
                              <w:t>Schools</w:t>
                            </w:r>
                          </w:p>
                        </w:tc>
                        <w:tc>
                          <w:tcPr>
                            <w:tcW w:w="686" w:type="dxa"/>
                          </w:tcPr>
                          <w:p w14:paraId="31985D90" w14:textId="6BE016BB" w:rsidR="0010140D" w:rsidRPr="004E5F6C" w:rsidRDefault="0010140D" w:rsidP="00603DC0">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4E5F6C">
                              <w:rPr>
                                <w:rFonts w:ascii="Century Gothic" w:hAnsi="Century Gothic" w:cs="Calibri"/>
                                <w:color w:val="2F5496" w:themeColor="accent1" w:themeShade="BF"/>
                                <w:sz w:val="22"/>
                                <w:szCs w:val="22"/>
                              </w:rPr>
                              <w:t>7</w:t>
                            </w:r>
                          </w:p>
                        </w:tc>
                        <w:tc>
                          <w:tcPr>
                            <w:tcW w:w="1865" w:type="dxa"/>
                            <w:noWrap/>
                            <w:hideMark/>
                          </w:tcPr>
                          <w:p w14:paraId="2E9B91A4" w14:textId="60DA4BBC" w:rsidR="0010140D" w:rsidRPr="00603DC0" w:rsidRDefault="0010140D" w:rsidP="00603DC0">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603DC0">
                              <w:rPr>
                                <w:rFonts w:ascii="Century Gothic" w:hAnsi="Century Gothic" w:cs="Calibri"/>
                                <w:color w:val="2F5496" w:themeColor="accent1" w:themeShade="BF"/>
                                <w:sz w:val="22"/>
                                <w:szCs w:val="22"/>
                              </w:rPr>
                              <w:t>2</w:t>
                            </w:r>
                          </w:p>
                        </w:tc>
                        <w:tc>
                          <w:tcPr>
                            <w:tcW w:w="1559" w:type="dxa"/>
                            <w:noWrap/>
                            <w:hideMark/>
                          </w:tcPr>
                          <w:p w14:paraId="2429EE2B" w14:textId="77777777" w:rsidR="0010140D" w:rsidRPr="00603DC0" w:rsidRDefault="0010140D" w:rsidP="00603DC0">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603DC0">
                              <w:rPr>
                                <w:rFonts w:ascii="Century Gothic" w:hAnsi="Century Gothic" w:cs="Calibri"/>
                                <w:color w:val="2F5496" w:themeColor="accent1" w:themeShade="BF"/>
                                <w:sz w:val="22"/>
                                <w:szCs w:val="22"/>
                              </w:rPr>
                              <w:t>4</w:t>
                            </w:r>
                          </w:p>
                        </w:tc>
                        <w:tc>
                          <w:tcPr>
                            <w:tcW w:w="2069" w:type="dxa"/>
                            <w:noWrap/>
                            <w:hideMark/>
                          </w:tcPr>
                          <w:p w14:paraId="396BE2F9" w14:textId="77777777" w:rsidR="0010140D" w:rsidRPr="00603DC0" w:rsidRDefault="0010140D" w:rsidP="00603DC0">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603DC0">
                              <w:rPr>
                                <w:rFonts w:ascii="Century Gothic" w:hAnsi="Century Gothic" w:cs="Calibri"/>
                                <w:color w:val="2F5496" w:themeColor="accent1" w:themeShade="BF"/>
                                <w:sz w:val="22"/>
                                <w:szCs w:val="22"/>
                              </w:rPr>
                              <w:t>1</w:t>
                            </w:r>
                          </w:p>
                        </w:tc>
                      </w:tr>
                      <w:tr w:rsidR="0010140D" w:rsidRPr="00603DC0" w14:paraId="40DADE11" w14:textId="77777777" w:rsidTr="000246D0">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122" w:type="dxa"/>
                            <w:noWrap/>
                            <w:hideMark/>
                          </w:tcPr>
                          <w:p w14:paraId="388E7CEB" w14:textId="77777777" w:rsidR="0010140D" w:rsidRPr="00603DC0" w:rsidRDefault="0010140D" w:rsidP="00603DC0">
                            <w:pPr>
                              <w:rPr>
                                <w:rFonts w:ascii="Century Gothic" w:hAnsi="Century Gothic" w:cs="Calibri"/>
                                <w:color w:val="2F5496" w:themeColor="accent1" w:themeShade="BF"/>
                                <w:sz w:val="22"/>
                                <w:szCs w:val="22"/>
                              </w:rPr>
                            </w:pPr>
                            <w:r w:rsidRPr="00603DC0">
                              <w:rPr>
                                <w:rFonts w:ascii="Century Gothic" w:hAnsi="Century Gothic" w:cs="Calibri"/>
                                <w:color w:val="2F5496" w:themeColor="accent1" w:themeShade="BF"/>
                                <w:sz w:val="22"/>
                                <w:szCs w:val="22"/>
                              </w:rPr>
                              <w:t>School meals</w:t>
                            </w:r>
                          </w:p>
                        </w:tc>
                        <w:tc>
                          <w:tcPr>
                            <w:tcW w:w="686" w:type="dxa"/>
                          </w:tcPr>
                          <w:p w14:paraId="50281790" w14:textId="0ED5038A" w:rsidR="0010140D" w:rsidRPr="004E5F6C" w:rsidRDefault="0010140D" w:rsidP="00603DC0">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4E5F6C">
                              <w:rPr>
                                <w:rFonts w:ascii="Century Gothic" w:hAnsi="Century Gothic" w:cs="Calibri"/>
                                <w:color w:val="2F5496" w:themeColor="accent1" w:themeShade="BF"/>
                                <w:sz w:val="22"/>
                                <w:szCs w:val="22"/>
                              </w:rPr>
                              <w:t>3</w:t>
                            </w:r>
                          </w:p>
                        </w:tc>
                        <w:tc>
                          <w:tcPr>
                            <w:tcW w:w="1865" w:type="dxa"/>
                            <w:noWrap/>
                            <w:hideMark/>
                          </w:tcPr>
                          <w:p w14:paraId="4D5B1A10" w14:textId="17310F63" w:rsidR="0010140D" w:rsidRPr="00603DC0" w:rsidRDefault="0010140D" w:rsidP="00603DC0">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603DC0">
                              <w:rPr>
                                <w:rFonts w:ascii="Century Gothic" w:hAnsi="Century Gothic" w:cs="Calibri"/>
                                <w:color w:val="2F5496" w:themeColor="accent1" w:themeShade="BF"/>
                                <w:sz w:val="22"/>
                                <w:szCs w:val="22"/>
                              </w:rPr>
                              <w:t>1</w:t>
                            </w:r>
                          </w:p>
                        </w:tc>
                        <w:tc>
                          <w:tcPr>
                            <w:tcW w:w="1559" w:type="dxa"/>
                            <w:noWrap/>
                            <w:hideMark/>
                          </w:tcPr>
                          <w:p w14:paraId="18ABFADE" w14:textId="77777777" w:rsidR="0010140D" w:rsidRPr="00603DC0" w:rsidRDefault="0010140D" w:rsidP="00603DC0">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603DC0">
                              <w:rPr>
                                <w:rFonts w:ascii="Century Gothic" w:hAnsi="Century Gothic" w:cs="Calibri"/>
                                <w:color w:val="2F5496" w:themeColor="accent1" w:themeShade="BF"/>
                                <w:sz w:val="22"/>
                                <w:szCs w:val="22"/>
                              </w:rPr>
                              <w:t>1</w:t>
                            </w:r>
                          </w:p>
                        </w:tc>
                        <w:tc>
                          <w:tcPr>
                            <w:tcW w:w="2069" w:type="dxa"/>
                            <w:noWrap/>
                            <w:hideMark/>
                          </w:tcPr>
                          <w:p w14:paraId="2BD48C4A" w14:textId="77777777" w:rsidR="0010140D" w:rsidRPr="00603DC0" w:rsidRDefault="0010140D" w:rsidP="00603DC0">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603DC0">
                              <w:rPr>
                                <w:rFonts w:ascii="Century Gothic" w:hAnsi="Century Gothic" w:cs="Calibri"/>
                                <w:color w:val="2F5496" w:themeColor="accent1" w:themeShade="BF"/>
                                <w:sz w:val="22"/>
                                <w:szCs w:val="22"/>
                              </w:rPr>
                              <w:t>1</w:t>
                            </w:r>
                          </w:p>
                        </w:tc>
                      </w:tr>
                      <w:tr w:rsidR="0010140D" w:rsidRPr="00603DC0" w14:paraId="21CB55B7" w14:textId="77777777" w:rsidTr="000246D0">
                        <w:trPr>
                          <w:cnfStyle w:val="000000010000" w:firstRow="0" w:lastRow="0" w:firstColumn="0" w:lastColumn="0" w:oddVBand="0" w:evenVBand="0" w:oddHBand="0" w:evenHBand="1"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122" w:type="dxa"/>
                            <w:noWrap/>
                            <w:hideMark/>
                          </w:tcPr>
                          <w:p w14:paraId="4BCEED5A" w14:textId="77777777" w:rsidR="0010140D" w:rsidRPr="00603DC0" w:rsidRDefault="0010140D" w:rsidP="00603DC0">
                            <w:pPr>
                              <w:rPr>
                                <w:rFonts w:ascii="Century Gothic" w:hAnsi="Century Gothic" w:cs="Calibri"/>
                                <w:color w:val="2F5496" w:themeColor="accent1" w:themeShade="BF"/>
                                <w:sz w:val="22"/>
                                <w:szCs w:val="22"/>
                              </w:rPr>
                            </w:pPr>
                            <w:r w:rsidRPr="00603DC0">
                              <w:rPr>
                                <w:rFonts w:ascii="Century Gothic" w:hAnsi="Century Gothic" w:cs="Calibri"/>
                                <w:color w:val="2F5496" w:themeColor="accent1" w:themeShade="BF"/>
                                <w:sz w:val="22"/>
                                <w:szCs w:val="22"/>
                              </w:rPr>
                              <w:t>Parking</w:t>
                            </w:r>
                          </w:p>
                        </w:tc>
                        <w:tc>
                          <w:tcPr>
                            <w:tcW w:w="686" w:type="dxa"/>
                          </w:tcPr>
                          <w:p w14:paraId="659B6987" w14:textId="1CF58580" w:rsidR="0010140D" w:rsidRPr="004E5F6C" w:rsidRDefault="0010140D" w:rsidP="00603DC0">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4E5F6C">
                              <w:rPr>
                                <w:rFonts w:ascii="Century Gothic" w:hAnsi="Century Gothic" w:cs="Calibri"/>
                                <w:color w:val="2F5496" w:themeColor="accent1" w:themeShade="BF"/>
                                <w:sz w:val="22"/>
                                <w:szCs w:val="22"/>
                              </w:rPr>
                              <w:t>2</w:t>
                            </w:r>
                          </w:p>
                        </w:tc>
                        <w:tc>
                          <w:tcPr>
                            <w:tcW w:w="1865" w:type="dxa"/>
                            <w:noWrap/>
                            <w:hideMark/>
                          </w:tcPr>
                          <w:p w14:paraId="5C748543" w14:textId="2B39DB36" w:rsidR="0010140D" w:rsidRPr="00603DC0" w:rsidRDefault="0010140D" w:rsidP="00603DC0">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603DC0">
                              <w:rPr>
                                <w:rFonts w:ascii="Century Gothic" w:hAnsi="Century Gothic" w:cs="Calibri"/>
                                <w:color w:val="2F5496" w:themeColor="accent1" w:themeShade="BF"/>
                                <w:sz w:val="22"/>
                                <w:szCs w:val="22"/>
                              </w:rPr>
                              <w:t>0</w:t>
                            </w:r>
                          </w:p>
                        </w:tc>
                        <w:tc>
                          <w:tcPr>
                            <w:tcW w:w="1559" w:type="dxa"/>
                            <w:noWrap/>
                            <w:hideMark/>
                          </w:tcPr>
                          <w:p w14:paraId="339338BC" w14:textId="77777777" w:rsidR="0010140D" w:rsidRPr="00603DC0" w:rsidRDefault="0010140D" w:rsidP="00603DC0">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603DC0">
                              <w:rPr>
                                <w:rFonts w:ascii="Century Gothic" w:hAnsi="Century Gothic" w:cs="Calibri"/>
                                <w:color w:val="2F5496" w:themeColor="accent1" w:themeShade="BF"/>
                                <w:sz w:val="22"/>
                                <w:szCs w:val="22"/>
                              </w:rPr>
                              <w:t>2</w:t>
                            </w:r>
                          </w:p>
                        </w:tc>
                        <w:tc>
                          <w:tcPr>
                            <w:tcW w:w="2069" w:type="dxa"/>
                            <w:noWrap/>
                            <w:hideMark/>
                          </w:tcPr>
                          <w:p w14:paraId="041A556E" w14:textId="77777777" w:rsidR="0010140D" w:rsidRPr="00603DC0" w:rsidRDefault="0010140D" w:rsidP="00603DC0">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603DC0">
                              <w:rPr>
                                <w:rFonts w:ascii="Century Gothic" w:hAnsi="Century Gothic" w:cs="Calibri"/>
                                <w:color w:val="2F5496" w:themeColor="accent1" w:themeShade="BF"/>
                                <w:sz w:val="22"/>
                                <w:szCs w:val="22"/>
                              </w:rPr>
                              <w:t>0</w:t>
                            </w:r>
                          </w:p>
                        </w:tc>
                      </w:tr>
                    </w:tbl>
                    <w:p w14:paraId="3F233E90" w14:textId="77777777" w:rsidR="00C858E3" w:rsidRDefault="00C858E3" w:rsidP="00C858E3">
                      <w:pPr>
                        <w:rPr>
                          <w:rFonts w:ascii="Century Gothic" w:hAnsi="Century Gothic"/>
                          <w:color w:val="2F5496" w:themeColor="accent1" w:themeShade="BF"/>
                          <w:sz w:val="22"/>
                          <w:szCs w:val="20"/>
                        </w:rPr>
                      </w:pPr>
                    </w:p>
                    <w:p w14:paraId="4623E970" w14:textId="706532E5" w:rsidR="00C858E3" w:rsidRDefault="001F6FDC" w:rsidP="00C858E3">
                      <w:pPr>
                        <w:rPr>
                          <w:rFonts w:ascii="Century Gothic" w:hAnsi="Century Gothic"/>
                          <w:color w:val="2F5496" w:themeColor="accent1" w:themeShade="BF"/>
                          <w:sz w:val="22"/>
                          <w:szCs w:val="20"/>
                        </w:rPr>
                      </w:pPr>
                      <w:r>
                        <w:rPr>
                          <w:rFonts w:ascii="Century Gothic" w:hAnsi="Century Gothic"/>
                          <w:color w:val="2F5496" w:themeColor="accent1" w:themeShade="BF"/>
                          <w:sz w:val="22"/>
                          <w:szCs w:val="20"/>
                        </w:rPr>
                        <w:t>One</w:t>
                      </w:r>
                      <w:r w:rsidR="00606FA9">
                        <w:rPr>
                          <w:rFonts w:ascii="Century Gothic" w:hAnsi="Century Gothic"/>
                          <w:color w:val="2F5496" w:themeColor="accent1" w:themeShade="BF"/>
                          <w:sz w:val="22"/>
                          <w:szCs w:val="20"/>
                        </w:rPr>
                        <w:t xml:space="preserve"> comment</w:t>
                      </w:r>
                      <w:r w:rsidR="00450ABE">
                        <w:rPr>
                          <w:rFonts w:ascii="Century Gothic" w:hAnsi="Century Gothic"/>
                          <w:color w:val="2F5496" w:themeColor="accent1" w:themeShade="BF"/>
                          <w:sz w:val="22"/>
                          <w:szCs w:val="20"/>
                        </w:rPr>
                        <w:t xml:space="preserve"> regarding the impact of the proposal</w:t>
                      </w:r>
                      <w:r w:rsidR="001E7699">
                        <w:rPr>
                          <w:rFonts w:ascii="Century Gothic" w:hAnsi="Century Gothic"/>
                          <w:color w:val="2F5496" w:themeColor="accent1" w:themeShade="BF"/>
                          <w:sz w:val="22"/>
                          <w:szCs w:val="20"/>
                        </w:rPr>
                        <w:t>s</w:t>
                      </w:r>
                      <w:r w:rsidR="00B64226">
                        <w:rPr>
                          <w:rFonts w:ascii="Century Gothic" w:hAnsi="Century Gothic"/>
                          <w:color w:val="2F5496" w:themeColor="accent1" w:themeShade="BF"/>
                          <w:sz w:val="22"/>
                          <w:szCs w:val="20"/>
                        </w:rPr>
                        <w:t xml:space="preserve"> impacting ability to access Council services in Welsh</w:t>
                      </w:r>
                      <w:r w:rsidR="00EB45EC">
                        <w:rPr>
                          <w:rFonts w:ascii="Century Gothic" w:hAnsi="Century Gothic"/>
                          <w:color w:val="2F5496" w:themeColor="accent1" w:themeShade="BF"/>
                          <w:sz w:val="22"/>
                          <w:szCs w:val="20"/>
                        </w:rPr>
                        <w:t xml:space="preserve">, relating to </w:t>
                      </w:r>
                      <w:r w:rsidR="00EE426B">
                        <w:rPr>
                          <w:rFonts w:ascii="Century Gothic" w:hAnsi="Century Gothic"/>
                          <w:color w:val="2F5496" w:themeColor="accent1" w:themeShade="BF"/>
                          <w:sz w:val="22"/>
                          <w:szCs w:val="20"/>
                        </w:rPr>
                        <w:t>schools and school meals:</w:t>
                      </w:r>
                    </w:p>
                    <w:p w14:paraId="0B4F2395" w14:textId="77777777" w:rsidR="00BB3D74" w:rsidRPr="00EE426B" w:rsidRDefault="00BB3D74" w:rsidP="00EE426B">
                      <w:pPr>
                        <w:pStyle w:val="ListParagraph"/>
                        <w:numPr>
                          <w:ilvl w:val="0"/>
                          <w:numId w:val="42"/>
                        </w:numPr>
                        <w:rPr>
                          <w:rFonts w:ascii="Century Gothic" w:hAnsi="Century Gothic"/>
                          <w:i/>
                          <w:iCs/>
                          <w:color w:val="2F5496" w:themeColor="accent1" w:themeShade="BF"/>
                          <w:sz w:val="22"/>
                          <w:szCs w:val="20"/>
                        </w:rPr>
                      </w:pPr>
                      <w:r w:rsidRPr="00EE426B">
                        <w:rPr>
                          <w:rFonts w:ascii="Century Gothic" w:hAnsi="Century Gothic"/>
                          <w:i/>
                          <w:iCs/>
                          <w:color w:val="2F5496" w:themeColor="accent1" w:themeShade="BF"/>
                          <w:sz w:val="22"/>
                          <w:szCs w:val="20"/>
                        </w:rPr>
                        <w:t>If funds are reduced for schools, amongst others, it will be detrimental as education means future</w:t>
                      </w:r>
                    </w:p>
                    <w:p w14:paraId="25620824" w14:textId="77777777" w:rsidR="001F6FDC" w:rsidRPr="00E256DB" w:rsidRDefault="001F6FDC" w:rsidP="00C858E3">
                      <w:pPr>
                        <w:rPr>
                          <w:rFonts w:ascii="Century Gothic" w:hAnsi="Century Gothic"/>
                          <w:color w:val="2F5496" w:themeColor="accent1" w:themeShade="BF"/>
                          <w:sz w:val="22"/>
                          <w:szCs w:val="20"/>
                        </w:rPr>
                      </w:pPr>
                    </w:p>
                    <w:p w14:paraId="6ABF4055" w14:textId="77777777" w:rsidR="00C858E3" w:rsidRDefault="00C858E3" w:rsidP="00C858E3"/>
                  </w:txbxContent>
                </v:textbox>
                <w10:wrap type="square" anchorx="margin"/>
              </v:shape>
            </w:pict>
          </mc:Fallback>
        </mc:AlternateContent>
      </w:r>
    </w:p>
    <w:p w14:paraId="46528BCB" w14:textId="3CD0C482" w:rsidR="00CB7720" w:rsidRDefault="00F40E21" w:rsidP="00CB7720">
      <w:pPr>
        <w:rPr>
          <w:b/>
        </w:rPr>
      </w:pPr>
      <w:r>
        <w:rPr>
          <w:noProof/>
        </w:rPr>
        <w:lastRenderedPageBreak/>
        <mc:AlternateContent>
          <mc:Choice Requires="wps">
            <w:drawing>
              <wp:anchor distT="45720" distB="45720" distL="114300" distR="114300" simplePos="0" relativeHeight="251658258" behindDoc="0" locked="0" layoutInCell="1" allowOverlap="1" wp14:anchorId="34F1782A" wp14:editId="222CC3C1">
                <wp:simplePos x="0" y="0"/>
                <wp:positionH relativeFrom="margin">
                  <wp:align>left</wp:align>
                </wp:positionH>
                <wp:positionV relativeFrom="paragraph">
                  <wp:posOffset>20955</wp:posOffset>
                </wp:positionV>
                <wp:extent cx="6256020" cy="8839200"/>
                <wp:effectExtent l="0" t="0" r="0" b="0"/>
                <wp:wrapSquare wrapText="bothSides"/>
                <wp:docPr id="1015432893" name="Text Box 2" descr="Welsh Language&#10;If you access any Council services in Welsh, we want to know if you think the proposed changes will have any impact on how you access these services. &#10;Do you, or members of your household, currently access any of the following Council services in Welsh?  Please tick all that apply&#10;&#10;&#10;&#10;What is your ethnic group?&#10; No. %&#10;White - Welsh/English/Scottish/Northern Irish/British 56 61.5&#10;White - Any other white background  9 9.9&#10;Mixed/Multiple Ethnic Groups 6 6.6&#10;Asian/Asian British 6 6.6&#10;Black/African/Caribbean/Black British 3 3.3&#10;Arab 1 1.1&#10;Any other ethnic group  5 5.5&#10;Prefer not to say 5 5.5&#10;Total 91 100.0&#10;&#10;&#10;How did you hear about this survey?&#10; No. %&#10;Cardiff Council social media account (X/Facebook/Instagram) 8 8.6&#10;Other social media account 7 7.5&#10;From a local councillor 3 3.2&#10;I'm a member of the Youth Citizen's Panel 12 12.9&#10;A paper copy in my local library/Hub 0 0.0&#10;Staff email where I work 51 54.8&#10;Other 12 12.9&#10;Don't know 8 8.6&#10;Total 93 100.0&#10;&#1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256020" cy="8839200"/>
                        </a:xfrm>
                        <a:prstGeom prst="rect">
                          <a:avLst/>
                        </a:prstGeom>
                        <a:solidFill>
                          <a:schemeClr val="accent6">
                            <a:lumMod val="20000"/>
                            <a:lumOff val="80000"/>
                          </a:schemeClr>
                        </a:solidFill>
                        <a:ln w="9525">
                          <a:noFill/>
                          <a:miter lim="800000"/>
                          <a:headEnd/>
                          <a:tailEnd/>
                        </a:ln>
                      </wps:spPr>
                      <wps:txbx>
                        <w:txbxContent>
                          <w:p w14:paraId="29DAC257" w14:textId="77777777" w:rsidR="00F40E21" w:rsidRPr="00F40E21" w:rsidRDefault="00F40E21" w:rsidP="00F40E21">
                            <w:pPr>
                              <w:rPr>
                                <w:rFonts w:ascii="Century Gothic" w:hAnsi="Century Gothic"/>
                                <w:b/>
                                <w:color w:val="2F5496" w:themeColor="accent1" w:themeShade="BF"/>
                                <w:sz w:val="22"/>
                                <w:szCs w:val="20"/>
                              </w:rPr>
                            </w:pPr>
                            <w:r w:rsidRPr="00F40E21">
                              <w:rPr>
                                <w:rFonts w:ascii="Century Gothic" w:hAnsi="Century Gothic"/>
                                <w:b/>
                                <w:color w:val="2F5496" w:themeColor="accent1" w:themeShade="BF"/>
                                <w:sz w:val="22"/>
                                <w:szCs w:val="20"/>
                              </w:rPr>
                              <w:t>What is your ethnic group?</w:t>
                            </w:r>
                          </w:p>
                          <w:tbl>
                            <w:tblPr>
                              <w:tblStyle w:val="GridTable4-Accent5"/>
                              <w:tblW w:w="7791" w:type="dxa"/>
                              <w:tblLook w:val="04E0" w:firstRow="1" w:lastRow="1" w:firstColumn="1" w:lastColumn="0" w:noHBand="0" w:noVBand="1"/>
                            </w:tblPr>
                            <w:tblGrid>
                              <w:gridCol w:w="5871"/>
                              <w:gridCol w:w="960"/>
                              <w:gridCol w:w="960"/>
                            </w:tblGrid>
                            <w:tr w:rsidR="00F40E21" w:rsidRPr="00F40E21" w14:paraId="483389BA" w14:textId="77777777" w:rsidTr="0030653F">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871" w:type="dxa"/>
                                  <w:noWrap/>
                                  <w:hideMark/>
                                </w:tcPr>
                                <w:p w14:paraId="634E3CF6" w14:textId="77777777" w:rsidR="00F40E21" w:rsidRPr="00F40E21" w:rsidRDefault="00F40E21" w:rsidP="00F40E21">
                                  <w:pPr>
                                    <w:rPr>
                                      <w:rFonts w:ascii="Century Gothic" w:hAnsi="Century Gothic" w:cstheme="minorHAnsi"/>
                                      <w:color w:val="2F5496" w:themeColor="accent1" w:themeShade="BF"/>
                                      <w:sz w:val="22"/>
                                      <w:szCs w:val="22"/>
                                    </w:rPr>
                                  </w:pPr>
                                </w:p>
                              </w:tc>
                              <w:tc>
                                <w:tcPr>
                                  <w:tcW w:w="960" w:type="dxa"/>
                                  <w:noWrap/>
                                  <w:hideMark/>
                                </w:tcPr>
                                <w:p w14:paraId="4B858D52" w14:textId="77777777" w:rsidR="00F40E21" w:rsidRPr="00C858E3" w:rsidRDefault="00F40E21" w:rsidP="00F40E21">
                                  <w:pPr>
                                    <w:jc w:val="right"/>
                                    <w:cnfStyle w:val="100000000000" w:firstRow="1" w:lastRow="0" w:firstColumn="0" w:lastColumn="0" w:oddVBand="0" w:evenVBand="0" w:oddHBand="0" w:evenHBand="0" w:firstRowFirstColumn="0" w:firstRowLastColumn="0" w:lastRowFirstColumn="0" w:lastRowLastColumn="0"/>
                                    <w:rPr>
                                      <w:rFonts w:ascii="Century Gothic" w:hAnsi="Century Gothic" w:cstheme="minorHAnsi"/>
                                      <w:b/>
                                      <w:bCs/>
                                      <w:color w:val="FFFFFF" w:themeColor="background1"/>
                                      <w:sz w:val="22"/>
                                      <w:szCs w:val="22"/>
                                    </w:rPr>
                                  </w:pPr>
                                  <w:r w:rsidRPr="00C858E3">
                                    <w:rPr>
                                      <w:rFonts w:ascii="Century Gothic" w:hAnsi="Century Gothic" w:cstheme="minorHAnsi"/>
                                      <w:b/>
                                      <w:bCs/>
                                      <w:color w:val="FFFFFF" w:themeColor="background1"/>
                                      <w:sz w:val="22"/>
                                      <w:szCs w:val="22"/>
                                    </w:rPr>
                                    <w:t>No.</w:t>
                                  </w:r>
                                </w:p>
                              </w:tc>
                              <w:tc>
                                <w:tcPr>
                                  <w:tcW w:w="960" w:type="dxa"/>
                                  <w:noWrap/>
                                  <w:hideMark/>
                                </w:tcPr>
                                <w:p w14:paraId="5D8B6877" w14:textId="77777777" w:rsidR="00F40E21" w:rsidRPr="00C858E3" w:rsidRDefault="00F40E21" w:rsidP="00F40E21">
                                  <w:pPr>
                                    <w:jc w:val="right"/>
                                    <w:cnfStyle w:val="100000000000" w:firstRow="1" w:lastRow="0" w:firstColumn="0" w:lastColumn="0" w:oddVBand="0" w:evenVBand="0" w:oddHBand="0" w:evenHBand="0" w:firstRowFirstColumn="0" w:firstRowLastColumn="0" w:lastRowFirstColumn="0" w:lastRowLastColumn="0"/>
                                    <w:rPr>
                                      <w:rFonts w:ascii="Century Gothic" w:hAnsi="Century Gothic" w:cstheme="minorHAnsi"/>
                                      <w:b/>
                                      <w:bCs/>
                                      <w:color w:val="FFFFFF" w:themeColor="background1"/>
                                      <w:sz w:val="22"/>
                                      <w:szCs w:val="22"/>
                                    </w:rPr>
                                  </w:pPr>
                                  <w:r w:rsidRPr="00C858E3">
                                    <w:rPr>
                                      <w:rFonts w:ascii="Century Gothic" w:hAnsi="Century Gothic" w:cstheme="minorHAnsi"/>
                                      <w:b/>
                                      <w:bCs/>
                                      <w:color w:val="FFFFFF" w:themeColor="background1"/>
                                      <w:sz w:val="22"/>
                                      <w:szCs w:val="22"/>
                                    </w:rPr>
                                    <w:t>%</w:t>
                                  </w:r>
                                </w:p>
                              </w:tc>
                            </w:tr>
                            <w:tr w:rsidR="00F40E21" w:rsidRPr="00F40E21" w14:paraId="54F7FD17"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871" w:type="dxa"/>
                                  <w:noWrap/>
                                  <w:hideMark/>
                                </w:tcPr>
                                <w:p w14:paraId="7C377F01" w14:textId="77777777" w:rsidR="00F40E21" w:rsidRPr="00F40E21" w:rsidRDefault="00F40E21" w:rsidP="00F40E21">
                                  <w:pPr>
                                    <w:rPr>
                                      <w:rFonts w:ascii="Century Gothic" w:hAnsi="Century Gothic" w:cstheme="minorHAnsi"/>
                                      <w:color w:val="2F5496" w:themeColor="accent1" w:themeShade="BF"/>
                                      <w:sz w:val="22"/>
                                      <w:szCs w:val="22"/>
                                    </w:rPr>
                                  </w:pPr>
                                  <w:r w:rsidRPr="00F40E21">
                                    <w:rPr>
                                      <w:rFonts w:ascii="Century Gothic" w:hAnsi="Century Gothic" w:cstheme="minorHAnsi"/>
                                      <w:color w:val="2F5496" w:themeColor="accent1" w:themeShade="BF"/>
                                      <w:sz w:val="22"/>
                                      <w:szCs w:val="22"/>
                                    </w:rPr>
                                    <w:t>White - Welsh/English/Scottish/Northern Irish/British</w:t>
                                  </w:r>
                                </w:p>
                              </w:tc>
                              <w:tc>
                                <w:tcPr>
                                  <w:tcW w:w="960" w:type="dxa"/>
                                  <w:noWrap/>
                                  <w:vAlign w:val="bottom"/>
                                </w:tcPr>
                                <w:p w14:paraId="781052C7" w14:textId="77777777" w:rsidR="00F40E21" w:rsidRPr="00F40E21" w:rsidRDefault="00F40E21" w:rsidP="00F40E2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theme="minorHAnsi"/>
                                      <w:color w:val="2F5496" w:themeColor="accent1" w:themeShade="BF"/>
                                      <w:sz w:val="22"/>
                                      <w:szCs w:val="22"/>
                                    </w:rPr>
                                  </w:pPr>
                                  <w:r w:rsidRPr="00F40E21">
                                    <w:rPr>
                                      <w:rFonts w:ascii="Century Gothic" w:hAnsi="Century Gothic" w:cs="Calibri"/>
                                      <w:color w:val="2F5496" w:themeColor="accent1" w:themeShade="BF"/>
                                      <w:sz w:val="22"/>
                                      <w:szCs w:val="22"/>
                                    </w:rPr>
                                    <w:t>56</w:t>
                                  </w:r>
                                </w:p>
                              </w:tc>
                              <w:tc>
                                <w:tcPr>
                                  <w:tcW w:w="960" w:type="dxa"/>
                                  <w:noWrap/>
                                  <w:vAlign w:val="bottom"/>
                                </w:tcPr>
                                <w:p w14:paraId="2544A198" w14:textId="77777777" w:rsidR="00F40E21" w:rsidRPr="00C331EF" w:rsidRDefault="00F40E21" w:rsidP="00F40E2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theme="minorHAnsi"/>
                                      <w:i/>
                                      <w:iCs/>
                                      <w:color w:val="2F5496" w:themeColor="accent1" w:themeShade="BF"/>
                                      <w:sz w:val="22"/>
                                      <w:szCs w:val="22"/>
                                    </w:rPr>
                                  </w:pPr>
                                  <w:r w:rsidRPr="00C331EF">
                                    <w:rPr>
                                      <w:rFonts w:ascii="Century Gothic" w:hAnsi="Century Gothic" w:cstheme="minorHAnsi"/>
                                      <w:i/>
                                      <w:iCs/>
                                      <w:color w:val="2F5496" w:themeColor="accent1" w:themeShade="BF"/>
                                      <w:sz w:val="22"/>
                                      <w:szCs w:val="22"/>
                                    </w:rPr>
                                    <w:t>61.5</w:t>
                                  </w:r>
                                </w:p>
                              </w:tc>
                            </w:tr>
                            <w:tr w:rsidR="00F40E21" w:rsidRPr="00F40E21" w14:paraId="1FEAB797" w14:textId="77777777" w:rsidTr="0030653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871" w:type="dxa"/>
                                  <w:noWrap/>
                                  <w:hideMark/>
                                </w:tcPr>
                                <w:p w14:paraId="48B53006" w14:textId="77777777" w:rsidR="00F40E21" w:rsidRPr="00F40E21" w:rsidRDefault="00F40E21" w:rsidP="00F40E21">
                                  <w:pPr>
                                    <w:rPr>
                                      <w:rFonts w:ascii="Century Gothic" w:hAnsi="Century Gothic" w:cstheme="minorHAnsi"/>
                                      <w:color w:val="2F5496" w:themeColor="accent1" w:themeShade="BF"/>
                                      <w:sz w:val="22"/>
                                      <w:szCs w:val="22"/>
                                    </w:rPr>
                                  </w:pPr>
                                  <w:r w:rsidRPr="00F40E21">
                                    <w:rPr>
                                      <w:rFonts w:ascii="Century Gothic" w:hAnsi="Century Gothic" w:cstheme="minorHAnsi"/>
                                      <w:color w:val="2F5496" w:themeColor="accent1" w:themeShade="BF"/>
                                      <w:sz w:val="22"/>
                                      <w:szCs w:val="22"/>
                                    </w:rPr>
                                    <w:t xml:space="preserve">White - Any other white background </w:t>
                                  </w:r>
                                </w:p>
                              </w:tc>
                              <w:tc>
                                <w:tcPr>
                                  <w:tcW w:w="960" w:type="dxa"/>
                                  <w:noWrap/>
                                  <w:vAlign w:val="bottom"/>
                                </w:tcPr>
                                <w:p w14:paraId="6A0039C2" w14:textId="77777777" w:rsidR="00F40E21" w:rsidRPr="00F40E21" w:rsidRDefault="00F40E21" w:rsidP="00F40E21">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theme="minorHAnsi"/>
                                      <w:color w:val="2F5496" w:themeColor="accent1" w:themeShade="BF"/>
                                      <w:sz w:val="22"/>
                                      <w:szCs w:val="22"/>
                                    </w:rPr>
                                  </w:pPr>
                                  <w:r w:rsidRPr="00F40E21">
                                    <w:rPr>
                                      <w:rFonts w:ascii="Century Gothic" w:hAnsi="Century Gothic" w:cs="Calibri"/>
                                      <w:color w:val="2F5496" w:themeColor="accent1" w:themeShade="BF"/>
                                      <w:sz w:val="22"/>
                                      <w:szCs w:val="22"/>
                                    </w:rPr>
                                    <w:t>9</w:t>
                                  </w:r>
                                </w:p>
                              </w:tc>
                              <w:tc>
                                <w:tcPr>
                                  <w:tcW w:w="960" w:type="dxa"/>
                                  <w:noWrap/>
                                  <w:vAlign w:val="bottom"/>
                                </w:tcPr>
                                <w:p w14:paraId="25B4B0AE" w14:textId="77777777" w:rsidR="00F40E21" w:rsidRPr="00C331EF" w:rsidRDefault="00F40E21" w:rsidP="00F40E21">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theme="minorHAnsi"/>
                                      <w:i/>
                                      <w:iCs/>
                                      <w:color w:val="2F5496" w:themeColor="accent1" w:themeShade="BF"/>
                                      <w:sz w:val="22"/>
                                      <w:szCs w:val="22"/>
                                    </w:rPr>
                                  </w:pPr>
                                  <w:r w:rsidRPr="00C331EF">
                                    <w:rPr>
                                      <w:rFonts w:ascii="Century Gothic" w:hAnsi="Century Gothic" w:cstheme="minorHAnsi"/>
                                      <w:i/>
                                      <w:iCs/>
                                      <w:color w:val="2F5496" w:themeColor="accent1" w:themeShade="BF"/>
                                      <w:sz w:val="22"/>
                                      <w:szCs w:val="22"/>
                                    </w:rPr>
                                    <w:t>9.9</w:t>
                                  </w:r>
                                </w:p>
                              </w:tc>
                            </w:tr>
                            <w:tr w:rsidR="00F40E21" w:rsidRPr="00F40E21" w14:paraId="1BFE5CD1"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871" w:type="dxa"/>
                                  <w:noWrap/>
                                </w:tcPr>
                                <w:p w14:paraId="0A91CE10" w14:textId="77777777" w:rsidR="00F40E21" w:rsidRPr="00F40E21" w:rsidRDefault="00F40E21" w:rsidP="00F40E21">
                                  <w:pPr>
                                    <w:rPr>
                                      <w:rFonts w:ascii="Century Gothic" w:hAnsi="Century Gothic" w:cstheme="minorHAnsi"/>
                                      <w:color w:val="2F5496" w:themeColor="accent1" w:themeShade="BF"/>
                                      <w:sz w:val="22"/>
                                      <w:szCs w:val="22"/>
                                    </w:rPr>
                                  </w:pPr>
                                  <w:r w:rsidRPr="00F40E21">
                                    <w:rPr>
                                      <w:rFonts w:ascii="Century Gothic" w:hAnsi="Century Gothic" w:cstheme="minorHAnsi"/>
                                      <w:color w:val="2F5496" w:themeColor="accent1" w:themeShade="BF"/>
                                      <w:sz w:val="22"/>
                                      <w:szCs w:val="22"/>
                                    </w:rPr>
                                    <w:t>Mixed/Multiple Ethnic Groups</w:t>
                                  </w:r>
                                </w:p>
                              </w:tc>
                              <w:tc>
                                <w:tcPr>
                                  <w:tcW w:w="960" w:type="dxa"/>
                                  <w:noWrap/>
                                  <w:vAlign w:val="bottom"/>
                                </w:tcPr>
                                <w:p w14:paraId="169AE3C1" w14:textId="77777777" w:rsidR="00F40E21" w:rsidRPr="00F40E21" w:rsidRDefault="00F40E21" w:rsidP="00F40E2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theme="minorHAnsi"/>
                                      <w:color w:val="2F5496" w:themeColor="accent1" w:themeShade="BF"/>
                                      <w:sz w:val="22"/>
                                      <w:szCs w:val="22"/>
                                    </w:rPr>
                                  </w:pPr>
                                  <w:r w:rsidRPr="00F40E21">
                                    <w:rPr>
                                      <w:rFonts w:ascii="Century Gothic" w:hAnsi="Century Gothic" w:cs="Calibri"/>
                                      <w:color w:val="2F5496" w:themeColor="accent1" w:themeShade="BF"/>
                                      <w:sz w:val="22"/>
                                      <w:szCs w:val="22"/>
                                    </w:rPr>
                                    <w:t>6</w:t>
                                  </w:r>
                                </w:p>
                              </w:tc>
                              <w:tc>
                                <w:tcPr>
                                  <w:tcW w:w="960" w:type="dxa"/>
                                  <w:noWrap/>
                                  <w:vAlign w:val="bottom"/>
                                </w:tcPr>
                                <w:p w14:paraId="4F200F78" w14:textId="77777777" w:rsidR="00F40E21" w:rsidRPr="00C331EF" w:rsidRDefault="00F40E21" w:rsidP="00F40E2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theme="minorHAnsi"/>
                                      <w:i/>
                                      <w:iCs/>
                                      <w:color w:val="2F5496" w:themeColor="accent1" w:themeShade="BF"/>
                                      <w:sz w:val="22"/>
                                      <w:szCs w:val="22"/>
                                    </w:rPr>
                                  </w:pPr>
                                  <w:r w:rsidRPr="00C331EF">
                                    <w:rPr>
                                      <w:rFonts w:ascii="Century Gothic" w:hAnsi="Century Gothic" w:cstheme="minorHAnsi"/>
                                      <w:i/>
                                      <w:iCs/>
                                      <w:color w:val="2F5496" w:themeColor="accent1" w:themeShade="BF"/>
                                      <w:sz w:val="22"/>
                                      <w:szCs w:val="22"/>
                                    </w:rPr>
                                    <w:t>6.6</w:t>
                                  </w:r>
                                </w:p>
                              </w:tc>
                            </w:tr>
                            <w:tr w:rsidR="00F40E21" w:rsidRPr="00F40E21" w14:paraId="0256EEB1" w14:textId="77777777" w:rsidTr="0030653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871" w:type="dxa"/>
                                  <w:noWrap/>
                                </w:tcPr>
                                <w:p w14:paraId="083B78D3" w14:textId="77777777" w:rsidR="00F40E21" w:rsidRPr="00F40E21" w:rsidRDefault="00F40E21" w:rsidP="00F40E21">
                                  <w:pPr>
                                    <w:rPr>
                                      <w:rFonts w:ascii="Century Gothic" w:hAnsi="Century Gothic" w:cstheme="minorHAnsi"/>
                                      <w:color w:val="2F5496" w:themeColor="accent1" w:themeShade="BF"/>
                                      <w:sz w:val="22"/>
                                      <w:szCs w:val="22"/>
                                    </w:rPr>
                                  </w:pPr>
                                  <w:r w:rsidRPr="00F40E21">
                                    <w:rPr>
                                      <w:rFonts w:ascii="Century Gothic" w:hAnsi="Century Gothic" w:cstheme="minorHAnsi"/>
                                      <w:color w:val="2F5496" w:themeColor="accent1" w:themeShade="BF"/>
                                      <w:sz w:val="22"/>
                                      <w:szCs w:val="22"/>
                                    </w:rPr>
                                    <w:t>Asian/Asian British</w:t>
                                  </w:r>
                                </w:p>
                              </w:tc>
                              <w:tc>
                                <w:tcPr>
                                  <w:tcW w:w="960" w:type="dxa"/>
                                  <w:noWrap/>
                                  <w:vAlign w:val="bottom"/>
                                </w:tcPr>
                                <w:p w14:paraId="6C96E149" w14:textId="77777777" w:rsidR="00F40E21" w:rsidRPr="00F40E21" w:rsidRDefault="00F40E21" w:rsidP="00F40E21">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theme="minorHAnsi"/>
                                      <w:color w:val="2F5496" w:themeColor="accent1" w:themeShade="BF"/>
                                      <w:sz w:val="22"/>
                                      <w:szCs w:val="22"/>
                                    </w:rPr>
                                  </w:pPr>
                                  <w:r w:rsidRPr="00F40E21">
                                    <w:rPr>
                                      <w:rFonts w:ascii="Century Gothic" w:hAnsi="Century Gothic" w:cs="Calibri"/>
                                      <w:color w:val="2F5496" w:themeColor="accent1" w:themeShade="BF"/>
                                      <w:sz w:val="22"/>
                                      <w:szCs w:val="22"/>
                                    </w:rPr>
                                    <w:t>6</w:t>
                                  </w:r>
                                </w:p>
                              </w:tc>
                              <w:tc>
                                <w:tcPr>
                                  <w:tcW w:w="960" w:type="dxa"/>
                                  <w:noWrap/>
                                  <w:vAlign w:val="bottom"/>
                                </w:tcPr>
                                <w:p w14:paraId="734D94EB" w14:textId="77777777" w:rsidR="00F40E21" w:rsidRPr="00C331EF" w:rsidRDefault="00F40E21" w:rsidP="00F40E21">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theme="minorHAnsi"/>
                                      <w:i/>
                                      <w:iCs/>
                                      <w:color w:val="2F5496" w:themeColor="accent1" w:themeShade="BF"/>
                                      <w:sz w:val="22"/>
                                      <w:szCs w:val="22"/>
                                    </w:rPr>
                                  </w:pPr>
                                  <w:r w:rsidRPr="00C331EF">
                                    <w:rPr>
                                      <w:rFonts w:ascii="Century Gothic" w:hAnsi="Century Gothic" w:cstheme="minorHAnsi"/>
                                      <w:i/>
                                      <w:iCs/>
                                      <w:color w:val="2F5496" w:themeColor="accent1" w:themeShade="BF"/>
                                      <w:sz w:val="22"/>
                                      <w:szCs w:val="22"/>
                                    </w:rPr>
                                    <w:t>6.6</w:t>
                                  </w:r>
                                </w:p>
                              </w:tc>
                            </w:tr>
                            <w:tr w:rsidR="00F40E21" w:rsidRPr="00F40E21" w14:paraId="1F1DEBBF"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871" w:type="dxa"/>
                                  <w:noWrap/>
                                </w:tcPr>
                                <w:p w14:paraId="5C0F9E64" w14:textId="77777777" w:rsidR="00F40E21" w:rsidRPr="00F40E21" w:rsidRDefault="00F40E21" w:rsidP="00F40E21">
                                  <w:pPr>
                                    <w:rPr>
                                      <w:rFonts w:ascii="Century Gothic" w:hAnsi="Century Gothic" w:cstheme="minorHAnsi"/>
                                      <w:color w:val="2F5496" w:themeColor="accent1" w:themeShade="BF"/>
                                      <w:sz w:val="22"/>
                                      <w:szCs w:val="22"/>
                                    </w:rPr>
                                  </w:pPr>
                                  <w:r w:rsidRPr="00F40E21">
                                    <w:rPr>
                                      <w:rFonts w:ascii="Century Gothic" w:hAnsi="Century Gothic" w:cstheme="minorHAnsi"/>
                                      <w:color w:val="2F5496" w:themeColor="accent1" w:themeShade="BF"/>
                                      <w:sz w:val="22"/>
                                      <w:szCs w:val="22"/>
                                    </w:rPr>
                                    <w:t>Black/African/Caribbean/Black British</w:t>
                                  </w:r>
                                </w:p>
                              </w:tc>
                              <w:tc>
                                <w:tcPr>
                                  <w:tcW w:w="960" w:type="dxa"/>
                                  <w:noWrap/>
                                  <w:vAlign w:val="bottom"/>
                                </w:tcPr>
                                <w:p w14:paraId="5E3C54F8" w14:textId="77777777" w:rsidR="00F40E21" w:rsidRPr="00F40E21" w:rsidRDefault="00F40E21" w:rsidP="00F40E2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theme="minorHAnsi"/>
                                      <w:color w:val="2F5496" w:themeColor="accent1" w:themeShade="BF"/>
                                      <w:sz w:val="22"/>
                                      <w:szCs w:val="22"/>
                                    </w:rPr>
                                  </w:pPr>
                                  <w:r w:rsidRPr="00F40E21">
                                    <w:rPr>
                                      <w:rFonts w:ascii="Century Gothic" w:hAnsi="Century Gothic" w:cs="Calibri"/>
                                      <w:color w:val="2F5496" w:themeColor="accent1" w:themeShade="BF"/>
                                      <w:sz w:val="22"/>
                                      <w:szCs w:val="22"/>
                                    </w:rPr>
                                    <w:t>3</w:t>
                                  </w:r>
                                </w:p>
                              </w:tc>
                              <w:tc>
                                <w:tcPr>
                                  <w:tcW w:w="960" w:type="dxa"/>
                                  <w:noWrap/>
                                  <w:vAlign w:val="bottom"/>
                                </w:tcPr>
                                <w:p w14:paraId="4B949B7D" w14:textId="77777777" w:rsidR="00F40E21" w:rsidRPr="00C331EF" w:rsidRDefault="00F40E21" w:rsidP="00F40E2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theme="minorHAnsi"/>
                                      <w:i/>
                                      <w:iCs/>
                                      <w:color w:val="2F5496" w:themeColor="accent1" w:themeShade="BF"/>
                                      <w:sz w:val="22"/>
                                      <w:szCs w:val="22"/>
                                    </w:rPr>
                                  </w:pPr>
                                  <w:r w:rsidRPr="00C331EF">
                                    <w:rPr>
                                      <w:rFonts w:ascii="Century Gothic" w:hAnsi="Century Gothic" w:cstheme="minorHAnsi"/>
                                      <w:i/>
                                      <w:iCs/>
                                      <w:color w:val="2F5496" w:themeColor="accent1" w:themeShade="BF"/>
                                      <w:sz w:val="22"/>
                                      <w:szCs w:val="22"/>
                                    </w:rPr>
                                    <w:t>3.3</w:t>
                                  </w:r>
                                </w:p>
                              </w:tc>
                            </w:tr>
                            <w:tr w:rsidR="00F40E21" w:rsidRPr="00F40E21" w14:paraId="56F71475" w14:textId="77777777" w:rsidTr="0030653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871" w:type="dxa"/>
                                  <w:noWrap/>
                                </w:tcPr>
                                <w:p w14:paraId="4B1966E6" w14:textId="77777777" w:rsidR="00F40E21" w:rsidRPr="00F40E21" w:rsidRDefault="00F40E21" w:rsidP="00F40E21">
                                  <w:pPr>
                                    <w:rPr>
                                      <w:rFonts w:ascii="Century Gothic" w:hAnsi="Century Gothic" w:cstheme="minorHAnsi"/>
                                      <w:color w:val="2F5496" w:themeColor="accent1" w:themeShade="BF"/>
                                      <w:sz w:val="22"/>
                                      <w:szCs w:val="22"/>
                                    </w:rPr>
                                  </w:pPr>
                                  <w:r w:rsidRPr="00F40E21">
                                    <w:rPr>
                                      <w:rFonts w:ascii="Century Gothic" w:hAnsi="Century Gothic" w:cstheme="minorHAnsi"/>
                                      <w:color w:val="2F5496" w:themeColor="accent1" w:themeShade="BF"/>
                                      <w:sz w:val="22"/>
                                      <w:szCs w:val="22"/>
                                    </w:rPr>
                                    <w:t xml:space="preserve">Any other ethnic group </w:t>
                                  </w:r>
                                </w:p>
                              </w:tc>
                              <w:tc>
                                <w:tcPr>
                                  <w:tcW w:w="960" w:type="dxa"/>
                                  <w:noWrap/>
                                  <w:vAlign w:val="bottom"/>
                                </w:tcPr>
                                <w:p w14:paraId="288D61F1" w14:textId="4FCBC3F7" w:rsidR="00F40E21" w:rsidRPr="00F40E21" w:rsidRDefault="006018F7" w:rsidP="00F40E21">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theme="minorHAnsi"/>
                                      <w:color w:val="2F5496" w:themeColor="accent1" w:themeShade="BF"/>
                                      <w:sz w:val="22"/>
                                      <w:szCs w:val="22"/>
                                    </w:rPr>
                                  </w:pPr>
                                  <w:r>
                                    <w:rPr>
                                      <w:rFonts w:ascii="Century Gothic" w:hAnsi="Century Gothic" w:cs="Calibri"/>
                                      <w:color w:val="2F5496" w:themeColor="accent1" w:themeShade="BF"/>
                                      <w:sz w:val="22"/>
                                      <w:szCs w:val="22"/>
                                    </w:rPr>
                                    <w:t>6</w:t>
                                  </w:r>
                                </w:p>
                              </w:tc>
                              <w:tc>
                                <w:tcPr>
                                  <w:tcW w:w="960" w:type="dxa"/>
                                  <w:noWrap/>
                                  <w:vAlign w:val="bottom"/>
                                </w:tcPr>
                                <w:p w14:paraId="52F332F7" w14:textId="5185080C" w:rsidR="00F40E21" w:rsidRPr="00C331EF" w:rsidRDefault="006018F7" w:rsidP="00F40E21">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theme="minorHAnsi"/>
                                      <w:i/>
                                      <w:iCs/>
                                      <w:color w:val="2F5496" w:themeColor="accent1" w:themeShade="BF"/>
                                      <w:sz w:val="22"/>
                                      <w:szCs w:val="22"/>
                                    </w:rPr>
                                  </w:pPr>
                                  <w:r>
                                    <w:rPr>
                                      <w:rFonts w:ascii="Century Gothic" w:hAnsi="Century Gothic" w:cstheme="minorHAnsi"/>
                                      <w:i/>
                                      <w:iCs/>
                                      <w:color w:val="2F5496" w:themeColor="accent1" w:themeShade="BF"/>
                                      <w:sz w:val="22"/>
                                      <w:szCs w:val="22"/>
                                    </w:rPr>
                                    <w:t>6.6</w:t>
                                  </w:r>
                                </w:p>
                              </w:tc>
                            </w:tr>
                            <w:tr w:rsidR="00F40E21" w:rsidRPr="00F40E21" w14:paraId="635DEE5C"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871" w:type="dxa"/>
                                  <w:noWrap/>
                                </w:tcPr>
                                <w:p w14:paraId="5FD8A777" w14:textId="77777777" w:rsidR="00F40E21" w:rsidRPr="00F40E21" w:rsidRDefault="00F40E21" w:rsidP="00F40E21">
                                  <w:pPr>
                                    <w:rPr>
                                      <w:rFonts w:ascii="Century Gothic" w:hAnsi="Century Gothic" w:cstheme="minorHAnsi"/>
                                      <w:color w:val="2F5496" w:themeColor="accent1" w:themeShade="BF"/>
                                      <w:sz w:val="22"/>
                                      <w:szCs w:val="22"/>
                                    </w:rPr>
                                  </w:pPr>
                                  <w:r w:rsidRPr="00F40E21">
                                    <w:rPr>
                                      <w:rFonts w:ascii="Century Gothic" w:hAnsi="Century Gothic" w:cstheme="minorHAnsi"/>
                                      <w:color w:val="2F5496" w:themeColor="accent1" w:themeShade="BF"/>
                                      <w:sz w:val="22"/>
                                      <w:szCs w:val="22"/>
                                    </w:rPr>
                                    <w:t>Prefer not to say</w:t>
                                  </w:r>
                                </w:p>
                              </w:tc>
                              <w:tc>
                                <w:tcPr>
                                  <w:tcW w:w="960" w:type="dxa"/>
                                  <w:noWrap/>
                                  <w:vAlign w:val="bottom"/>
                                </w:tcPr>
                                <w:p w14:paraId="159D6DB4" w14:textId="77777777" w:rsidR="00F40E21" w:rsidRPr="00F40E21" w:rsidRDefault="00F40E21" w:rsidP="00F40E2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theme="minorHAnsi"/>
                                      <w:color w:val="2F5496" w:themeColor="accent1" w:themeShade="BF"/>
                                      <w:sz w:val="22"/>
                                      <w:szCs w:val="22"/>
                                    </w:rPr>
                                  </w:pPr>
                                  <w:r w:rsidRPr="00F40E21">
                                    <w:rPr>
                                      <w:rFonts w:ascii="Century Gothic" w:hAnsi="Century Gothic" w:cs="Calibri"/>
                                      <w:color w:val="2F5496" w:themeColor="accent1" w:themeShade="BF"/>
                                      <w:sz w:val="22"/>
                                      <w:szCs w:val="22"/>
                                    </w:rPr>
                                    <w:t>5</w:t>
                                  </w:r>
                                </w:p>
                              </w:tc>
                              <w:tc>
                                <w:tcPr>
                                  <w:tcW w:w="960" w:type="dxa"/>
                                  <w:noWrap/>
                                  <w:vAlign w:val="bottom"/>
                                </w:tcPr>
                                <w:p w14:paraId="53865454" w14:textId="77777777" w:rsidR="00F40E21" w:rsidRPr="00C331EF" w:rsidRDefault="00F40E21" w:rsidP="00F40E2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theme="minorHAnsi"/>
                                      <w:i/>
                                      <w:iCs/>
                                      <w:color w:val="2F5496" w:themeColor="accent1" w:themeShade="BF"/>
                                      <w:sz w:val="22"/>
                                      <w:szCs w:val="22"/>
                                    </w:rPr>
                                  </w:pPr>
                                  <w:r w:rsidRPr="00C331EF">
                                    <w:rPr>
                                      <w:rFonts w:ascii="Century Gothic" w:hAnsi="Century Gothic" w:cstheme="minorHAnsi"/>
                                      <w:i/>
                                      <w:iCs/>
                                      <w:color w:val="2F5496" w:themeColor="accent1" w:themeShade="BF"/>
                                      <w:sz w:val="22"/>
                                      <w:szCs w:val="22"/>
                                    </w:rPr>
                                    <w:t>5.5</w:t>
                                  </w:r>
                                </w:p>
                              </w:tc>
                            </w:tr>
                            <w:tr w:rsidR="00F40E21" w:rsidRPr="00F40E21" w14:paraId="3BF61C79" w14:textId="77777777" w:rsidTr="0030653F">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871" w:type="dxa"/>
                                  <w:shd w:val="clear" w:color="auto" w:fill="FFFFFF" w:themeFill="background1"/>
                                  <w:noWrap/>
                                </w:tcPr>
                                <w:p w14:paraId="258E2314" w14:textId="77777777" w:rsidR="00F40E21" w:rsidRPr="00F40E21" w:rsidRDefault="00F40E21" w:rsidP="00F40E21">
                                  <w:pPr>
                                    <w:rPr>
                                      <w:rFonts w:ascii="Century Gothic" w:hAnsi="Century Gothic" w:cstheme="minorHAnsi"/>
                                      <w:i/>
                                      <w:iCs/>
                                      <w:color w:val="2F5496" w:themeColor="accent1" w:themeShade="BF"/>
                                      <w:sz w:val="22"/>
                                      <w:szCs w:val="22"/>
                                    </w:rPr>
                                  </w:pPr>
                                  <w:r w:rsidRPr="00F40E21">
                                    <w:rPr>
                                      <w:rFonts w:ascii="Century Gothic" w:hAnsi="Century Gothic" w:cstheme="minorHAnsi"/>
                                      <w:color w:val="2F5496" w:themeColor="accent1" w:themeShade="BF"/>
                                      <w:sz w:val="22"/>
                                      <w:szCs w:val="22"/>
                                    </w:rPr>
                                    <w:t>Total</w:t>
                                  </w:r>
                                </w:p>
                              </w:tc>
                              <w:tc>
                                <w:tcPr>
                                  <w:tcW w:w="960" w:type="dxa"/>
                                  <w:shd w:val="clear" w:color="auto" w:fill="FFFFFF" w:themeFill="background1"/>
                                  <w:noWrap/>
                                </w:tcPr>
                                <w:p w14:paraId="58E48012" w14:textId="77777777" w:rsidR="00F40E21" w:rsidRPr="00F40E21" w:rsidRDefault="00F40E21" w:rsidP="00F40E21">
                                  <w:pPr>
                                    <w:jc w:val="right"/>
                                    <w:cnfStyle w:val="010000000000" w:firstRow="0" w:lastRow="1" w:firstColumn="0" w:lastColumn="0" w:oddVBand="0" w:evenVBand="0" w:oddHBand="0" w:evenHBand="0" w:firstRowFirstColumn="0" w:firstRowLastColumn="0" w:lastRowFirstColumn="0" w:lastRowLastColumn="0"/>
                                    <w:rPr>
                                      <w:rFonts w:ascii="Century Gothic" w:hAnsi="Century Gothic" w:cstheme="minorHAnsi"/>
                                      <w:color w:val="2F5496" w:themeColor="accent1" w:themeShade="BF"/>
                                      <w:sz w:val="22"/>
                                      <w:szCs w:val="22"/>
                                    </w:rPr>
                                  </w:pPr>
                                  <w:r w:rsidRPr="00F40E21">
                                    <w:rPr>
                                      <w:rFonts w:ascii="Century Gothic" w:hAnsi="Century Gothic" w:cstheme="minorHAnsi"/>
                                      <w:color w:val="2F5496" w:themeColor="accent1" w:themeShade="BF"/>
                                      <w:sz w:val="22"/>
                                      <w:szCs w:val="22"/>
                                    </w:rPr>
                                    <w:t>91</w:t>
                                  </w:r>
                                </w:p>
                              </w:tc>
                              <w:tc>
                                <w:tcPr>
                                  <w:tcW w:w="960" w:type="dxa"/>
                                  <w:shd w:val="clear" w:color="auto" w:fill="FFFFFF" w:themeFill="background1"/>
                                  <w:noWrap/>
                                </w:tcPr>
                                <w:p w14:paraId="51120928" w14:textId="77777777" w:rsidR="00F40E21" w:rsidRPr="00F40E21" w:rsidRDefault="00F40E21" w:rsidP="00F40E21">
                                  <w:pPr>
                                    <w:jc w:val="right"/>
                                    <w:cnfStyle w:val="010000000000" w:firstRow="0" w:lastRow="1" w:firstColumn="0" w:lastColumn="0" w:oddVBand="0" w:evenVBand="0" w:oddHBand="0" w:evenHBand="0" w:firstRowFirstColumn="0" w:firstRowLastColumn="0" w:lastRowFirstColumn="0" w:lastRowLastColumn="0"/>
                                    <w:rPr>
                                      <w:rFonts w:ascii="Century Gothic" w:hAnsi="Century Gothic" w:cstheme="minorHAnsi"/>
                                      <w:i/>
                                      <w:iCs/>
                                      <w:color w:val="2F5496" w:themeColor="accent1" w:themeShade="BF"/>
                                      <w:sz w:val="22"/>
                                      <w:szCs w:val="22"/>
                                    </w:rPr>
                                  </w:pPr>
                                  <w:r w:rsidRPr="00F40E21">
                                    <w:rPr>
                                      <w:rFonts w:ascii="Century Gothic" w:hAnsi="Century Gothic" w:cstheme="minorHAnsi"/>
                                      <w:i/>
                                      <w:iCs/>
                                      <w:color w:val="2F5496" w:themeColor="accent1" w:themeShade="BF"/>
                                      <w:sz w:val="22"/>
                                      <w:szCs w:val="22"/>
                                    </w:rPr>
                                    <w:t>100.0</w:t>
                                  </w:r>
                                </w:p>
                              </w:tc>
                            </w:tr>
                          </w:tbl>
                          <w:p w14:paraId="6BAF18BC" w14:textId="77777777" w:rsidR="00F40E21" w:rsidRPr="00F40E21" w:rsidRDefault="00F40E21" w:rsidP="00F40E21">
                            <w:pPr>
                              <w:rPr>
                                <w:rFonts w:ascii="Century Gothic" w:hAnsi="Century Gothic"/>
                                <w:color w:val="2F5496" w:themeColor="accent1" w:themeShade="BF"/>
                                <w:sz w:val="22"/>
                                <w:szCs w:val="20"/>
                              </w:rPr>
                            </w:pPr>
                          </w:p>
                          <w:p w14:paraId="3754C8C7" w14:textId="77777777" w:rsidR="00F40E21" w:rsidRPr="00F40E21" w:rsidRDefault="00F40E21" w:rsidP="00F40E21">
                            <w:pPr>
                              <w:rPr>
                                <w:rFonts w:ascii="Century Gothic" w:hAnsi="Century Gothic"/>
                                <w:color w:val="2F5496" w:themeColor="accent1" w:themeShade="BF"/>
                                <w:sz w:val="22"/>
                                <w:szCs w:val="20"/>
                              </w:rPr>
                            </w:pPr>
                          </w:p>
                          <w:p w14:paraId="4AA74419" w14:textId="77777777" w:rsidR="00F40E21" w:rsidRPr="00F40E21" w:rsidRDefault="00F40E21" w:rsidP="00F40E21">
                            <w:pPr>
                              <w:rPr>
                                <w:rFonts w:ascii="Century Gothic" w:hAnsi="Century Gothic"/>
                                <w:b/>
                                <w:color w:val="2F5496" w:themeColor="accent1" w:themeShade="BF"/>
                                <w:sz w:val="22"/>
                                <w:szCs w:val="20"/>
                              </w:rPr>
                            </w:pPr>
                            <w:r w:rsidRPr="00F40E21">
                              <w:rPr>
                                <w:rFonts w:ascii="Century Gothic" w:hAnsi="Century Gothic"/>
                                <w:b/>
                                <w:color w:val="2F5496" w:themeColor="accent1" w:themeShade="BF"/>
                                <w:sz w:val="22"/>
                                <w:szCs w:val="20"/>
                              </w:rPr>
                              <w:t>How did you hear about this survey?</w:t>
                            </w:r>
                          </w:p>
                          <w:tbl>
                            <w:tblPr>
                              <w:tblStyle w:val="GridTable4-Accent5"/>
                              <w:tblW w:w="6593" w:type="dxa"/>
                              <w:tblLook w:val="04E0" w:firstRow="1" w:lastRow="1" w:firstColumn="1" w:lastColumn="0" w:noHBand="0" w:noVBand="1"/>
                            </w:tblPr>
                            <w:tblGrid>
                              <w:gridCol w:w="4673"/>
                              <w:gridCol w:w="960"/>
                              <w:gridCol w:w="960"/>
                            </w:tblGrid>
                            <w:tr w:rsidR="00F40E21" w:rsidRPr="00F40E21" w14:paraId="2095A37E" w14:textId="77777777" w:rsidTr="00C858E3">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673" w:type="dxa"/>
                                  <w:noWrap/>
                                  <w:hideMark/>
                                </w:tcPr>
                                <w:p w14:paraId="0DEC49B4" w14:textId="77777777" w:rsidR="00F40E21" w:rsidRPr="00F40E21" w:rsidRDefault="00F40E21" w:rsidP="00F40E21">
                                  <w:pPr>
                                    <w:jc w:val="right"/>
                                    <w:rPr>
                                      <w:rFonts w:ascii="Century Gothic" w:hAnsi="Century Gothic" w:cstheme="minorHAnsi"/>
                                      <w:color w:val="FFFFFF" w:themeColor="background1"/>
                                      <w:sz w:val="22"/>
                                      <w:szCs w:val="22"/>
                                    </w:rPr>
                                  </w:pPr>
                                </w:p>
                              </w:tc>
                              <w:tc>
                                <w:tcPr>
                                  <w:tcW w:w="960" w:type="dxa"/>
                                  <w:noWrap/>
                                  <w:hideMark/>
                                </w:tcPr>
                                <w:p w14:paraId="3CD430F8" w14:textId="77777777" w:rsidR="00F40E21" w:rsidRPr="00F40E21" w:rsidRDefault="00F40E21" w:rsidP="00F40E21">
                                  <w:pPr>
                                    <w:jc w:val="right"/>
                                    <w:cnfStyle w:val="100000000000" w:firstRow="1" w:lastRow="0" w:firstColumn="0" w:lastColumn="0" w:oddVBand="0" w:evenVBand="0" w:oddHBand="0" w:evenHBand="0" w:firstRowFirstColumn="0" w:firstRowLastColumn="0" w:lastRowFirstColumn="0" w:lastRowLastColumn="0"/>
                                    <w:rPr>
                                      <w:rFonts w:ascii="Century Gothic" w:hAnsi="Century Gothic" w:cstheme="minorHAnsi"/>
                                      <w:b/>
                                      <w:bCs/>
                                      <w:color w:val="FFFFFF" w:themeColor="background1"/>
                                      <w:sz w:val="22"/>
                                      <w:szCs w:val="22"/>
                                    </w:rPr>
                                  </w:pPr>
                                  <w:r w:rsidRPr="00F40E21">
                                    <w:rPr>
                                      <w:rFonts w:ascii="Century Gothic" w:hAnsi="Century Gothic" w:cstheme="minorHAnsi"/>
                                      <w:b/>
                                      <w:bCs/>
                                      <w:color w:val="FFFFFF" w:themeColor="background1"/>
                                      <w:sz w:val="22"/>
                                      <w:szCs w:val="22"/>
                                    </w:rPr>
                                    <w:t>No.</w:t>
                                  </w:r>
                                </w:p>
                              </w:tc>
                              <w:tc>
                                <w:tcPr>
                                  <w:tcW w:w="960" w:type="dxa"/>
                                  <w:noWrap/>
                                  <w:hideMark/>
                                </w:tcPr>
                                <w:p w14:paraId="336764E0" w14:textId="77777777" w:rsidR="00F40E21" w:rsidRPr="00F40E21" w:rsidRDefault="00F40E21" w:rsidP="00F40E21">
                                  <w:pPr>
                                    <w:jc w:val="right"/>
                                    <w:cnfStyle w:val="100000000000" w:firstRow="1" w:lastRow="0" w:firstColumn="0" w:lastColumn="0" w:oddVBand="0" w:evenVBand="0" w:oddHBand="0" w:evenHBand="0" w:firstRowFirstColumn="0" w:firstRowLastColumn="0" w:lastRowFirstColumn="0" w:lastRowLastColumn="0"/>
                                    <w:rPr>
                                      <w:rFonts w:ascii="Century Gothic" w:hAnsi="Century Gothic" w:cstheme="minorHAnsi"/>
                                      <w:b/>
                                      <w:bCs/>
                                      <w:color w:val="FFFFFF" w:themeColor="background1"/>
                                      <w:sz w:val="22"/>
                                      <w:szCs w:val="22"/>
                                    </w:rPr>
                                  </w:pPr>
                                  <w:r w:rsidRPr="00F40E21">
                                    <w:rPr>
                                      <w:rFonts w:ascii="Century Gothic" w:hAnsi="Century Gothic" w:cstheme="minorHAnsi"/>
                                      <w:b/>
                                      <w:bCs/>
                                      <w:color w:val="FFFFFF" w:themeColor="background1"/>
                                      <w:sz w:val="22"/>
                                      <w:szCs w:val="22"/>
                                    </w:rPr>
                                    <w:t>%</w:t>
                                  </w:r>
                                </w:p>
                              </w:tc>
                            </w:tr>
                            <w:tr w:rsidR="00F40E21" w:rsidRPr="00F40E21" w14:paraId="106D4513" w14:textId="77777777" w:rsidTr="00C858E3">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673" w:type="dxa"/>
                                  <w:noWrap/>
                                  <w:hideMark/>
                                </w:tcPr>
                                <w:p w14:paraId="27ADE281" w14:textId="77777777" w:rsidR="00F40E21" w:rsidRPr="00F40E21" w:rsidRDefault="00F40E21" w:rsidP="00F40E21">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Cardiff Council social media account (X/Facebook/Instagram)</w:t>
                                  </w:r>
                                </w:p>
                              </w:tc>
                              <w:tc>
                                <w:tcPr>
                                  <w:tcW w:w="960" w:type="dxa"/>
                                  <w:noWrap/>
                                </w:tcPr>
                                <w:p w14:paraId="54D73E83" w14:textId="77777777" w:rsidR="00F40E21" w:rsidRPr="00F40E21" w:rsidRDefault="00F40E21" w:rsidP="0005340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18"/>
                                    </w:rPr>
                                    <w:t>8</w:t>
                                  </w:r>
                                </w:p>
                              </w:tc>
                              <w:tc>
                                <w:tcPr>
                                  <w:tcW w:w="960" w:type="dxa"/>
                                  <w:noWrap/>
                                </w:tcPr>
                                <w:p w14:paraId="608604A6" w14:textId="77777777" w:rsidR="00F40E21" w:rsidRPr="00F40E21" w:rsidRDefault="00F40E21" w:rsidP="0005340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i/>
                                      <w:iCs/>
                                      <w:color w:val="2F5496" w:themeColor="accent1" w:themeShade="BF"/>
                                      <w:sz w:val="22"/>
                                      <w:szCs w:val="18"/>
                                    </w:rPr>
                                    <w:t>8.6</w:t>
                                  </w:r>
                                </w:p>
                              </w:tc>
                            </w:tr>
                            <w:tr w:rsidR="00F40E21" w:rsidRPr="00F40E21" w14:paraId="32694CD2" w14:textId="77777777" w:rsidTr="00C858E3">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673" w:type="dxa"/>
                                  <w:noWrap/>
                                  <w:hideMark/>
                                </w:tcPr>
                                <w:p w14:paraId="4AFFAB8A" w14:textId="77777777" w:rsidR="00F40E21" w:rsidRPr="00F40E21" w:rsidRDefault="00F40E21" w:rsidP="00F40E21">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Other social media account</w:t>
                                  </w:r>
                                </w:p>
                              </w:tc>
                              <w:tc>
                                <w:tcPr>
                                  <w:tcW w:w="960" w:type="dxa"/>
                                  <w:noWrap/>
                                </w:tcPr>
                                <w:p w14:paraId="4D64AB78" w14:textId="77777777" w:rsidR="00F40E21" w:rsidRPr="00F40E21" w:rsidRDefault="00F40E21" w:rsidP="00053401">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18"/>
                                    </w:rPr>
                                    <w:t>7</w:t>
                                  </w:r>
                                </w:p>
                              </w:tc>
                              <w:tc>
                                <w:tcPr>
                                  <w:tcW w:w="960" w:type="dxa"/>
                                  <w:noWrap/>
                                </w:tcPr>
                                <w:p w14:paraId="2A12E85F" w14:textId="77777777" w:rsidR="00F40E21" w:rsidRPr="00F40E21" w:rsidRDefault="00F40E21" w:rsidP="00053401">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i/>
                                      <w:iCs/>
                                      <w:color w:val="2F5496" w:themeColor="accent1" w:themeShade="BF"/>
                                      <w:sz w:val="22"/>
                                      <w:szCs w:val="18"/>
                                    </w:rPr>
                                    <w:t>7.5</w:t>
                                  </w:r>
                                </w:p>
                              </w:tc>
                            </w:tr>
                            <w:tr w:rsidR="00F40E21" w:rsidRPr="00F40E21" w14:paraId="068BAFD5" w14:textId="77777777" w:rsidTr="00C858E3">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673" w:type="dxa"/>
                                  <w:noWrap/>
                                  <w:hideMark/>
                                </w:tcPr>
                                <w:p w14:paraId="0CB4D2A2" w14:textId="77777777" w:rsidR="00F40E21" w:rsidRPr="00F40E21" w:rsidRDefault="00F40E21" w:rsidP="00F40E21">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From a local councillor</w:t>
                                  </w:r>
                                </w:p>
                              </w:tc>
                              <w:tc>
                                <w:tcPr>
                                  <w:tcW w:w="960" w:type="dxa"/>
                                  <w:noWrap/>
                                </w:tcPr>
                                <w:p w14:paraId="10014920" w14:textId="77777777" w:rsidR="00F40E21" w:rsidRPr="00F40E21" w:rsidRDefault="00F40E21" w:rsidP="0005340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18"/>
                                    </w:rPr>
                                    <w:t>3</w:t>
                                  </w:r>
                                </w:p>
                              </w:tc>
                              <w:tc>
                                <w:tcPr>
                                  <w:tcW w:w="960" w:type="dxa"/>
                                  <w:noWrap/>
                                </w:tcPr>
                                <w:p w14:paraId="1C5F13EA" w14:textId="77777777" w:rsidR="00F40E21" w:rsidRPr="00F40E21" w:rsidRDefault="00F40E21" w:rsidP="0005340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i/>
                                      <w:iCs/>
                                      <w:color w:val="2F5496" w:themeColor="accent1" w:themeShade="BF"/>
                                      <w:sz w:val="22"/>
                                      <w:szCs w:val="18"/>
                                    </w:rPr>
                                    <w:t>3.2</w:t>
                                  </w:r>
                                </w:p>
                              </w:tc>
                            </w:tr>
                            <w:tr w:rsidR="00F40E21" w:rsidRPr="00F40E21" w14:paraId="784AFE7B" w14:textId="77777777" w:rsidTr="00C858E3">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673" w:type="dxa"/>
                                  <w:noWrap/>
                                  <w:hideMark/>
                                </w:tcPr>
                                <w:p w14:paraId="37E53E38" w14:textId="77777777" w:rsidR="00F40E21" w:rsidRPr="00F40E21" w:rsidRDefault="00F40E21" w:rsidP="00F40E21">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I'm a member of the Youth Citizen's Panel</w:t>
                                  </w:r>
                                </w:p>
                              </w:tc>
                              <w:tc>
                                <w:tcPr>
                                  <w:tcW w:w="960" w:type="dxa"/>
                                  <w:noWrap/>
                                </w:tcPr>
                                <w:p w14:paraId="7090BAE4" w14:textId="77777777" w:rsidR="00F40E21" w:rsidRPr="00F40E21" w:rsidRDefault="00F40E21" w:rsidP="00053401">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18"/>
                                    </w:rPr>
                                    <w:t>12</w:t>
                                  </w:r>
                                </w:p>
                              </w:tc>
                              <w:tc>
                                <w:tcPr>
                                  <w:tcW w:w="960" w:type="dxa"/>
                                  <w:noWrap/>
                                </w:tcPr>
                                <w:p w14:paraId="7B5EA0C7" w14:textId="77777777" w:rsidR="00F40E21" w:rsidRPr="00F40E21" w:rsidRDefault="00F40E21" w:rsidP="00053401">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i/>
                                      <w:iCs/>
                                      <w:color w:val="2F5496" w:themeColor="accent1" w:themeShade="BF"/>
                                      <w:sz w:val="22"/>
                                      <w:szCs w:val="18"/>
                                    </w:rPr>
                                    <w:t>12.9</w:t>
                                  </w:r>
                                </w:p>
                              </w:tc>
                            </w:tr>
                            <w:tr w:rsidR="00F40E21" w:rsidRPr="00F40E21" w14:paraId="0A919677" w14:textId="77777777" w:rsidTr="00C858E3">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673" w:type="dxa"/>
                                  <w:noWrap/>
                                  <w:hideMark/>
                                </w:tcPr>
                                <w:p w14:paraId="7011AF30" w14:textId="77777777" w:rsidR="00F40E21" w:rsidRPr="00F40E21" w:rsidRDefault="00F40E21" w:rsidP="00F40E21">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A paper copy in my local library/Hub</w:t>
                                  </w:r>
                                </w:p>
                              </w:tc>
                              <w:tc>
                                <w:tcPr>
                                  <w:tcW w:w="960" w:type="dxa"/>
                                  <w:noWrap/>
                                </w:tcPr>
                                <w:p w14:paraId="717AC40A" w14:textId="77777777" w:rsidR="00F40E21" w:rsidRPr="00F40E21" w:rsidRDefault="00F40E21" w:rsidP="0005340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18"/>
                                    </w:rPr>
                                    <w:t>0</w:t>
                                  </w:r>
                                </w:p>
                              </w:tc>
                              <w:tc>
                                <w:tcPr>
                                  <w:tcW w:w="960" w:type="dxa"/>
                                  <w:noWrap/>
                                </w:tcPr>
                                <w:p w14:paraId="0DBF9A5D" w14:textId="77777777" w:rsidR="00F40E21" w:rsidRPr="00F40E21" w:rsidRDefault="00F40E21" w:rsidP="0005340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i/>
                                      <w:iCs/>
                                      <w:color w:val="2F5496" w:themeColor="accent1" w:themeShade="BF"/>
                                      <w:sz w:val="22"/>
                                      <w:szCs w:val="18"/>
                                    </w:rPr>
                                    <w:t>0.0</w:t>
                                  </w:r>
                                </w:p>
                              </w:tc>
                            </w:tr>
                            <w:tr w:rsidR="00F40E21" w:rsidRPr="00F40E21" w14:paraId="502A954D" w14:textId="77777777" w:rsidTr="00C858E3">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673" w:type="dxa"/>
                                  <w:noWrap/>
                                </w:tcPr>
                                <w:p w14:paraId="0E45FAF2" w14:textId="77777777" w:rsidR="00F40E21" w:rsidRPr="00F40E21" w:rsidRDefault="00F40E21" w:rsidP="00F40E21">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Staff email where I work</w:t>
                                  </w:r>
                                </w:p>
                              </w:tc>
                              <w:tc>
                                <w:tcPr>
                                  <w:tcW w:w="960" w:type="dxa"/>
                                  <w:noWrap/>
                                </w:tcPr>
                                <w:p w14:paraId="2DB8D3BB" w14:textId="77777777" w:rsidR="00F40E21" w:rsidRPr="00F40E21" w:rsidRDefault="00F40E21" w:rsidP="00053401">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18"/>
                                    </w:rPr>
                                    <w:t>51</w:t>
                                  </w:r>
                                </w:p>
                              </w:tc>
                              <w:tc>
                                <w:tcPr>
                                  <w:tcW w:w="960" w:type="dxa"/>
                                  <w:noWrap/>
                                </w:tcPr>
                                <w:p w14:paraId="269F8128" w14:textId="77777777" w:rsidR="00F40E21" w:rsidRPr="00F40E21" w:rsidRDefault="00F40E21" w:rsidP="00053401">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i/>
                                      <w:iCs/>
                                      <w:color w:val="2F5496" w:themeColor="accent1" w:themeShade="BF"/>
                                      <w:sz w:val="22"/>
                                      <w:szCs w:val="18"/>
                                    </w:rPr>
                                    <w:t>54.8</w:t>
                                  </w:r>
                                </w:p>
                              </w:tc>
                            </w:tr>
                            <w:tr w:rsidR="00F40E21" w:rsidRPr="00F40E21" w14:paraId="70A38853" w14:textId="77777777" w:rsidTr="00C858E3">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673" w:type="dxa"/>
                                  <w:noWrap/>
                                </w:tcPr>
                                <w:p w14:paraId="0CAE868A" w14:textId="77777777" w:rsidR="00F40E21" w:rsidRPr="00F40E21" w:rsidRDefault="00F40E21" w:rsidP="00F40E21">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Other</w:t>
                                  </w:r>
                                </w:p>
                              </w:tc>
                              <w:tc>
                                <w:tcPr>
                                  <w:tcW w:w="960" w:type="dxa"/>
                                  <w:noWrap/>
                                </w:tcPr>
                                <w:p w14:paraId="1E6C0E43" w14:textId="77777777" w:rsidR="00F40E21" w:rsidRPr="00F40E21" w:rsidRDefault="00F40E21" w:rsidP="0005340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18"/>
                                    </w:rPr>
                                    <w:t>12</w:t>
                                  </w:r>
                                </w:p>
                              </w:tc>
                              <w:tc>
                                <w:tcPr>
                                  <w:tcW w:w="960" w:type="dxa"/>
                                  <w:noWrap/>
                                </w:tcPr>
                                <w:p w14:paraId="326BE7AC" w14:textId="77777777" w:rsidR="00F40E21" w:rsidRPr="00F40E21" w:rsidRDefault="00F40E21" w:rsidP="0005340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i/>
                                      <w:iCs/>
                                      <w:color w:val="2F5496" w:themeColor="accent1" w:themeShade="BF"/>
                                      <w:sz w:val="22"/>
                                      <w:szCs w:val="18"/>
                                    </w:rPr>
                                    <w:t>12.9</w:t>
                                  </w:r>
                                </w:p>
                              </w:tc>
                            </w:tr>
                            <w:tr w:rsidR="00F40E21" w:rsidRPr="00F40E21" w14:paraId="12329F7C" w14:textId="77777777" w:rsidTr="00C858E3">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673" w:type="dxa"/>
                                  <w:noWrap/>
                                </w:tcPr>
                                <w:p w14:paraId="4CB1C5FF" w14:textId="77777777" w:rsidR="00F40E21" w:rsidRPr="00F40E21" w:rsidRDefault="00F40E21" w:rsidP="00F40E21">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Don't know</w:t>
                                  </w:r>
                                </w:p>
                              </w:tc>
                              <w:tc>
                                <w:tcPr>
                                  <w:tcW w:w="960" w:type="dxa"/>
                                  <w:noWrap/>
                                </w:tcPr>
                                <w:p w14:paraId="5B05AC90" w14:textId="77777777" w:rsidR="00F40E21" w:rsidRPr="00F40E21" w:rsidRDefault="00F40E21" w:rsidP="00053401">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18"/>
                                    </w:rPr>
                                    <w:t>8</w:t>
                                  </w:r>
                                </w:p>
                              </w:tc>
                              <w:tc>
                                <w:tcPr>
                                  <w:tcW w:w="960" w:type="dxa"/>
                                  <w:noWrap/>
                                </w:tcPr>
                                <w:p w14:paraId="03BA03DB" w14:textId="77777777" w:rsidR="00F40E21" w:rsidRPr="00F40E21" w:rsidRDefault="00F40E21" w:rsidP="00053401">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i/>
                                      <w:iCs/>
                                      <w:color w:val="2F5496" w:themeColor="accent1" w:themeShade="BF"/>
                                      <w:sz w:val="22"/>
                                      <w:szCs w:val="18"/>
                                    </w:rPr>
                                    <w:t>8.6</w:t>
                                  </w:r>
                                </w:p>
                              </w:tc>
                            </w:tr>
                            <w:tr w:rsidR="00F40E21" w:rsidRPr="00F40E21" w14:paraId="66F40404" w14:textId="77777777" w:rsidTr="00C858E3">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673" w:type="dxa"/>
                                  <w:shd w:val="clear" w:color="auto" w:fill="FFFFFF" w:themeFill="background1"/>
                                  <w:noWrap/>
                                  <w:hideMark/>
                                </w:tcPr>
                                <w:p w14:paraId="3B1D10FE" w14:textId="77777777" w:rsidR="00F40E21" w:rsidRPr="00F40E21" w:rsidRDefault="00F40E21" w:rsidP="00F40E21">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Total</w:t>
                                  </w:r>
                                </w:p>
                              </w:tc>
                              <w:tc>
                                <w:tcPr>
                                  <w:tcW w:w="960" w:type="dxa"/>
                                  <w:shd w:val="clear" w:color="auto" w:fill="FFFFFF" w:themeFill="background1"/>
                                  <w:noWrap/>
                                </w:tcPr>
                                <w:p w14:paraId="6521BBE9" w14:textId="77777777" w:rsidR="00F40E21" w:rsidRPr="00F40E21" w:rsidRDefault="00F40E21" w:rsidP="00F40E21">
                                  <w:pPr>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93</w:t>
                                  </w:r>
                                </w:p>
                              </w:tc>
                              <w:tc>
                                <w:tcPr>
                                  <w:tcW w:w="960" w:type="dxa"/>
                                  <w:shd w:val="clear" w:color="auto" w:fill="FFFFFF" w:themeFill="background1"/>
                                  <w:noWrap/>
                                </w:tcPr>
                                <w:p w14:paraId="5A32B91A" w14:textId="77777777" w:rsidR="00F40E21" w:rsidRPr="00F40E21" w:rsidRDefault="00F40E21" w:rsidP="00F40E21">
                                  <w:pPr>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i/>
                                      <w:iCs/>
                                      <w:color w:val="2F5496" w:themeColor="accent1" w:themeShade="BF"/>
                                      <w:sz w:val="22"/>
                                      <w:szCs w:val="22"/>
                                    </w:rPr>
                                  </w:pPr>
                                  <w:r w:rsidRPr="00F40E21">
                                    <w:rPr>
                                      <w:rFonts w:ascii="Century Gothic" w:hAnsi="Century Gothic" w:cs="Calibri"/>
                                      <w:i/>
                                      <w:iCs/>
                                      <w:color w:val="2F5496" w:themeColor="accent1" w:themeShade="BF"/>
                                      <w:sz w:val="22"/>
                                      <w:szCs w:val="22"/>
                                    </w:rPr>
                                    <w:t>100.0</w:t>
                                  </w:r>
                                </w:p>
                              </w:tc>
                            </w:tr>
                          </w:tbl>
                          <w:p w14:paraId="2F267537" w14:textId="77777777" w:rsidR="00F40E21" w:rsidRDefault="00F40E21" w:rsidP="00F40E21">
                            <w:pPr>
                              <w:rPr>
                                <w:rFonts w:ascii="Century Gothic" w:hAnsi="Century Gothic"/>
                                <w:color w:val="2F5496" w:themeColor="accent1" w:themeShade="BF"/>
                                <w:sz w:val="22"/>
                                <w:szCs w:val="20"/>
                              </w:rPr>
                            </w:pPr>
                          </w:p>
                          <w:p w14:paraId="716B9BE4" w14:textId="77777777" w:rsidR="00F40E21" w:rsidRPr="00E256DB" w:rsidRDefault="00F40E21" w:rsidP="00F40E21">
                            <w:pPr>
                              <w:rPr>
                                <w:rFonts w:ascii="Century Gothic" w:hAnsi="Century Gothic"/>
                                <w:color w:val="2F5496" w:themeColor="accent1" w:themeShade="BF"/>
                                <w:sz w:val="22"/>
                                <w:szCs w:val="20"/>
                              </w:rPr>
                            </w:pPr>
                          </w:p>
                          <w:p w14:paraId="48485CA9" w14:textId="77777777" w:rsidR="00F40E21" w:rsidRDefault="00F40E21" w:rsidP="00F40E21"/>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34F1782A" id="_x0000_s1045" type="#_x0000_t202" alt="Welsh Language&#10;If you access any Council services in Welsh, we want to know if you think the proposed changes will have any impact on how you access these services. &#10;Do you, or members of your household, currently access any of the following Council services in Welsh?  Please tick all that apply&#10;&#10;&#10;&#10;What is your ethnic group?&#10; No. %&#10;White - Welsh/English/Scottish/Northern Irish/British 56 61.5&#10;White - Any other white background  9 9.9&#10;Mixed/Multiple Ethnic Groups 6 6.6&#10;Asian/Asian British 6 6.6&#10;Black/African/Caribbean/Black British 3 3.3&#10;Arab 1 1.1&#10;Any other ethnic group  5 5.5&#10;Prefer not to say 5 5.5&#10;Total 91 100.0&#10;&#10;&#10;How did you hear about this survey?&#10; No. %&#10;Cardiff Council social media account (X/Facebook/Instagram) 8 8.6&#10;Other social media account 7 7.5&#10;From a local councillor 3 3.2&#10;I'm a member of the Youth Citizen's Panel 12 12.9&#10;A paper copy in my local library/Hub 0 0.0&#10;Staff email where I work 51 54.8&#10;Other 12 12.9&#10;Don't know 8 8.6&#10;Total 93 100.0&#10;&#10;" style="position:absolute;margin-left:0;margin-top:1.65pt;width:492.6pt;height:696pt;z-index:251658258;visibility:visible;mso-wrap-style:square;mso-width-percent:0;mso-height-percent:0;mso-wrap-distance-left:9pt;mso-wrap-distance-top:3.6pt;mso-wrap-distance-right:9pt;mso-wrap-distance-bottom:3.6pt;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YqB7LAIAAD0EAAAOAAAAZHJzL2Uyb0RvYy54bWysU9uO0zAQfUfiHyy/07SlLW3UdLV0WYS0&#10;XKSFD5g6TmNhe4ztNlm+nrHTdgu8IV4se8Y+Z+bM8fqmN5odpQ8KbcUnozFn0gqsld1X/NvX+1dL&#10;zkIEW4NGKyv+JAO/2bx8se5cKafYoq6lZwRiQ9m5ircxurIogmilgTBCJy0lG/QGIh39vqg9dIRu&#10;dDEdjxdFh752HoUMgaJ3Q5JvMn7TSBE/N02QkemKU20xrz6vu7QWmzWUew+uVeJUBvxDFQaUJdIL&#10;1B1EYAev/oIySngM2MSRQFNg0yghcw/UzWT8RzePLTiZeyFxgrvIFP4frPh0fHRfPIv9W+xpgLmJ&#10;4B5QfA/M4rYFu5e33mPXSqiJeJIkKzoXytPTJHUoQwLZdR+xpiHDIWIG6htvkirUJyN0GsDTRXTZ&#10;RyYouJjOF+MppQTllsvXKxpr5oDy/Nz5EN9LNCxtKu5pqhkejg8hpnKgPF9JbAG1qu+V1vmQnCS3&#10;2rMjkAdACGnjIj/XB0P1DnEiHWihpDB5Zggvz2GiyJ5MSJnwNxJtWVfx1Xw6z8AWE3u2llGR/K2V&#10;od4S1slxScx3ts5XIig97IlE25O6SdBB2tjveqZqkn6VdElq77B+Ir09Dn6m/0ebFv1PzjrycsXD&#10;jwN4yZn+YGlmq8lslsyfD7P5m6S2v87srjNgBUFVPHI2bLcxf5ikpsVbmm2jsurPlZxqJo9mbU7/&#10;KX2C63O+9fzrN78AAAD//wMAUEsDBBQABgAIAAAAIQA+DDYH3gAAAAcBAAAPAAAAZHJzL2Rvd25y&#10;ZXYueG1sTI9BT4NAFITvJv6HzTPxZhehVUCWxph48lClHuptgSdLyr4l7LbQf+/zpMfJTGa+KbaL&#10;HcQZJ987UnC/ikAgNa7tqVPwuX+9S0H4oKnVgyNUcEEP2/L6qtB562b6wHMVOsEl5HOtwIQw5lL6&#10;xqDVfuVGJPa+3WR1YDl1sp30zOV2kHEUPUire+IFo0d8Mdgcq5NV8BWn+/lyGI/r9bs5VNmuftwt&#10;b0rd3izPTyACLuEvDL/4jA4lM9XuRK0XgwI+EhQkCQg2s3QTg6g5lWSbBGRZyP/85Q8AAAD//wMA&#10;UEsBAi0AFAAGAAgAAAAhALaDOJL+AAAA4QEAABMAAAAAAAAAAAAAAAAAAAAAAFtDb250ZW50X1R5&#10;cGVzXS54bWxQSwECLQAUAAYACAAAACEAOP0h/9YAAACUAQAACwAAAAAAAAAAAAAAAAAvAQAAX3Jl&#10;bHMvLnJlbHNQSwECLQAUAAYACAAAACEAWmKgeywCAAA9BAAADgAAAAAAAAAAAAAAAAAuAgAAZHJz&#10;L2Uyb0RvYy54bWxQSwECLQAUAAYACAAAACEAPgw2B94AAAAHAQAADwAAAAAAAAAAAAAAAACGBAAA&#10;ZHJzL2Rvd25yZXYueG1sUEsFBgAAAAAEAAQA8wAAAJEFAAAAAA==&#10;" fillcolor="#e2efd9 [665]" stroked="f">
                <v:textbox>
                  <w:txbxContent>
                    <w:p w14:paraId="29DAC257" w14:textId="77777777" w:rsidR="00F40E21" w:rsidRPr="00F40E21" w:rsidRDefault="00F40E21" w:rsidP="00F40E21">
                      <w:pPr>
                        <w:rPr>
                          <w:rFonts w:ascii="Century Gothic" w:hAnsi="Century Gothic"/>
                          <w:b/>
                          <w:color w:val="2F5496" w:themeColor="accent1" w:themeShade="BF"/>
                          <w:sz w:val="22"/>
                          <w:szCs w:val="20"/>
                        </w:rPr>
                      </w:pPr>
                      <w:r w:rsidRPr="00F40E21">
                        <w:rPr>
                          <w:rFonts w:ascii="Century Gothic" w:hAnsi="Century Gothic"/>
                          <w:b/>
                          <w:color w:val="2F5496" w:themeColor="accent1" w:themeShade="BF"/>
                          <w:sz w:val="22"/>
                          <w:szCs w:val="20"/>
                        </w:rPr>
                        <w:t>What is your ethnic group?</w:t>
                      </w:r>
                    </w:p>
                    <w:tbl>
                      <w:tblPr>
                        <w:tblStyle w:val="GridTable4-Accent5"/>
                        <w:tblW w:w="7791" w:type="dxa"/>
                        <w:tblLook w:val="04E0" w:firstRow="1" w:lastRow="1" w:firstColumn="1" w:lastColumn="0" w:noHBand="0" w:noVBand="1"/>
                      </w:tblPr>
                      <w:tblGrid>
                        <w:gridCol w:w="5871"/>
                        <w:gridCol w:w="960"/>
                        <w:gridCol w:w="960"/>
                      </w:tblGrid>
                      <w:tr w:rsidR="00F40E21" w:rsidRPr="00F40E21" w14:paraId="483389BA" w14:textId="77777777" w:rsidTr="0030653F">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871" w:type="dxa"/>
                            <w:noWrap/>
                            <w:hideMark/>
                          </w:tcPr>
                          <w:p w14:paraId="634E3CF6" w14:textId="77777777" w:rsidR="00F40E21" w:rsidRPr="00F40E21" w:rsidRDefault="00F40E21" w:rsidP="00F40E21">
                            <w:pPr>
                              <w:rPr>
                                <w:rFonts w:ascii="Century Gothic" w:hAnsi="Century Gothic" w:cstheme="minorHAnsi"/>
                                <w:color w:val="2F5496" w:themeColor="accent1" w:themeShade="BF"/>
                                <w:sz w:val="22"/>
                                <w:szCs w:val="22"/>
                              </w:rPr>
                            </w:pPr>
                          </w:p>
                        </w:tc>
                        <w:tc>
                          <w:tcPr>
                            <w:tcW w:w="960" w:type="dxa"/>
                            <w:noWrap/>
                            <w:hideMark/>
                          </w:tcPr>
                          <w:p w14:paraId="4B858D52" w14:textId="77777777" w:rsidR="00F40E21" w:rsidRPr="00C858E3" w:rsidRDefault="00F40E21" w:rsidP="00F40E21">
                            <w:pPr>
                              <w:jc w:val="right"/>
                              <w:cnfStyle w:val="100000000000" w:firstRow="1" w:lastRow="0" w:firstColumn="0" w:lastColumn="0" w:oddVBand="0" w:evenVBand="0" w:oddHBand="0" w:evenHBand="0" w:firstRowFirstColumn="0" w:firstRowLastColumn="0" w:lastRowFirstColumn="0" w:lastRowLastColumn="0"/>
                              <w:rPr>
                                <w:rFonts w:ascii="Century Gothic" w:hAnsi="Century Gothic" w:cstheme="minorHAnsi"/>
                                <w:b/>
                                <w:bCs/>
                                <w:color w:val="FFFFFF" w:themeColor="background1"/>
                                <w:sz w:val="22"/>
                                <w:szCs w:val="22"/>
                              </w:rPr>
                            </w:pPr>
                            <w:r w:rsidRPr="00C858E3">
                              <w:rPr>
                                <w:rFonts w:ascii="Century Gothic" w:hAnsi="Century Gothic" w:cstheme="minorHAnsi"/>
                                <w:b/>
                                <w:bCs/>
                                <w:color w:val="FFFFFF" w:themeColor="background1"/>
                                <w:sz w:val="22"/>
                                <w:szCs w:val="22"/>
                              </w:rPr>
                              <w:t>No.</w:t>
                            </w:r>
                          </w:p>
                        </w:tc>
                        <w:tc>
                          <w:tcPr>
                            <w:tcW w:w="960" w:type="dxa"/>
                            <w:noWrap/>
                            <w:hideMark/>
                          </w:tcPr>
                          <w:p w14:paraId="5D8B6877" w14:textId="77777777" w:rsidR="00F40E21" w:rsidRPr="00C858E3" w:rsidRDefault="00F40E21" w:rsidP="00F40E21">
                            <w:pPr>
                              <w:jc w:val="right"/>
                              <w:cnfStyle w:val="100000000000" w:firstRow="1" w:lastRow="0" w:firstColumn="0" w:lastColumn="0" w:oddVBand="0" w:evenVBand="0" w:oddHBand="0" w:evenHBand="0" w:firstRowFirstColumn="0" w:firstRowLastColumn="0" w:lastRowFirstColumn="0" w:lastRowLastColumn="0"/>
                              <w:rPr>
                                <w:rFonts w:ascii="Century Gothic" w:hAnsi="Century Gothic" w:cstheme="minorHAnsi"/>
                                <w:b/>
                                <w:bCs/>
                                <w:color w:val="FFFFFF" w:themeColor="background1"/>
                                <w:sz w:val="22"/>
                                <w:szCs w:val="22"/>
                              </w:rPr>
                            </w:pPr>
                            <w:r w:rsidRPr="00C858E3">
                              <w:rPr>
                                <w:rFonts w:ascii="Century Gothic" w:hAnsi="Century Gothic" w:cstheme="minorHAnsi"/>
                                <w:b/>
                                <w:bCs/>
                                <w:color w:val="FFFFFF" w:themeColor="background1"/>
                                <w:sz w:val="22"/>
                                <w:szCs w:val="22"/>
                              </w:rPr>
                              <w:t>%</w:t>
                            </w:r>
                          </w:p>
                        </w:tc>
                      </w:tr>
                      <w:tr w:rsidR="00F40E21" w:rsidRPr="00F40E21" w14:paraId="54F7FD17"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871" w:type="dxa"/>
                            <w:noWrap/>
                            <w:hideMark/>
                          </w:tcPr>
                          <w:p w14:paraId="7C377F01" w14:textId="77777777" w:rsidR="00F40E21" w:rsidRPr="00F40E21" w:rsidRDefault="00F40E21" w:rsidP="00F40E21">
                            <w:pPr>
                              <w:rPr>
                                <w:rFonts w:ascii="Century Gothic" w:hAnsi="Century Gothic" w:cstheme="minorHAnsi"/>
                                <w:color w:val="2F5496" w:themeColor="accent1" w:themeShade="BF"/>
                                <w:sz w:val="22"/>
                                <w:szCs w:val="22"/>
                              </w:rPr>
                            </w:pPr>
                            <w:r w:rsidRPr="00F40E21">
                              <w:rPr>
                                <w:rFonts w:ascii="Century Gothic" w:hAnsi="Century Gothic" w:cstheme="minorHAnsi"/>
                                <w:color w:val="2F5496" w:themeColor="accent1" w:themeShade="BF"/>
                                <w:sz w:val="22"/>
                                <w:szCs w:val="22"/>
                              </w:rPr>
                              <w:t>White - Welsh/English/Scottish/Northern Irish/British</w:t>
                            </w:r>
                          </w:p>
                        </w:tc>
                        <w:tc>
                          <w:tcPr>
                            <w:tcW w:w="960" w:type="dxa"/>
                            <w:noWrap/>
                            <w:vAlign w:val="bottom"/>
                          </w:tcPr>
                          <w:p w14:paraId="781052C7" w14:textId="77777777" w:rsidR="00F40E21" w:rsidRPr="00F40E21" w:rsidRDefault="00F40E21" w:rsidP="00F40E2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theme="minorHAnsi"/>
                                <w:color w:val="2F5496" w:themeColor="accent1" w:themeShade="BF"/>
                                <w:sz w:val="22"/>
                                <w:szCs w:val="22"/>
                              </w:rPr>
                            </w:pPr>
                            <w:r w:rsidRPr="00F40E21">
                              <w:rPr>
                                <w:rFonts w:ascii="Century Gothic" w:hAnsi="Century Gothic" w:cs="Calibri"/>
                                <w:color w:val="2F5496" w:themeColor="accent1" w:themeShade="BF"/>
                                <w:sz w:val="22"/>
                                <w:szCs w:val="22"/>
                              </w:rPr>
                              <w:t>56</w:t>
                            </w:r>
                          </w:p>
                        </w:tc>
                        <w:tc>
                          <w:tcPr>
                            <w:tcW w:w="960" w:type="dxa"/>
                            <w:noWrap/>
                            <w:vAlign w:val="bottom"/>
                          </w:tcPr>
                          <w:p w14:paraId="2544A198" w14:textId="77777777" w:rsidR="00F40E21" w:rsidRPr="00C331EF" w:rsidRDefault="00F40E21" w:rsidP="00F40E2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theme="minorHAnsi"/>
                                <w:i/>
                                <w:iCs/>
                                <w:color w:val="2F5496" w:themeColor="accent1" w:themeShade="BF"/>
                                <w:sz w:val="22"/>
                                <w:szCs w:val="22"/>
                              </w:rPr>
                            </w:pPr>
                            <w:r w:rsidRPr="00C331EF">
                              <w:rPr>
                                <w:rFonts w:ascii="Century Gothic" w:hAnsi="Century Gothic" w:cstheme="minorHAnsi"/>
                                <w:i/>
                                <w:iCs/>
                                <w:color w:val="2F5496" w:themeColor="accent1" w:themeShade="BF"/>
                                <w:sz w:val="22"/>
                                <w:szCs w:val="22"/>
                              </w:rPr>
                              <w:t>61.5</w:t>
                            </w:r>
                          </w:p>
                        </w:tc>
                      </w:tr>
                      <w:tr w:rsidR="00F40E21" w:rsidRPr="00F40E21" w14:paraId="1FEAB797" w14:textId="77777777" w:rsidTr="0030653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871" w:type="dxa"/>
                            <w:noWrap/>
                            <w:hideMark/>
                          </w:tcPr>
                          <w:p w14:paraId="48B53006" w14:textId="77777777" w:rsidR="00F40E21" w:rsidRPr="00F40E21" w:rsidRDefault="00F40E21" w:rsidP="00F40E21">
                            <w:pPr>
                              <w:rPr>
                                <w:rFonts w:ascii="Century Gothic" w:hAnsi="Century Gothic" w:cstheme="minorHAnsi"/>
                                <w:color w:val="2F5496" w:themeColor="accent1" w:themeShade="BF"/>
                                <w:sz w:val="22"/>
                                <w:szCs w:val="22"/>
                              </w:rPr>
                            </w:pPr>
                            <w:r w:rsidRPr="00F40E21">
                              <w:rPr>
                                <w:rFonts w:ascii="Century Gothic" w:hAnsi="Century Gothic" w:cstheme="minorHAnsi"/>
                                <w:color w:val="2F5496" w:themeColor="accent1" w:themeShade="BF"/>
                                <w:sz w:val="22"/>
                                <w:szCs w:val="22"/>
                              </w:rPr>
                              <w:t xml:space="preserve">White - Any other white background </w:t>
                            </w:r>
                          </w:p>
                        </w:tc>
                        <w:tc>
                          <w:tcPr>
                            <w:tcW w:w="960" w:type="dxa"/>
                            <w:noWrap/>
                            <w:vAlign w:val="bottom"/>
                          </w:tcPr>
                          <w:p w14:paraId="6A0039C2" w14:textId="77777777" w:rsidR="00F40E21" w:rsidRPr="00F40E21" w:rsidRDefault="00F40E21" w:rsidP="00F40E21">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theme="minorHAnsi"/>
                                <w:color w:val="2F5496" w:themeColor="accent1" w:themeShade="BF"/>
                                <w:sz w:val="22"/>
                                <w:szCs w:val="22"/>
                              </w:rPr>
                            </w:pPr>
                            <w:r w:rsidRPr="00F40E21">
                              <w:rPr>
                                <w:rFonts w:ascii="Century Gothic" w:hAnsi="Century Gothic" w:cs="Calibri"/>
                                <w:color w:val="2F5496" w:themeColor="accent1" w:themeShade="BF"/>
                                <w:sz w:val="22"/>
                                <w:szCs w:val="22"/>
                              </w:rPr>
                              <w:t>9</w:t>
                            </w:r>
                          </w:p>
                        </w:tc>
                        <w:tc>
                          <w:tcPr>
                            <w:tcW w:w="960" w:type="dxa"/>
                            <w:noWrap/>
                            <w:vAlign w:val="bottom"/>
                          </w:tcPr>
                          <w:p w14:paraId="25B4B0AE" w14:textId="77777777" w:rsidR="00F40E21" w:rsidRPr="00C331EF" w:rsidRDefault="00F40E21" w:rsidP="00F40E21">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theme="minorHAnsi"/>
                                <w:i/>
                                <w:iCs/>
                                <w:color w:val="2F5496" w:themeColor="accent1" w:themeShade="BF"/>
                                <w:sz w:val="22"/>
                                <w:szCs w:val="22"/>
                              </w:rPr>
                            </w:pPr>
                            <w:r w:rsidRPr="00C331EF">
                              <w:rPr>
                                <w:rFonts w:ascii="Century Gothic" w:hAnsi="Century Gothic" w:cstheme="minorHAnsi"/>
                                <w:i/>
                                <w:iCs/>
                                <w:color w:val="2F5496" w:themeColor="accent1" w:themeShade="BF"/>
                                <w:sz w:val="22"/>
                                <w:szCs w:val="22"/>
                              </w:rPr>
                              <w:t>9.9</w:t>
                            </w:r>
                          </w:p>
                        </w:tc>
                      </w:tr>
                      <w:tr w:rsidR="00F40E21" w:rsidRPr="00F40E21" w14:paraId="1BFE5CD1"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871" w:type="dxa"/>
                            <w:noWrap/>
                          </w:tcPr>
                          <w:p w14:paraId="0A91CE10" w14:textId="77777777" w:rsidR="00F40E21" w:rsidRPr="00F40E21" w:rsidRDefault="00F40E21" w:rsidP="00F40E21">
                            <w:pPr>
                              <w:rPr>
                                <w:rFonts w:ascii="Century Gothic" w:hAnsi="Century Gothic" w:cstheme="minorHAnsi"/>
                                <w:color w:val="2F5496" w:themeColor="accent1" w:themeShade="BF"/>
                                <w:sz w:val="22"/>
                                <w:szCs w:val="22"/>
                              </w:rPr>
                            </w:pPr>
                            <w:r w:rsidRPr="00F40E21">
                              <w:rPr>
                                <w:rFonts w:ascii="Century Gothic" w:hAnsi="Century Gothic" w:cstheme="minorHAnsi"/>
                                <w:color w:val="2F5496" w:themeColor="accent1" w:themeShade="BF"/>
                                <w:sz w:val="22"/>
                                <w:szCs w:val="22"/>
                              </w:rPr>
                              <w:t>Mixed/Multiple Ethnic Groups</w:t>
                            </w:r>
                          </w:p>
                        </w:tc>
                        <w:tc>
                          <w:tcPr>
                            <w:tcW w:w="960" w:type="dxa"/>
                            <w:noWrap/>
                            <w:vAlign w:val="bottom"/>
                          </w:tcPr>
                          <w:p w14:paraId="169AE3C1" w14:textId="77777777" w:rsidR="00F40E21" w:rsidRPr="00F40E21" w:rsidRDefault="00F40E21" w:rsidP="00F40E2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theme="minorHAnsi"/>
                                <w:color w:val="2F5496" w:themeColor="accent1" w:themeShade="BF"/>
                                <w:sz w:val="22"/>
                                <w:szCs w:val="22"/>
                              </w:rPr>
                            </w:pPr>
                            <w:r w:rsidRPr="00F40E21">
                              <w:rPr>
                                <w:rFonts w:ascii="Century Gothic" w:hAnsi="Century Gothic" w:cs="Calibri"/>
                                <w:color w:val="2F5496" w:themeColor="accent1" w:themeShade="BF"/>
                                <w:sz w:val="22"/>
                                <w:szCs w:val="22"/>
                              </w:rPr>
                              <w:t>6</w:t>
                            </w:r>
                          </w:p>
                        </w:tc>
                        <w:tc>
                          <w:tcPr>
                            <w:tcW w:w="960" w:type="dxa"/>
                            <w:noWrap/>
                            <w:vAlign w:val="bottom"/>
                          </w:tcPr>
                          <w:p w14:paraId="4F200F78" w14:textId="77777777" w:rsidR="00F40E21" w:rsidRPr="00C331EF" w:rsidRDefault="00F40E21" w:rsidP="00F40E2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theme="minorHAnsi"/>
                                <w:i/>
                                <w:iCs/>
                                <w:color w:val="2F5496" w:themeColor="accent1" w:themeShade="BF"/>
                                <w:sz w:val="22"/>
                                <w:szCs w:val="22"/>
                              </w:rPr>
                            </w:pPr>
                            <w:r w:rsidRPr="00C331EF">
                              <w:rPr>
                                <w:rFonts w:ascii="Century Gothic" w:hAnsi="Century Gothic" w:cstheme="minorHAnsi"/>
                                <w:i/>
                                <w:iCs/>
                                <w:color w:val="2F5496" w:themeColor="accent1" w:themeShade="BF"/>
                                <w:sz w:val="22"/>
                                <w:szCs w:val="22"/>
                              </w:rPr>
                              <w:t>6.6</w:t>
                            </w:r>
                          </w:p>
                        </w:tc>
                      </w:tr>
                      <w:tr w:rsidR="00F40E21" w:rsidRPr="00F40E21" w14:paraId="0256EEB1" w14:textId="77777777" w:rsidTr="0030653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871" w:type="dxa"/>
                            <w:noWrap/>
                          </w:tcPr>
                          <w:p w14:paraId="083B78D3" w14:textId="77777777" w:rsidR="00F40E21" w:rsidRPr="00F40E21" w:rsidRDefault="00F40E21" w:rsidP="00F40E21">
                            <w:pPr>
                              <w:rPr>
                                <w:rFonts w:ascii="Century Gothic" w:hAnsi="Century Gothic" w:cstheme="minorHAnsi"/>
                                <w:color w:val="2F5496" w:themeColor="accent1" w:themeShade="BF"/>
                                <w:sz w:val="22"/>
                                <w:szCs w:val="22"/>
                              </w:rPr>
                            </w:pPr>
                            <w:r w:rsidRPr="00F40E21">
                              <w:rPr>
                                <w:rFonts w:ascii="Century Gothic" w:hAnsi="Century Gothic" w:cstheme="minorHAnsi"/>
                                <w:color w:val="2F5496" w:themeColor="accent1" w:themeShade="BF"/>
                                <w:sz w:val="22"/>
                                <w:szCs w:val="22"/>
                              </w:rPr>
                              <w:t>Asian/Asian British</w:t>
                            </w:r>
                          </w:p>
                        </w:tc>
                        <w:tc>
                          <w:tcPr>
                            <w:tcW w:w="960" w:type="dxa"/>
                            <w:noWrap/>
                            <w:vAlign w:val="bottom"/>
                          </w:tcPr>
                          <w:p w14:paraId="6C96E149" w14:textId="77777777" w:rsidR="00F40E21" w:rsidRPr="00F40E21" w:rsidRDefault="00F40E21" w:rsidP="00F40E21">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theme="minorHAnsi"/>
                                <w:color w:val="2F5496" w:themeColor="accent1" w:themeShade="BF"/>
                                <w:sz w:val="22"/>
                                <w:szCs w:val="22"/>
                              </w:rPr>
                            </w:pPr>
                            <w:r w:rsidRPr="00F40E21">
                              <w:rPr>
                                <w:rFonts w:ascii="Century Gothic" w:hAnsi="Century Gothic" w:cs="Calibri"/>
                                <w:color w:val="2F5496" w:themeColor="accent1" w:themeShade="BF"/>
                                <w:sz w:val="22"/>
                                <w:szCs w:val="22"/>
                              </w:rPr>
                              <w:t>6</w:t>
                            </w:r>
                          </w:p>
                        </w:tc>
                        <w:tc>
                          <w:tcPr>
                            <w:tcW w:w="960" w:type="dxa"/>
                            <w:noWrap/>
                            <w:vAlign w:val="bottom"/>
                          </w:tcPr>
                          <w:p w14:paraId="734D94EB" w14:textId="77777777" w:rsidR="00F40E21" w:rsidRPr="00C331EF" w:rsidRDefault="00F40E21" w:rsidP="00F40E21">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theme="minorHAnsi"/>
                                <w:i/>
                                <w:iCs/>
                                <w:color w:val="2F5496" w:themeColor="accent1" w:themeShade="BF"/>
                                <w:sz w:val="22"/>
                                <w:szCs w:val="22"/>
                              </w:rPr>
                            </w:pPr>
                            <w:r w:rsidRPr="00C331EF">
                              <w:rPr>
                                <w:rFonts w:ascii="Century Gothic" w:hAnsi="Century Gothic" w:cstheme="minorHAnsi"/>
                                <w:i/>
                                <w:iCs/>
                                <w:color w:val="2F5496" w:themeColor="accent1" w:themeShade="BF"/>
                                <w:sz w:val="22"/>
                                <w:szCs w:val="22"/>
                              </w:rPr>
                              <w:t>6.6</w:t>
                            </w:r>
                          </w:p>
                        </w:tc>
                      </w:tr>
                      <w:tr w:rsidR="00F40E21" w:rsidRPr="00F40E21" w14:paraId="1F1DEBBF"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871" w:type="dxa"/>
                            <w:noWrap/>
                          </w:tcPr>
                          <w:p w14:paraId="5C0F9E64" w14:textId="77777777" w:rsidR="00F40E21" w:rsidRPr="00F40E21" w:rsidRDefault="00F40E21" w:rsidP="00F40E21">
                            <w:pPr>
                              <w:rPr>
                                <w:rFonts w:ascii="Century Gothic" w:hAnsi="Century Gothic" w:cstheme="minorHAnsi"/>
                                <w:color w:val="2F5496" w:themeColor="accent1" w:themeShade="BF"/>
                                <w:sz w:val="22"/>
                                <w:szCs w:val="22"/>
                              </w:rPr>
                            </w:pPr>
                            <w:r w:rsidRPr="00F40E21">
                              <w:rPr>
                                <w:rFonts w:ascii="Century Gothic" w:hAnsi="Century Gothic" w:cstheme="minorHAnsi"/>
                                <w:color w:val="2F5496" w:themeColor="accent1" w:themeShade="BF"/>
                                <w:sz w:val="22"/>
                                <w:szCs w:val="22"/>
                              </w:rPr>
                              <w:t>Black/African/Caribbean/Black British</w:t>
                            </w:r>
                          </w:p>
                        </w:tc>
                        <w:tc>
                          <w:tcPr>
                            <w:tcW w:w="960" w:type="dxa"/>
                            <w:noWrap/>
                            <w:vAlign w:val="bottom"/>
                          </w:tcPr>
                          <w:p w14:paraId="5E3C54F8" w14:textId="77777777" w:rsidR="00F40E21" w:rsidRPr="00F40E21" w:rsidRDefault="00F40E21" w:rsidP="00F40E2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theme="minorHAnsi"/>
                                <w:color w:val="2F5496" w:themeColor="accent1" w:themeShade="BF"/>
                                <w:sz w:val="22"/>
                                <w:szCs w:val="22"/>
                              </w:rPr>
                            </w:pPr>
                            <w:r w:rsidRPr="00F40E21">
                              <w:rPr>
                                <w:rFonts w:ascii="Century Gothic" w:hAnsi="Century Gothic" w:cs="Calibri"/>
                                <w:color w:val="2F5496" w:themeColor="accent1" w:themeShade="BF"/>
                                <w:sz w:val="22"/>
                                <w:szCs w:val="22"/>
                              </w:rPr>
                              <w:t>3</w:t>
                            </w:r>
                          </w:p>
                        </w:tc>
                        <w:tc>
                          <w:tcPr>
                            <w:tcW w:w="960" w:type="dxa"/>
                            <w:noWrap/>
                            <w:vAlign w:val="bottom"/>
                          </w:tcPr>
                          <w:p w14:paraId="4B949B7D" w14:textId="77777777" w:rsidR="00F40E21" w:rsidRPr="00C331EF" w:rsidRDefault="00F40E21" w:rsidP="00F40E2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theme="minorHAnsi"/>
                                <w:i/>
                                <w:iCs/>
                                <w:color w:val="2F5496" w:themeColor="accent1" w:themeShade="BF"/>
                                <w:sz w:val="22"/>
                                <w:szCs w:val="22"/>
                              </w:rPr>
                            </w:pPr>
                            <w:r w:rsidRPr="00C331EF">
                              <w:rPr>
                                <w:rFonts w:ascii="Century Gothic" w:hAnsi="Century Gothic" w:cstheme="minorHAnsi"/>
                                <w:i/>
                                <w:iCs/>
                                <w:color w:val="2F5496" w:themeColor="accent1" w:themeShade="BF"/>
                                <w:sz w:val="22"/>
                                <w:szCs w:val="22"/>
                              </w:rPr>
                              <w:t>3.3</w:t>
                            </w:r>
                          </w:p>
                        </w:tc>
                      </w:tr>
                      <w:tr w:rsidR="00F40E21" w:rsidRPr="00F40E21" w14:paraId="56F71475" w14:textId="77777777" w:rsidTr="0030653F">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871" w:type="dxa"/>
                            <w:noWrap/>
                          </w:tcPr>
                          <w:p w14:paraId="4B1966E6" w14:textId="77777777" w:rsidR="00F40E21" w:rsidRPr="00F40E21" w:rsidRDefault="00F40E21" w:rsidP="00F40E21">
                            <w:pPr>
                              <w:rPr>
                                <w:rFonts w:ascii="Century Gothic" w:hAnsi="Century Gothic" w:cstheme="minorHAnsi"/>
                                <w:color w:val="2F5496" w:themeColor="accent1" w:themeShade="BF"/>
                                <w:sz w:val="22"/>
                                <w:szCs w:val="22"/>
                              </w:rPr>
                            </w:pPr>
                            <w:r w:rsidRPr="00F40E21">
                              <w:rPr>
                                <w:rFonts w:ascii="Century Gothic" w:hAnsi="Century Gothic" w:cstheme="minorHAnsi"/>
                                <w:color w:val="2F5496" w:themeColor="accent1" w:themeShade="BF"/>
                                <w:sz w:val="22"/>
                                <w:szCs w:val="22"/>
                              </w:rPr>
                              <w:t xml:space="preserve">Any other ethnic group </w:t>
                            </w:r>
                          </w:p>
                        </w:tc>
                        <w:tc>
                          <w:tcPr>
                            <w:tcW w:w="960" w:type="dxa"/>
                            <w:noWrap/>
                            <w:vAlign w:val="bottom"/>
                          </w:tcPr>
                          <w:p w14:paraId="288D61F1" w14:textId="4FCBC3F7" w:rsidR="00F40E21" w:rsidRPr="00F40E21" w:rsidRDefault="006018F7" w:rsidP="00F40E21">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theme="minorHAnsi"/>
                                <w:color w:val="2F5496" w:themeColor="accent1" w:themeShade="BF"/>
                                <w:sz w:val="22"/>
                                <w:szCs w:val="22"/>
                              </w:rPr>
                            </w:pPr>
                            <w:r>
                              <w:rPr>
                                <w:rFonts w:ascii="Century Gothic" w:hAnsi="Century Gothic" w:cs="Calibri"/>
                                <w:color w:val="2F5496" w:themeColor="accent1" w:themeShade="BF"/>
                                <w:sz w:val="22"/>
                                <w:szCs w:val="22"/>
                              </w:rPr>
                              <w:t>6</w:t>
                            </w:r>
                          </w:p>
                        </w:tc>
                        <w:tc>
                          <w:tcPr>
                            <w:tcW w:w="960" w:type="dxa"/>
                            <w:noWrap/>
                            <w:vAlign w:val="bottom"/>
                          </w:tcPr>
                          <w:p w14:paraId="52F332F7" w14:textId="5185080C" w:rsidR="00F40E21" w:rsidRPr="00C331EF" w:rsidRDefault="006018F7" w:rsidP="00F40E21">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theme="minorHAnsi"/>
                                <w:i/>
                                <w:iCs/>
                                <w:color w:val="2F5496" w:themeColor="accent1" w:themeShade="BF"/>
                                <w:sz w:val="22"/>
                                <w:szCs w:val="22"/>
                              </w:rPr>
                            </w:pPr>
                            <w:r>
                              <w:rPr>
                                <w:rFonts w:ascii="Century Gothic" w:hAnsi="Century Gothic" w:cstheme="minorHAnsi"/>
                                <w:i/>
                                <w:iCs/>
                                <w:color w:val="2F5496" w:themeColor="accent1" w:themeShade="BF"/>
                                <w:sz w:val="22"/>
                                <w:szCs w:val="22"/>
                              </w:rPr>
                              <w:t>6.6</w:t>
                            </w:r>
                          </w:p>
                        </w:tc>
                      </w:tr>
                      <w:tr w:rsidR="00F40E21" w:rsidRPr="00F40E21" w14:paraId="635DEE5C" w14:textId="77777777" w:rsidTr="0030653F">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871" w:type="dxa"/>
                            <w:noWrap/>
                          </w:tcPr>
                          <w:p w14:paraId="5FD8A777" w14:textId="77777777" w:rsidR="00F40E21" w:rsidRPr="00F40E21" w:rsidRDefault="00F40E21" w:rsidP="00F40E21">
                            <w:pPr>
                              <w:rPr>
                                <w:rFonts w:ascii="Century Gothic" w:hAnsi="Century Gothic" w:cstheme="minorHAnsi"/>
                                <w:color w:val="2F5496" w:themeColor="accent1" w:themeShade="BF"/>
                                <w:sz w:val="22"/>
                                <w:szCs w:val="22"/>
                              </w:rPr>
                            </w:pPr>
                            <w:r w:rsidRPr="00F40E21">
                              <w:rPr>
                                <w:rFonts w:ascii="Century Gothic" w:hAnsi="Century Gothic" w:cstheme="minorHAnsi"/>
                                <w:color w:val="2F5496" w:themeColor="accent1" w:themeShade="BF"/>
                                <w:sz w:val="22"/>
                                <w:szCs w:val="22"/>
                              </w:rPr>
                              <w:t>Prefer not to say</w:t>
                            </w:r>
                          </w:p>
                        </w:tc>
                        <w:tc>
                          <w:tcPr>
                            <w:tcW w:w="960" w:type="dxa"/>
                            <w:noWrap/>
                            <w:vAlign w:val="bottom"/>
                          </w:tcPr>
                          <w:p w14:paraId="159D6DB4" w14:textId="77777777" w:rsidR="00F40E21" w:rsidRPr="00F40E21" w:rsidRDefault="00F40E21" w:rsidP="00F40E2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theme="minorHAnsi"/>
                                <w:color w:val="2F5496" w:themeColor="accent1" w:themeShade="BF"/>
                                <w:sz w:val="22"/>
                                <w:szCs w:val="22"/>
                              </w:rPr>
                            </w:pPr>
                            <w:r w:rsidRPr="00F40E21">
                              <w:rPr>
                                <w:rFonts w:ascii="Century Gothic" w:hAnsi="Century Gothic" w:cs="Calibri"/>
                                <w:color w:val="2F5496" w:themeColor="accent1" w:themeShade="BF"/>
                                <w:sz w:val="22"/>
                                <w:szCs w:val="22"/>
                              </w:rPr>
                              <w:t>5</w:t>
                            </w:r>
                          </w:p>
                        </w:tc>
                        <w:tc>
                          <w:tcPr>
                            <w:tcW w:w="960" w:type="dxa"/>
                            <w:noWrap/>
                            <w:vAlign w:val="bottom"/>
                          </w:tcPr>
                          <w:p w14:paraId="53865454" w14:textId="77777777" w:rsidR="00F40E21" w:rsidRPr="00C331EF" w:rsidRDefault="00F40E21" w:rsidP="00F40E2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theme="minorHAnsi"/>
                                <w:i/>
                                <w:iCs/>
                                <w:color w:val="2F5496" w:themeColor="accent1" w:themeShade="BF"/>
                                <w:sz w:val="22"/>
                                <w:szCs w:val="22"/>
                              </w:rPr>
                            </w:pPr>
                            <w:r w:rsidRPr="00C331EF">
                              <w:rPr>
                                <w:rFonts w:ascii="Century Gothic" w:hAnsi="Century Gothic" w:cstheme="minorHAnsi"/>
                                <w:i/>
                                <w:iCs/>
                                <w:color w:val="2F5496" w:themeColor="accent1" w:themeShade="BF"/>
                                <w:sz w:val="22"/>
                                <w:szCs w:val="22"/>
                              </w:rPr>
                              <w:t>5.5</w:t>
                            </w:r>
                          </w:p>
                        </w:tc>
                      </w:tr>
                      <w:tr w:rsidR="00F40E21" w:rsidRPr="00F40E21" w14:paraId="3BF61C79" w14:textId="77777777" w:rsidTr="0030653F">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871" w:type="dxa"/>
                            <w:shd w:val="clear" w:color="auto" w:fill="FFFFFF" w:themeFill="background1"/>
                            <w:noWrap/>
                          </w:tcPr>
                          <w:p w14:paraId="258E2314" w14:textId="77777777" w:rsidR="00F40E21" w:rsidRPr="00F40E21" w:rsidRDefault="00F40E21" w:rsidP="00F40E21">
                            <w:pPr>
                              <w:rPr>
                                <w:rFonts w:ascii="Century Gothic" w:hAnsi="Century Gothic" w:cstheme="minorHAnsi"/>
                                <w:i/>
                                <w:iCs/>
                                <w:color w:val="2F5496" w:themeColor="accent1" w:themeShade="BF"/>
                                <w:sz w:val="22"/>
                                <w:szCs w:val="22"/>
                              </w:rPr>
                            </w:pPr>
                            <w:r w:rsidRPr="00F40E21">
                              <w:rPr>
                                <w:rFonts w:ascii="Century Gothic" w:hAnsi="Century Gothic" w:cstheme="minorHAnsi"/>
                                <w:color w:val="2F5496" w:themeColor="accent1" w:themeShade="BF"/>
                                <w:sz w:val="22"/>
                                <w:szCs w:val="22"/>
                              </w:rPr>
                              <w:t>Total</w:t>
                            </w:r>
                          </w:p>
                        </w:tc>
                        <w:tc>
                          <w:tcPr>
                            <w:tcW w:w="960" w:type="dxa"/>
                            <w:shd w:val="clear" w:color="auto" w:fill="FFFFFF" w:themeFill="background1"/>
                            <w:noWrap/>
                          </w:tcPr>
                          <w:p w14:paraId="58E48012" w14:textId="77777777" w:rsidR="00F40E21" w:rsidRPr="00F40E21" w:rsidRDefault="00F40E21" w:rsidP="00F40E21">
                            <w:pPr>
                              <w:jc w:val="right"/>
                              <w:cnfStyle w:val="010000000000" w:firstRow="0" w:lastRow="1" w:firstColumn="0" w:lastColumn="0" w:oddVBand="0" w:evenVBand="0" w:oddHBand="0" w:evenHBand="0" w:firstRowFirstColumn="0" w:firstRowLastColumn="0" w:lastRowFirstColumn="0" w:lastRowLastColumn="0"/>
                              <w:rPr>
                                <w:rFonts w:ascii="Century Gothic" w:hAnsi="Century Gothic" w:cstheme="minorHAnsi"/>
                                <w:color w:val="2F5496" w:themeColor="accent1" w:themeShade="BF"/>
                                <w:sz w:val="22"/>
                                <w:szCs w:val="22"/>
                              </w:rPr>
                            </w:pPr>
                            <w:r w:rsidRPr="00F40E21">
                              <w:rPr>
                                <w:rFonts w:ascii="Century Gothic" w:hAnsi="Century Gothic" w:cstheme="minorHAnsi"/>
                                <w:color w:val="2F5496" w:themeColor="accent1" w:themeShade="BF"/>
                                <w:sz w:val="22"/>
                                <w:szCs w:val="22"/>
                              </w:rPr>
                              <w:t>91</w:t>
                            </w:r>
                          </w:p>
                        </w:tc>
                        <w:tc>
                          <w:tcPr>
                            <w:tcW w:w="960" w:type="dxa"/>
                            <w:shd w:val="clear" w:color="auto" w:fill="FFFFFF" w:themeFill="background1"/>
                            <w:noWrap/>
                          </w:tcPr>
                          <w:p w14:paraId="51120928" w14:textId="77777777" w:rsidR="00F40E21" w:rsidRPr="00F40E21" w:rsidRDefault="00F40E21" w:rsidP="00F40E21">
                            <w:pPr>
                              <w:jc w:val="right"/>
                              <w:cnfStyle w:val="010000000000" w:firstRow="0" w:lastRow="1" w:firstColumn="0" w:lastColumn="0" w:oddVBand="0" w:evenVBand="0" w:oddHBand="0" w:evenHBand="0" w:firstRowFirstColumn="0" w:firstRowLastColumn="0" w:lastRowFirstColumn="0" w:lastRowLastColumn="0"/>
                              <w:rPr>
                                <w:rFonts w:ascii="Century Gothic" w:hAnsi="Century Gothic" w:cstheme="minorHAnsi"/>
                                <w:i/>
                                <w:iCs/>
                                <w:color w:val="2F5496" w:themeColor="accent1" w:themeShade="BF"/>
                                <w:sz w:val="22"/>
                                <w:szCs w:val="22"/>
                              </w:rPr>
                            </w:pPr>
                            <w:r w:rsidRPr="00F40E21">
                              <w:rPr>
                                <w:rFonts w:ascii="Century Gothic" w:hAnsi="Century Gothic" w:cstheme="minorHAnsi"/>
                                <w:i/>
                                <w:iCs/>
                                <w:color w:val="2F5496" w:themeColor="accent1" w:themeShade="BF"/>
                                <w:sz w:val="22"/>
                                <w:szCs w:val="22"/>
                              </w:rPr>
                              <w:t>100.0</w:t>
                            </w:r>
                          </w:p>
                        </w:tc>
                      </w:tr>
                    </w:tbl>
                    <w:p w14:paraId="6BAF18BC" w14:textId="77777777" w:rsidR="00F40E21" w:rsidRPr="00F40E21" w:rsidRDefault="00F40E21" w:rsidP="00F40E21">
                      <w:pPr>
                        <w:rPr>
                          <w:rFonts w:ascii="Century Gothic" w:hAnsi="Century Gothic"/>
                          <w:color w:val="2F5496" w:themeColor="accent1" w:themeShade="BF"/>
                          <w:sz w:val="22"/>
                          <w:szCs w:val="20"/>
                        </w:rPr>
                      </w:pPr>
                    </w:p>
                    <w:p w14:paraId="3754C8C7" w14:textId="77777777" w:rsidR="00F40E21" w:rsidRPr="00F40E21" w:rsidRDefault="00F40E21" w:rsidP="00F40E21">
                      <w:pPr>
                        <w:rPr>
                          <w:rFonts w:ascii="Century Gothic" w:hAnsi="Century Gothic"/>
                          <w:color w:val="2F5496" w:themeColor="accent1" w:themeShade="BF"/>
                          <w:sz w:val="22"/>
                          <w:szCs w:val="20"/>
                        </w:rPr>
                      </w:pPr>
                    </w:p>
                    <w:p w14:paraId="4AA74419" w14:textId="77777777" w:rsidR="00F40E21" w:rsidRPr="00F40E21" w:rsidRDefault="00F40E21" w:rsidP="00F40E21">
                      <w:pPr>
                        <w:rPr>
                          <w:rFonts w:ascii="Century Gothic" w:hAnsi="Century Gothic"/>
                          <w:b/>
                          <w:color w:val="2F5496" w:themeColor="accent1" w:themeShade="BF"/>
                          <w:sz w:val="22"/>
                          <w:szCs w:val="20"/>
                        </w:rPr>
                      </w:pPr>
                      <w:r w:rsidRPr="00F40E21">
                        <w:rPr>
                          <w:rFonts w:ascii="Century Gothic" w:hAnsi="Century Gothic"/>
                          <w:b/>
                          <w:color w:val="2F5496" w:themeColor="accent1" w:themeShade="BF"/>
                          <w:sz w:val="22"/>
                          <w:szCs w:val="20"/>
                        </w:rPr>
                        <w:t>How did you hear about this survey?</w:t>
                      </w:r>
                    </w:p>
                    <w:tbl>
                      <w:tblPr>
                        <w:tblStyle w:val="GridTable4-Accent5"/>
                        <w:tblW w:w="6593" w:type="dxa"/>
                        <w:tblLook w:val="04E0" w:firstRow="1" w:lastRow="1" w:firstColumn="1" w:lastColumn="0" w:noHBand="0" w:noVBand="1"/>
                      </w:tblPr>
                      <w:tblGrid>
                        <w:gridCol w:w="4673"/>
                        <w:gridCol w:w="960"/>
                        <w:gridCol w:w="960"/>
                      </w:tblGrid>
                      <w:tr w:rsidR="00F40E21" w:rsidRPr="00F40E21" w14:paraId="2095A37E" w14:textId="77777777" w:rsidTr="00C858E3">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673" w:type="dxa"/>
                            <w:noWrap/>
                            <w:hideMark/>
                          </w:tcPr>
                          <w:p w14:paraId="0DEC49B4" w14:textId="77777777" w:rsidR="00F40E21" w:rsidRPr="00F40E21" w:rsidRDefault="00F40E21" w:rsidP="00F40E21">
                            <w:pPr>
                              <w:jc w:val="right"/>
                              <w:rPr>
                                <w:rFonts w:ascii="Century Gothic" w:hAnsi="Century Gothic" w:cstheme="minorHAnsi"/>
                                <w:color w:val="FFFFFF" w:themeColor="background1"/>
                                <w:sz w:val="22"/>
                                <w:szCs w:val="22"/>
                              </w:rPr>
                            </w:pPr>
                          </w:p>
                        </w:tc>
                        <w:tc>
                          <w:tcPr>
                            <w:tcW w:w="960" w:type="dxa"/>
                            <w:noWrap/>
                            <w:hideMark/>
                          </w:tcPr>
                          <w:p w14:paraId="3CD430F8" w14:textId="77777777" w:rsidR="00F40E21" w:rsidRPr="00F40E21" w:rsidRDefault="00F40E21" w:rsidP="00F40E21">
                            <w:pPr>
                              <w:jc w:val="right"/>
                              <w:cnfStyle w:val="100000000000" w:firstRow="1" w:lastRow="0" w:firstColumn="0" w:lastColumn="0" w:oddVBand="0" w:evenVBand="0" w:oddHBand="0" w:evenHBand="0" w:firstRowFirstColumn="0" w:firstRowLastColumn="0" w:lastRowFirstColumn="0" w:lastRowLastColumn="0"/>
                              <w:rPr>
                                <w:rFonts w:ascii="Century Gothic" w:hAnsi="Century Gothic" w:cstheme="minorHAnsi"/>
                                <w:b/>
                                <w:bCs/>
                                <w:color w:val="FFFFFF" w:themeColor="background1"/>
                                <w:sz w:val="22"/>
                                <w:szCs w:val="22"/>
                              </w:rPr>
                            </w:pPr>
                            <w:r w:rsidRPr="00F40E21">
                              <w:rPr>
                                <w:rFonts w:ascii="Century Gothic" w:hAnsi="Century Gothic" w:cstheme="minorHAnsi"/>
                                <w:b/>
                                <w:bCs/>
                                <w:color w:val="FFFFFF" w:themeColor="background1"/>
                                <w:sz w:val="22"/>
                                <w:szCs w:val="22"/>
                              </w:rPr>
                              <w:t>No.</w:t>
                            </w:r>
                          </w:p>
                        </w:tc>
                        <w:tc>
                          <w:tcPr>
                            <w:tcW w:w="960" w:type="dxa"/>
                            <w:noWrap/>
                            <w:hideMark/>
                          </w:tcPr>
                          <w:p w14:paraId="336764E0" w14:textId="77777777" w:rsidR="00F40E21" w:rsidRPr="00F40E21" w:rsidRDefault="00F40E21" w:rsidP="00F40E21">
                            <w:pPr>
                              <w:jc w:val="right"/>
                              <w:cnfStyle w:val="100000000000" w:firstRow="1" w:lastRow="0" w:firstColumn="0" w:lastColumn="0" w:oddVBand="0" w:evenVBand="0" w:oddHBand="0" w:evenHBand="0" w:firstRowFirstColumn="0" w:firstRowLastColumn="0" w:lastRowFirstColumn="0" w:lastRowLastColumn="0"/>
                              <w:rPr>
                                <w:rFonts w:ascii="Century Gothic" w:hAnsi="Century Gothic" w:cstheme="minorHAnsi"/>
                                <w:b/>
                                <w:bCs/>
                                <w:color w:val="FFFFFF" w:themeColor="background1"/>
                                <w:sz w:val="22"/>
                                <w:szCs w:val="22"/>
                              </w:rPr>
                            </w:pPr>
                            <w:r w:rsidRPr="00F40E21">
                              <w:rPr>
                                <w:rFonts w:ascii="Century Gothic" w:hAnsi="Century Gothic" w:cstheme="minorHAnsi"/>
                                <w:b/>
                                <w:bCs/>
                                <w:color w:val="FFFFFF" w:themeColor="background1"/>
                                <w:sz w:val="22"/>
                                <w:szCs w:val="22"/>
                              </w:rPr>
                              <w:t>%</w:t>
                            </w:r>
                          </w:p>
                        </w:tc>
                      </w:tr>
                      <w:tr w:rsidR="00F40E21" w:rsidRPr="00F40E21" w14:paraId="106D4513" w14:textId="77777777" w:rsidTr="00C858E3">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673" w:type="dxa"/>
                            <w:noWrap/>
                            <w:hideMark/>
                          </w:tcPr>
                          <w:p w14:paraId="27ADE281" w14:textId="77777777" w:rsidR="00F40E21" w:rsidRPr="00F40E21" w:rsidRDefault="00F40E21" w:rsidP="00F40E21">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Cardiff Council social media account (X/Facebook/Instagram)</w:t>
                            </w:r>
                          </w:p>
                        </w:tc>
                        <w:tc>
                          <w:tcPr>
                            <w:tcW w:w="960" w:type="dxa"/>
                            <w:noWrap/>
                          </w:tcPr>
                          <w:p w14:paraId="54D73E83" w14:textId="77777777" w:rsidR="00F40E21" w:rsidRPr="00F40E21" w:rsidRDefault="00F40E21" w:rsidP="0005340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18"/>
                              </w:rPr>
                              <w:t>8</w:t>
                            </w:r>
                          </w:p>
                        </w:tc>
                        <w:tc>
                          <w:tcPr>
                            <w:tcW w:w="960" w:type="dxa"/>
                            <w:noWrap/>
                          </w:tcPr>
                          <w:p w14:paraId="608604A6" w14:textId="77777777" w:rsidR="00F40E21" w:rsidRPr="00F40E21" w:rsidRDefault="00F40E21" w:rsidP="0005340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i/>
                                <w:iCs/>
                                <w:color w:val="2F5496" w:themeColor="accent1" w:themeShade="BF"/>
                                <w:sz w:val="22"/>
                                <w:szCs w:val="18"/>
                              </w:rPr>
                              <w:t>8.6</w:t>
                            </w:r>
                          </w:p>
                        </w:tc>
                      </w:tr>
                      <w:tr w:rsidR="00F40E21" w:rsidRPr="00F40E21" w14:paraId="32694CD2" w14:textId="77777777" w:rsidTr="00C858E3">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673" w:type="dxa"/>
                            <w:noWrap/>
                            <w:hideMark/>
                          </w:tcPr>
                          <w:p w14:paraId="4AFFAB8A" w14:textId="77777777" w:rsidR="00F40E21" w:rsidRPr="00F40E21" w:rsidRDefault="00F40E21" w:rsidP="00F40E21">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Other social media account</w:t>
                            </w:r>
                          </w:p>
                        </w:tc>
                        <w:tc>
                          <w:tcPr>
                            <w:tcW w:w="960" w:type="dxa"/>
                            <w:noWrap/>
                          </w:tcPr>
                          <w:p w14:paraId="4D64AB78" w14:textId="77777777" w:rsidR="00F40E21" w:rsidRPr="00F40E21" w:rsidRDefault="00F40E21" w:rsidP="00053401">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18"/>
                              </w:rPr>
                              <w:t>7</w:t>
                            </w:r>
                          </w:p>
                        </w:tc>
                        <w:tc>
                          <w:tcPr>
                            <w:tcW w:w="960" w:type="dxa"/>
                            <w:noWrap/>
                          </w:tcPr>
                          <w:p w14:paraId="2A12E85F" w14:textId="77777777" w:rsidR="00F40E21" w:rsidRPr="00F40E21" w:rsidRDefault="00F40E21" w:rsidP="00053401">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i/>
                                <w:iCs/>
                                <w:color w:val="2F5496" w:themeColor="accent1" w:themeShade="BF"/>
                                <w:sz w:val="22"/>
                                <w:szCs w:val="18"/>
                              </w:rPr>
                              <w:t>7.5</w:t>
                            </w:r>
                          </w:p>
                        </w:tc>
                      </w:tr>
                      <w:tr w:rsidR="00F40E21" w:rsidRPr="00F40E21" w14:paraId="068BAFD5" w14:textId="77777777" w:rsidTr="00C858E3">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673" w:type="dxa"/>
                            <w:noWrap/>
                            <w:hideMark/>
                          </w:tcPr>
                          <w:p w14:paraId="0CB4D2A2" w14:textId="77777777" w:rsidR="00F40E21" w:rsidRPr="00F40E21" w:rsidRDefault="00F40E21" w:rsidP="00F40E21">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From a local councillor</w:t>
                            </w:r>
                          </w:p>
                        </w:tc>
                        <w:tc>
                          <w:tcPr>
                            <w:tcW w:w="960" w:type="dxa"/>
                            <w:noWrap/>
                          </w:tcPr>
                          <w:p w14:paraId="10014920" w14:textId="77777777" w:rsidR="00F40E21" w:rsidRPr="00F40E21" w:rsidRDefault="00F40E21" w:rsidP="0005340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18"/>
                              </w:rPr>
                              <w:t>3</w:t>
                            </w:r>
                          </w:p>
                        </w:tc>
                        <w:tc>
                          <w:tcPr>
                            <w:tcW w:w="960" w:type="dxa"/>
                            <w:noWrap/>
                          </w:tcPr>
                          <w:p w14:paraId="1C5F13EA" w14:textId="77777777" w:rsidR="00F40E21" w:rsidRPr="00F40E21" w:rsidRDefault="00F40E21" w:rsidP="0005340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i/>
                                <w:iCs/>
                                <w:color w:val="2F5496" w:themeColor="accent1" w:themeShade="BF"/>
                                <w:sz w:val="22"/>
                                <w:szCs w:val="18"/>
                              </w:rPr>
                              <w:t>3.2</w:t>
                            </w:r>
                          </w:p>
                        </w:tc>
                      </w:tr>
                      <w:tr w:rsidR="00F40E21" w:rsidRPr="00F40E21" w14:paraId="784AFE7B" w14:textId="77777777" w:rsidTr="00C858E3">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673" w:type="dxa"/>
                            <w:noWrap/>
                            <w:hideMark/>
                          </w:tcPr>
                          <w:p w14:paraId="37E53E38" w14:textId="77777777" w:rsidR="00F40E21" w:rsidRPr="00F40E21" w:rsidRDefault="00F40E21" w:rsidP="00F40E21">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I'm a member of the Youth Citizen's Panel</w:t>
                            </w:r>
                          </w:p>
                        </w:tc>
                        <w:tc>
                          <w:tcPr>
                            <w:tcW w:w="960" w:type="dxa"/>
                            <w:noWrap/>
                          </w:tcPr>
                          <w:p w14:paraId="7090BAE4" w14:textId="77777777" w:rsidR="00F40E21" w:rsidRPr="00F40E21" w:rsidRDefault="00F40E21" w:rsidP="00053401">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18"/>
                              </w:rPr>
                              <w:t>12</w:t>
                            </w:r>
                          </w:p>
                        </w:tc>
                        <w:tc>
                          <w:tcPr>
                            <w:tcW w:w="960" w:type="dxa"/>
                            <w:noWrap/>
                          </w:tcPr>
                          <w:p w14:paraId="7B5EA0C7" w14:textId="77777777" w:rsidR="00F40E21" w:rsidRPr="00F40E21" w:rsidRDefault="00F40E21" w:rsidP="00053401">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i/>
                                <w:iCs/>
                                <w:color w:val="2F5496" w:themeColor="accent1" w:themeShade="BF"/>
                                <w:sz w:val="22"/>
                                <w:szCs w:val="18"/>
                              </w:rPr>
                              <w:t>12.9</w:t>
                            </w:r>
                          </w:p>
                        </w:tc>
                      </w:tr>
                      <w:tr w:rsidR="00F40E21" w:rsidRPr="00F40E21" w14:paraId="0A919677" w14:textId="77777777" w:rsidTr="00C858E3">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673" w:type="dxa"/>
                            <w:noWrap/>
                            <w:hideMark/>
                          </w:tcPr>
                          <w:p w14:paraId="7011AF30" w14:textId="77777777" w:rsidR="00F40E21" w:rsidRPr="00F40E21" w:rsidRDefault="00F40E21" w:rsidP="00F40E21">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A paper copy in my local library/Hub</w:t>
                            </w:r>
                          </w:p>
                        </w:tc>
                        <w:tc>
                          <w:tcPr>
                            <w:tcW w:w="960" w:type="dxa"/>
                            <w:noWrap/>
                          </w:tcPr>
                          <w:p w14:paraId="717AC40A" w14:textId="77777777" w:rsidR="00F40E21" w:rsidRPr="00F40E21" w:rsidRDefault="00F40E21" w:rsidP="0005340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18"/>
                              </w:rPr>
                              <w:t>0</w:t>
                            </w:r>
                          </w:p>
                        </w:tc>
                        <w:tc>
                          <w:tcPr>
                            <w:tcW w:w="960" w:type="dxa"/>
                            <w:noWrap/>
                          </w:tcPr>
                          <w:p w14:paraId="0DBF9A5D" w14:textId="77777777" w:rsidR="00F40E21" w:rsidRPr="00F40E21" w:rsidRDefault="00F40E21" w:rsidP="0005340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i/>
                                <w:iCs/>
                                <w:color w:val="2F5496" w:themeColor="accent1" w:themeShade="BF"/>
                                <w:sz w:val="22"/>
                                <w:szCs w:val="18"/>
                              </w:rPr>
                              <w:t>0.0</w:t>
                            </w:r>
                          </w:p>
                        </w:tc>
                      </w:tr>
                      <w:tr w:rsidR="00F40E21" w:rsidRPr="00F40E21" w14:paraId="502A954D" w14:textId="77777777" w:rsidTr="00C858E3">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673" w:type="dxa"/>
                            <w:noWrap/>
                          </w:tcPr>
                          <w:p w14:paraId="0E45FAF2" w14:textId="77777777" w:rsidR="00F40E21" w:rsidRPr="00F40E21" w:rsidRDefault="00F40E21" w:rsidP="00F40E21">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Staff email where I work</w:t>
                            </w:r>
                          </w:p>
                        </w:tc>
                        <w:tc>
                          <w:tcPr>
                            <w:tcW w:w="960" w:type="dxa"/>
                            <w:noWrap/>
                          </w:tcPr>
                          <w:p w14:paraId="2DB8D3BB" w14:textId="77777777" w:rsidR="00F40E21" w:rsidRPr="00F40E21" w:rsidRDefault="00F40E21" w:rsidP="00053401">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18"/>
                              </w:rPr>
                              <w:t>51</w:t>
                            </w:r>
                          </w:p>
                        </w:tc>
                        <w:tc>
                          <w:tcPr>
                            <w:tcW w:w="960" w:type="dxa"/>
                            <w:noWrap/>
                          </w:tcPr>
                          <w:p w14:paraId="269F8128" w14:textId="77777777" w:rsidR="00F40E21" w:rsidRPr="00F40E21" w:rsidRDefault="00F40E21" w:rsidP="00053401">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i/>
                                <w:iCs/>
                                <w:color w:val="2F5496" w:themeColor="accent1" w:themeShade="BF"/>
                                <w:sz w:val="22"/>
                                <w:szCs w:val="18"/>
                              </w:rPr>
                              <w:t>54.8</w:t>
                            </w:r>
                          </w:p>
                        </w:tc>
                      </w:tr>
                      <w:tr w:rsidR="00F40E21" w:rsidRPr="00F40E21" w14:paraId="70A38853" w14:textId="77777777" w:rsidTr="00C858E3">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673" w:type="dxa"/>
                            <w:noWrap/>
                          </w:tcPr>
                          <w:p w14:paraId="0CAE868A" w14:textId="77777777" w:rsidR="00F40E21" w:rsidRPr="00F40E21" w:rsidRDefault="00F40E21" w:rsidP="00F40E21">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Other</w:t>
                            </w:r>
                          </w:p>
                        </w:tc>
                        <w:tc>
                          <w:tcPr>
                            <w:tcW w:w="960" w:type="dxa"/>
                            <w:noWrap/>
                          </w:tcPr>
                          <w:p w14:paraId="1E6C0E43" w14:textId="77777777" w:rsidR="00F40E21" w:rsidRPr="00F40E21" w:rsidRDefault="00F40E21" w:rsidP="0005340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18"/>
                              </w:rPr>
                              <w:t>12</w:t>
                            </w:r>
                          </w:p>
                        </w:tc>
                        <w:tc>
                          <w:tcPr>
                            <w:tcW w:w="960" w:type="dxa"/>
                            <w:noWrap/>
                          </w:tcPr>
                          <w:p w14:paraId="326BE7AC" w14:textId="77777777" w:rsidR="00F40E21" w:rsidRPr="00F40E21" w:rsidRDefault="00F40E21" w:rsidP="00053401">
                            <w:pPr>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i/>
                                <w:iCs/>
                                <w:color w:val="2F5496" w:themeColor="accent1" w:themeShade="BF"/>
                                <w:sz w:val="22"/>
                                <w:szCs w:val="18"/>
                              </w:rPr>
                              <w:t>12.9</w:t>
                            </w:r>
                          </w:p>
                        </w:tc>
                      </w:tr>
                      <w:tr w:rsidR="00F40E21" w:rsidRPr="00F40E21" w14:paraId="12329F7C" w14:textId="77777777" w:rsidTr="00C858E3">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673" w:type="dxa"/>
                            <w:noWrap/>
                          </w:tcPr>
                          <w:p w14:paraId="4CB1C5FF" w14:textId="77777777" w:rsidR="00F40E21" w:rsidRPr="00F40E21" w:rsidRDefault="00F40E21" w:rsidP="00F40E21">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Don't know</w:t>
                            </w:r>
                          </w:p>
                        </w:tc>
                        <w:tc>
                          <w:tcPr>
                            <w:tcW w:w="960" w:type="dxa"/>
                            <w:noWrap/>
                          </w:tcPr>
                          <w:p w14:paraId="5B05AC90" w14:textId="77777777" w:rsidR="00F40E21" w:rsidRPr="00F40E21" w:rsidRDefault="00F40E21" w:rsidP="00053401">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18"/>
                              </w:rPr>
                              <w:t>8</w:t>
                            </w:r>
                          </w:p>
                        </w:tc>
                        <w:tc>
                          <w:tcPr>
                            <w:tcW w:w="960" w:type="dxa"/>
                            <w:noWrap/>
                          </w:tcPr>
                          <w:p w14:paraId="03BA03DB" w14:textId="77777777" w:rsidR="00F40E21" w:rsidRPr="00F40E21" w:rsidRDefault="00F40E21" w:rsidP="00053401">
                            <w:pPr>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i/>
                                <w:iCs/>
                                <w:color w:val="2F5496" w:themeColor="accent1" w:themeShade="BF"/>
                                <w:sz w:val="22"/>
                                <w:szCs w:val="18"/>
                              </w:rPr>
                              <w:t>8.6</w:t>
                            </w:r>
                          </w:p>
                        </w:tc>
                      </w:tr>
                      <w:tr w:rsidR="00F40E21" w:rsidRPr="00F40E21" w14:paraId="66F40404" w14:textId="77777777" w:rsidTr="00C858E3">
                        <w:trPr>
                          <w:cnfStyle w:val="010000000000" w:firstRow="0" w:lastRow="1"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673" w:type="dxa"/>
                            <w:shd w:val="clear" w:color="auto" w:fill="FFFFFF" w:themeFill="background1"/>
                            <w:noWrap/>
                            <w:hideMark/>
                          </w:tcPr>
                          <w:p w14:paraId="3B1D10FE" w14:textId="77777777" w:rsidR="00F40E21" w:rsidRPr="00F40E21" w:rsidRDefault="00F40E21" w:rsidP="00F40E21">
                            <w:pPr>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Total</w:t>
                            </w:r>
                          </w:p>
                        </w:tc>
                        <w:tc>
                          <w:tcPr>
                            <w:tcW w:w="960" w:type="dxa"/>
                            <w:shd w:val="clear" w:color="auto" w:fill="FFFFFF" w:themeFill="background1"/>
                            <w:noWrap/>
                          </w:tcPr>
                          <w:p w14:paraId="6521BBE9" w14:textId="77777777" w:rsidR="00F40E21" w:rsidRPr="00F40E21" w:rsidRDefault="00F40E21" w:rsidP="00F40E21">
                            <w:pPr>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color w:val="2F5496" w:themeColor="accent1" w:themeShade="BF"/>
                                <w:sz w:val="22"/>
                                <w:szCs w:val="22"/>
                              </w:rPr>
                            </w:pPr>
                            <w:r w:rsidRPr="00F40E21">
                              <w:rPr>
                                <w:rFonts w:ascii="Century Gothic" w:hAnsi="Century Gothic" w:cs="Calibri"/>
                                <w:color w:val="2F5496" w:themeColor="accent1" w:themeShade="BF"/>
                                <w:sz w:val="22"/>
                                <w:szCs w:val="22"/>
                              </w:rPr>
                              <w:t>93</w:t>
                            </w:r>
                          </w:p>
                        </w:tc>
                        <w:tc>
                          <w:tcPr>
                            <w:tcW w:w="960" w:type="dxa"/>
                            <w:shd w:val="clear" w:color="auto" w:fill="FFFFFF" w:themeFill="background1"/>
                            <w:noWrap/>
                          </w:tcPr>
                          <w:p w14:paraId="5A32B91A" w14:textId="77777777" w:rsidR="00F40E21" w:rsidRPr="00F40E21" w:rsidRDefault="00F40E21" w:rsidP="00F40E21">
                            <w:pPr>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i/>
                                <w:iCs/>
                                <w:color w:val="2F5496" w:themeColor="accent1" w:themeShade="BF"/>
                                <w:sz w:val="22"/>
                                <w:szCs w:val="22"/>
                              </w:rPr>
                            </w:pPr>
                            <w:r w:rsidRPr="00F40E21">
                              <w:rPr>
                                <w:rFonts w:ascii="Century Gothic" w:hAnsi="Century Gothic" w:cs="Calibri"/>
                                <w:i/>
                                <w:iCs/>
                                <w:color w:val="2F5496" w:themeColor="accent1" w:themeShade="BF"/>
                                <w:sz w:val="22"/>
                                <w:szCs w:val="22"/>
                              </w:rPr>
                              <w:t>100.0</w:t>
                            </w:r>
                          </w:p>
                        </w:tc>
                      </w:tr>
                    </w:tbl>
                    <w:p w14:paraId="2F267537" w14:textId="77777777" w:rsidR="00F40E21" w:rsidRDefault="00F40E21" w:rsidP="00F40E21">
                      <w:pPr>
                        <w:rPr>
                          <w:rFonts w:ascii="Century Gothic" w:hAnsi="Century Gothic"/>
                          <w:color w:val="2F5496" w:themeColor="accent1" w:themeShade="BF"/>
                          <w:sz w:val="22"/>
                          <w:szCs w:val="20"/>
                        </w:rPr>
                      </w:pPr>
                    </w:p>
                    <w:p w14:paraId="716B9BE4" w14:textId="77777777" w:rsidR="00F40E21" w:rsidRPr="00E256DB" w:rsidRDefault="00F40E21" w:rsidP="00F40E21">
                      <w:pPr>
                        <w:rPr>
                          <w:rFonts w:ascii="Century Gothic" w:hAnsi="Century Gothic"/>
                          <w:color w:val="2F5496" w:themeColor="accent1" w:themeShade="BF"/>
                          <w:sz w:val="22"/>
                          <w:szCs w:val="20"/>
                        </w:rPr>
                      </w:pPr>
                    </w:p>
                    <w:p w14:paraId="48485CA9" w14:textId="77777777" w:rsidR="00F40E21" w:rsidRDefault="00F40E21" w:rsidP="00F40E21"/>
                  </w:txbxContent>
                </v:textbox>
                <w10:wrap type="square" anchorx="margin"/>
              </v:shape>
            </w:pict>
          </mc:Fallback>
        </mc:AlternateContent>
      </w:r>
    </w:p>
    <w:p w14:paraId="3459FBF0" w14:textId="102C6A36" w:rsidR="0072078C" w:rsidRPr="005635D0" w:rsidRDefault="00D37275" w:rsidP="00EF4EB9">
      <w:pPr>
        <w:pStyle w:val="Heading3"/>
      </w:pPr>
      <w:bookmarkStart w:id="64" w:name="_Why_Do_You"/>
      <w:bookmarkStart w:id="65" w:name="_Toc190194138"/>
      <w:bookmarkEnd w:id="64"/>
      <w:r w:rsidRPr="005635D0">
        <w:lastRenderedPageBreak/>
        <w:t>Why Do You Disagree with Additional Investment in Education &amp; Schools?</w:t>
      </w:r>
      <w:bookmarkEnd w:id="65"/>
    </w:p>
    <w:p w14:paraId="15CB57C7" w14:textId="0F998F2F" w:rsidR="00F008FA" w:rsidRPr="00BD2837" w:rsidRDefault="008C1BDC" w:rsidP="00F008FA">
      <w:pPr>
        <w:rPr>
          <w:rStyle w:val="Hyperlink"/>
          <w:i/>
          <w:iCs/>
          <w:color w:val="CC0099"/>
        </w:rPr>
      </w:pPr>
      <w:hyperlink w:anchor="Page11" w:history="1">
        <w:r w:rsidRPr="00BD2837">
          <w:rPr>
            <w:rStyle w:val="Hyperlink"/>
            <w:i/>
            <w:iCs/>
            <w:color w:val="CC0099"/>
          </w:rPr>
          <w:t xml:space="preserve">Return to </w:t>
        </w:r>
        <w:r w:rsidR="005348EB" w:rsidRPr="00BD2837">
          <w:rPr>
            <w:rStyle w:val="Hyperlink"/>
            <w:i/>
            <w:iCs/>
            <w:color w:val="CC0099"/>
          </w:rPr>
          <w:t>Page 11</w:t>
        </w:r>
      </w:hyperlink>
    </w:p>
    <w:tbl>
      <w:tblPr>
        <w:tblStyle w:val="GridTable4-Accent5"/>
        <w:tblW w:w="9484" w:type="dxa"/>
        <w:tblLook w:val="04E0" w:firstRow="1" w:lastRow="1" w:firstColumn="1" w:lastColumn="0" w:noHBand="0" w:noVBand="1"/>
      </w:tblPr>
      <w:tblGrid>
        <w:gridCol w:w="2689"/>
        <w:gridCol w:w="594"/>
        <w:gridCol w:w="709"/>
        <w:gridCol w:w="5492"/>
      </w:tblGrid>
      <w:tr w:rsidR="00F008FA" w14:paraId="3C43E898" w14:textId="77777777" w:rsidTr="0094351D">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34F31B4D" w14:textId="77777777" w:rsidR="00F008FA" w:rsidRDefault="00F008FA" w:rsidP="0030653F">
            <w:pPr>
              <w:widowControl w:val="0"/>
              <w:autoSpaceDE w:val="0"/>
              <w:autoSpaceDN w:val="0"/>
              <w:adjustRightInd w:val="0"/>
              <w:rPr>
                <w:rFonts w:cs="Calibri"/>
                <w:color w:val="FFFFFF"/>
                <w:szCs w:val="24"/>
              </w:rPr>
            </w:pPr>
            <w:r>
              <w:rPr>
                <w:rFonts w:cs="Calibri"/>
                <w:color w:val="FFFFFF"/>
                <w:szCs w:val="24"/>
              </w:rPr>
              <w:t>Theme</w:t>
            </w:r>
          </w:p>
        </w:tc>
        <w:tc>
          <w:tcPr>
            <w:tcW w:w="594" w:type="dxa"/>
          </w:tcPr>
          <w:p w14:paraId="6D6B20AD" w14:textId="77777777" w:rsidR="00F008FA" w:rsidRDefault="00F008FA"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cs="Calibri"/>
                <w:b/>
                <w:bCs/>
                <w:color w:val="FFFFFF"/>
                <w:szCs w:val="24"/>
              </w:rPr>
            </w:pPr>
            <w:r>
              <w:rPr>
                <w:rFonts w:cs="Calibri"/>
                <w:b/>
                <w:bCs/>
                <w:color w:val="FFFFFF"/>
                <w:szCs w:val="24"/>
              </w:rPr>
              <w:t>No</w:t>
            </w:r>
          </w:p>
        </w:tc>
        <w:tc>
          <w:tcPr>
            <w:tcW w:w="709" w:type="dxa"/>
          </w:tcPr>
          <w:p w14:paraId="41D18688" w14:textId="77777777" w:rsidR="00F008FA" w:rsidRDefault="00F008FA"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cs="Calibri"/>
                <w:b/>
                <w:bCs/>
                <w:color w:val="FFFFFF"/>
                <w:szCs w:val="24"/>
              </w:rPr>
            </w:pPr>
            <w:r>
              <w:rPr>
                <w:rFonts w:cs="Calibri"/>
                <w:b/>
                <w:bCs/>
                <w:color w:val="FFFFFF"/>
                <w:szCs w:val="24"/>
              </w:rPr>
              <w:t>%</w:t>
            </w:r>
          </w:p>
        </w:tc>
        <w:tc>
          <w:tcPr>
            <w:tcW w:w="5492" w:type="dxa"/>
          </w:tcPr>
          <w:p w14:paraId="1E22E8A6" w14:textId="77777777" w:rsidR="00F008FA" w:rsidRDefault="00F008FA"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cs="Calibri"/>
                <w:b/>
                <w:bCs/>
                <w:color w:val="FFFFFF"/>
                <w:szCs w:val="24"/>
              </w:rPr>
            </w:pPr>
            <w:r>
              <w:rPr>
                <w:rFonts w:cs="Calibri"/>
                <w:b/>
                <w:bCs/>
                <w:color w:val="FFFFFF"/>
                <w:szCs w:val="24"/>
              </w:rPr>
              <w:t>Example Comments</w:t>
            </w:r>
          </w:p>
        </w:tc>
      </w:tr>
      <w:tr w:rsidR="00F008FA" w14:paraId="03D3FE2B" w14:textId="77777777" w:rsidTr="0094351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143EE337" w14:textId="59E5CD8E" w:rsidR="00F008FA" w:rsidRPr="00FA1DBB" w:rsidRDefault="009C04C4" w:rsidP="0030653F">
            <w:pPr>
              <w:widowControl w:val="0"/>
              <w:autoSpaceDE w:val="0"/>
              <w:autoSpaceDN w:val="0"/>
              <w:adjustRightInd w:val="0"/>
              <w:rPr>
                <w:rFonts w:cs="Calibri"/>
                <w:szCs w:val="24"/>
              </w:rPr>
            </w:pPr>
            <w:r w:rsidRPr="009F0581">
              <w:rPr>
                <w:rFonts w:asciiTheme="minorHAnsi" w:hAnsiTheme="minorHAnsi" w:cstheme="minorHAnsi"/>
                <w:color w:val="000000"/>
                <w:szCs w:val="24"/>
              </w:rPr>
              <w:t>Economic Constraints / Efficiency Savings</w:t>
            </w:r>
          </w:p>
        </w:tc>
        <w:tc>
          <w:tcPr>
            <w:tcW w:w="594" w:type="dxa"/>
          </w:tcPr>
          <w:p w14:paraId="4B9F8035" w14:textId="0C3E1F6C" w:rsidR="00F008FA" w:rsidRPr="009C04C4" w:rsidRDefault="009C04C4" w:rsidP="00F8456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szCs w:val="24"/>
              </w:rPr>
            </w:pPr>
            <w:r w:rsidRPr="009F0581">
              <w:rPr>
                <w:rFonts w:asciiTheme="minorHAnsi" w:hAnsiTheme="minorHAnsi" w:cstheme="minorHAnsi"/>
                <w:color w:val="000000"/>
                <w:szCs w:val="24"/>
              </w:rPr>
              <w:t>66</w:t>
            </w:r>
          </w:p>
        </w:tc>
        <w:tc>
          <w:tcPr>
            <w:tcW w:w="709" w:type="dxa"/>
          </w:tcPr>
          <w:p w14:paraId="4106592E" w14:textId="4CBD3929" w:rsidR="00F008FA" w:rsidRPr="009C04C4" w:rsidRDefault="009C04C4" w:rsidP="00F8456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i/>
                <w:iCs/>
                <w:szCs w:val="24"/>
              </w:rPr>
            </w:pPr>
            <w:r w:rsidRPr="009F0581">
              <w:rPr>
                <w:rFonts w:asciiTheme="minorHAnsi" w:hAnsiTheme="minorHAnsi" w:cstheme="minorHAnsi"/>
                <w:i/>
                <w:iCs/>
                <w:color w:val="000000"/>
                <w:szCs w:val="24"/>
              </w:rPr>
              <w:t>22.5</w:t>
            </w:r>
          </w:p>
        </w:tc>
        <w:tc>
          <w:tcPr>
            <w:tcW w:w="5492" w:type="dxa"/>
          </w:tcPr>
          <w:p w14:paraId="000EE6CE" w14:textId="77777777" w:rsidR="00F008FA" w:rsidRPr="009C04C4" w:rsidRDefault="009C04C4" w:rsidP="00AC09C1">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Schools should look to see if they can reduce cost just like the rest of the council expenses.</w:t>
            </w:r>
          </w:p>
          <w:p w14:paraId="3F504205" w14:textId="77777777" w:rsidR="009C04C4" w:rsidRPr="00860F1A" w:rsidRDefault="00A375A3" w:rsidP="00AC09C1">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Schools need to make their own savings.</w:t>
            </w:r>
          </w:p>
          <w:p w14:paraId="2A329485" w14:textId="77777777" w:rsidR="00860F1A" w:rsidRPr="008069F7" w:rsidRDefault="00860F1A" w:rsidP="00AC09C1">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It is an important area but in times of strife, additional funding anywhere seems negligent.</w:t>
            </w:r>
          </w:p>
          <w:p w14:paraId="26A795FC" w14:textId="77777777" w:rsidR="008069F7" w:rsidRPr="008069F7" w:rsidRDefault="008069F7" w:rsidP="00AC09C1">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My experience working in and with schools indicates that many schools could make significant efficiency savings without adversely affecting standards.</w:t>
            </w:r>
          </w:p>
          <w:p w14:paraId="2B981114" w14:textId="695B1C6F" w:rsidR="008069F7" w:rsidRPr="002A193E" w:rsidRDefault="008069F7" w:rsidP="00AC09C1">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More efficiencies should be found in schools. They have broadly been protected from cuts over many years. A start would be to work with Welsh Government to open negotiations on ensuring public sector pensions are similar to those enjoyed by private sector workers.</w:t>
            </w:r>
          </w:p>
        </w:tc>
      </w:tr>
      <w:tr w:rsidR="00F008FA" w14:paraId="126A25F6" w14:textId="77777777" w:rsidTr="0094351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76CA5930" w14:textId="18EE7C3A" w:rsidR="00F008FA" w:rsidRPr="00FA1DBB" w:rsidRDefault="008069F7" w:rsidP="0030653F">
            <w:pPr>
              <w:widowControl w:val="0"/>
              <w:autoSpaceDE w:val="0"/>
              <w:autoSpaceDN w:val="0"/>
              <w:adjustRightInd w:val="0"/>
              <w:rPr>
                <w:rFonts w:cs="Calibri"/>
                <w:szCs w:val="24"/>
              </w:rPr>
            </w:pPr>
            <w:r w:rsidRPr="009F0581">
              <w:rPr>
                <w:rFonts w:asciiTheme="minorHAnsi" w:hAnsiTheme="minorHAnsi" w:cstheme="minorHAnsi"/>
                <w:color w:val="000000"/>
                <w:szCs w:val="24"/>
              </w:rPr>
              <w:t>School Transport Concerns</w:t>
            </w:r>
          </w:p>
        </w:tc>
        <w:tc>
          <w:tcPr>
            <w:tcW w:w="594" w:type="dxa"/>
          </w:tcPr>
          <w:p w14:paraId="4BCC6EAA" w14:textId="7FDCF5E5" w:rsidR="00F008FA" w:rsidRPr="009C04C4" w:rsidRDefault="008069F7" w:rsidP="00F8456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szCs w:val="24"/>
              </w:rPr>
            </w:pPr>
            <w:r w:rsidRPr="009F0581">
              <w:rPr>
                <w:rFonts w:asciiTheme="minorHAnsi" w:hAnsiTheme="minorHAnsi" w:cstheme="minorHAnsi"/>
                <w:color w:val="000000"/>
                <w:szCs w:val="24"/>
              </w:rPr>
              <w:t>62</w:t>
            </w:r>
          </w:p>
        </w:tc>
        <w:tc>
          <w:tcPr>
            <w:tcW w:w="709" w:type="dxa"/>
          </w:tcPr>
          <w:p w14:paraId="7CBE3CB5" w14:textId="3722C466" w:rsidR="00F008FA" w:rsidRPr="009C04C4" w:rsidRDefault="008069F7" w:rsidP="00F8456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i/>
                <w:iCs/>
                <w:szCs w:val="24"/>
              </w:rPr>
            </w:pPr>
            <w:r w:rsidRPr="009F0581">
              <w:rPr>
                <w:rFonts w:asciiTheme="minorHAnsi" w:hAnsiTheme="minorHAnsi" w:cstheme="minorHAnsi"/>
                <w:i/>
                <w:iCs/>
                <w:color w:val="000000"/>
                <w:szCs w:val="24"/>
              </w:rPr>
              <w:t>21.2</w:t>
            </w:r>
          </w:p>
        </w:tc>
        <w:tc>
          <w:tcPr>
            <w:tcW w:w="5492" w:type="dxa"/>
          </w:tcPr>
          <w:p w14:paraId="688BF93F" w14:textId="77777777" w:rsidR="00F008FA" w:rsidRPr="008069F7" w:rsidRDefault="008069F7" w:rsidP="00AC09C1">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Children should attend a school they can walk to in a large city. There shouid be no need to pay for their transport. If they insist on not going to a local school they should pay for their own transport.</w:t>
            </w:r>
          </w:p>
          <w:p w14:paraId="3F71C9AA" w14:textId="77777777" w:rsidR="008069F7" w:rsidRPr="008069F7" w:rsidRDefault="008069F7" w:rsidP="00AC09C1">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Why should funding be given for transport for school.</w:t>
            </w:r>
          </w:p>
          <w:p w14:paraId="754D8AFC" w14:textId="77777777" w:rsidR="008069F7" w:rsidRPr="008069F7" w:rsidRDefault="008069F7" w:rsidP="00AC09C1">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The Council should not be providing transport from home to school. Public transport should be used.</w:t>
            </w:r>
          </w:p>
          <w:p w14:paraId="292BDA80" w14:textId="46F8717F" w:rsidR="008069F7" w:rsidRPr="002A193E" w:rsidRDefault="008069F7" w:rsidP="00AC09C1">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I walked to school, I didn’t have paid transport.</w:t>
            </w:r>
          </w:p>
        </w:tc>
      </w:tr>
      <w:tr w:rsidR="00F008FA" w14:paraId="3E06C4FF" w14:textId="77777777" w:rsidTr="0094351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0D3F1075" w14:textId="4E0339DA" w:rsidR="00F008FA" w:rsidRPr="00FA1DBB" w:rsidRDefault="000E3F4F" w:rsidP="0030653F">
            <w:pPr>
              <w:widowControl w:val="0"/>
              <w:autoSpaceDE w:val="0"/>
              <w:autoSpaceDN w:val="0"/>
              <w:adjustRightInd w:val="0"/>
              <w:rPr>
                <w:rFonts w:cs="Calibri"/>
                <w:color w:val="000000"/>
                <w:szCs w:val="24"/>
              </w:rPr>
            </w:pPr>
            <w:r w:rsidRPr="009F0581">
              <w:rPr>
                <w:rFonts w:asciiTheme="minorHAnsi" w:hAnsiTheme="minorHAnsi" w:cstheme="minorHAnsi"/>
                <w:color w:val="000000"/>
                <w:szCs w:val="24"/>
              </w:rPr>
              <w:t>General Disagreement</w:t>
            </w:r>
          </w:p>
        </w:tc>
        <w:tc>
          <w:tcPr>
            <w:tcW w:w="594" w:type="dxa"/>
          </w:tcPr>
          <w:p w14:paraId="476713EC" w14:textId="4751C6F4" w:rsidR="00F008FA" w:rsidRPr="009C04C4" w:rsidRDefault="000E3F4F" w:rsidP="00F8456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sidRPr="009F0581">
              <w:rPr>
                <w:rFonts w:asciiTheme="minorHAnsi" w:hAnsiTheme="minorHAnsi" w:cstheme="minorHAnsi"/>
                <w:color w:val="000000"/>
                <w:szCs w:val="24"/>
              </w:rPr>
              <w:t>54</w:t>
            </w:r>
          </w:p>
        </w:tc>
        <w:tc>
          <w:tcPr>
            <w:tcW w:w="709" w:type="dxa"/>
          </w:tcPr>
          <w:p w14:paraId="58742025" w14:textId="3D3DAEE7" w:rsidR="00F008FA" w:rsidRPr="009C04C4" w:rsidRDefault="000E3F4F" w:rsidP="00F8456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sidRPr="009F0581">
              <w:rPr>
                <w:rFonts w:asciiTheme="minorHAnsi" w:hAnsiTheme="minorHAnsi" w:cstheme="minorHAnsi"/>
                <w:i/>
                <w:iCs/>
                <w:color w:val="000000"/>
                <w:szCs w:val="24"/>
              </w:rPr>
              <w:t>18.4</w:t>
            </w:r>
          </w:p>
        </w:tc>
        <w:tc>
          <w:tcPr>
            <w:tcW w:w="5492" w:type="dxa"/>
          </w:tcPr>
          <w:p w14:paraId="2E13A9E5" w14:textId="77777777" w:rsidR="00F008FA" w:rsidRPr="000E3F4F" w:rsidRDefault="000E3F4F" w:rsidP="00AC09C1">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Because this is just robbing Peter to pay Paul.</w:t>
            </w:r>
          </w:p>
          <w:p w14:paraId="50ECF4CF" w14:textId="77777777" w:rsidR="000E3F4F" w:rsidRPr="00684BDA" w:rsidRDefault="00684BDA" w:rsidP="00AC09C1">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Excessive focus on certain groups of residents.</w:t>
            </w:r>
          </w:p>
          <w:p w14:paraId="57719DBD" w14:textId="77777777" w:rsidR="00684BDA" w:rsidRPr="00684BDA" w:rsidRDefault="00684BDA" w:rsidP="00AC09C1">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You have a budget gap of 23 million, you can't afford it.</w:t>
            </w:r>
          </w:p>
          <w:p w14:paraId="7A021C5B" w14:textId="0DEB9FF0" w:rsidR="00684BDA" w:rsidRPr="002A193E" w:rsidRDefault="00684BDA" w:rsidP="00AC09C1">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They get to much.</w:t>
            </w:r>
          </w:p>
        </w:tc>
      </w:tr>
      <w:tr w:rsidR="00684BDA" w14:paraId="65FD9B32" w14:textId="77777777" w:rsidTr="0094351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280AC87D" w14:textId="578D278A" w:rsidR="00684BDA" w:rsidRPr="009F0581" w:rsidRDefault="00E868EA" w:rsidP="0030653F">
            <w:pPr>
              <w:widowControl w:val="0"/>
              <w:autoSpaceDE w:val="0"/>
              <w:autoSpaceDN w:val="0"/>
              <w:adjustRightInd w:val="0"/>
              <w:rPr>
                <w:rFonts w:asciiTheme="minorHAnsi" w:hAnsiTheme="minorHAnsi" w:cstheme="minorHAnsi"/>
                <w:color w:val="000000"/>
                <w:szCs w:val="24"/>
              </w:rPr>
            </w:pPr>
            <w:r w:rsidRPr="009F0581">
              <w:rPr>
                <w:rFonts w:asciiTheme="minorHAnsi" w:hAnsiTheme="minorHAnsi" w:cstheme="minorHAnsi"/>
                <w:color w:val="000000"/>
                <w:szCs w:val="24"/>
              </w:rPr>
              <w:t>Misallocation of Funds / Lack of Trust in Management</w:t>
            </w:r>
          </w:p>
        </w:tc>
        <w:tc>
          <w:tcPr>
            <w:tcW w:w="594" w:type="dxa"/>
          </w:tcPr>
          <w:p w14:paraId="40BA365B" w14:textId="77777777" w:rsidR="00684BDA" w:rsidRPr="009F0581" w:rsidRDefault="00684BDA" w:rsidP="00F8456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p>
        </w:tc>
        <w:tc>
          <w:tcPr>
            <w:tcW w:w="709" w:type="dxa"/>
          </w:tcPr>
          <w:p w14:paraId="42C41DD2" w14:textId="77777777" w:rsidR="00684BDA" w:rsidRPr="009F0581" w:rsidRDefault="00684BDA" w:rsidP="00F8456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color w:val="000000"/>
                <w:szCs w:val="24"/>
              </w:rPr>
            </w:pPr>
          </w:p>
        </w:tc>
        <w:tc>
          <w:tcPr>
            <w:tcW w:w="5492" w:type="dxa"/>
          </w:tcPr>
          <w:p w14:paraId="64FB62F7" w14:textId="77777777" w:rsidR="00684BDA" w:rsidRPr="00AC09C1" w:rsidRDefault="0094351D" w:rsidP="00AC09C1">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In Cardiff, a head teacher can earn up to £138000. The average teacher in Cardiff can earns £46000. The average salary in Cardiff is £31000. Stop paying the top dogs so much while the rest of us struggle to pay bills. I earn less than the average and struggle so much, I can not afford more expenses. This is doubly stressful when there are 17 people on the council earning £100000 and the top earner on £227000. This is base salary so does not include expenses. It is absolutely disgusting that you think we should cover any of these costs.</w:t>
            </w:r>
          </w:p>
          <w:p w14:paraId="6B72747B" w14:textId="77777777" w:rsidR="0094351D" w:rsidRPr="00AC09C1" w:rsidRDefault="0094351D" w:rsidP="00AC09C1">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They are just too inefficient and wasteful.</w:t>
            </w:r>
          </w:p>
          <w:p w14:paraId="78B8D62E" w14:textId="4721E0B3" w:rsidR="0094351D" w:rsidRPr="00AC09C1" w:rsidRDefault="0094351D" w:rsidP="00AC09C1">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lastRenderedPageBreak/>
              <w:t>My experience working with schools convinced me that there are huge savings schools can make in house with careful prioritisation.</w:t>
            </w:r>
          </w:p>
        </w:tc>
      </w:tr>
      <w:tr w:rsidR="00E42890" w14:paraId="10CE16EF" w14:textId="77777777" w:rsidTr="0094351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594DF6CA" w14:textId="41941177" w:rsidR="00E42890" w:rsidRPr="009F0581" w:rsidRDefault="00DB1E2B" w:rsidP="0030653F">
            <w:pPr>
              <w:widowControl w:val="0"/>
              <w:autoSpaceDE w:val="0"/>
              <w:autoSpaceDN w:val="0"/>
              <w:adjustRightInd w:val="0"/>
              <w:rPr>
                <w:rFonts w:asciiTheme="minorHAnsi" w:hAnsiTheme="minorHAnsi" w:cstheme="minorHAnsi"/>
                <w:color w:val="000000"/>
                <w:szCs w:val="24"/>
              </w:rPr>
            </w:pPr>
            <w:r w:rsidRPr="009F0581">
              <w:rPr>
                <w:rFonts w:asciiTheme="minorHAnsi" w:hAnsiTheme="minorHAnsi" w:cstheme="minorHAnsi"/>
                <w:color w:val="000000"/>
                <w:szCs w:val="24"/>
              </w:rPr>
              <w:lastRenderedPageBreak/>
              <w:t>Parental Responsibility</w:t>
            </w:r>
          </w:p>
        </w:tc>
        <w:tc>
          <w:tcPr>
            <w:tcW w:w="594" w:type="dxa"/>
          </w:tcPr>
          <w:p w14:paraId="1F017DAC" w14:textId="1C38952D" w:rsidR="00E42890" w:rsidRPr="009F0581" w:rsidRDefault="00DB1E2B" w:rsidP="00F8456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9F0581">
              <w:rPr>
                <w:rFonts w:asciiTheme="minorHAnsi" w:hAnsiTheme="minorHAnsi" w:cstheme="minorHAnsi"/>
                <w:color w:val="000000"/>
                <w:szCs w:val="24"/>
              </w:rPr>
              <w:t>41</w:t>
            </w:r>
          </w:p>
        </w:tc>
        <w:tc>
          <w:tcPr>
            <w:tcW w:w="709" w:type="dxa"/>
          </w:tcPr>
          <w:p w14:paraId="173F049B" w14:textId="1675F587" w:rsidR="00E42890" w:rsidRPr="009F0581" w:rsidRDefault="00DB1E2B" w:rsidP="00F8456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color w:val="000000"/>
                <w:szCs w:val="24"/>
              </w:rPr>
            </w:pPr>
            <w:r w:rsidRPr="009F0581">
              <w:rPr>
                <w:rFonts w:asciiTheme="minorHAnsi" w:hAnsiTheme="minorHAnsi" w:cstheme="minorHAnsi"/>
                <w:i/>
                <w:iCs/>
                <w:color w:val="000000"/>
                <w:szCs w:val="24"/>
              </w:rPr>
              <w:t>14.0</w:t>
            </w:r>
          </w:p>
        </w:tc>
        <w:tc>
          <w:tcPr>
            <w:tcW w:w="5492" w:type="dxa"/>
          </w:tcPr>
          <w:p w14:paraId="3C875322" w14:textId="77777777" w:rsidR="00E42890" w:rsidRPr="00AC09C1" w:rsidRDefault="00DB1E2B" w:rsidP="00AC09C1">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As a parent I think there is some responsibility on parents to provide transport, lunch, and generally support the education of their children. It's not fair for everyone to pay for the fact some parents are not feeling responsible to cater for own kids but have money for personal leisure.</w:t>
            </w:r>
          </w:p>
          <w:p w14:paraId="52C44036" w14:textId="77777777" w:rsidR="00DB1E2B" w:rsidRPr="00AC09C1" w:rsidRDefault="004A13E0" w:rsidP="00AC09C1">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Transport to school is a parents responsibility.</w:t>
            </w:r>
          </w:p>
          <w:p w14:paraId="67A06EF8" w14:textId="5F7A147F" w:rsidR="004A13E0" w:rsidRPr="00AC09C1" w:rsidRDefault="004A13E0" w:rsidP="00AC09C1">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Transportation to/from school is the responsibility of parents. We seem to have developed a culture of 'rights' but no 'responsabilities'.</w:t>
            </w:r>
          </w:p>
        </w:tc>
      </w:tr>
      <w:tr w:rsidR="00C46A62" w14:paraId="3777E92C" w14:textId="77777777" w:rsidTr="0094351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17008099" w14:textId="05A16994" w:rsidR="00C46A62" w:rsidRPr="009F0581" w:rsidRDefault="00C46A62" w:rsidP="0030653F">
            <w:pPr>
              <w:widowControl w:val="0"/>
              <w:autoSpaceDE w:val="0"/>
              <w:autoSpaceDN w:val="0"/>
              <w:adjustRightInd w:val="0"/>
              <w:rPr>
                <w:rFonts w:asciiTheme="minorHAnsi" w:hAnsiTheme="minorHAnsi" w:cstheme="minorHAnsi"/>
                <w:color w:val="000000"/>
                <w:szCs w:val="24"/>
              </w:rPr>
            </w:pPr>
            <w:r w:rsidRPr="009F0581">
              <w:rPr>
                <w:rFonts w:asciiTheme="minorHAnsi" w:hAnsiTheme="minorHAnsi" w:cstheme="minorHAnsi"/>
                <w:color w:val="000000"/>
                <w:szCs w:val="24"/>
              </w:rPr>
              <w:t>Other Priorities - Adult services, etc.</w:t>
            </w:r>
          </w:p>
        </w:tc>
        <w:tc>
          <w:tcPr>
            <w:tcW w:w="594" w:type="dxa"/>
          </w:tcPr>
          <w:p w14:paraId="095238D0" w14:textId="30CE3FE3" w:rsidR="00C46A62" w:rsidRPr="009F0581" w:rsidRDefault="00C46A62" w:rsidP="00F8456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9F0581">
              <w:rPr>
                <w:rFonts w:asciiTheme="minorHAnsi" w:hAnsiTheme="minorHAnsi" w:cstheme="minorHAnsi"/>
                <w:color w:val="000000"/>
                <w:szCs w:val="24"/>
              </w:rPr>
              <w:t>35</w:t>
            </w:r>
          </w:p>
        </w:tc>
        <w:tc>
          <w:tcPr>
            <w:tcW w:w="709" w:type="dxa"/>
          </w:tcPr>
          <w:p w14:paraId="325A4520" w14:textId="1A4E2A65" w:rsidR="00C46A62" w:rsidRPr="009F0581" w:rsidRDefault="00C46A62" w:rsidP="00F8456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color w:val="000000"/>
                <w:szCs w:val="24"/>
              </w:rPr>
            </w:pPr>
            <w:r w:rsidRPr="009F0581">
              <w:rPr>
                <w:rFonts w:asciiTheme="minorHAnsi" w:hAnsiTheme="minorHAnsi" w:cstheme="minorHAnsi"/>
                <w:i/>
                <w:iCs/>
                <w:color w:val="000000"/>
                <w:szCs w:val="24"/>
              </w:rPr>
              <w:t>11.9</w:t>
            </w:r>
          </w:p>
        </w:tc>
        <w:tc>
          <w:tcPr>
            <w:tcW w:w="5492" w:type="dxa"/>
          </w:tcPr>
          <w:p w14:paraId="5B927770" w14:textId="77777777" w:rsidR="00C46A62" w:rsidRPr="00AC09C1" w:rsidRDefault="00C46A62" w:rsidP="00AC09C1">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Funding should be a high priority to Adults in Care facilities.</w:t>
            </w:r>
          </w:p>
          <w:p w14:paraId="0FBBB470" w14:textId="77777777" w:rsidR="00C46A62" w:rsidRPr="00AC09C1" w:rsidRDefault="00C46A62" w:rsidP="00AC09C1">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Not at the detriment of other crucial service's</w:t>
            </w:r>
          </w:p>
          <w:p w14:paraId="4C1AB3FE" w14:textId="1B7BE04D" w:rsidR="00C46A62" w:rsidRPr="00AC09C1" w:rsidRDefault="00C46A62" w:rsidP="00AC09C1">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There are more lnportant issues money could be spent on.</w:t>
            </w:r>
          </w:p>
        </w:tc>
      </w:tr>
      <w:tr w:rsidR="00C46A62" w14:paraId="24EBB904" w14:textId="77777777" w:rsidTr="0094351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53CFA13B" w14:textId="1096FC2A" w:rsidR="00C46A62" w:rsidRPr="009F0581" w:rsidRDefault="0008264B" w:rsidP="0030653F">
            <w:pPr>
              <w:widowControl w:val="0"/>
              <w:autoSpaceDE w:val="0"/>
              <w:autoSpaceDN w:val="0"/>
              <w:adjustRightInd w:val="0"/>
              <w:rPr>
                <w:rFonts w:asciiTheme="minorHAnsi" w:hAnsiTheme="minorHAnsi" w:cstheme="minorHAnsi"/>
                <w:color w:val="000000"/>
                <w:szCs w:val="24"/>
              </w:rPr>
            </w:pPr>
            <w:r w:rsidRPr="009F0581">
              <w:rPr>
                <w:rFonts w:asciiTheme="minorHAnsi" w:hAnsiTheme="minorHAnsi" w:cstheme="minorHAnsi"/>
                <w:color w:val="000000"/>
                <w:szCs w:val="24"/>
              </w:rPr>
              <w:t>Geographical Concerns</w:t>
            </w:r>
          </w:p>
        </w:tc>
        <w:tc>
          <w:tcPr>
            <w:tcW w:w="594" w:type="dxa"/>
          </w:tcPr>
          <w:p w14:paraId="5F6924AE" w14:textId="1C8D97E4" w:rsidR="00C46A62" w:rsidRPr="009F0581" w:rsidRDefault="0008264B" w:rsidP="00F8456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9F0581">
              <w:rPr>
                <w:rFonts w:asciiTheme="minorHAnsi" w:hAnsiTheme="minorHAnsi" w:cstheme="minorHAnsi"/>
                <w:color w:val="000000"/>
                <w:szCs w:val="24"/>
              </w:rPr>
              <w:t>33</w:t>
            </w:r>
          </w:p>
        </w:tc>
        <w:tc>
          <w:tcPr>
            <w:tcW w:w="709" w:type="dxa"/>
          </w:tcPr>
          <w:p w14:paraId="5FB115A7" w14:textId="03B16C00" w:rsidR="00C46A62" w:rsidRPr="009F0581" w:rsidRDefault="0008264B" w:rsidP="00F8456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color w:val="000000"/>
                <w:szCs w:val="24"/>
              </w:rPr>
            </w:pPr>
            <w:r w:rsidRPr="009F0581">
              <w:rPr>
                <w:rFonts w:asciiTheme="minorHAnsi" w:hAnsiTheme="minorHAnsi" w:cstheme="minorHAnsi"/>
                <w:i/>
                <w:iCs/>
                <w:color w:val="000000"/>
                <w:szCs w:val="24"/>
              </w:rPr>
              <w:t>11.3</w:t>
            </w:r>
          </w:p>
        </w:tc>
        <w:tc>
          <w:tcPr>
            <w:tcW w:w="5492" w:type="dxa"/>
          </w:tcPr>
          <w:p w14:paraId="283B24AC" w14:textId="77777777" w:rsidR="00C46A62" w:rsidRPr="00AC09C1" w:rsidRDefault="0008264B" w:rsidP="00AC09C1">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Transport costs are very expensive.why are children from Cardiff not educated in Cardiff schools, it seems odd that additional funding is being considered for this.</w:t>
            </w:r>
          </w:p>
          <w:p w14:paraId="26286877" w14:textId="77777777" w:rsidR="0008264B" w:rsidRPr="00AC09C1" w:rsidRDefault="0008264B" w:rsidP="00AC09C1">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Children from Cardiff should be educated in Cardiff.</w:t>
            </w:r>
          </w:p>
          <w:p w14:paraId="27989DD5" w14:textId="52FF6C6D" w:rsidR="0008264B" w:rsidRPr="00AC09C1" w:rsidRDefault="0008264B" w:rsidP="00AC09C1">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Why are we funding children not educated in Cardiff?</w:t>
            </w:r>
          </w:p>
        </w:tc>
      </w:tr>
      <w:tr w:rsidR="0008264B" w14:paraId="6E2B332E" w14:textId="77777777" w:rsidTr="0094351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2FD2C94B" w14:textId="2FFA9A3A" w:rsidR="0008264B" w:rsidRPr="009F0581" w:rsidRDefault="0008264B" w:rsidP="0030653F">
            <w:pPr>
              <w:widowControl w:val="0"/>
              <w:autoSpaceDE w:val="0"/>
              <w:autoSpaceDN w:val="0"/>
              <w:adjustRightInd w:val="0"/>
              <w:rPr>
                <w:rFonts w:asciiTheme="minorHAnsi" w:hAnsiTheme="minorHAnsi" w:cstheme="minorHAnsi"/>
                <w:color w:val="000000"/>
                <w:szCs w:val="24"/>
              </w:rPr>
            </w:pPr>
            <w:r w:rsidRPr="009F0581">
              <w:rPr>
                <w:rFonts w:asciiTheme="minorHAnsi" w:hAnsiTheme="minorHAnsi" w:cstheme="minorHAnsi"/>
                <w:color w:val="000000"/>
                <w:szCs w:val="24"/>
              </w:rPr>
              <w:t>Teacher Pay Issues</w:t>
            </w:r>
          </w:p>
        </w:tc>
        <w:tc>
          <w:tcPr>
            <w:tcW w:w="594" w:type="dxa"/>
          </w:tcPr>
          <w:p w14:paraId="44812035" w14:textId="15A2AC9E" w:rsidR="0008264B" w:rsidRPr="009F0581" w:rsidRDefault="0008264B" w:rsidP="00F8456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9F0581">
              <w:rPr>
                <w:rFonts w:asciiTheme="minorHAnsi" w:hAnsiTheme="minorHAnsi" w:cstheme="minorHAnsi"/>
                <w:color w:val="000000"/>
                <w:szCs w:val="24"/>
              </w:rPr>
              <w:t>32</w:t>
            </w:r>
          </w:p>
        </w:tc>
        <w:tc>
          <w:tcPr>
            <w:tcW w:w="709" w:type="dxa"/>
          </w:tcPr>
          <w:p w14:paraId="28BD628E" w14:textId="4BFA8C72" w:rsidR="0008264B" w:rsidRPr="009F0581" w:rsidRDefault="0008264B" w:rsidP="00F8456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color w:val="000000"/>
                <w:szCs w:val="24"/>
              </w:rPr>
            </w:pPr>
            <w:r w:rsidRPr="009F0581">
              <w:rPr>
                <w:rFonts w:asciiTheme="minorHAnsi" w:hAnsiTheme="minorHAnsi" w:cstheme="minorHAnsi"/>
                <w:i/>
                <w:iCs/>
                <w:color w:val="000000"/>
                <w:szCs w:val="24"/>
              </w:rPr>
              <w:t>10.9</w:t>
            </w:r>
          </w:p>
        </w:tc>
        <w:tc>
          <w:tcPr>
            <w:tcW w:w="5492" w:type="dxa"/>
          </w:tcPr>
          <w:p w14:paraId="3EEA192B" w14:textId="77777777" w:rsidR="0008264B" w:rsidRPr="00AC09C1" w:rsidRDefault="0008264B" w:rsidP="00AC09C1">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School transport is a secondary concern to school education proper. I don't want to pay for an inflationary busting pay rise for teachers!</w:t>
            </w:r>
          </w:p>
          <w:p w14:paraId="074FE00B" w14:textId="77777777" w:rsidR="0008264B" w:rsidRPr="00AC09C1" w:rsidRDefault="001C16A1" w:rsidP="00AC09C1">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Issues related to pay should be considered separately.</w:t>
            </w:r>
          </w:p>
          <w:p w14:paraId="047A9823" w14:textId="763189A8" w:rsidR="001C16A1" w:rsidRPr="00AC09C1" w:rsidRDefault="001C16A1" w:rsidP="00AC09C1">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Teachers' salaries are the largest part of school budgets and are adequate as is. Schools are full of expensive tech as they are. A school like Fitzalan shows how to get in money and resources externally too.</w:t>
            </w:r>
          </w:p>
        </w:tc>
      </w:tr>
      <w:tr w:rsidR="001C16A1" w14:paraId="39AD59DD" w14:textId="77777777" w:rsidTr="0094351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504005A0" w14:textId="4B89876F" w:rsidR="001C16A1" w:rsidRPr="009F0581" w:rsidRDefault="00472BB7" w:rsidP="0030653F">
            <w:pPr>
              <w:widowControl w:val="0"/>
              <w:autoSpaceDE w:val="0"/>
              <w:autoSpaceDN w:val="0"/>
              <w:adjustRightInd w:val="0"/>
              <w:rPr>
                <w:rFonts w:asciiTheme="minorHAnsi" w:hAnsiTheme="minorHAnsi" w:cstheme="minorHAnsi"/>
                <w:color w:val="000000"/>
                <w:szCs w:val="24"/>
              </w:rPr>
            </w:pPr>
            <w:r w:rsidRPr="009F0581">
              <w:rPr>
                <w:rFonts w:asciiTheme="minorHAnsi" w:hAnsiTheme="minorHAnsi" w:cstheme="minorHAnsi"/>
                <w:color w:val="000000"/>
                <w:szCs w:val="24"/>
              </w:rPr>
              <w:t>Alternative Solutions</w:t>
            </w:r>
          </w:p>
        </w:tc>
        <w:tc>
          <w:tcPr>
            <w:tcW w:w="594" w:type="dxa"/>
          </w:tcPr>
          <w:p w14:paraId="4324BBAB" w14:textId="41913A3C" w:rsidR="001C16A1" w:rsidRPr="009F0581" w:rsidRDefault="00472BB7" w:rsidP="00F8456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9F0581">
              <w:rPr>
                <w:rFonts w:asciiTheme="minorHAnsi" w:hAnsiTheme="minorHAnsi" w:cstheme="minorHAnsi"/>
                <w:color w:val="000000"/>
                <w:szCs w:val="24"/>
              </w:rPr>
              <w:t>32</w:t>
            </w:r>
          </w:p>
        </w:tc>
        <w:tc>
          <w:tcPr>
            <w:tcW w:w="709" w:type="dxa"/>
          </w:tcPr>
          <w:p w14:paraId="73406237" w14:textId="49E69901" w:rsidR="001C16A1" w:rsidRPr="009F0581" w:rsidRDefault="00472BB7" w:rsidP="00F8456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color w:val="000000"/>
                <w:szCs w:val="24"/>
              </w:rPr>
            </w:pPr>
            <w:r w:rsidRPr="009F0581">
              <w:rPr>
                <w:rFonts w:asciiTheme="minorHAnsi" w:hAnsiTheme="minorHAnsi" w:cstheme="minorHAnsi"/>
                <w:i/>
                <w:iCs/>
                <w:color w:val="000000"/>
                <w:szCs w:val="24"/>
              </w:rPr>
              <w:t>10.9</w:t>
            </w:r>
          </w:p>
        </w:tc>
        <w:tc>
          <w:tcPr>
            <w:tcW w:w="5492" w:type="dxa"/>
          </w:tcPr>
          <w:p w14:paraId="07DA1DCA" w14:textId="77777777" w:rsidR="001C16A1" w:rsidRPr="00AC09C1" w:rsidRDefault="00472BB7" w:rsidP="00AC09C1">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It's time schools were privatised because all teachers ever do is go on strike.</w:t>
            </w:r>
          </w:p>
          <w:p w14:paraId="4F7A8740" w14:textId="77777777" w:rsidR="00472BB7" w:rsidRPr="00AC09C1" w:rsidRDefault="00472BB7" w:rsidP="00AC09C1">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Reduce staff instead.</w:t>
            </w:r>
          </w:p>
          <w:p w14:paraId="0804C2AF" w14:textId="0CEDB848" w:rsidR="00472BB7" w:rsidRPr="00AC09C1" w:rsidRDefault="00B55032" w:rsidP="00AC09C1">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Every part of the community should share the funding, not just schools.</w:t>
            </w:r>
          </w:p>
        </w:tc>
      </w:tr>
      <w:tr w:rsidR="00564387" w14:paraId="2E9BBD1F" w14:textId="77777777" w:rsidTr="0094351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2E8685CA" w14:textId="6BB06C1D" w:rsidR="00564387" w:rsidRPr="009F0581" w:rsidRDefault="00564387" w:rsidP="0030653F">
            <w:pPr>
              <w:widowControl w:val="0"/>
              <w:autoSpaceDE w:val="0"/>
              <w:autoSpaceDN w:val="0"/>
              <w:adjustRightInd w:val="0"/>
              <w:rPr>
                <w:rFonts w:asciiTheme="minorHAnsi" w:hAnsiTheme="minorHAnsi" w:cstheme="minorHAnsi"/>
                <w:color w:val="000000"/>
                <w:szCs w:val="24"/>
              </w:rPr>
            </w:pPr>
            <w:r w:rsidRPr="009F0581">
              <w:rPr>
                <w:rFonts w:asciiTheme="minorHAnsi" w:hAnsiTheme="minorHAnsi" w:cstheme="minorHAnsi"/>
                <w:color w:val="000000"/>
                <w:szCs w:val="24"/>
              </w:rPr>
              <w:t>Need more info</w:t>
            </w:r>
          </w:p>
        </w:tc>
        <w:tc>
          <w:tcPr>
            <w:tcW w:w="594" w:type="dxa"/>
          </w:tcPr>
          <w:p w14:paraId="79C7619C" w14:textId="05B03F10" w:rsidR="00564387" w:rsidRPr="009F0581" w:rsidRDefault="00564387" w:rsidP="00F8456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9F0581">
              <w:rPr>
                <w:rFonts w:asciiTheme="minorHAnsi" w:hAnsiTheme="minorHAnsi" w:cstheme="minorHAnsi"/>
                <w:color w:val="000000"/>
                <w:szCs w:val="24"/>
              </w:rPr>
              <w:t>27</w:t>
            </w:r>
          </w:p>
        </w:tc>
        <w:tc>
          <w:tcPr>
            <w:tcW w:w="709" w:type="dxa"/>
          </w:tcPr>
          <w:p w14:paraId="70F88598" w14:textId="1D4A059E" w:rsidR="00564387" w:rsidRPr="009F0581" w:rsidRDefault="00564387" w:rsidP="00F8456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color w:val="000000"/>
                <w:szCs w:val="24"/>
              </w:rPr>
            </w:pPr>
            <w:r w:rsidRPr="009F0581">
              <w:rPr>
                <w:rFonts w:asciiTheme="minorHAnsi" w:hAnsiTheme="minorHAnsi" w:cstheme="minorHAnsi"/>
                <w:i/>
                <w:iCs/>
                <w:color w:val="000000"/>
                <w:szCs w:val="24"/>
              </w:rPr>
              <w:t>9.2</w:t>
            </w:r>
          </w:p>
        </w:tc>
        <w:tc>
          <w:tcPr>
            <w:tcW w:w="5492" w:type="dxa"/>
          </w:tcPr>
          <w:p w14:paraId="767EBF72" w14:textId="77777777" w:rsidR="00564387" w:rsidRPr="00AC09C1" w:rsidRDefault="00564387" w:rsidP="00AC09C1">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There is a lack of detail on the specific activities that will recieve additional funding.</w:t>
            </w:r>
          </w:p>
          <w:p w14:paraId="24DB11D8" w14:textId="77777777" w:rsidR="00564387" w:rsidRPr="00AC09C1" w:rsidRDefault="00564387" w:rsidP="00AC09C1">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The question is too vague.</w:t>
            </w:r>
          </w:p>
          <w:p w14:paraId="092A1607" w14:textId="6B138A6A" w:rsidR="00564387" w:rsidRPr="00AC09C1" w:rsidRDefault="00564387" w:rsidP="00AC09C1">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Not enough info to make decision.</w:t>
            </w:r>
          </w:p>
        </w:tc>
      </w:tr>
      <w:tr w:rsidR="00564387" w14:paraId="15A7CC67" w14:textId="77777777" w:rsidTr="0094351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164D369E" w14:textId="69E1A6D1" w:rsidR="00564387" w:rsidRPr="009F0581" w:rsidRDefault="000B4803" w:rsidP="0030653F">
            <w:pPr>
              <w:widowControl w:val="0"/>
              <w:autoSpaceDE w:val="0"/>
              <w:autoSpaceDN w:val="0"/>
              <w:adjustRightInd w:val="0"/>
              <w:rPr>
                <w:rFonts w:asciiTheme="minorHAnsi" w:hAnsiTheme="minorHAnsi" w:cstheme="minorHAnsi"/>
                <w:color w:val="000000"/>
                <w:szCs w:val="24"/>
              </w:rPr>
            </w:pPr>
            <w:r w:rsidRPr="009F0581">
              <w:rPr>
                <w:rFonts w:asciiTheme="minorHAnsi" w:hAnsiTheme="minorHAnsi" w:cstheme="minorHAnsi"/>
                <w:color w:val="000000"/>
                <w:szCs w:val="24"/>
              </w:rPr>
              <w:lastRenderedPageBreak/>
              <w:t>Sufficient Current Funding</w:t>
            </w:r>
          </w:p>
        </w:tc>
        <w:tc>
          <w:tcPr>
            <w:tcW w:w="594" w:type="dxa"/>
          </w:tcPr>
          <w:p w14:paraId="2B35144F" w14:textId="6DEA9D83" w:rsidR="00564387" w:rsidRPr="009F0581" w:rsidRDefault="000B4803" w:rsidP="00F8456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9F0581">
              <w:rPr>
                <w:rFonts w:asciiTheme="minorHAnsi" w:hAnsiTheme="minorHAnsi" w:cstheme="minorHAnsi"/>
                <w:color w:val="000000"/>
                <w:szCs w:val="24"/>
              </w:rPr>
              <w:t>27</w:t>
            </w:r>
          </w:p>
        </w:tc>
        <w:tc>
          <w:tcPr>
            <w:tcW w:w="709" w:type="dxa"/>
          </w:tcPr>
          <w:p w14:paraId="2E58DB10" w14:textId="3D4BDD7E" w:rsidR="00564387" w:rsidRPr="009F0581" w:rsidRDefault="000B4803" w:rsidP="00F8456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color w:val="000000"/>
                <w:szCs w:val="24"/>
              </w:rPr>
            </w:pPr>
            <w:r w:rsidRPr="009F0581">
              <w:rPr>
                <w:rFonts w:asciiTheme="minorHAnsi" w:hAnsiTheme="minorHAnsi" w:cstheme="minorHAnsi"/>
                <w:i/>
                <w:iCs/>
                <w:color w:val="000000"/>
                <w:szCs w:val="24"/>
              </w:rPr>
              <w:t>9.2</w:t>
            </w:r>
          </w:p>
        </w:tc>
        <w:tc>
          <w:tcPr>
            <w:tcW w:w="5492" w:type="dxa"/>
          </w:tcPr>
          <w:p w14:paraId="44531292" w14:textId="77777777" w:rsidR="00564387" w:rsidRPr="00AC09C1" w:rsidRDefault="000B4803" w:rsidP="00AC09C1">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Don't know why it needs extra funding. Can it keep to the similar level?</w:t>
            </w:r>
          </w:p>
          <w:p w14:paraId="6AC21020" w14:textId="77777777" w:rsidR="000B4803" w:rsidRPr="00AC09C1" w:rsidRDefault="00407A8C" w:rsidP="00AC09C1">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Enough is spent already.</w:t>
            </w:r>
          </w:p>
          <w:p w14:paraId="21D8CFC7" w14:textId="7A681948" w:rsidR="00407A8C" w:rsidRPr="00AC09C1" w:rsidRDefault="00407A8C" w:rsidP="00AC09C1">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Should .work within existing Budget</w:t>
            </w:r>
          </w:p>
        </w:tc>
      </w:tr>
      <w:tr w:rsidR="00407A8C" w14:paraId="5859BB37" w14:textId="77777777" w:rsidTr="0094351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0643BFD3" w14:textId="2C2BAD0B" w:rsidR="00407A8C" w:rsidRPr="009F0581" w:rsidRDefault="00943658" w:rsidP="0030653F">
            <w:pPr>
              <w:widowControl w:val="0"/>
              <w:autoSpaceDE w:val="0"/>
              <w:autoSpaceDN w:val="0"/>
              <w:adjustRightInd w:val="0"/>
              <w:rPr>
                <w:rFonts w:asciiTheme="minorHAnsi" w:hAnsiTheme="minorHAnsi" w:cstheme="minorHAnsi"/>
                <w:color w:val="000000"/>
                <w:szCs w:val="24"/>
              </w:rPr>
            </w:pPr>
            <w:r w:rsidRPr="009F0581">
              <w:rPr>
                <w:rFonts w:asciiTheme="minorHAnsi" w:hAnsiTheme="minorHAnsi" w:cstheme="minorHAnsi"/>
                <w:color w:val="000000"/>
                <w:szCs w:val="24"/>
              </w:rPr>
              <w:t>Waste of money</w:t>
            </w:r>
          </w:p>
        </w:tc>
        <w:tc>
          <w:tcPr>
            <w:tcW w:w="594" w:type="dxa"/>
          </w:tcPr>
          <w:p w14:paraId="7022AE88" w14:textId="022C0DE1" w:rsidR="00407A8C" w:rsidRPr="009F0581" w:rsidRDefault="00943658" w:rsidP="00F8456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9F0581">
              <w:rPr>
                <w:rFonts w:asciiTheme="minorHAnsi" w:hAnsiTheme="minorHAnsi" w:cstheme="minorHAnsi"/>
                <w:color w:val="000000"/>
                <w:szCs w:val="24"/>
              </w:rPr>
              <w:t>24</w:t>
            </w:r>
          </w:p>
        </w:tc>
        <w:tc>
          <w:tcPr>
            <w:tcW w:w="709" w:type="dxa"/>
          </w:tcPr>
          <w:p w14:paraId="7D8E900A" w14:textId="1E566437" w:rsidR="00407A8C" w:rsidRPr="009F0581" w:rsidRDefault="00943658" w:rsidP="00F8456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color w:val="000000"/>
                <w:szCs w:val="24"/>
              </w:rPr>
            </w:pPr>
            <w:r w:rsidRPr="009F0581">
              <w:rPr>
                <w:rFonts w:asciiTheme="minorHAnsi" w:hAnsiTheme="minorHAnsi" w:cstheme="minorHAnsi"/>
                <w:i/>
                <w:iCs/>
                <w:color w:val="000000"/>
                <w:szCs w:val="24"/>
              </w:rPr>
              <w:t>8.2</w:t>
            </w:r>
          </w:p>
        </w:tc>
        <w:tc>
          <w:tcPr>
            <w:tcW w:w="5492" w:type="dxa"/>
          </w:tcPr>
          <w:p w14:paraId="754D6A23" w14:textId="77777777" w:rsidR="00407A8C" w:rsidRPr="00AC09C1" w:rsidRDefault="009A3511" w:rsidP="00AC09C1">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They are just too inefficient and wasteful.</w:t>
            </w:r>
          </w:p>
          <w:p w14:paraId="6138BA8E" w14:textId="32E86C0F" w:rsidR="008851F4" w:rsidRPr="00AC09C1" w:rsidRDefault="008851F4" w:rsidP="00AC09C1">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Too much money is being wasted.</w:t>
            </w:r>
          </w:p>
        </w:tc>
      </w:tr>
      <w:tr w:rsidR="008851F4" w14:paraId="61F5B8D7" w14:textId="77777777" w:rsidTr="0094351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3234BE83" w14:textId="4B3B7375" w:rsidR="008851F4" w:rsidRPr="009F0581" w:rsidRDefault="008851F4" w:rsidP="0030653F">
            <w:pPr>
              <w:widowControl w:val="0"/>
              <w:autoSpaceDE w:val="0"/>
              <w:autoSpaceDN w:val="0"/>
              <w:adjustRightInd w:val="0"/>
              <w:rPr>
                <w:rFonts w:asciiTheme="minorHAnsi" w:hAnsiTheme="minorHAnsi" w:cstheme="minorHAnsi"/>
                <w:color w:val="000000"/>
                <w:szCs w:val="24"/>
              </w:rPr>
            </w:pPr>
            <w:r w:rsidRPr="009F0581">
              <w:rPr>
                <w:rFonts w:asciiTheme="minorHAnsi" w:hAnsiTheme="minorHAnsi" w:cstheme="minorHAnsi"/>
                <w:color w:val="000000"/>
                <w:szCs w:val="24"/>
              </w:rPr>
              <w:t>Tax Concerns</w:t>
            </w:r>
          </w:p>
        </w:tc>
        <w:tc>
          <w:tcPr>
            <w:tcW w:w="594" w:type="dxa"/>
          </w:tcPr>
          <w:p w14:paraId="2C7D6D5A" w14:textId="21A59D13" w:rsidR="008851F4" w:rsidRPr="009F0581" w:rsidRDefault="008851F4" w:rsidP="00F8456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9F0581">
              <w:rPr>
                <w:rFonts w:asciiTheme="minorHAnsi" w:hAnsiTheme="minorHAnsi" w:cstheme="minorHAnsi"/>
                <w:color w:val="000000"/>
                <w:szCs w:val="24"/>
              </w:rPr>
              <w:t>13</w:t>
            </w:r>
          </w:p>
        </w:tc>
        <w:tc>
          <w:tcPr>
            <w:tcW w:w="709" w:type="dxa"/>
          </w:tcPr>
          <w:p w14:paraId="62D8E44B" w14:textId="51C0A97F" w:rsidR="008851F4" w:rsidRPr="009F0581" w:rsidRDefault="008851F4" w:rsidP="00F8456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color w:val="000000"/>
                <w:szCs w:val="24"/>
              </w:rPr>
            </w:pPr>
            <w:r w:rsidRPr="009F0581">
              <w:rPr>
                <w:rFonts w:asciiTheme="minorHAnsi" w:hAnsiTheme="minorHAnsi" w:cstheme="minorHAnsi"/>
                <w:i/>
                <w:iCs/>
                <w:color w:val="000000"/>
                <w:szCs w:val="24"/>
              </w:rPr>
              <w:t>4.4</w:t>
            </w:r>
          </w:p>
        </w:tc>
        <w:tc>
          <w:tcPr>
            <w:tcW w:w="5492" w:type="dxa"/>
          </w:tcPr>
          <w:p w14:paraId="35BAFFD7" w14:textId="1F44FCB7" w:rsidR="008851F4" w:rsidRPr="00AC09C1" w:rsidRDefault="008851F4" w:rsidP="00AC09C1">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No additional funding if it requires increased taxes.</w:t>
            </w:r>
          </w:p>
        </w:tc>
      </w:tr>
      <w:tr w:rsidR="008851F4" w14:paraId="74DF413C" w14:textId="77777777" w:rsidTr="0094351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2692D7F8" w14:textId="6562A416" w:rsidR="008851F4" w:rsidRPr="009F0581" w:rsidRDefault="008851F4" w:rsidP="0030653F">
            <w:pPr>
              <w:widowControl w:val="0"/>
              <w:autoSpaceDE w:val="0"/>
              <w:autoSpaceDN w:val="0"/>
              <w:adjustRightInd w:val="0"/>
              <w:rPr>
                <w:rFonts w:asciiTheme="minorHAnsi" w:hAnsiTheme="minorHAnsi" w:cstheme="minorHAnsi"/>
                <w:color w:val="000000"/>
                <w:szCs w:val="24"/>
              </w:rPr>
            </w:pPr>
            <w:r w:rsidRPr="009F0581">
              <w:rPr>
                <w:rFonts w:asciiTheme="minorHAnsi" w:hAnsiTheme="minorHAnsi" w:cstheme="minorHAnsi"/>
                <w:color w:val="000000"/>
                <w:szCs w:val="24"/>
              </w:rPr>
              <w:t>Safeguarding / safety / behaviour</w:t>
            </w:r>
            <w:r>
              <w:rPr>
                <w:rFonts w:asciiTheme="minorHAnsi" w:hAnsiTheme="minorHAnsi" w:cstheme="minorHAnsi"/>
                <w:color w:val="000000"/>
                <w:szCs w:val="24"/>
              </w:rPr>
              <w:t>al</w:t>
            </w:r>
            <w:r w:rsidRPr="009F0581">
              <w:rPr>
                <w:rFonts w:asciiTheme="minorHAnsi" w:hAnsiTheme="minorHAnsi" w:cstheme="minorHAnsi"/>
                <w:color w:val="000000"/>
                <w:szCs w:val="24"/>
              </w:rPr>
              <w:t xml:space="preserve"> Issues</w:t>
            </w:r>
          </w:p>
        </w:tc>
        <w:tc>
          <w:tcPr>
            <w:tcW w:w="594" w:type="dxa"/>
          </w:tcPr>
          <w:p w14:paraId="6A740861" w14:textId="5BD3E1FC" w:rsidR="008851F4" w:rsidRPr="009F0581" w:rsidRDefault="008851F4" w:rsidP="00F8456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9F0581">
              <w:rPr>
                <w:rFonts w:asciiTheme="minorHAnsi" w:hAnsiTheme="minorHAnsi" w:cstheme="minorHAnsi"/>
                <w:color w:val="000000"/>
                <w:szCs w:val="24"/>
              </w:rPr>
              <w:t>9</w:t>
            </w:r>
          </w:p>
        </w:tc>
        <w:tc>
          <w:tcPr>
            <w:tcW w:w="709" w:type="dxa"/>
          </w:tcPr>
          <w:p w14:paraId="00724F6D" w14:textId="42F8626C" w:rsidR="008851F4" w:rsidRPr="009F0581" w:rsidRDefault="008851F4" w:rsidP="00F8456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color w:val="000000"/>
                <w:szCs w:val="24"/>
              </w:rPr>
            </w:pPr>
            <w:r w:rsidRPr="009F0581">
              <w:rPr>
                <w:rFonts w:asciiTheme="minorHAnsi" w:hAnsiTheme="minorHAnsi" w:cstheme="minorHAnsi"/>
                <w:i/>
                <w:iCs/>
                <w:color w:val="000000"/>
                <w:szCs w:val="24"/>
              </w:rPr>
              <w:t>3.1</w:t>
            </w:r>
          </w:p>
        </w:tc>
        <w:tc>
          <w:tcPr>
            <w:tcW w:w="5492" w:type="dxa"/>
          </w:tcPr>
          <w:p w14:paraId="3C5DC870" w14:textId="38804026" w:rsidR="008851F4" w:rsidRPr="00AC09C1" w:rsidRDefault="009254FA" w:rsidP="00AC09C1">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The older children especially are not being controlled enough and feel they can do what they want.</w:t>
            </w:r>
          </w:p>
        </w:tc>
      </w:tr>
      <w:tr w:rsidR="009254FA" w14:paraId="0BDBFD70" w14:textId="77777777" w:rsidTr="0094351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07BD3B91" w14:textId="03C33B83" w:rsidR="009254FA" w:rsidRPr="009F0581" w:rsidRDefault="009254FA" w:rsidP="0030653F">
            <w:pPr>
              <w:widowControl w:val="0"/>
              <w:autoSpaceDE w:val="0"/>
              <w:autoSpaceDN w:val="0"/>
              <w:adjustRightInd w:val="0"/>
              <w:rPr>
                <w:rFonts w:asciiTheme="minorHAnsi" w:hAnsiTheme="minorHAnsi" w:cstheme="minorHAnsi"/>
                <w:color w:val="000000"/>
                <w:szCs w:val="24"/>
              </w:rPr>
            </w:pPr>
            <w:r w:rsidRPr="009F0581">
              <w:rPr>
                <w:rFonts w:asciiTheme="minorHAnsi" w:hAnsiTheme="minorHAnsi" w:cstheme="minorHAnsi"/>
                <w:color w:val="000000"/>
                <w:szCs w:val="24"/>
              </w:rPr>
              <w:t>ALN issues</w:t>
            </w:r>
          </w:p>
        </w:tc>
        <w:tc>
          <w:tcPr>
            <w:tcW w:w="594" w:type="dxa"/>
          </w:tcPr>
          <w:p w14:paraId="01A2EDA4" w14:textId="649D0E10" w:rsidR="009254FA" w:rsidRPr="009F0581" w:rsidRDefault="009254FA" w:rsidP="00F8456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9F0581">
              <w:rPr>
                <w:rFonts w:asciiTheme="minorHAnsi" w:hAnsiTheme="minorHAnsi" w:cstheme="minorHAnsi"/>
                <w:color w:val="000000"/>
                <w:szCs w:val="24"/>
              </w:rPr>
              <w:t>4</w:t>
            </w:r>
          </w:p>
        </w:tc>
        <w:tc>
          <w:tcPr>
            <w:tcW w:w="709" w:type="dxa"/>
          </w:tcPr>
          <w:p w14:paraId="62835663" w14:textId="454A6C4D" w:rsidR="009254FA" w:rsidRPr="009F0581" w:rsidRDefault="009254FA" w:rsidP="00F8456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color w:val="000000"/>
                <w:szCs w:val="24"/>
              </w:rPr>
            </w:pPr>
            <w:r w:rsidRPr="009F0581">
              <w:rPr>
                <w:rFonts w:asciiTheme="minorHAnsi" w:hAnsiTheme="minorHAnsi" w:cstheme="minorHAnsi"/>
                <w:i/>
                <w:iCs/>
                <w:color w:val="000000"/>
                <w:szCs w:val="24"/>
              </w:rPr>
              <w:t>1.4</w:t>
            </w:r>
          </w:p>
        </w:tc>
        <w:tc>
          <w:tcPr>
            <w:tcW w:w="5492" w:type="dxa"/>
          </w:tcPr>
          <w:p w14:paraId="6395FB71" w14:textId="442D75F8" w:rsidR="009254FA" w:rsidRPr="00AC09C1" w:rsidRDefault="009254FA" w:rsidP="00AC09C1">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Schools need more direct investment including for ALN.</w:t>
            </w:r>
          </w:p>
        </w:tc>
      </w:tr>
      <w:tr w:rsidR="009254FA" w14:paraId="75487D7F" w14:textId="77777777" w:rsidTr="0094351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378CCA72" w14:textId="7E59ED62" w:rsidR="009254FA" w:rsidRPr="009F0581" w:rsidRDefault="003D04D9" w:rsidP="0030653F">
            <w:pPr>
              <w:widowControl w:val="0"/>
              <w:autoSpaceDE w:val="0"/>
              <w:autoSpaceDN w:val="0"/>
              <w:adjustRightInd w:val="0"/>
              <w:rPr>
                <w:rFonts w:asciiTheme="minorHAnsi" w:hAnsiTheme="minorHAnsi" w:cstheme="minorHAnsi"/>
                <w:color w:val="000000"/>
                <w:szCs w:val="24"/>
              </w:rPr>
            </w:pPr>
            <w:r w:rsidRPr="009F0581">
              <w:rPr>
                <w:rFonts w:asciiTheme="minorHAnsi" w:hAnsiTheme="minorHAnsi" w:cstheme="minorHAnsi"/>
                <w:color w:val="000000"/>
                <w:szCs w:val="24"/>
              </w:rPr>
              <w:t>Environmental Concerns</w:t>
            </w:r>
          </w:p>
        </w:tc>
        <w:tc>
          <w:tcPr>
            <w:tcW w:w="594" w:type="dxa"/>
          </w:tcPr>
          <w:p w14:paraId="2F3F4CAF" w14:textId="2FEE578C" w:rsidR="009254FA" w:rsidRPr="009F0581" w:rsidRDefault="003D04D9" w:rsidP="00F8456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9F0581">
              <w:rPr>
                <w:rFonts w:asciiTheme="minorHAnsi" w:hAnsiTheme="minorHAnsi" w:cstheme="minorHAnsi"/>
                <w:color w:val="000000"/>
                <w:szCs w:val="24"/>
              </w:rPr>
              <w:t>2</w:t>
            </w:r>
          </w:p>
        </w:tc>
        <w:tc>
          <w:tcPr>
            <w:tcW w:w="709" w:type="dxa"/>
          </w:tcPr>
          <w:p w14:paraId="2A6DA42D" w14:textId="57AE5FD0" w:rsidR="009254FA" w:rsidRPr="009F0581" w:rsidRDefault="003D04D9" w:rsidP="00F8456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color w:val="000000"/>
                <w:szCs w:val="24"/>
              </w:rPr>
            </w:pPr>
            <w:r w:rsidRPr="009F0581">
              <w:rPr>
                <w:rFonts w:asciiTheme="minorHAnsi" w:hAnsiTheme="minorHAnsi" w:cstheme="minorHAnsi"/>
                <w:i/>
                <w:iCs/>
                <w:color w:val="000000"/>
                <w:szCs w:val="24"/>
              </w:rPr>
              <w:t>0.7</w:t>
            </w:r>
          </w:p>
        </w:tc>
        <w:tc>
          <w:tcPr>
            <w:tcW w:w="5492" w:type="dxa"/>
          </w:tcPr>
          <w:p w14:paraId="4B401A94" w14:textId="3989CED5" w:rsidR="009254FA" w:rsidRPr="00AC09C1" w:rsidRDefault="003D04D9" w:rsidP="00AC09C1">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Other demands should be a priority eg social care, providing council housing, dealing with pot holes and ensuring all drains are maintained (thus avoiding or reducing flooding).</w:t>
            </w:r>
          </w:p>
        </w:tc>
      </w:tr>
      <w:tr w:rsidR="003D04D9" w14:paraId="18F7BD4A" w14:textId="77777777" w:rsidTr="0094351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01E1AD99" w14:textId="302ED369" w:rsidR="003D04D9" w:rsidRPr="009F0581" w:rsidRDefault="00F9466B" w:rsidP="0030653F">
            <w:pPr>
              <w:widowControl w:val="0"/>
              <w:autoSpaceDE w:val="0"/>
              <w:autoSpaceDN w:val="0"/>
              <w:adjustRightInd w:val="0"/>
              <w:rPr>
                <w:rFonts w:asciiTheme="minorHAnsi" w:hAnsiTheme="minorHAnsi" w:cstheme="minorHAnsi"/>
                <w:color w:val="000000"/>
                <w:szCs w:val="24"/>
              </w:rPr>
            </w:pPr>
            <w:r w:rsidRPr="009F0581">
              <w:rPr>
                <w:rFonts w:asciiTheme="minorHAnsi" w:hAnsiTheme="minorHAnsi" w:cstheme="minorHAnsi"/>
                <w:color w:val="000000"/>
                <w:szCs w:val="24"/>
              </w:rPr>
              <w:t>Language Concerns</w:t>
            </w:r>
          </w:p>
        </w:tc>
        <w:tc>
          <w:tcPr>
            <w:tcW w:w="594" w:type="dxa"/>
          </w:tcPr>
          <w:p w14:paraId="49CD8586" w14:textId="1CD370C1" w:rsidR="003D04D9" w:rsidRPr="009F0581" w:rsidRDefault="00F9466B" w:rsidP="00F8456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9F0581">
              <w:rPr>
                <w:rFonts w:asciiTheme="minorHAnsi" w:hAnsiTheme="minorHAnsi" w:cstheme="minorHAnsi"/>
                <w:color w:val="000000"/>
                <w:szCs w:val="24"/>
              </w:rPr>
              <w:t>2</w:t>
            </w:r>
          </w:p>
        </w:tc>
        <w:tc>
          <w:tcPr>
            <w:tcW w:w="709" w:type="dxa"/>
          </w:tcPr>
          <w:p w14:paraId="6C882F56" w14:textId="406D97C5" w:rsidR="003D04D9" w:rsidRPr="009F0581" w:rsidRDefault="00F9466B" w:rsidP="00F8456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color w:val="000000"/>
                <w:szCs w:val="24"/>
              </w:rPr>
            </w:pPr>
            <w:r w:rsidRPr="009F0581">
              <w:rPr>
                <w:rFonts w:asciiTheme="minorHAnsi" w:hAnsiTheme="minorHAnsi" w:cstheme="minorHAnsi"/>
                <w:i/>
                <w:iCs/>
                <w:color w:val="000000"/>
                <w:szCs w:val="24"/>
              </w:rPr>
              <w:t>0.7</w:t>
            </w:r>
          </w:p>
        </w:tc>
        <w:tc>
          <w:tcPr>
            <w:tcW w:w="5492" w:type="dxa"/>
          </w:tcPr>
          <w:p w14:paraId="3F8CD5ED" w14:textId="7B776F2D" w:rsidR="003D04D9" w:rsidRPr="00AC09C1" w:rsidRDefault="00F9466B" w:rsidP="00AC09C1">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Welsh medium schools and staffing should not be given excess funding when compared with English medium schools. Teachers should focus on teaching and not take up tasks that should be done by parents.</w:t>
            </w:r>
          </w:p>
        </w:tc>
      </w:tr>
      <w:tr w:rsidR="004F36D0" w14:paraId="76ABF4EF" w14:textId="77777777" w:rsidTr="0094351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2CA28BDA" w14:textId="085202CB" w:rsidR="004F36D0" w:rsidRPr="009F0581" w:rsidRDefault="004F36D0" w:rsidP="0030653F">
            <w:pPr>
              <w:widowControl w:val="0"/>
              <w:autoSpaceDE w:val="0"/>
              <w:autoSpaceDN w:val="0"/>
              <w:adjustRightInd w:val="0"/>
              <w:rPr>
                <w:rFonts w:asciiTheme="minorHAnsi" w:hAnsiTheme="minorHAnsi" w:cstheme="minorHAnsi"/>
                <w:color w:val="000000"/>
                <w:szCs w:val="24"/>
              </w:rPr>
            </w:pPr>
            <w:r>
              <w:rPr>
                <w:rFonts w:asciiTheme="minorHAnsi" w:hAnsiTheme="minorHAnsi" w:cstheme="minorHAnsi"/>
                <w:color w:val="000000"/>
                <w:szCs w:val="24"/>
              </w:rPr>
              <w:t>Other</w:t>
            </w:r>
          </w:p>
        </w:tc>
        <w:tc>
          <w:tcPr>
            <w:tcW w:w="594" w:type="dxa"/>
          </w:tcPr>
          <w:p w14:paraId="72DBEB4E" w14:textId="2118230A" w:rsidR="004F36D0" w:rsidRPr="009F0581" w:rsidRDefault="00AC09C1" w:rsidP="00F8456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Pr>
                <w:rFonts w:asciiTheme="minorHAnsi" w:hAnsiTheme="minorHAnsi" w:cstheme="minorHAnsi"/>
                <w:color w:val="000000"/>
                <w:szCs w:val="24"/>
              </w:rPr>
              <w:t>24</w:t>
            </w:r>
          </w:p>
        </w:tc>
        <w:tc>
          <w:tcPr>
            <w:tcW w:w="709" w:type="dxa"/>
          </w:tcPr>
          <w:p w14:paraId="79DF099E" w14:textId="0B27E4BB" w:rsidR="004F36D0" w:rsidRPr="009F0581" w:rsidRDefault="00AC09C1" w:rsidP="00F8456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color w:val="000000"/>
                <w:szCs w:val="24"/>
              </w:rPr>
            </w:pPr>
            <w:r>
              <w:rPr>
                <w:rFonts w:asciiTheme="minorHAnsi" w:hAnsiTheme="minorHAnsi" w:cstheme="minorHAnsi"/>
                <w:i/>
                <w:iCs/>
                <w:color w:val="000000"/>
                <w:szCs w:val="24"/>
              </w:rPr>
              <w:t>8.2</w:t>
            </w:r>
          </w:p>
        </w:tc>
        <w:tc>
          <w:tcPr>
            <w:tcW w:w="5492" w:type="dxa"/>
          </w:tcPr>
          <w:p w14:paraId="68FDDC48" w14:textId="77777777" w:rsidR="004F36D0" w:rsidRPr="00AC09C1" w:rsidRDefault="00AC09C1" w:rsidP="00AC09C1">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I don’t use these services.</w:t>
            </w:r>
          </w:p>
          <w:p w14:paraId="7C80DD05" w14:textId="03633771" w:rsidR="00AC09C1" w:rsidRPr="00AC09C1" w:rsidRDefault="00AC09C1" w:rsidP="00AC09C1">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9F0581">
              <w:rPr>
                <w:rFonts w:asciiTheme="minorHAnsi" w:hAnsiTheme="minorHAnsi" w:cstheme="minorHAnsi"/>
                <w:i/>
                <w:iCs/>
                <w:szCs w:val="24"/>
              </w:rPr>
              <w:t>The children are getting spoilt by overspending in schools.</w:t>
            </w:r>
          </w:p>
        </w:tc>
      </w:tr>
      <w:tr w:rsidR="00F008FA" w14:paraId="7AF3CA88" w14:textId="77777777" w:rsidTr="0094351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24C040E2" w14:textId="77777777" w:rsidR="00F008FA" w:rsidRPr="00FA1DBB" w:rsidRDefault="00F008FA" w:rsidP="0030653F">
            <w:pPr>
              <w:widowControl w:val="0"/>
              <w:autoSpaceDE w:val="0"/>
              <w:autoSpaceDN w:val="0"/>
              <w:adjustRightInd w:val="0"/>
              <w:rPr>
                <w:rFonts w:cs="Calibri"/>
                <w:color w:val="000000"/>
                <w:szCs w:val="24"/>
              </w:rPr>
            </w:pPr>
            <w:r w:rsidRPr="00FA1DBB">
              <w:rPr>
                <w:rFonts w:cs="Calibri"/>
                <w:color w:val="000000"/>
                <w:szCs w:val="24"/>
              </w:rPr>
              <w:t>Total</w:t>
            </w:r>
          </w:p>
        </w:tc>
        <w:tc>
          <w:tcPr>
            <w:tcW w:w="594" w:type="dxa"/>
          </w:tcPr>
          <w:p w14:paraId="7E85D432" w14:textId="6321B6C2" w:rsidR="00F008FA" w:rsidRPr="00EE3CCB" w:rsidRDefault="00F8456F" w:rsidP="00F8456F">
            <w:pPr>
              <w:widowControl w:val="0"/>
              <w:autoSpaceDE w:val="0"/>
              <w:autoSpaceDN w:val="0"/>
              <w:adjustRightInd w:val="0"/>
              <w:jc w:val="right"/>
              <w:cnfStyle w:val="010000000000" w:firstRow="0" w:lastRow="1" w:firstColumn="0" w:lastColumn="0" w:oddVBand="0" w:evenVBand="0" w:oddHBand="0" w:evenHBand="0" w:firstRowFirstColumn="0" w:firstRowLastColumn="0" w:lastRowFirstColumn="0" w:lastRowLastColumn="0"/>
              <w:rPr>
                <w:rFonts w:cs="Calibri"/>
                <w:color w:val="000000"/>
                <w:szCs w:val="24"/>
              </w:rPr>
            </w:pPr>
            <w:r>
              <w:rPr>
                <w:rFonts w:cs="Calibri"/>
                <w:color w:val="000000"/>
                <w:szCs w:val="24"/>
              </w:rPr>
              <w:t>293</w:t>
            </w:r>
          </w:p>
        </w:tc>
        <w:tc>
          <w:tcPr>
            <w:tcW w:w="709" w:type="dxa"/>
          </w:tcPr>
          <w:p w14:paraId="6F2A87E9" w14:textId="77777777" w:rsidR="00F008FA" w:rsidRPr="00EE3CCB" w:rsidRDefault="00F008FA" w:rsidP="00F8456F">
            <w:pPr>
              <w:widowControl w:val="0"/>
              <w:autoSpaceDE w:val="0"/>
              <w:autoSpaceDN w:val="0"/>
              <w:adjustRightInd w:val="0"/>
              <w:jc w:val="right"/>
              <w:cnfStyle w:val="010000000000" w:firstRow="0" w:lastRow="1" w:firstColumn="0" w:lastColumn="0" w:oddVBand="0" w:evenVBand="0" w:oddHBand="0" w:evenHBand="0" w:firstRowFirstColumn="0" w:firstRowLastColumn="0" w:lastRowFirstColumn="0" w:lastRowLastColumn="0"/>
              <w:rPr>
                <w:rFonts w:cs="Calibri"/>
                <w:i/>
                <w:iCs/>
                <w:color w:val="000000"/>
                <w:szCs w:val="24"/>
              </w:rPr>
            </w:pPr>
            <w:r>
              <w:rPr>
                <w:rFonts w:cs="Calibri"/>
                <w:i/>
                <w:iCs/>
                <w:color w:val="000000"/>
                <w:szCs w:val="24"/>
              </w:rPr>
              <w:t>-</w:t>
            </w:r>
          </w:p>
        </w:tc>
        <w:tc>
          <w:tcPr>
            <w:tcW w:w="5492" w:type="dxa"/>
          </w:tcPr>
          <w:p w14:paraId="4DACD853" w14:textId="77777777" w:rsidR="00F008FA" w:rsidRDefault="00F008FA" w:rsidP="0030653F">
            <w:pPr>
              <w:widowControl w:val="0"/>
              <w:autoSpaceDE w:val="0"/>
              <w:autoSpaceDN w:val="0"/>
              <w:adjustRightInd w:val="0"/>
              <w:spacing w:after="80"/>
              <w:ind w:left="170"/>
              <w:contextualSpacing/>
              <w:cnfStyle w:val="010000000000" w:firstRow="0" w:lastRow="1" w:firstColumn="0" w:lastColumn="0" w:oddVBand="0" w:evenVBand="0" w:oddHBand="0" w:evenHBand="0" w:firstRowFirstColumn="0" w:firstRowLastColumn="0" w:lastRowFirstColumn="0" w:lastRowLastColumn="0"/>
              <w:rPr>
                <w:rFonts w:cs="Calibri"/>
                <w:i/>
                <w:iCs/>
                <w:szCs w:val="24"/>
              </w:rPr>
            </w:pPr>
          </w:p>
        </w:tc>
      </w:tr>
    </w:tbl>
    <w:p w14:paraId="75ADB033" w14:textId="77777777" w:rsidR="00F008FA" w:rsidRPr="00B6245C" w:rsidRDefault="00F008FA" w:rsidP="00F008FA">
      <w:pPr>
        <w:spacing w:after="0"/>
        <w:rPr>
          <w:i/>
          <w:iCs/>
        </w:rPr>
      </w:pPr>
      <w:r w:rsidRPr="00B6245C">
        <w:rPr>
          <w:i/>
          <w:iCs/>
        </w:rPr>
        <w:t>Note: Respondents could leave multiple comments, therefore total may exceed 100%</w:t>
      </w:r>
    </w:p>
    <w:p w14:paraId="27CB358C" w14:textId="77777777" w:rsidR="00DA07B7" w:rsidRPr="00DA07B7" w:rsidRDefault="00DA07B7" w:rsidP="00DA07B7"/>
    <w:p w14:paraId="52D9E34B" w14:textId="77777777" w:rsidR="0072078C" w:rsidRDefault="0072078C" w:rsidP="0072078C"/>
    <w:p w14:paraId="22D6D103" w14:textId="77777777" w:rsidR="002612E7" w:rsidRDefault="002612E7">
      <w:pPr>
        <w:rPr>
          <w:rFonts w:asciiTheme="majorHAnsi" w:eastAsiaTheme="majorEastAsia" w:hAnsiTheme="majorHAnsi" w:cstheme="majorBidi"/>
          <w:color w:val="2F5496" w:themeColor="accent1" w:themeShade="BF"/>
          <w:sz w:val="32"/>
          <w:szCs w:val="24"/>
        </w:rPr>
      </w:pPr>
      <w:r>
        <w:br w:type="page"/>
      </w:r>
    </w:p>
    <w:p w14:paraId="28A20935" w14:textId="239E2562" w:rsidR="00272095" w:rsidRPr="007B3090" w:rsidRDefault="00272095" w:rsidP="00EF4EB9">
      <w:pPr>
        <w:pStyle w:val="Heading3"/>
      </w:pPr>
      <w:bookmarkStart w:id="66" w:name="_Why_Do_You_1"/>
      <w:bookmarkStart w:id="67" w:name="_Toc190194139"/>
      <w:bookmarkEnd w:id="66"/>
      <w:r w:rsidRPr="007B3090">
        <w:lastRenderedPageBreak/>
        <w:t xml:space="preserve">Why Do You Disagree with Additional Investment in </w:t>
      </w:r>
      <w:r w:rsidR="007726E0" w:rsidRPr="007B3090">
        <w:t>Children’s Services</w:t>
      </w:r>
      <w:r w:rsidRPr="007B3090">
        <w:t>?</w:t>
      </w:r>
      <w:bookmarkEnd w:id="67"/>
    </w:p>
    <w:p w14:paraId="47284375" w14:textId="7A2A0AD1" w:rsidR="00D34529" w:rsidRPr="00BD2837" w:rsidRDefault="001105AD" w:rsidP="00D34529">
      <w:pPr>
        <w:rPr>
          <w:rStyle w:val="Hyperlink"/>
          <w:i/>
          <w:iCs/>
          <w:color w:val="CC0099"/>
        </w:rPr>
      </w:pPr>
      <w:hyperlink w:anchor="Page14" w:history="1">
        <w:r w:rsidRPr="00BD2837">
          <w:rPr>
            <w:rStyle w:val="Hyperlink"/>
            <w:i/>
            <w:iCs/>
            <w:color w:val="CC0099"/>
          </w:rPr>
          <w:t>Return to Page 14</w:t>
        </w:r>
      </w:hyperlink>
    </w:p>
    <w:tbl>
      <w:tblPr>
        <w:tblStyle w:val="GridTable4-Accent5"/>
        <w:tblW w:w="9484" w:type="dxa"/>
        <w:tblLook w:val="04E0" w:firstRow="1" w:lastRow="1" w:firstColumn="1" w:lastColumn="0" w:noHBand="0" w:noVBand="1"/>
      </w:tblPr>
      <w:tblGrid>
        <w:gridCol w:w="2518"/>
        <w:gridCol w:w="765"/>
        <w:gridCol w:w="709"/>
        <w:gridCol w:w="5492"/>
      </w:tblGrid>
      <w:tr w:rsidR="00D34529" w14:paraId="6B17F814" w14:textId="77777777" w:rsidTr="0030653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6EB0C87A" w14:textId="77777777" w:rsidR="00D34529" w:rsidRDefault="00D34529" w:rsidP="0030653F">
            <w:pPr>
              <w:widowControl w:val="0"/>
              <w:autoSpaceDE w:val="0"/>
              <w:autoSpaceDN w:val="0"/>
              <w:adjustRightInd w:val="0"/>
              <w:rPr>
                <w:rFonts w:cs="Calibri"/>
                <w:color w:val="FFFFFF"/>
                <w:szCs w:val="24"/>
              </w:rPr>
            </w:pPr>
            <w:r>
              <w:rPr>
                <w:rFonts w:cs="Calibri"/>
                <w:color w:val="FFFFFF"/>
                <w:szCs w:val="24"/>
              </w:rPr>
              <w:t>Theme</w:t>
            </w:r>
          </w:p>
        </w:tc>
        <w:tc>
          <w:tcPr>
            <w:tcW w:w="765" w:type="dxa"/>
          </w:tcPr>
          <w:p w14:paraId="0F07DC85" w14:textId="77777777" w:rsidR="00D34529" w:rsidRDefault="00D34529"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cs="Calibri"/>
                <w:b/>
                <w:bCs/>
                <w:color w:val="FFFFFF"/>
                <w:szCs w:val="24"/>
              </w:rPr>
            </w:pPr>
            <w:r>
              <w:rPr>
                <w:rFonts w:cs="Calibri"/>
                <w:b/>
                <w:bCs/>
                <w:color w:val="FFFFFF"/>
                <w:szCs w:val="24"/>
              </w:rPr>
              <w:t>No</w:t>
            </w:r>
          </w:p>
        </w:tc>
        <w:tc>
          <w:tcPr>
            <w:tcW w:w="709" w:type="dxa"/>
          </w:tcPr>
          <w:p w14:paraId="3BA398E2" w14:textId="77777777" w:rsidR="00D34529" w:rsidRDefault="00D34529"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cs="Calibri"/>
                <w:b/>
                <w:bCs/>
                <w:color w:val="FFFFFF"/>
                <w:szCs w:val="24"/>
              </w:rPr>
            </w:pPr>
            <w:r>
              <w:rPr>
                <w:rFonts w:cs="Calibri"/>
                <w:b/>
                <w:bCs/>
                <w:color w:val="FFFFFF"/>
                <w:szCs w:val="24"/>
              </w:rPr>
              <w:t>%</w:t>
            </w:r>
          </w:p>
        </w:tc>
        <w:tc>
          <w:tcPr>
            <w:tcW w:w="5492" w:type="dxa"/>
          </w:tcPr>
          <w:p w14:paraId="0E2CE348" w14:textId="77777777" w:rsidR="00D34529" w:rsidRDefault="00D34529"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cs="Calibri"/>
                <w:b/>
                <w:bCs/>
                <w:color w:val="FFFFFF"/>
                <w:szCs w:val="24"/>
              </w:rPr>
            </w:pPr>
            <w:r>
              <w:rPr>
                <w:rFonts w:cs="Calibri"/>
                <w:b/>
                <w:bCs/>
                <w:color w:val="FFFFFF"/>
                <w:szCs w:val="24"/>
              </w:rPr>
              <w:t>Example Comments</w:t>
            </w:r>
          </w:p>
        </w:tc>
      </w:tr>
      <w:tr w:rsidR="00D34529" w14:paraId="04AC6CC2" w14:textId="77777777" w:rsidTr="00ED614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65303CB7" w14:textId="77777777" w:rsidR="00F24439" w:rsidRPr="00F24439" w:rsidRDefault="00F24439" w:rsidP="00F24439">
            <w:pPr>
              <w:widowControl w:val="0"/>
              <w:autoSpaceDE w:val="0"/>
              <w:autoSpaceDN w:val="0"/>
              <w:adjustRightInd w:val="0"/>
              <w:rPr>
                <w:rFonts w:cs="Calibri"/>
                <w:szCs w:val="24"/>
              </w:rPr>
            </w:pPr>
            <w:r w:rsidRPr="00F24439">
              <w:rPr>
                <w:rFonts w:cs="Calibri"/>
                <w:szCs w:val="24"/>
              </w:rPr>
              <w:t>Lack of Detail /</w:t>
            </w:r>
          </w:p>
          <w:p w14:paraId="1194F694" w14:textId="7735D9D8" w:rsidR="00D34529" w:rsidRPr="00FA1DBB" w:rsidRDefault="00F24439" w:rsidP="0013775B">
            <w:pPr>
              <w:widowControl w:val="0"/>
              <w:autoSpaceDE w:val="0"/>
              <w:autoSpaceDN w:val="0"/>
              <w:adjustRightInd w:val="0"/>
              <w:rPr>
                <w:rFonts w:cs="Calibri"/>
                <w:szCs w:val="24"/>
              </w:rPr>
            </w:pPr>
            <w:r w:rsidRPr="00F24439">
              <w:rPr>
                <w:rFonts w:cs="Calibri"/>
                <w:szCs w:val="24"/>
              </w:rPr>
              <w:t>Justification</w:t>
            </w:r>
          </w:p>
        </w:tc>
        <w:tc>
          <w:tcPr>
            <w:tcW w:w="765" w:type="dxa"/>
          </w:tcPr>
          <w:p w14:paraId="1AC4410B" w14:textId="24E18DE5" w:rsidR="00D34529" w:rsidRPr="00DF468A" w:rsidRDefault="004B61CB" w:rsidP="00ED614D">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szCs w:val="24"/>
              </w:rPr>
            </w:pPr>
            <w:r w:rsidRPr="00DF468A">
              <w:rPr>
                <w:rFonts w:cs="Calibri"/>
                <w:szCs w:val="24"/>
              </w:rPr>
              <w:t>34</w:t>
            </w:r>
          </w:p>
        </w:tc>
        <w:tc>
          <w:tcPr>
            <w:tcW w:w="709" w:type="dxa"/>
          </w:tcPr>
          <w:p w14:paraId="75FFFC17" w14:textId="6A89BF0E" w:rsidR="00D34529" w:rsidRPr="00DF468A" w:rsidRDefault="004B61CB" w:rsidP="00ED614D">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i/>
                <w:iCs/>
                <w:szCs w:val="24"/>
              </w:rPr>
            </w:pPr>
            <w:r w:rsidRPr="00DF468A">
              <w:rPr>
                <w:rFonts w:cs="Calibri"/>
                <w:i/>
                <w:iCs/>
                <w:szCs w:val="24"/>
              </w:rPr>
              <w:t>19.1</w:t>
            </w:r>
          </w:p>
        </w:tc>
        <w:tc>
          <w:tcPr>
            <w:tcW w:w="5492" w:type="dxa"/>
          </w:tcPr>
          <w:p w14:paraId="6D654A44" w14:textId="3ACA89FC" w:rsidR="00104B12" w:rsidRDefault="00104B12" w:rsidP="007D5E37">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104B12">
              <w:rPr>
                <w:rFonts w:asciiTheme="minorHAnsi" w:hAnsiTheme="minorHAnsi" w:cstheme="minorHAnsi"/>
                <w:i/>
                <w:iCs/>
                <w:szCs w:val="24"/>
              </w:rPr>
              <w:t xml:space="preserve">Insufficient resources to justify. </w:t>
            </w:r>
          </w:p>
          <w:p w14:paraId="6B7AFAD3" w14:textId="77777777" w:rsidR="00104B12" w:rsidRDefault="00104B12" w:rsidP="007D5E37">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104B12">
              <w:rPr>
                <w:rFonts w:asciiTheme="minorHAnsi" w:hAnsiTheme="minorHAnsi" w:cstheme="minorHAnsi"/>
                <w:i/>
                <w:iCs/>
                <w:szCs w:val="24"/>
              </w:rPr>
              <w:t xml:space="preserve">Not enough information! Home to school transport for instance?? Pay issues? Over what?  </w:t>
            </w:r>
          </w:p>
          <w:p w14:paraId="7B7C1679" w14:textId="77777777" w:rsidR="00104B12" w:rsidRDefault="00104B12" w:rsidP="007D5E37">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104B12">
              <w:rPr>
                <w:rFonts w:asciiTheme="minorHAnsi" w:hAnsiTheme="minorHAnsi" w:cstheme="minorHAnsi"/>
                <w:i/>
                <w:iCs/>
                <w:szCs w:val="24"/>
              </w:rPr>
              <w:t xml:space="preserve">No explanations have been given for these figures. I would have hoped you might provide some reasons for the increases on this year’s budgets. Perhaps if you provided these and asked the public for their ideas instead of a "closed” approach you might just get some alternative ideas not considered my Officers and Members. </w:t>
            </w:r>
          </w:p>
          <w:p w14:paraId="7876E7ED" w14:textId="4A961A4F" w:rsidR="00D34529" w:rsidRPr="002A193E" w:rsidRDefault="00104B12" w:rsidP="00104B12">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104B12">
              <w:rPr>
                <w:rFonts w:asciiTheme="minorHAnsi" w:hAnsiTheme="minorHAnsi" w:cstheme="minorHAnsi"/>
                <w:i/>
                <w:iCs/>
                <w:szCs w:val="24"/>
              </w:rPr>
              <w:t>Need more detail.</w:t>
            </w:r>
          </w:p>
        </w:tc>
      </w:tr>
      <w:tr w:rsidR="00D34529" w14:paraId="6F1D7FFD" w14:textId="77777777" w:rsidTr="00ED614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59D752FF" w14:textId="77777777" w:rsidR="007D5E37" w:rsidRPr="007D5E37" w:rsidRDefault="007D5E37" w:rsidP="007D5E37">
            <w:pPr>
              <w:widowControl w:val="0"/>
              <w:autoSpaceDE w:val="0"/>
              <w:autoSpaceDN w:val="0"/>
              <w:adjustRightInd w:val="0"/>
              <w:rPr>
                <w:rFonts w:cs="Calibri"/>
                <w:szCs w:val="24"/>
              </w:rPr>
            </w:pPr>
            <w:r w:rsidRPr="007D5E37">
              <w:rPr>
                <w:rFonts w:cs="Calibri"/>
                <w:szCs w:val="24"/>
              </w:rPr>
              <w:t>Parental</w:t>
            </w:r>
          </w:p>
          <w:p w14:paraId="3497DB27" w14:textId="77777777" w:rsidR="007D5E37" w:rsidRPr="007D5E37" w:rsidRDefault="007D5E37" w:rsidP="007D5E37">
            <w:pPr>
              <w:widowControl w:val="0"/>
              <w:autoSpaceDE w:val="0"/>
              <w:autoSpaceDN w:val="0"/>
              <w:adjustRightInd w:val="0"/>
              <w:rPr>
                <w:rFonts w:cs="Calibri"/>
                <w:szCs w:val="24"/>
              </w:rPr>
            </w:pPr>
            <w:r w:rsidRPr="007D5E37">
              <w:rPr>
                <w:rFonts w:cs="Calibri"/>
                <w:szCs w:val="24"/>
              </w:rPr>
              <w:t>Responsibility /</w:t>
            </w:r>
          </w:p>
          <w:p w14:paraId="65D4F31D" w14:textId="3265611B" w:rsidR="00D34529" w:rsidRPr="00FA1DBB" w:rsidRDefault="007D5E37" w:rsidP="0013775B">
            <w:pPr>
              <w:widowControl w:val="0"/>
              <w:autoSpaceDE w:val="0"/>
              <w:autoSpaceDN w:val="0"/>
              <w:adjustRightInd w:val="0"/>
              <w:rPr>
                <w:rFonts w:cs="Calibri"/>
                <w:szCs w:val="24"/>
              </w:rPr>
            </w:pPr>
            <w:r w:rsidRPr="007D5E37">
              <w:rPr>
                <w:rFonts w:cs="Calibri"/>
                <w:szCs w:val="24"/>
              </w:rPr>
              <w:t>Means Tested</w:t>
            </w:r>
          </w:p>
        </w:tc>
        <w:tc>
          <w:tcPr>
            <w:tcW w:w="765" w:type="dxa"/>
          </w:tcPr>
          <w:p w14:paraId="357F98EC" w14:textId="6FFD0650" w:rsidR="00D34529" w:rsidRPr="00DF468A" w:rsidRDefault="007D5E37" w:rsidP="00ED614D">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szCs w:val="24"/>
              </w:rPr>
            </w:pPr>
            <w:r>
              <w:rPr>
                <w:rFonts w:cs="Calibri"/>
                <w:szCs w:val="24"/>
              </w:rPr>
              <w:t>28</w:t>
            </w:r>
          </w:p>
        </w:tc>
        <w:tc>
          <w:tcPr>
            <w:tcW w:w="709" w:type="dxa"/>
          </w:tcPr>
          <w:p w14:paraId="7B1A5319" w14:textId="22E32F66" w:rsidR="00D34529" w:rsidRPr="00DF468A" w:rsidRDefault="007D5E37" w:rsidP="00ED614D">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i/>
                <w:iCs/>
                <w:szCs w:val="24"/>
              </w:rPr>
            </w:pPr>
            <w:r>
              <w:rPr>
                <w:rFonts w:cs="Calibri"/>
                <w:i/>
                <w:iCs/>
                <w:szCs w:val="24"/>
              </w:rPr>
              <w:t>15.7</w:t>
            </w:r>
          </w:p>
        </w:tc>
        <w:tc>
          <w:tcPr>
            <w:tcW w:w="5492" w:type="dxa"/>
          </w:tcPr>
          <w:p w14:paraId="70BAAB41" w14:textId="31C1DB09" w:rsidR="007D5E37" w:rsidRDefault="003C36E6" w:rsidP="0013775B">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3C36E6">
              <w:rPr>
                <w:rFonts w:asciiTheme="minorHAnsi" w:hAnsiTheme="minorHAnsi" w:cstheme="minorHAnsi"/>
                <w:i/>
                <w:iCs/>
                <w:szCs w:val="24"/>
              </w:rPr>
              <w:t xml:space="preserve">Paying for transport outside of Cardiff is surely expensive and should be paid by the parents. </w:t>
            </w:r>
          </w:p>
          <w:p w14:paraId="20899B7C" w14:textId="77777777" w:rsidR="003D4164" w:rsidRDefault="003C36E6" w:rsidP="0013775B">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3C36E6">
              <w:rPr>
                <w:rFonts w:asciiTheme="minorHAnsi" w:hAnsiTheme="minorHAnsi" w:cstheme="minorHAnsi"/>
                <w:i/>
                <w:iCs/>
                <w:szCs w:val="24"/>
              </w:rPr>
              <w:t xml:space="preserve">A lot of money is wasted via the school transport system. Taxis taking children to school when parents have vehicle provided for them. It should be up the parent to take their child or children to school if they have been given transport because they have a disabled child for example. </w:t>
            </w:r>
          </w:p>
          <w:p w14:paraId="3BF2DD38" w14:textId="261F799F" w:rsidR="00D34529" w:rsidRPr="002A193E" w:rsidRDefault="003C36E6" w:rsidP="003C36E6">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3C36E6">
              <w:rPr>
                <w:rFonts w:asciiTheme="minorHAnsi" w:hAnsiTheme="minorHAnsi" w:cstheme="minorHAnsi"/>
                <w:i/>
                <w:iCs/>
                <w:szCs w:val="24"/>
              </w:rPr>
              <w:t>Children are the responsibility of parents and expenditure should wherever possible be means tested.</w:t>
            </w:r>
          </w:p>
        </w:tc>
      </w:tr>
      <w:tr w:rsidR="00D34529" w14:paraId="1C2A28FB" w14:textId="77777777" w:rsidTr="00ED614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59C3F429" w14:textId="1EFCFB30" w:rsidR="00D34529" w:rsidRPr="00FA1DBB" w:rsidRDefault="0072745C" w:rsidP="0072745C">
            <w:pPr>
              <w:widowControl w:val="0"/>
              <w:autoSpaceDE w:val="0"/>
              <w:autoSpaceDN w:val="0"/>
              <w:adjustRightInd w:val="0"/>
              <w:rPr>
                <w:rFonts w:cs="Calibri"/>
                <w:color w:val="000000"/>
                <w:szCs w:val="24"/>
              </w:rPr>
            </w:pPr>
            <w:r w:rsidRPr="0072745C">
              <w:rPr>
                <w:rFonts w:cs="Calibri"/>
                <w:color w:val="000000"/>
                <w:szCs w:val="24"/>
              </w:rPr>
              <w:t>Budget Constraints</w:t>
            </w:r>
          </w:p>
        </w:tc>
        <w:tc>
          <w:tcPr>
            <w:tcW w:w="765" w:type="dxa"/>
          </w:tcPr>
          <w:p w14:paraId="4D7AAE6C" w14:textId="4F175E4E" w:rsidR="00D34529" w:rsidRPr="00EE3CCB" w:rsidRDefault="0072745C" w:rsidP="00ED614D">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szCs w:val="24"/>
              </w:rPr>
              <w:t>20</w:t>
            </w:r>
          </w:p>
        </w:tc>
        <w:tc>
          <w:tcPr>
            <w:tcW w:w="709" w:type="dxa"/>
          </w:tcPr>
          <w:p w14:paraId="768243CA" w14:textId="2C37121F" w:rsidR="00D34529" w:rsidRPr="00EE3CCB" w:rsidRDefault="0072745C" w:rsidP="00ED614D">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szCs w:val="24"/>
              </w:rPr>
              <w:t>11.2</w:t>
            </w:r>
          </w:p>
        </w:tc>
        <w:tc>
          <w:tcPr>
            <w:tcW w:w="5492" w:type="dxa"/>
          </w:tcPr>
          <w:p w14:paraId="1FC68B2C" w14:textId="77777777" w:rsidR="00856769" w:rsidRDefault="008863B5" w:rsidP="007B3090">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8863B5">
              <w:rPr>
                <w:rFonts w:asciiTheme="minorHAnsi" w:hAnsiTheme="minorHAnsi" w:cstheme="minorHAnsi"/>
                <w:i/>
                <w:iCs/>
                <w:szCs w:val="24"/>
              </w:rPr>
              <w:t xml:space="preserve">The answer to a budget deficit is not to increase spending. It will just increase the Council Tax putting further pressure on struggling families. </w:t>
            </w:r>
          </w:p>
          <w:p w14:paraId="1EAD5A8A" w14:textId="77777777" w:rsidR="00856769" w:rsidRDefault="008863B5" w:rsidP="007B3090">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8863B5">
              <w:rPr>
                <w:rFonts w:asciiTheme="minorHAnsi" w:hAnsiTheme="minorHAnsi" w:cstheme="minorHAnsi"/>
                <w:i/>
                <w:iCs/>
                <w:szCs w:val="24"/>
              </w:rPr>
              <w:t xml:space="preserve">You do not have £23.4 million yet you are increasing funding across the four areas mentioned by £48m. That is fiscally irresponsible of the council. </w:t>
            </w:r>
          </w:p>
          <w:p w14:paraId="7E6FA56C" w14:textId="0ADEC161" w:rsidR="00D34529" w:rsidRPr="002A193E" w:rsidRDefault="008863B5" w:rsidP="008863B5">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8863B5">
              <w:rPr>
                <w:rFonts w:asciiTheme="minorHAnsi" w:hAnsiTheme="minorHAnsi" w:cstheme="minorHAnsi"/>
                <w:i/>
                <w:iCs/>
                <w:szCs w:val="24"/>
              </w:rPr>
              <w:t>Should work within existing Budget.</w:t>
            </w:r>
          </w:p>
        </w:tc>
      </w:tr>
      <w:tr w:rsidR="0072745C" w14:paraId="4A19C214" w14:textId="77777777" w:rsidTr="00ED614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4E3D4794" w14:textId="77777777" w:rsidR="00520717" w:rsidRPr="00520717" w:rsidRDefault="00520717" w:rsidP="00520717">
            <w:pPr>
              <w:widowControl w:val="0"/>
              <w:autoSpaceDE w:val="0"/>
              <w:autoSpaceDN w:val="0"/>
              <w:adjustRightInd w:val="0"/>
              <w:rPr>
                <w:rFonts w:cs="Calibri"/>
                <w:color w:val="000000"/>
                <w:szCs w:val="24"/>
              </w:rPr>
            </w:pPr>
            <w:r w:rsidRPr="00520717">
              <w:rPr>
                <w:rFonts w:cs="Calibri"/>
                <w:color w:val="000000"/>
                <w:szCs w:val="24"/>
              </w:rPr>
              <w:t>Mismanagement /</w:t>
            </w:r>
          </w:p>
          <w:p w14:paraId="1FEFE74A" w14:textId="77777777" w:rsidR="00520717" w:rsidRPr="00520717" w:rsidRDefault="00520717" w:rsidP="00520717">
            <w:pPr>
              <w:widowControl w:val="0"/>
              <w:autoSpaceDE w:val="0"/>
              <w:autoSpaceDN w:val="0"/>
              <w:adjustRightInd w:val="0"/>
              <w:rPr>
                <w:rFonts w:cs="Calibri"/>
                <w:color w:val="000000"/>
                <w:szCs w:val="24"/>
              </w:rPr>
            </w:pPr>
            <w:r w:rsidRPr="00520717">
              <w:rPr>
                <w:rFonts w:cs="Calibri"/>
                <w:color w:val="000000"/>
                <w:szCs w:val="24"/>
              </w:rPr>
              <w:t>Overspending /</w:t>
            </w:r>
          </w:p>
          <w:p w14:paraId="203E6B44" w14:textId="19D0BD00" w:rsidR="0072745C" w:rsidRPr="0072745C" w:rsidRDefault="00520717" w:rsidP="0013775B">
            <w:pPr>
              <w:widowControl w:val="0"/>
              <w:autoSpaceDE w:val="0"/>
              <w:autoSpaceDN w:val="0"/>
              <w:adjustRightInd w:val="0"/>
              <w:rPr>
                <w:rFonts w:cs="Calibri"/>
                <w:color w:val="000000"/>
                <w:szCs w:val="24"/>
              </w:rPr>
            </w:pPr>
            <w:r w:rsidRPr="00520717">
              <w:rPr>
                <w:rFonts w:cs="Calibri"/>
                <w:color w:val="000000"/>
                <w:szCs w:val="24"/>
              </w:rPr>
              <w:t>Efficiency Issues</w:t>
            </w:r>
          </w:p>
        </w:tc>
        <w:tc>
          <w:tcPr>
            <w:tcW w:w="765" w:type="dxa"/>
          </w:tcPr>
          <w:p w14:paraId="15A5E32D" w14:textId="3CFD07A4" w:rsidR="0072745C" w:rsidRDefault="0072745C" w:rsidP="00ED614D">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szCs w:val="24"/>
              </w:rPr>
              <w:t>17</w:t>
            </w:r>
          </w:p>
        </w:tc>
        <w:tc>
          <w:tcPr>
            <w:tcW w:w="709" w:type="dxa"/>
          </w:tcPr>
          <w:p w14:paraId="1808F62A" w14:textId="77EAA006" w:rsidR="0072745C" w:rsidRDefault="0072745C" w:rsidP="00ED614D">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szCs w:val="24"/>
              </w:rPr>
              <w:t>9.6</w:t>
            </w:r>
          </w:p>
        </w:tc>
        <w:tc>
          <w:tcPr>
            <w:tcW w:w="5492" w:type="dxa"/>
          </w:tcPr>
          <w:p w14:paraId="2AB5702C" w14:textId="32127B24" w:rsidR="007B3090" w:rsidRDefault="00290E73" w:rsidP="007B3090">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290E73">
              <w:rPr>
                <w:rFonts w:asciiTheme="minorHAnsi" w:hAnsiTheme="minorHAnsi" w:cstheme="minorHAnsi"/>
                <w:i/>
                <w:iCs/>
                <w:szCs w:val="24"/>
              </w:rPr>
              <w:t xml:space="preserve">A service area that has overspent for decades can’t go on just overspending and expecting others to pick up the budget shortfall. There must be something fundamentally wrong with how the budget is going so overspent. </w:t>
            </w:r>
          </w:p>
          <w:p w14:paraId="2AD8614E" w14:textId="0E533F70" w:rsidR="0072745C" w:rsidRPr="002A193E" w:rsidRDefault="00290E73" w:rsidP="00290E73">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290E73">
              <w:rPr>
                <w:rFonts w:asciiTheme="minorHAnsi" w:hAnsiTheme="minorHAnsi" w:cstheme="minorHAnsi"/>
                <w:i/>
                <w:iCs/>
                <w:szCs w:val="24"/>
              </w:rPr>
              <w:t>Existing funding should be used more efficiently.</w:t>
            </w:r>
          </w:p>
        </w:tc>
      </w:tr>
      <w:tr w:rsidR="0072745C" w14:paraId="2C44DAE2" w14:textId="77777777" w:rsidTr="00ED614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3C2E77B5" w14:textId="211A2854" w:rsidR="0072745C" w:rsidRPr="0072745C" w:rsidRDefault="00872BC6" w:rsidP="00872BC6">
            <w:pPr>
              <w:widowControl w:val="0"/>
              <w:autoSpaceDE w:val="0"/>
              <w:autoSpaceDN w:val="0"/>
              <w:adjustRightInd w:val="0"/>
              <w:rPr>
                <w:rFonts w:cs="Calibri"/>
                <w:color w:val="000000"/>
                <w:szCs w:val="24"/>
              </w:rPr>
            </w:pPr>
            <w:r w:rsidRPr="00872BC6">
              <w:rPr>
                <w:rFonts w:cs="Calibri"/>
                <w:color w:val="000000"/>
                <w:szCs w:val="24"/>
              </w:rPr>
              <w:t xml:space="preserve">Enough spent on </w:t>
            </w:r>
            <w:r w:rsidR="001C5946">
              <w:rPr>
                <w:rFonts w:cs="Calibri"/>
                <w:color w:val="000000"/>
                <w:szCs w:val="24"/>
              </w:rPr>
              <w:t>e</w:t>
            </w:r>
            <w:r w:rsidRPr="00872BC6">
              <w:rPr>
                <w:rFonts w:cs="Calibri"/>
                <w:color w:val="000000"/>
                <w:szCs w:val="24"/>
              </w:rPr>
              <w:t>ducation already</w:t>
            </w:r>
          </w:p>
        </w:tc>
        <w:tc>
          <w:tcPr>
            <w:tcW w:w="765" w:type="dxa"/>
          </w:tcPr>
          <w:p w14:paraId="5DB337AA" w14:textId="69D1B0FB" w:rsidR="0072745C" w:rsidRDefault="0003622C" w:rsidP="00ED614D">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szCs w:val="24"/>
              </w:rPr>
              <w:t>15</w:t>
            </w:r>
          </w:p>
        </w:tc>
        <w:tc>
          <w:tcPr>
            <w:tcW w:w="709" w:type="dxa"/>
          </w:tcPr>
          <w:p w14:paraId="3F6B5797" w14:textId="7B749B0E" w:rsidR="0072745C" w:rsidRDefault="0003622C" w:rsidP="00ED614D">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szCs w:val="24"/>
              </w:rPr>
              <w:t>8.4</w:t>
            </w:r>
          </w:p>
        </w:tc>
        <w:tc>
          <w:tcPr>
            <w:tcW w:w="5492" w:type="dxa"/>
          </w:tcPr>
          <w:p w14:paraId="3EAE4A3B" w14:textId="334F5F1B" w:rsidR="00045FEA" w:rsidRDefault="007A70E9" w:rsidP="007B3090">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7A70E9">
              <w:rPr>
                <w:rFonts w:asciiTheme="minorHAnsi" w:hAnsiTheme="minorHAnsi" w:cstheme="minorHAnsi"/>
                <w:i/>
                <w:iCs/>
                <w:szCs w:val="24"/>
              </w:rPr>
              <w:t xml:space="preserve">I think we already provide enough. </w:t>
            </w:r>
          </w:p>
          <w:p w14:paraId="140C05BD" w14:textId="3AF75CC2" w:rsidR="0072745C" w:rsidRPr="002A193E" w:rsidRDefault="007A70E9" w:rsidP="007A70E9">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7A70E9">
              <w:rPr>
                <w:rFonts w:asciiTheme="minorHAnsi" w:hAnsiTheme="minorHAnsi" w:cstheme="minorHAnsi"/>
                <w:i/>
                <w:iCs/>
                <w:szCs w:val="24"/>
              </w:rPr>
              <w:t>Social services and education are already the overwhelming majority of the budget every year. What about the dozens of other service sectors?!</w:t>
            </w:r>
          </w:p>
        </w:tc>
      </w:tr>
      <w:tr w:rsidR="007A70E9" w14:paraId="66247E73" w14:textId="77777777" w:rsidTr="00ED614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4B4F24A4" w14:textId="1D6EE1DD" w:rsidR="007A70E9" w:rsidRPr="0072745C" w:rsidRDefault="004C3371" w:rsidP="001C5946">
            <w:pPr>
              <w:widowControl w:val="0"/>
              <w:autoSpaceDE w:val="0"/>
              <w:autoSpaceDN w:val="0"/>
              <w:adjustRightInd w:val="0"/>
              <w:rPr>
                <w:rFonts w:cs="Calibri"/>
                <w:color w:val="000000"/>
                <w:szCs w:val="24"/>
              </w:rPr>
            </w:pPr>
            <w:r w:rsidRPr="004C3371">
              <w:rPr>
                <w:rFonts w:cs="Calibri"/>
                <w:color w:val="000000"/>
                <w:szCs w:val="24"/>
              </w:rPr>
              <w:lastRenderedPageBreak/>
              <w:t>Criticism /</w:t>
            </w:r>
            <w:r w:rsidR="001C5946">
              <w:rPr>
                <w:rFonts w:cs="Calibri"/>
                <w:color w:val="000000"/>
                <w:szCs w:val="24"/>
              </w:rPr>
              <w:t xml:space="preserve"> </w:t>
            </w:r>
            <w:r w:rsidRPr="004C3371">
              <w:rPr>
                <w:rFonts w:cs="Calibri"/>
                <w:color w:val="000000"/>
                <w:szCs w:val="24"/>
              </w:rPr>
              <w:t>Concerns around</w:t>
            </w:r>
            <w:r w:rsidR="001C5946">
              <w:rPr>
                <w:rFonts w:cs="Calibri"/>
                <w:color w:val="000000"/>
                <w:szCs w:val="24"/>
              </w:rPr>
              <w:t xml:space="preserve"> </w:t>
            </w:r>
            <w:r w:rsidRPr="004C3371">
              <w:rPr>
                <w:rFonts w:cs="Calibri"/>
                <w:color w:val="000000"/>
                <w:szCs w:val="24"/>
              </w:rPr>
              <w:t>current service</w:t>
            </w:r>
            <w:r>
              <w:rPr>
                <w:rFonts w:cs="Calibri"/>
                <w:color w:val="000000"/>
                <w:szCs w:val="24"/>
              </w:rPr>
              <w:t>s</w:t>
            </w:r>
          </w:p>
        </w:tc>
        <w:tc>
          <w:tcPr>
            <w:tcW w:w="765" w:type="dxa"/>
          </w:tcPr>
          <w:p w14:paraId="363D8E9B" w14:textId="432C12EF" w:rsidR="007A70E9" w:rsidRDefault="0003622C" w:rsidP="00ED614D">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szCs w:val="24"/>
              </w:rPr>
              <w:t>15</w:t>
            </w:r>
          </w:p>
        </w:tc>
        <w:tc>
          <w:tcPr>
            <w:tcW w:w="709" w:type="dxa"/>
          </w:tcPr>
          <w:p w14:paraId="7294A0C7" w14:textId="44163623" w:rsidR="007A70E9" w:rsidRDefault="0003622C" w:rsidP="00ED614D">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szCs w:val="24"/>
              </w:rPr>
              <w:t>8.4</w:t>
            </w:r>
          </w:p>
        </w:tc>
        <w:tc>
          <w:tcPr>
            <w:tcW w:w="5492" w:type="dxa"/>
          </w:tcPr>
          <w:p w14:paraId="7F7F9707" w14:textId="02DF7900" w:rsidR="00195649" w:rsidRDefault="00FD5849" w:rsidP="007B3090">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FD5849">
              <w:rPr>
                <w:rFonts w:asciiTheme="minorHAnsi" w:hAnsiTheme="minorHAnsi" w:cstheme="minorHAnsi"/>
                <w:i/>
                <w:iCs/>
                <w:szCs w:val="24"/>
              </w:rPr>
              <w:t xml:space="preserve">Given you’ve saddled our children and their children with debts to pay for all those shiny new vote winning schools, it’s disgraceful to now shake us down to pay for a massive increase in funding. Where are the efficiency savings? Where are the reforms? </w:t>
            </w:r>
          </w:p>
          <w:p w14:paraId="4AE8F5A4" w14:textId="2A790347" w:rsidR="007A70E9" w:rsidRPr="007A70E9" w:rsidRDefault="00FD5849" w:rsidP="00FD5849">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FD5849">
              <w:rPr>
                <w:rFonts w:asciiTheme="minorHAnsi" w:hAnsiTheme="minorHAnsi" w:cstheme="minorHAnsi"/>
                <w:i/>
                <w:iCs/>
                <w:szCs w:val="24"/>
              </w:rPr>
              <w:t>Savings need to be made due to your poor performances.</w:t>
            </w:r>
          </w:p>
        </w:tc>
      </w:tr>
      <w:tr w:rsidR="00FD5849" w14:paraId="6E7A7A64" w14:textId="77777777" w:rsidTr="00ED614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16907664" w14:textId="07063210" w:rsidR="00FD5849" w:rsidRPr="0072745C" w:rsidRDefault="00B855E1" w:rsidP="001C5946">
            <w:pPr>
              <w:widowControl w:val="0"/>
              <w:autoSpaceDE w:val="0"/>
              <w:autoSpaceDN w:val="0"/>
              <w:adjustRightInd w:val="0"/>
              <w:rPr>
                <w:rFonts w:cs="Calibri"/>
                <w:color w:val="000000"/>
                <w:szCs w:val="24"/>
              </w:rPr>
            </w:pPr>
            <w:r w:rsidRPr="00B855E1">
              <w:rPr>
                <w:rFonts w:cs="Calibri"/>
                <w:color w:val="000000"/>
                <w:szCs w:val="24"/>
              </w:rPr>
              <w:t>Alternative</w:t>
            </w:r>
            <w:r w:rsidR="001C5946">
              <w:rPr>
                <w:rFonts w:cs="Calibri"/>
                <w:color w:val="000000"/>
                <w:szCs w:val="24"/>
              </w:rPr>
              <w:t xml:space="preserve"> </w:t>
            </w:r>
            <w:r w:rsidRPr="00B855E1">
              <w:rPr>
                <w:rFonts w:cs="Calibri"/>
                <w:color w:val="000000"/>
                <w:szCs w:val="24"/>
              </w:rPr>
              <w:t>Priorities</w:t>
            </w:r>
          </w:p>
        </w:tc>
        <w:tc>
          <w:tcPr>
            <w:tcW w:w="765" w:type="dxa"/>
          </w:tcPr>
          <w:p w14:paraId="3F1A8590" w14:textId="2406745F" w:rsidR="00FD5849" w:rsidRDefault="0003622C" w:rsidP="00ED614D">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szCs w:val="24"/>
              </w:rPr>
              <w:t>12</w:t>
            </w:r>
          </w:p>
        </w:tc>
        <w:tc>
          <w:tcPr>
            <w:tcW w:w="709" w:type="dxa"/>
          </w:tcPr>
          <w:p w14:paraId="7782B7BB" w14:textId="71FB2CB6" w:rsidR="00FD5849" w:rsidRDefault="0003622C" w:rsidP="00ED614D">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szCs w:val="24"/>
              </w:rPr>
              <w:t>6.7</w:t>
            </w:r>
          </w:p>
        </w:tc>
        <w:tc>
          <w:tcPr>
            <w:tcW w:w="5492" w:type="dxa"/>
          </w:tcPr>
          <w:p w14:paraId="6DAA8599" w14:textId="77777777" w:rsidR="006F78E3" w:rsidRDefault="001E36A0" w:rsidP="007B3090">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1E36A0">
              <w:rPr>
                <w:rFonts w:asciiTheme="minorHAnsi" w:hAnsiTheme="minorHAnsi" w:cstheme="minorHAnsi"/>
                <w:i/>
                <w:iCs/>
                <w:szCs w:val="24"/>
              </w:rPr>
              <w:t xml:space="preserve">Homelessness should be priority. </w:t>
            </w:r>
          </w:p>
          <w:p w14:paraId="6CCF79A4" w14:textId="321513EF" w:rsidR="00FD5849" w:rsidRPr="00FD5849" w:rsidRDefault="001E36A0" w:rsidP="001E36A0">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1E36A0">
              <w:rPr>
                <w:rFonts w:asciiTheme="minorHAnsi" w:hAnsiTheme="minorHAnsi" w:cstheme="minorHAnsi"/>
                <w:i/>
                <w:iCs/>
                <w:szCs w:val="24"/>
              </w:rPr>
              <w:t>Other services are overlooked. Also, hardworking taxpayers are hit hard to subsidise these functions by increasing council tax, charges to park on the street in front of our houses. I could go on!!</w:t>
            </w:r>
          </w:p>
        </w:tc>
      </w:tr>
      <w:tr w:rsidR="001E36A0" w14:paraId="065E8DE9" w14:textId="77777777" w:rsidTr="00ED614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4DB23E57" w14:textId="6D49669F" w:rsidR="001E36A0" w:rsidRPr="0072745C" w:rsidRDefault="00B855E1" w:rsidP="00B149AD">
            <w:pPr>
              <w:widowControl w:val="0"/>
              <w:autoSpaceDE w:val="0"/>
              <w:autoSpaceDN w:val="0"/>
              <w:adjustRightInd w:val="0"/>
              <w:rPr>
                <w:rFonts w:cs="Calibri"/>
                <w:color w:val="000000"/>
                <w:szCs w:val="24"/>
              </w:rPr>
            </w:pPr>
            <w:r w:rsidRPr="00B855E1">
              <w:rPr>
                <w:rFonts w:cs="Calibri"/>
                <w:color w:val="000000"/>
                <w:szCs w:val="24"/>
              </w:rPr>
              <w:t>General</w:t>
            </w:r>
            <w:r w:rsidR="00B149AD">
              <w:rPr>
                <w:rFonts w:cs="Calibri"/>
                <w:color w:val="000000"/>
                <w:szCs w:val="24"/>
              </w:rPr>
              <w:t xml:space="preserve"> </w:t>
            </w:r>
            <w:r w:rsidRPr="00B855E1">
              <w:rPr>
                <w:rFonts w:cs="Calibri"/>
                <w:color w:val="000000"/>
                <w:szCs w:val="24"/>
              </w:rPr>
              <w:t>Disagreement with</w:t>
            </w:r>
            <w:r w:rsidR="00B149AD">
              <w:rPr>
                <w:rFonts w:cs="Calibri"/>
                <w:color w:val="000000"/>
                <w:szCs w:val="24"/>
              </w:rPr>
              <w:t xml:space="preserve"> </w:t>
            </w:r>
            <w:r w:rsidRPr="00B855E1">
              <w:rPr>
                <w:rFonts w:cs="Calibri"/>
                <w:color w:val="000000"/>
                <w:szCs w:val="24"/>
              </w:rPr>
              <w:t>Additional</w:t>
            </w:r>
            <w:r w:rsidR="00B149AD">
              <w:rPr>
                <w:rFonts w:cs="Calibri"/>
                <w:color w:val="000000"/>
                <w:szCs w:val="24"/>
              </w:rPr>
              <w:t xml:space="preserve"> </w:t>
            </w:r>
            <w:r w:rsidRPr="00B855E1">
              <w:rPr>
                <w:rFonts w:cs="Calibri"/>
                <w:color w:val="000000"/>
                <w:szCs w:val="24"/>
              </w:rPr>
              <w:t>Spending</w:t>
            </w:r>
          </w:p>
        </w:tc>
        <w:tc>
          <w:tcPr>
            <w:tcW w:w="765" w:type="dxa"/>
          </w:tcPr>
          <w:p w14:paraId="4A0E7668" w14:textId="0355C352" w:rsidR="001E36A0" w:rsidRDefault="00885AC1" w:rsidP="00ED614D">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szCs w:val="24"/>
              </w:rPr>
              <w:t>12</w:t>
            </w:r>
          </w:p>
        </w:tc>
        <w:tc>
          <w:tcPr>
            <w:tcW w:w="709" w:type="dxa"/>
          </w:tcPr>
          <w:p w14:paraId="27E155B7" w14:textId="5E395ED1" w:rsidR="001E36A0" w:rsidRDefault="00885AC1" w:rsidP="00ED614D">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szCs w:val="24"/>
              </w:rPr>
              <w:t>6.7</w:t>
            </w:r>
          </w:p>
        </w:tc>
        <w:tc>
          <w:tcPr>
            <w:tcW w:w="5492" w:type="dxa"/>
          </w:tcPr>
          <w:p w14:paraId="0D6F32E5" w14:textId="77777777" w:rsidR="006F7527" w:rsidRDefault="00324DE0" w:rsidP="007B3090">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324DE0">
              <w:rPr>
                <w:rFonts w:asciiTheme="minorHAnsi" w:hAnsiTheme="minorHAnsi" w:cstheme="minorHAnsi"/>
                <w:i/>
                <w:iCs/>
                <w:szCs w:val="24"/>
              </w:rPr>
              <w:t xml:space="preserve">Not necessary. </w:t>
            </w:r>
          </w:p>
          <w:p w14:paraId="0AA21078" w14:textId="17E37E41" w:rsidR="001E36A0" w:rsidRPr="001E36A0" w:rsidRDefault="00324DE0" w:rsidP="00324DE0">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324DE0">
              <w:rPr>
                <w:rFonts w:asciiTheme="minorHAnsi" w:hAnsiTheme="minorHAnsi" w:cstheme="minorHAnsi"/>
                <w:i/>
                <w:iCs/>
                <w:szCs w:val="24"/>
              </w:rPr>
              <w:t>There should be no additional spending.</w:t>
            </w:r>
          </w:p>
        </w:tc>
      </w:tr>
      <w:tr w:rsidR="00324DE0" w14:paraId="42F914F9" w14:textId="77777777" w:rsidTr="00ED614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33928728" w14:textId="4C759119" w:rsidR="00324DE0" w:rsidRPr="0072745C" w:rsidRDefault="00BF03CF" w:rsidP="00B149AD">
            <w:pPr>
              <w:widowControl w:val="0"/>
              <w:autoSpaceDE w:val="0"/>
              <w:autoSpaceDN w:val="0"/>
              <w:adjustRightInd w:val="0"/>
              <w:rPr>
                <w:rFonts w:cs="Calibri"/>
                <w:color w:val="000000"/>
                <w:szCs w:val="24"/>
              </w:rPr>
            </w:pPr>
            <w:r w:rsidRPr="00BF03CF">
              <w:rPr>
                <w:rFonts w:cs="Calibri"/>
                <w:color w:val="000000"/>
                <w:szCs w:val="24"/>
              </w:rPr>
              <w:t>Focus on the</w:t>
            </w:r>
            <w:r w:rsidR="00B149AD">
              <w:rPr>
                <w:rFonts w:cs="Calibri"/>
                <w:color w:val="000000"/>
                <w:szCs w:val="24"/>
              </w:rPr>
              <w:t xml:space="preserve"> </w:t>
            </w:r>
            <w:r w:rsidRPr="00BF03CF">
              <w:rPr>
                <w:rFonts w:cs="Calibri"/>
                <w:color w:val="000000"/>
                <w:szCs w:val="24"/>
              </w:rPr>
              <w:t>majority not</w:t>
            </w:r>
            <w:r w:rsidR="00B149AD">
              <w:rPr>
                <w:rFonts w:cs="Calibri"/>
                <w:color w:val="000000"/>
                <w:szCs w:val="24"/>
              </w:rPr>
              <w:t xml:space="preserve"> </w:t>
            </w:r>
            <w:r w:rsidRPr="00BF03CF">
              <w:rPr>
                <w:rFonts w:cs="Calibri"/>
                <w:color w:val="000000"/>
                <w:szCs w:val="24"/>
              </w:rPr>
              <w:t>minority</w:t>
            </w:r>
          </w:p>
        </w:tc>
        <w:tc>
          <w:tcPr>
            <w:tcW w:w="765" w:type="dxa"/>
          </w:tcPr>
          <w:p w14:paraId="1757C600" w14:textId="1B84E34E" w:rsidR="00324DE0" w:rsidRDefault="00885AC1" w:rsidP="00ED614D">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szCs w:val="24"/>
              </w:rPr>
              <w:t>8</w:t>
            </w:r>
          </w:p>
        </w:tc>
        <w:tc>
          <w:tcPr>
            <w:tcW w:w="709" w:type="dxa"/>
          </w:tcPr>
          <w:p w14:paraId="1D53B7E2" w14:textId="0BFF3951" w:rsidR="00324DE0" w:rsidRDefault="00885AC1" w:rsidP="00ED614D">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szCs w:val="24"/>
              </w:rPr>
              <w:t>4.5</w:t>
            </w:r>
          </w:p>
        </w:tc>
        <w:tc>
          <w:tcPr>
            <w:tcW w:w="5492" w:type="dxa"/>
          </w:tcPr>
          <w:p w14:paraId="2FC21053" w14:textId="61BB7BD6" w:rsidR="00324DE0" w:rsidRPr="00324DE0" w:rsidRDefault="007F2A36" w:rsidP="007F2A36">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7F2A36">
              <w:rPr>
                <w:rFonts w:asciiTheme="minorHAnsi" w:hAnsiTheme="minorHAnsi" w:cstheme="minorHAnsi"/>
                <w:i/>
                <w:iCs/>
                <w:szCs w:val="24"/>
              </w:rPr>
              <w:t>This supports a particular group of Cardiff residents not all Cardiff residents.</w:t>
            </w:r>
          </w:p>
        </w:tc>
      </w:tr>
      <w:tr w:rsidR="00324DE0" w14:paraId="1B770D0A" w14:textId="77777777" w:rsidTr="00ED614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50AB3893" w14:textId="56CBAA97" w:rsidR="00324DE0" w:rsidRPr="0072745C" w:rsidRDefault="0013775B" w:rsidP="00B149AD">
            <w:pPr>
              <w:widowControl w:val="0"/>
              <w:autoSpaceDE w:val="0"/>
              <w:autoSpaceDN w:val="0"/>
              <w:adjustRightInd w:val="0"/>
              <w:rPr>
                <w:rFonts w:cs="Calibri"/>
                <w:color w:val="000000"/>
                <w:szCs w:val="24"/>
              </w:rPr>
            </w:pPr>
            <w:r w:rsidRPr="0013775B">
              <w:rPr>
                <w:rFonts w:cs="Calibri"/>
                <w:color w:val="000000"/>
                <w:szCs w:val="24"/>
              </w:rPr>
              <w:t>Alternative</w:t>
            </w:r>
            <w:r w:rsidR="00B149AD">
              <w:rPr>
                <w:rFonts w:cs="Calibri"/>
                <w:color w:val="000000"/>
                <w:szCs w:val="24"/>
              </w:rPr>
              <w:t xml:space="preserve"> </w:t>
            </w:r>
            <w:r w:rsidRPr="0013775B">
              <w:rPr>
                <w:rFonts w:cs="Calibri"/>
                <w:color w:val="000000"/>
                <w:szCs w:val="24"/>
              </w:rPr>
              <w:t>Solutions</w:t>
            </w:r>
          </w:p>
        </w:tc>
        <w:tc>
          <w:tcPr>
            <w:tcW w:w="765" w:type="dxa"/>
          </w:tcPr>
          <w:p w14:paraId="53A63485" w14:textId="71992748" w:rsidR="00324DE0" w:rsidRDefault="00885AC1" w:rsidP="00ED614D">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szCs w:val="24"/>
              </w:rPr>
              <w:t>6</w:t>
            </w:r>
          </w:p>
        </w:tc>
        <w:tc>
          <w:tcPr>
            <w:tcW w:w="709" w:type="dxa"/>
          </w:tcPr>
          <w:p w14:paraId="2A39B958" w14:textId="58B34CE1" w:rsidR="00324DE0" w:rsidRDefault="00885AC1" w:rsidP="00ED614D">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szCs w:val="24"/>
              </w:rPr>
              <w:t>3.4</w:t>
            </w:r>
          </w:p>
        </w:tc>
        <w:tc>
          <w:tcPr>
            <w:tcW w:w="5492" w:type="dxa"/>
          </w:tcPr>
          <w:p w14:paraId="03883572" w14:textId="05ECCAC3" w:rsidR="00324DE0" w:rsidRPr="00324DE0" w:rsidRDefault="007F2A36" w:rsidP="007F2A36">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7F2A36">
              <w:rPr>
                <w:rFonts w:asciiTheme="minorHAnsi" w:hAnsiTheme="minorHAnsi" w:cstheme="minorHAnsi"/>
                <w:i/>
                <w:iCs/>
                <w:szCs w:val="24"/>
              </w:rPr>
              <w:t>I think services should be streamlined first.</w:t>
            </w:r>
          </w:p>
        </w:tc>
      </w:tr>
      <w:tr w:rsidR="00324DE0" w14:paraId="5841D35D" w14:textId="77777777" w:rsidTr="00ED614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06CFCB55" w14:textId="65447576" w:rsidR="00324DE0" w:rsidRPr="0072745C" w:rsidRDefault="00885AC1" w:rsidP="0072745C">
            <w:pPr>
              <w:widowControl w:val="0"/>
              <w:autoSpaceDE w:val="0"/>
              <w:autoSpaceDN w:val="0"/>
              <w:adjustRightInd w:val="0"/>
              <w:rPr>
                <w:rFonts w:cs="Calibri"/>
                <w:color w:val="000000"/>
                <w:szCs w:val="24"/>
              </w:rPr>
            </w:pPr>
            <w:r>
              <w:rPr>
                <w:rFonts w:cs="Calibri"/>
                <w:color w:val="000000"/>
                <w:szCs w:val="24"/>
              </w:rPr>
              <w:t>Other</w:t>
            </w:r>
          </w:p>
        </w:tc>
        <w:tc>
          <w:tcPr>
            <w:tcW w:w="765" w:type="dxa"/>
          </w:tcPr>
          <w:p w14:paraId="6CB8307A" w14:textId="598F8862" w:rsidR="00324DE0" w:rsidRDefault="00885AC1" w:rsidP="00ED614D">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szCs w:val="24"/>
              </w:rPr>
              <w:t>16</w:t>
            </w:r>
          </w:p>
        </w:tc>
        <w:tc>
          <w:tcPr>
            <w:tcW w:w="709" w:type="dxa"/>
          </w:tcPr>
          <w:p w14:paraId="7128A5CA" w14:textId="3A5A8DD5" w:rsidR="00324DE0" w:rsidRDefault="00885AC1" w:rsidP="00ED614D">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szCs w:val="24"/>
              </w:rPr>
              <w:t>9.0</w:t>
            </w:r>
          </w:p>
        </w:tc>
        <w:tc>
          <w:tcPr>
            <w:tcW w:w="5492" w:type="dxa"/>
          </w:tcPr>
          <w:p w14:paraId="07C36669" w14:textId="0D9F72E9" w:rsidR="00856769" w:rsidRDefault="00885AC1" w:rsidP="007B3090">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885AC1">
              <w:rPr>
                <w:rFonts w:asciiTheme="minorHAnsi" w:hAnsiTheme="minorHAnsi" w:cstheme="minorHAnsi"/>
                <w:i/>
                <w:iCs/>
                <w:szCs w:val="24"/>
              </w:rPr>
              <w:t xml:space="preserve">Don’t use these services. </w:t>
            </w:r>
          </w:p>
          <w:p w14:paraId="3F6D1EC2" w14:textId="26BBA55B" w:rsidR="00324DE0" w:rsidRPr="00324DE0" w:rsidRDefault="00885AC1" w:rsidP="00885AC1">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885AC1">
              <w:rPr>
                <w:rFonts w:asciiTheme="minorHAnsi" w:hAnsiTheme="minorHAnsi" w:cstheme="minorHAnsi"/>
                <w:i/>
                <w:iCs/>
                <w:szCs w:val="24"/>
              </w:rPr>
              <w:t>That should be a central government role nationally.</w:t>
            </w:r>
          </w:p>
        </w:tc>
      </w:tr>
      <w:tr w:rsidR="00D34529" w14:paraId="2078DF66" w14:textId="77777777" w:rsidTr="00ED614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1872EBB2" w14:textId="77777777" w:rsidR="00D34529" w:rsidRPr="00FA1DBB" w:rsidRDefault="00D34529" w:rsidP="0030653F">
            <w:pPr>
              <w:widowControl w:val="0"/>
              <w:autoSpaceDE w:val="0"/>
              <w:autoSpaceDN w:val="0"/>
              <w:adjustRightInd w:val="0"/>
              <w:rPr>
                <w:rFonts w:cs="Calibri"/>
                <w:color w:val="000000"/>
                <w:szCs w:val="24"/>
              </w:rPr>
            </w:pPr>
            <w:r w:rsidRPr="00FA1DBB">
              <w:rPr>
                <w:rFonts w:cs="Calibri"/>
                <w:color w:val="000000"/>
                <w:szCs w:val="24"/>
              </w:rPr>
              <w:t>Total</w:t>
            </w:r>
          </w:p>
        </w:tc>
        <w:tc>
          <w:tcPr>
            <w:tcW w:w="765" w:type="dxa"/>
          </w:tcPr>
          <w:p w14:paraId="0BC8BC39" w14:textId="43B2F597" w:rsidR="00D34529" w:rsidRPr="00EE3CCB" w:rsidRDefault="00ED614D" w:rsidP="00ED614D">
            <w:pPr>
              <w:widowControl w:val="0"/>
              <w:autoSpaceDE w:val="0"/>
              <w:autoSpaceDN w:val="0"/>
              <w:adjustRightInd w:val="0"/>
              <w:jc w:val="right"/>
              <w:cnfStyle w:val="010000000000" w:firstRow="0" w:lastRow="1" w:firstColumn="0" w:lastColumn="0" w:oddVBand="0" w:evenVBand="0" w:oddHBand="0" w:evenHBand="0" w:firstRowFirstColumn="0" w:firstRowLastColumn="0" w:lastRowFirstColumn="0" w:lastRowLastColumn="0"/>
              <w:rPr>
                <w:rFonts w:cs="Calibri"/>
                <w:color w:val="000000"/>
                <w:szCs w:val="24"/>
              </w:rPr>
            </w:pPr>
            <w:r>
              <w:rPr>
                <w:rFonts w:cs="Calibri"/>
                <w:color w:val="000000"/>
                <w:szCs w:val="24"/>
              </w:rPr>
              <w:t>178</w:t>
            </w:r>
          </w:p>
        </w:tc>
        <w:tc>
          <w:tcPr>
            <w:tcW w:w="709" w:type="dxa"/>
          </w:tcPr>
          <w:p w14:paraId="2EE97ECC" w14:textId="77777777" w:rsidR="00D34529" w:rsidRPr="00EE3CCB" w:rsidRDefault="00D34529" w:rsidP="00ED614D">
            <w:pPr>
              <w:widowControl w:val="0"/>
              <w:autoSpaceDE w:val="0"/>
              <w:autoSpaceDN w:val="0"/>
              <w:adjustRightInd w:val="0"/>
              <w:jc w:val="right"/>
              <w:cnfStyle w:val="010000000000" w:firstRow="0" w:lastRow="1" w:firstColumn="0" w:lastColumn="0" w:oddVBand="0" w:evenVBand="0" w:oddHBand="0" w:evenHBand="0" w:firstRowFirstColumn="0" w:firstRowLastColumn="0" w:lastRowFirstColumn="0" w:lastRowLastColumn="0"/>
              <w:rPr>
                <w:rFonts w:cs="Calibri"/>
                <w:i/>
                <w:iCs/>
                <w:color w:val="000000"/>
                <w:szCs w:val="24"/>
              </w:rPr>
            </w:pPr>
            <w:r>
              <w:rPr>
                <w:rFonts w:cs="Calibri"/>
                <w:i/>
                <w:iCs/>
                <w:color w:val="000000"/>
                <w:szCs w:val="24"/>
              </w:rPr>
              <w:t>-</w:t>
            </w:r>
          </w:p>
        </w:tc>
        <w:tc>
          <w:tcPr>
            <w:tcW w:w="5492" w:type="dxa"/>
          </w:tcPr>
          <w:p w14:paraId="4EB21267" w14:textId="77777777" w:rsidR="00D34529" w:rsidRDefault="00D34529" w:rsidP="0030653F">
            <w:pPr>
              <w:widowControl w:val="0"/>
              <w:autoSpaceDE w:val="0"/>
              <w:autoSpaceDN w:val="0"/>
              <w:adjustRightInd w:val="0"/>
              <w:spacing w:after="80"/>
              <w:ind w:left="170"/>
              <w:contextualSpacing/>
              <w:cnfStyle w:val="010000000000" w:firstRow="0" w:lastRow="1" w:firstColumn="0" w:lastColumn="0" w:oddVBand="0" w:evenVBand="0" w:oddHBand="0" w:evenHBand="0" w:firstRowFirstColumn="0" w:firstRowLastColumn="0" w:lastRowFirstColumn="0" w:lastRowLastColumn="0"/>
              <w:rPr>
                <w:rFonts w:cs="Calibri"/>
                <w:i/>
                <w:iCs/>
                <w:szCs w:val="24"/>
              </w:rPr>
            </w:pPr>
          </w:p>
        </w:tc>
      </w:tr>
    </w:tbl>
    <w:p w14:paraId="581F07B2" w14:textId="77777777" w:rsidR="00D34529" w:rsidRPr="00B6245C" w:rsidRDefault="00D34529" w:rsidP="00D34529">
      <w:pPr>
        <w:spacing w:after="0"/>
        <w:rPr>
          <w:i/>
          <w:iCs/>
        </w:rPr>
      </w:pPr>
      <w:r w:rsidRPr="00B6245C">
        <w:rPr>
          <w:i/>
          <w:iCs/>
        </w:rPr>
        <w:t>Note: Respondents could leave multiple comments, therefore total may exceed 100%</w:t>
      </w:r>
    </w:p>
    <w:p w14:paraId="6B47F724" w14:textId="77777777" w:rsidR="00272095" w:rsidRPr="00DA07B7" w:rsidRDefault="00272095" w:rsidP="00272095"/>
    <w:p w14:paraId="577ACE30" w14:textId="77777777" w:rsidR="007726E0" w:rsidRPr="00DA07B7" w:rsidRDefault="007726E0" w:rsidP="007726E0"/>
    <w:p w14:paraId="67B4F169" w14:textId="77777777" w:rsidR="002612E7" w:rsidRDefault="002612E7">
      <w:pPr>
        <w:rPr>
          <w:rFonts w:asciiTheme="majorHAnsi" w:eastAsiaTheme="majorEastAsia" w:hAnsiTheme="majorHAnsi" w:cstheme="majorBidi"/>
          <w:color w:val="2F5496" w:themeColor="accent1" w:themeShade="BF"/>
          <w:sz w:val="32"/>
          <w:szCs w:val="24"/>
        </w:rPr>
      </w:pPr>
      <w:r>
        <w:br w:type="page"/>
      </w:r>
    </w:p>
    <w:p w14:paraId="2721633E" w14:textId="37125553" w:rsidR="007726E0" w:rsidRPr="00CF4390" w:rsidRDefault="007726E0" w:rsidP="00EF4EB9">
      <w:pPr>
        <w:pStyle w:val="Heading3"/>
      </w:pPr>
      <w:bookmarkStart w:id="68" w:name="_Why_Do_You_2"/>
      <w:bookmarkStart w:id="69" w:name="_Toc190194140"/>
      <w:bookmarkEnd w:id="68"/>
      <w:r w:rsidRPr="00CF4390">
        <w:lastRenderedPageBreak/>
        <w:t>Why Do You Disagree with Additional Investment in Adult Services?</w:t>
      </w:r>
      <w:bookmarkEnd w:id="69"/>
    </w:p>
    <w:p w14:paraId="754DA709" w14:textId="38E283E6" w:rsidR="00D34529" w:rsidRPr="00BD2837" w:rsidRDefault="001105AD" w:rsidP="00D34529">
      <w:pPr>
        <w:rPr>
          <w:rStyle w:val="Hyperlink"/>
          <w:i/>
          <w:iCs/>
          <w:color w:val="CC0099"/>
        </w:rPr>
      </w:pPr>
      <w:hyperlink w:anchor="Page18" w:history="1">
        <w:r w:rsidRPr="00BD2837">
          <w:rPr>
            <w:rStyle w:val="Hyperlink"/>
            <w:i/>
            <w:iCs/>
            <w:color w:val="CC0099"/>
          </w:rPr>
          <w:t>Return to Page 18</w:t>
        </w:r>
      </w:hyperlink>
    </w:p>
    <w:tbl>
      <w:tblPr>
        <w:tblStyle w:val="GridTable4-Accent5"/>
        <w:tblW w:w="9484" w:type="dxa"/>
        <w:tblLook w:val="04E0" w:firstRow="1" w:lastRow="1" w:firstColumn="1" w:lastColumn="0" w:noHBand="0" w:noVBand="1"/>
      </w:tblPr>
      <w:tblGrid>
        <w:gridCol w:w="2518"/>
        <w:gridCol w:w="765"/>
        <w:gridCol w:w="709"/>
        <w:gridCol w:w="5492"/>
      </w:tblGrid>
      <w:tr w:rsidR="00D34529" w14:paraId="2EB50C21" w14:textId="77777777" w:rsidTr="0030653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3F0DF27D" w14:textId="77777777" w:rsidR="00D34529" w:rsidRDefault="00D34529" w:rsidP="0030653F">
            <w:pPr>
              <w:widowControl w:val="0"/>
              <w:autoSpaceDE w:val="0"/>
              <w:autoSpaceDN w:val="0"/>
              <w:adjustRightInd w:val="0"/>
              <w:rPr>
                <w:rFonts w:cs="Calibri"/>
                <w:color w:val="FFFFFF"/>
                <w:szCs w:val="24"/>
              </w:rPr>
            </w:pPr>
            <w:r>
              <w:rPr>
                <w:rFonts w:cs="Calibri"/>
                <w:color w:val="FFFFFF"/>
                <w:szCs w:val="24"/>
              </w:rPr>
              <w:t>Theme</w:t>
            </w:r>
          </w:p>
        </w:tc>
        <w:tc>
          <w:tcPr>
            <w:tcW w:w="765" w:type="dxa"/>
          </w:tcPr>
          <w:p w14:paraId="151C86BF" w14:textId="77777777" w:rsidR="00D34529" w:rsidRDefault="00D34529"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cs="Calibri"/>
                <w:b/>
                <w:bCs/>
                <w:color w:val="FFFFFF"/>
                <w:szCs w:val="24"/>
              </w:rPr>
            </w:pPr>
            <w:r>
              <w:rPr>
                <w:rFonts w:cs="Calibri"/>
                <w:b/>
                <w:bCs/>
                <w:color w:val="FFFFFF"/>
                <w:szCs w:val="24"/>
              </w:rPr>
              <w:t>No</w:t>
            </w:r>
          </w:p>
        </w:tc>
        <w:tc>
          <w:tcPr>
            <w:tcW w:w="709" w:type="dxa"/>
          </w:tcPr>
          <w:p w14:paraId="0269FEFE" w14:textId="77777777" w:rsidR="00D34529" w:rsidRDefault="00D34529"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cs="Calibri"/>
                <w:b/>
                <w:bCs/>
                <w:color w:val="FFFFFF"/>
                <w:szCs w:val="24"/>
              </w:rPr>
            </w:pPr>
            <w:r>
              <w:rPr>
                <w:rFonts w:cs="Calibri"/>
                <w:b/>
                <w:bCs/>
                <w:color w:val="FFFFFF"/>
                <w:szCs w:val="24"/>
              </w:rPr>
              <w:t>%</w:t>
            </w:r>
          </w:p>
        </w:tc>
        <w:tc>
          <w:tcPr>
            <w:tcW w:w="5492" w:type="dxa"/>
          </w:tcPr>
          <w:p w14:paraId="37681331" w14:textId="77777777" w:rsidR="00D34529" w:rsidRDefault="00D34529"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cs="Calibri"/>
                <w:b/>
                <w:bCs/>
                <w:color w:val="FFFFFF"/>
                <w:szCs w:val="24"/>
              </w:rPr>
            </w:pPr>
            <w:r>
              <w:rPr>
                <w:rFonts w:cs="Calibri"/>
                <w:b/>
                <w:bCs/>
                <w:color w:val="FFFFFF"/>
                <w:szCs w:val="24"/>
              </w:rPr>
              <w:t>Example Comments</w:t>
            </w:r>
          </w:p>
        </w:tc>
      </w:tr>
      <w:tr w:rsidR="00D34529" w14:paraId="23073FA2" w14:textId="77777777" w:rsidTr="00CF439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729F29D9" w14:textId="262A01BA" w:rsidR="00D34529" w:rsidRPr="00FA1DBB" w:rsidRDefault="00CF4390" w:rsidP="0030653F">
            <w:pPr>
              <w:widowControl w:val="0"/>
              <w:autoSpaceDE w:val="0"/>
              <w:autoSpaceDN w:val="0"/>
              <w:adjustRightInd w:val="0"/>
              <w:rPr>
                <w:rFonts w:cs="Calibri"/>
                <w:szCs w:val="24"/>
              </w:rPr>
            </w:pPr>
            <w:r w:rsidRPr="0052084C">
              <w:rPr>
                <w:rFonts w:asciiTheme="minorHAnsi" w:hAnsiTheme="minorHAnsi" w:cstheme="minorHAnsi"/>
                <w:color w:val="000000"/>
                <w:szCs w:val="24"/>
              </w:rPr>
              <w:t>Personal Responsibility / Self-Sufficiency for Adults</w:t>
            </w:r>
          </w:p>
        </w:tc>
        <w:tc>
          <w:tcPr>
            <w:tcW w:w="765" w:type="dxa"/>
          </w:tcPr>
          <w:p w14:paraId="5F155E32" w14:textId="3BBC9B56" w:rsidR="00D34529" w:rsidRPr="00CF4390" w:rsidRDefault="00CF4390" w:rsidP="00CF4390">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szCs w:val="24"/>
              </w:rPr>
            </w:pPr>
            <w:r w:rsidRPr="00CF4390">
              <w:rPr>
                <w:rFonts w:cs="Calibri"/>
                <w:szCs w:val="24"/>
              </w:rPr>
              <w:t>55</w:t>
            </w:r>
          </w:p>
        </w:tc>
        <w:tc>
          <w:tcPr>
            <w:tcW w:w="709" w:type="dxa"/>
          </w:tcPr>
          <w:p w14:paraId="51CB8173" w14:textId="08917371" w:rsidR="00D34529" w:rsidRPr="00CF4390" w:rsidRDefault="00CF4390" w:rsidP="00CF4390">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i/>
                <w:iCs/>
                <w:szCs w:val="24"/>
              </w:rPr>
            </w:pPr>
            <w:r w:rsidRPr="00CF4390">
              <w:rPr>
                <w:rFonts w:cs="Calibri"/>
                <w:i/>
                <w:iCs/>
                <w:szCs w:val="24"/>
              </w:rPr>
              <w:t>22.2</w:t>
            </w:r>
          </w:p>
        </w:tc>
        <w:tc>
          <w:tcPr>
            <w:tcW w:w="5492" w:type="dxa"/>
          </w:tcPr>
          <w:p w14:paraId="356D63EF" w14:textId="77777777" w:rsidR="00D34529" w:rsidRPr="00CF4390" w:rsidRDefault="00CF4390" w:rsidP="000129C7">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52084C">
              <w:rPr>
                <w:rFonts w:asciiTheme="minorHAnsi" w:hAnsiTheme="minorHAnsi" w:cstheme="minorHAnsi"/>
                <w:color w:val="000000"/>
                <w:szCs w:val="24"/>
              </w:rPr>
              <w:t>Adults should be in a position to look after themselves within their means.</w:t>
            </w:r>
          </w:p>
          <w:p w14:paraId="33B68E25" w14:textId="77777777" w:rsidR="00CF4390" w:rsidRPr="00CF4390" w:rsidRDefault="00CF4390" w:rsidP="000129C7">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52084C">
              <w:rPr>
                <w:rFonts w:asciiTheme="minorHAnsi" w:hAnsiTheme="minorHAnsi" w:cstheme="minorHAnsi"/>
                <w:color w:val="000000"/>
                <w:szCs w:val="24"/>
              </w:rPr>
              <w:t>As a working adult, I support my family and secure my future. My life is my responsibility, I don't expect society to pay for it and I am fed up with too many people in Cardiff playing the system to get help they can't bother to secure themselves.</w:t>
            </w:r>
          </w:p>
          <w:p w14:paraId="58D86056" w14:textId="77777777" w:rsidR="00CF4390" w:rsidRPr="00CF4390" w:rsidRDefault="00CF4390" w:rsidP="000129C7">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52084C">
              <w:rPr>
                <w:rFonts w:asciiTheme="minorHAnsi" w:hAnsiTheme="minorHAnsi" w:cstheme="minorHAnsi"/>
                <w:color w:val="000000"/>
                <w:szCs w:val="24"/>
              </w:rPr>
              <w:t>They are adults. They can fund it themselves.</w:t>
            </w:r>
          </w:p>
          <w:p w14:paraId="78F6317D" w14:textId="77777777" w:rsidR="00CF4390" w:rsidRPr="00CF4390" w:rsidRDefault="00CF4390" w:rsidP="000129C7">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52084C">
              <w:rPr>
                <w:rFonts w:asciiTheme="minorHAnsi" w:hAnsiTheme="minorHAnsi" w:cstheme="minorHAnsi"/>
                <w:color w:val="000000"/>
                <w:szCs w:val="24"/>
              </w:rPr>
              <w:t>Should be self funded.</w:t>
            </w:r>
          </w:p>
          <w:p w14:paraId="0731F817" w14:textId="3317E3CF" w:rsidR="00CF4390" w:rsidRPr="002A193E" w:rsidRDefault="00CF4390" w:rsidP="0030653F">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52084C">
              <w:rPr>
                <w:rFonts w:asciiTheme="minorHAnsi" w:hAnsiTheme="minorHAnsi" w:cstheme="minorHAnsi"/>
                <w:color w:val="000000"/>
                <w:szCs w:val="24"/>
              </w:rPr>
              <w:t>Adults should look after themselves.</w:t>
            </w:r>
          </w:p>
        </w:tc>
      </w:tr>
      <w:tr w:rsidR="00D34529" w14:paraId="01D4E508" w14:textId="77777777" w:rsidTr="00CF439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6820E2F2" w14:textId="79EBAFF0" w:rsidR="00D34529" w:rsidRPr="00FA1DBB" w:rsidRDefault="00CF4390" w:rsidP="0030653F">
            <w:pPr>
              <w:widowControl w:val="0"/>
              <w:autoSpaceDE w:val="0"/>
              <w:autoSpaceDN w:val="0"/>
              <w:adjustRightInd w:val="0"/>
              <w:rPr>
                <w:rFonts w:cs="Calibri"/>
                <w:szCs w:val="24"/>
              </w:rPr>
            </w:pPr>
            <w:r w:rsidRPr="0052084C">
              <w:rPr>
                <w:rFonts w:asciiTheme="minorHAnsi" w:hAnsiTheme="minorHAnsi" w:cstheme="minorHAnsi"/>
                <w:color w:val="000000"/>
                <w:szCs w:val="24"/>
              </w:rPr>
              <w:t>Lack of Detail / Need more info</w:t>
            </w:r>
          </w:p>
        </w:tc>
        <w:tc>
          <w:tcPr>
            <w:tcW w:w="765" w:type="dxa"/>
          </w:tcPr>
          <w:p w14:paraId="50AF477D" w14:textId="577E43B3" w:rsidR="00D34529" w:rsidRPr="00CF4390" w:rsidRDefault="00CF4390" w:rsidP="00CF4390">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szCs w:val="24"/>
              </w:rPr>
            </w:pPr>
            <w:r w:rsidRPr="0052084C">
              <w:rPr>
                <w:rFonts w:asciiTheme="minorHAnsi" w:hAnsiTheme="minorHAnsi" w:cstheme="minorHAnsi"/>
                <w:color w:val="000000"/>
                <w:szCs w:val="24"/>
              </w:rPr>
              <w:t>50</w:t>
            </w:r>
          </w:p>
        </w:tc>
        <w:tc>
          <w:tcPr>
            <w:tcW w:w="709" w:type="dxa"/>
          </w:tcPr>
          <w:p w14:paraId="6F565DA0" w14:textId="797E5BD3" w:rsidR="00D34529" w:rsidRPr="00CF4390" w:rsidRDefault="00CF4390" w:rsidP="00CF4390">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i/>
                <w:iCs/>
                <w:szCs w:val="24"/>
              </w:rPr>
            </w:pPr>
            <w:r w:rsidRPr="0052084C">
              <w:rPr>
                <w:rFonts w:asciiTheme="minorHAnsi" w:hAnsiTheme="minorHAnsi" w:cstheme="minorHAnsi"/>
                <w:i/>
                <w:iCs/>
                <w:color w:val="000000"/>
                <w:szCs w:val="24"/>
              </w:rPr>
              <w:t>20.2</w:t>
            </w:r>
          </w:p>
        </w:tc>
        <w:tc>
          <w:tcPr>
            <w:tcW w:w="5492" w:type="dxa"/>
          </w:tcPr>
          <w:p w14:paraId="528AB5CE" w14:textId="77777777" w:rsidR="00D34529" w:rsidRPr="00CF4390" w:rsidRDefault="00CF4390" w:rsidP="000129C7">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52084C">
              <w:rPr>
                <w:rFonts w:asciiTheme="minorHAnsi" w:hAnsiTheme="minorHAnsi" w:cstheme="minorHAnsi"/>
                <w:color w:val="000000"/>
                <w:szCs w:val="24"/>
              </w:rPr>
              <w:t>No detail about what this additional funding will be spent on.</w:t>
            </w:r>
          </w:p>
          <w:p w14:paraId="66B75974" w14:textId="77777777" w:rsidR="00CF4390" w:rsidRPr="00CF4390" w:rsidRDefault="00CF4390" w:rsidP="000129C7">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52084C">
              <w:rPr>
                <w:rFonts w:asciiTheme="minorHAnsi" w:hAnsiTheme="minorHAnsi" w:cstheme="minorHAnsi"/>
                <w:color w:val="000000"/>
                <w:szCs w:val="24"/>
              </w:rPr>
              <w:t>Not enough information on how this additional funding will be spent.</w:t>
            </w:r>
          </w:p>
          <w:p w14:paraId="5071A32F" w14:textId="77777777" w:rsidR="00CF4390" w:rsidRPr="00CF4390" w:rsidRDefault="00CF4390" w:rsidP="000129C7">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52084C">
              <w:rPr>
                <w:rFonts w:asciiTheme="minorHAnsi" w:hAnsiTheme="minorHAnsi" w:cstheme="minorHAnsi"/>
                <w:color w:val="000000"/>
                <w:szCs w:val="24"/>
              </w:rPr>
              <w:t>There is a lack of detail on the specific activities that will receive additional funding.</w:t>
            </w:r>
          </w:p>
          <w:p w14:paraId="5F52AD72" w14:textId="71DE5EA6" w:rsidR="00CF4390" w:rsidRPr="002A193E" w:rsidRDefault="00CF4390" w:rsidP="0030653F">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52084C">
              <w:rPr>
                <w:rFonts w:asciiTheme="minorHAnsi" w:hAnsiTheme="minorHAnsi" w:cstheme="minorHAnsi"/>
                <w:color w:val="000000"/>
                <w:szCs w:val="24"/>
              </w:rPr>
              <w:t>Depends on where the additional services are directed. Not enough detail.</w:t>
            </w:r>
          </w:p>
        </w:tc>
      </w:tr>
      <w:tr w:rsidR="00D34529" w14:paraId="476F4D8F" w14:textId="77777777" w:rsidTr="00CF439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5F63059F" w14:textId="1856A627" w:rsidR="00D34529" w:rsidRPr="00FA1DBB" w:rsidRDefault="00CF4390" w:rsidP="0030653F">
            <w:pPr>
              <w:widowControl w:val="0"/>
              <w:autoSpaceDE w:val="0"/>
              <w:autoSpaceDN w:val="0"/>
              <w:adjustRightInd w:val="0"/>
              <w:rPr>
                <w:rFonts w:cs="Calibri"/>
                <w:color w:val="000000"/>
                <w:szCs w:val="24"/>
              </w:rPr>
            </w:pPr>
            <w:r w:rsidRPr="0052084C">
              <w:rPr>
                <w:rFonts w:asciiTheme="minorHAnsi" w:hAnsiTheme="minorHAnsi" w:cstheme="minorHAnsi"/>
                <w:color w:val="000000"/>
                <w:szCs w:val="24"/>
              </w:rPr>
              <w:t>Budget Accountability</w:t>
            </w:r>
          </w:p>
        </w:tc>
        <w:tc>
          <w:tcPr>
            <w:tcW w:w="765" w:type="dxa"/>
          </w:tcPr>
          <w:p w14:paraId="74DB9AEC" w14:textId="552F6DE4" w:rsidR="00D34529" w:rsidRPr="00CF4390" w:rsidRDefault="00CF4390" w:rsidP="00CF4390">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sidRPr="0052084C">
              <w:rPr>
                <w:rFonts w:asciiTheme="minorHAnsi" w:hAnsiTheme="minorHAnsi" w:cstheme="minorHAnsi"/>
                <w:color w:val="000000"/>
                <w:szCs w:val="24"/>
              </w:rPr>
              <w:t>43</w:t>
            </w:r>
          </w:p>
        </w:tc>
        <w:tc>
          <w:tcPr>
            <w:tcW w:w="709" w:type="dxa"/>
          </w:tcPr>
          <w:p w14:paraId="27D351BD" w14:textId="21876C2A" w:rsidR="00D34529" w:rsidRPr="00CF4390" w:rsidRDefault="00CF4390" w:rsidP="00CF4390">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sidRPr="0052084C">
              <w:rPr>
                <w:rFonts w:asciiTheme="minorHAnsi" w:hAnsiTheme="minorHAnsi" w:cstheme="minorHAnsi"/>
                <w:i/>
                <w:iCs/>
                <w:color w:val="000000"/>
                <w:szCs w:val="24"/>
              </w:rPr>
              <w:t>17.3</w:t>
            </w:r>
          </w:p>
        </w:tc>
        <w:tc>
          <w:tcPr>
            <w:tcW w:w="5492" w:type="dxa"/>
          </w:tcPr>
          <w:p w14:paraId="666A85DB" w14:textId="77777777" w:rsidR="00D34529" w:rsidRPr="00CF4390" w:rsidRDefault="00CF4390" w:rsidP="000129C7">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52084C">
              <w:rPr>
                <w:rFonts w:asciiTheme="minorHAnsi" w:hAnsiTheme="minorHAnsi" w:cstheme="minorHAnsi"/>
                <w:color w:val="000000"/>
                <w:szCs w:val="24"/>
              </w:rPr>
              <w:t>Budgets are budgets where saving have to be found &amp; services can not just go one over spending, there has to be more accountability with why there is always such a huge over spend.</w:t>
            </w:r>
          </w:p>
          <w:p w14:paraId="34DFEA5A" w14:textId="77777777" w:rsidR="00CF4390" w:rsidRPr="00CF4390" w:rsidRDefault="00CF4390" w:rsidP="000129C7">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52084C">
              <w:rPr>
                <w:rFonts w:asciiTheme="minorHAnsi" w:hAnsiTheme="minorHAnsi" w:cstheme="minorHAnsi"/>
                <w:color w:val="000000"/>
                <w:szCs w:val="24"/>
              </w:rPr>
              <w:t>Should work within existing Budget.</w:t>
            </w:r>
          </w:p>
          <w:p w14:paraId="6EC30FD9" w14:textId="77777777" w:rsidR="00CF4390" w:rsidRPr="00CF4390" w:rsidRDefault="00CF4390" w:rsidP="000129C7">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52084C">
              <w:rPr>
                <w:rFonts w:asciiTheme="minorHAnsi" w:hAnsiTheme="minorHAnsi" w:cstheme="minorHAnsi"/>
                <w:color w:val="000000"/>
                <w:szCs w:val="24"/>
              </w:rPr>
              <w:t>This is indicated as ‘additional funding’. In times of financial austerity it seems imprudent for budgets to be exceed? At what cost? You do not provide enough (any?) information as to what sacrifices are to be made to accommodate this additional funding, therefore I strongly disagree with it, and suggest you operate within budgets just as normal tax paying individuals and any functioning business must. Alternatively make a case for and justify the additional expenditure.</w:t>
            </w:r>
          </w:p>
          <w:p w14:paraId="70F378D4" w14:textId="239E8E3D" w:rsidR="00CF4390" w:rsidRPr="002A193E" w:rsidRDefault="00CF4390" w:rsidP="0030653F">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52084C">
              <w:rPr>
                <w:rFonts w:asciiTheme="minorHAnsi" w:hAnsiTheme="minorHAnsi" w:cstheme="minorHAnsi"/>
                <w:color w:val="000000"/>
                <w:szCs w:val="24"/>
              </w:rPr>
              <w:t>The budget should be efficiently managed not simply more money allocated to inefficient services.</w:t>
            </w:r>
          </w:p>
        </w:tc>
      </w:tr>
      <w:tr w:rsidR="00CF4390" w14:paraId="56E02A4A" w14:textId="77777777" w:rsidTr="00CF439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584AB3C9" w14:textId="2092A576" w:rsidR="00CF4390" w:rsidRPr="0052084C" w:rsidRDefault="00CF4390" w:rsidP="0030653F">
            <w:pPr>
              <w:widowControl w:val="0"/>
              <w:autoSpaceDE w:val="0"/>
              <w:autoSpaceDN w:val="0"/>
              <w:adjustRightInd w:val="0"/>
              <w:rPr>
                <w:rFonts w:asciiTheme="minorHAnsi" w:hAnsiTheme="minorHAnsi" w:cstheme="minorHAnsi"/>
                <w:color w:val="000000"/>
                <w:szCs w:val="24"/>
              </w:rPr>
            </w:pPr>
            <w:r w:rsidRPr="0052084C">
              <w:rPr>
                <w:rFonts w:asciiTheme="minorHAnsi" w:hAnsiTheme="minorHAnsi" w:cstheme="minorHAnsi"/>
                <w:color w:val="000000"/>
                <w:szCs w:val="24"/>
              </w:rPr>
              <w:t>Prioritising Children / Importance of Schools</w:t>
            </w:r>
          </w:p>
        </w:tc>
        <w:tc>
          <w:tcPr>
            <w:tcW w:w="765" w:type="dxa"/>
          </w:tcPr>
          <w:p w14:paraId="44DFFFA2" w14:textId="6DF6D6D9" w:rsidR="00CF4390" w:rsidRPr="0052084C" w:rsidRDefault="00CF4390" w:rsidP="00CF4390">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Pr>
                <w:rFonts w:asciiTheme="minorHAnsi" w:hAnsiTheme="minorHAnsi" w:cstheme="minorHAnsi"/>
                <w:color w:val="000000"/>
                <w:szCs w:val="24"/>
              </w:rPr>
              <w:t>33</w:t>
            </w:r>
          </w:p>
        </w:tc>
        <w:tc>
          <w:tcPr>
            <w:tcW w:w="709" w:type="dxa"/>
          </w:tcPr>
          <w:p w14:paraId="605ECCFB" w14:textId="443F3062" w:rsidR="00CF4390" w:rsidRPr="0052084C" w:rsidRDefault="00CF4390" w:rsidP="00CF4390">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color w:val="000000"/>
                <w:szCs w:val="24"/>
              </w:rPr>
            </w:pPr>
            <w:r>
              <w:rPr>
                <w:rFonts w:asciiTheme="minorHAnsi" w:hAnsiTheme="minorHAnsi" w:cstheme="minorHAnsi"/>
                <w:i/>
                <w:iCs/>
                <w:color w:val="000000"/>
                <w:szCs w:val="24"/>
              </w:rPr>
              <w:t>13.3</w:t>
            </w:r>
          </w:p>
        </w:tc>
        <w:tc>
          <w:tcPr>
            <w:tcW w:w="5492" w:type="dxa"/>
          </w:tcPr>
          <w:p w14:paraId="5EFE60D4" w14:textId="77777777" w:rsidR="00CF4390" w:rsidRDefault="00CF4390" w:rsidP="0030653F">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52084C">
              <w:rPr>
                <w:rFonts w:asciiTheme="minorHAnsi" w:hAnsiTheme="minorHAnsi" w:cstheme="minorHAnsi"/>
                <w:color w:val="000000"/>
                <w:szCs w:val="24"/>
              </w:rPr>
              <w:t>Child education should be prioritised.</w:t>
            </w:r>
          </w:p>
          <w:p w14:paraId="13A4FBFD" w14:textId="77777777" w:rsidR="00CF4390" w:rsidRDefault="00CF4390" w:rsidP="000129C7">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52084C">
              <w:rPr>
                <w:rFonts w:asciiTheme="minorHAnsi" w:hAnsiTheme="minorHAnsi" w:cstheme="minorHAnsi"/>
                <w:color w:val="000000"/>
                <w:szCs w:val="24"/>
              </w:rPr>
              <w:t>I would prioritise children over adults.</w:t>
            </w:r>
          </w:p>
          <w:p w14:paraId="2FEA9EF0" w14:textId="769D3E9F" w:rsidR="00CF4390" w:rsidRPr="0052084C" w:rsidRDefault="00CF4390" w:rsidP="0030653F">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52084C">
              <w:rPr>
                <w:rFonts w:asciiTheme="minorHAnsi" w:hAnsiTheme="minorHAnsi" w:cstheme="minorHAnsi"/>
                <w:color w:val="000000"/>
                <w:szCs w:val="24"/>
              </w:rPr>
              <w:t>Any money should be prioritised for children’s education.</w:t>
            </w:r>
          </w:p>
        </w:tc>
      </w:tr>
      <w:tr w:rsidR="00CF4390" w14:paraId="226B5E4E" w14:textId="77777777" w:rsidTr="00CF439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4C2DEE00" w14:textId="5B4848B7" w:rsidR="00CF4390" w:rsidRPr="0052084C" w:rsidRDefault="00CF4390" w:rsidP="0030653F">
            <w:pPr>
              <w:widowControl w:val="0"/>
              <w:autoSpaceDE w:val="0"/>
              <w:autoSpaceDN w:val="0"/>
              <w:adjustRightInd w:val="0"/>
              <w:rPr>
                <w:rFonts w:asciiTheme="minorHAnsi" w:hAnsiTheme="minorHAnsi" w:cstheme="minorHAnsi"/>
                <w:color w:val="000000"/>
                <w:szCs w:val="24"/>
              </w:rPr>
            </w:pPr>
            <w:r w:rsidRPr="0052084C">
              <w:rPr>
                <w:rFonts w:asciiTheme="minorHAnsi" w:hAnsiTheme="minorHAnsi" w:cstheme="minorHAnsi"/>
                <w:color w:val="000000"/>
                <w:szCs w:val="24"/>
              </w:rPr>
              <w:lastRenderedPageBreak/>
              <w:t>Alternative Solutions</w:t>
            </w:r>
          </w:p>
        </w:tc>
        <w:tc>
          <w:tcPr>
            <w:tcW w:w="765" w:type="dxa"/>
          </w:tcPr>
          <w:p w14:paraId="1910425B" w14:textId="36939F92" w:rsidR="00CF4390" w:rsidRDefault="00CF4390" w:rsidP="00CF4390">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Pr>
                <w:rFonts w:asciiTheme="minorHAnsi" w:hAnsiTheme="minorHAnsi" w:cstheme="minorHAnsi"/>
                <w:color w:val="000000"/>
                <w:szCs w:val="24"/>
              </w:rPr>
              <w:t>32</w:t>
            </w:r>
          </w:p>
        </w:tc>
        <w:tc>
          <w:tcPr>
            <w:tcW w:w="709" w:type="dxa"/>
          </w:tcPr>
          <w:p w14:paraId="1FCE540F" w14:textId="6EFAFA8A" w:rsidR="00CF4390" w:rsidRDefault="00CF4390" w:rsidP="00CF4390">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color w:val="000000"/>
                <w:szCs w:val="24"/>
              </w:rPr>
            </w:pPr>
            <w:r>
              <w:rPr>
                <w:rFonts w:asciiTheme="minorHAnsi" w:hAnsiTheme="minorHAnsi" w:cstheme="minorHAnsi"/>
                <w:i/>
                <w:iCs/>
                <w:color w:val="000000"/>
                <w:szCs w:val="24"/>
              </w:rPr>
              <w:t>12.9</w:t>
            </w:r>
          </w:p>
        </w:tc>
        <w:tc>
          <w:tcPr>
            <w:tcW w:w="5492" w:type="dxa"/>
          </w:tcPr>
          <w:p w14:paraId="7F8B0DCE" w14:textId="77777777" w:rsidR="00CF4390" w:rsidRDefault="00CF4390" w:rsidP="000129C7">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52084C">
              <w:rPr>
                <w:rFonts w:asciiTheme="minorHAnsi" w:hAnsiTheme="minorHAnsi" w:cstheme="minorHAnsi"/>
                <w:color w:val="000000"/>
                <w:szCs w:val="24"/>
              </w:rPr>
              <w:t>Funding should be directed to more socially owned accommodation which may relieve the call on Adult Services.</w:t>
            </w:r>
          </w:p>
          <w:p w14:paraId="701DE230" w14:textId="77777777" w:rsidR="00CF4390" w:rsidRDefault="00CF4390" w:rsidP="000129C7">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52084C">
              <w:rPr>
                <w:rFonts w:asciiTheme="minorHAnsi" w:hAnsiTheme="minorHAnsi" w:cstheme="minorHAnsi"/>
                <w:color w:val="000000"/>
                <w:szCs w:val="24"/>
              </w:rPr>
              <w:t>This funding should be centrlised from UK government.</w:t>
            </w:r>
          </w:p>
          <w:p w14:paraId="497B835D" w14:textId="4CE213A2" w:rsidR="00CF4390" w:rsidRPr="0052084C" w:rsidRDefault="00CF4390" w:rsidP="0030653F">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52084C">
              <w:rPr>
                <w:rFonts w:asciiTheme="minorHAnsi" w:hAnsiTheme="minorHAnsi" w:cstheme="minorHAnsi"/>
                <w:color w:val="000000"/>
                <w:szCs w:val="24"/>
              </w:rPr>
              <w:t>There is plenty of information on line.</w:t>
            </w:r>
          </w:p>
        </w:tc>
      </w:tr>
      <w:tr w:rsidR="00CF4390" w14:paraId="1BD8A124" w14:textId="77777777" w:rsidTr="00CF439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18CD9D67" w14:textId="2F5E0988" w:rsidR="00CF4390" w:rsidRPr="0052084C" w:rsidRDefault="00CF4390" w:rsidP="0030653F">
            <w:pPr>
              <w:widowControl w:val="0"/>
              <w:autoSpaceDE w:val="0"/>
              <w:autoSpaceDN w:val="0"/>
              <w:adjustRightInd w:val="0"/>
              <w:rPr>
                <w:rFonts w:asciiTheme="minorHAnsi" w:hAnsiTheme="minorHAnsi" w:cstheme="minorHAnsi"/>
                <w:color w:val="000000"/>
                <w:szCs w:val="24"/>
              </w:rPr>
            </w:pPr>
            <w:r w:rsidRPr="0052084C">
              <w:rPr>
                <w:rFonts w:asciiTheme="minorHAnsi" w:hAnsiTheme="minorHAnsi" w:cstheme="minorHAnsi"/>
                <w:color w:val="000000"/>
                <w:szCs w:val="24"/>
              </w:rPr>
              <w:t>Efficiency and Savings</w:t>
            </w:r>
          </w:p>
        </w:tc>
        <w:tc>
          <w:tcPr>
            <w:tcW w:w="765" w:type="dxa"/>
          </w:tcPr>
          <w:p w14:paraId="231C387C" w14:textId="370EDD76" w:rsidR="00CF4390" w:rsidRDefault="00CF4390" w:rsidP="00CF4390">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Pr>
                <w:rFonts w:asciiTheme="minorHAnsi" w:hAnsiTheme="minorHAnsi" w:cstheme="minorHAnsi"/>
                <w:color w:val="000000"/>
                <w:szCs w:val="24"/>
              </w:rPr>
              <w:t>32</w:t>
            </w:r>
          </w:p>
        </w:tc>
        <w:tc>
          <w:tcPr>
            <w:tcW w:w="709" w:type="dxa"/>
          </w:tcPr>
          <w:p w14:paraId="0CAFAC24" w14:textId="07DC96CB" w:rsidR="00CF4390" w:rsidRDefault="00CF4390" w:rsidP="00CF4390">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color w:val="000000"/>
                <w:szCs w:val="24"/>
              </w:rPr>
            </w:pPr>
            <w:r>
              <w:rPr>
                <w:rFonts w:asciiTheme="minorHAnsi" w:hAnsiTheme="minorHAnsi" w:cstheme="minorHAnsi"/>
                <w:i/>
                <w:iCs/>
                <w:color w:val="000000"/>
                <w:szCs w:val="24"/>
              </w:rPr>
              <w:t>12.9</w:t>
            </w:r>
          </w:p>
        </w:tc>
        <w:tc>
          <w:tcPr>
            <w:tcW w:w="5492" w:type="dxa"/>
          </w:tcPr>
          <w:p w14:paraId="2BB22924" w14:textId="77777777" w:rsidR="00CF4390" w:rsidRDefault="00CF4390" w:rsidP="000129C7">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52084C">
              <w:rPr>
                <w:rFonts w:asciiTheme="minorHAnsi" w:hAnsiTheme="minorHAnsi" w:cstheme="minorHAnsi"/>
                <w:color w:val="000000"/>
                <w:szCs w:val="24"/>
              </w:rPr>
              <w:t>Existing funding should be used more efficiently.</w:t>
            </w:r>
          </w:p>
          <w:p w14:paraId="06C9BEAC" w14:textId="77777777" w:rsidR="00CF4390" w:rsidRDefault="00CF4390" w:rsidP="000129C7">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52084C">
              <w:rPr>
                <w:rFonts w:asciiTheme="minorHAnsi" w:hAnsiTheme="minorHAnsi" w:cstheme="minorHAnsi"/>
                <w:color w:val="000000"/>
                <w:szCs w:val="24"/>
              </w:rPr>
              <w:t>You need to make tough choices so make them. I am certain that there are efficiency savings to be made. I'll come and help you find them if you like?</w:t>
            </w:r>
          </w:p>
          <w:p w14:paraId="4A6B924E" w14:textId="29B7BA0B" w:rsidR="000B4367" w:rsidRPr="0052084C" w:rsidRDefault="000B4367" w:rsidP="0030653F">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52084C">
              <w:rPr>
                <w:rFonts w:asciiTheme="minorHAnsi" w:hAnsiTheme="minorHAnsi" w:cstheme="minorHAnsi"/>
                <w:color w:val="000000"/>
                <w:szCs w:val="24"/>
              </w:rPr>
              <w:t>Funding for Adult Services should be maintained at its current level, to reduce pressure for savings in other areas.</w:t>
            </w:r>
          </w:p>
        </w:tc>
      </w:tr>
      <w:tr w:rsidR="000B4367" w14:paraId="6FDC8D49" w14:textId="77777777" w:rsidTr="00CF439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3C0EF3F3" w14:textId="17186585" w:rsidR="000B4367" w:rsidRPr="0052084C" w:rsidRDefault="00A45A81" w:rsidP="0030653F">
            <w:pPr>
              <w:widowControl w:val="0"/>
              <w:autoSpaceDE w:val="0"/>
              <w:autoSpaceDN w:val="0"/>
              <w:adjustRightInd w:val="0"/>
              <w:rPr>
                <w:rFonts w:asciiTheme="minorHAnsi" w:hAnsiTheme="minorHAnsi" w:cstheme="minorHAnsi"/>
                <w:color w:val="000000"/>
                <w:szCs w:val="24"/>
              </w:rPr>
            </w:pPr>
            <w:r w:rsidRPr="0052084C">
              <w:rPr>
                <w:rFonts w:asciiTheme="minorHAnsi" w:hAnsiTheme="minorHAnsi" w:cstheme="minorHAnsi"/>
                <w:color w:val="000000"/>
                <w:szCs w:val="24"/>
              </w:rPr>
              <w:t>General Disagreement</w:t>
            </w:r>
          </w:p>
        </w:tc>
        <w:tc>
          <w:tcPr>
            <w:tcW w:w="765" w:type="dxa"/>
          </w:tcPr>
          <w:p w14:paraId="24B18307" w14:textId="3989B481" w:rsidR="000B4367" w:rsidRDefault="00A45A81" w:rsidP="00CF4390">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52084C">
              <w:rPr>
                <w:rFonts w:asciiTheme="minorHAnsi" w:hAnsiTheme="minorHAnsi" w:cstheme="minorHAnsi"/>
                <w:color w:val="000000"/>
                <w:szCs w:val="24"/>
              </w:rPr>
              <w:t>31</w:t>
            </w:r>
          </w:p>
        </w:tc>
        <w:tc>
          <w:tcPr>
            <w:tcW w:w="709" w:type="dxa"/>
          </w:tcPr>
          <w:p w14:paraId="48FC5D8A" w14:textId="39C69C1B" w:rsidR="000B4367" w:rsidRDefault="00A45A81" w:rsidP="00CF4390">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color w:val="000000"/>
                <w:szCs w:val="24"/>
              </w:rPr>
            </w:pPr>
            <w:r w:rsidRPr="0052084C">
              <w:rPr>
                <w:rFonts w:asciiTheme="minorHAnsi" w:hAnsiTheme="minorHAnsi" w:cstheme="minorHAnsi"/>
                <w:i/>
                <w:iCs/>
                <w:color w:val="000000"/>
                <w:szCs w:val="24"/>
              </w:rPr>
              <w:t>12.5</w:t>
            </w:r>
          </w:p>
        </w:tc>
        <w:tc>
          <w:tcPr>
            <w:tcW w:w="5492" w:type="dxa"/>
          </w:tcPr>
          <w:p w14:paraId="0A5B639D" w14:textId="77777777" w:rsidR="000B4367" w:rsidRDefault="00A45A81" w:rsidP="000129C7">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52084C">
              <w:rPr>
                <w:rFonts w:asciiTheme="minorHAnsi" w:hAnsiTheme="minorHAnsi" w:cstheme="minorHAnsi"/>
                <w:color w:val="000000"/>
                <w:szCs w:val="24"/>
              </w:rPr>
              <w:t>Too much reliance on the state.</w:t>
            </w:r>
          </w:p>
          <w:p w14:paraId="7209F2A0" w14:textId="77777777" w:rsidR="00A45A81" w:rsidRDefault="00A45A81" w:rsidP="000129C7">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52084C">
              <w:rPr>
                <w:rFonts w:asciiTheme="minorHAnsi" w:hAnsiTheme="minorHAnsi" w:cstheme="minorHAnsi"/>
                <w:color w:val="000000"/>
                <w:szCs w:val="24"/>
              </w:rPr>
              <w:t>This should be the last resort and this budget should be sacrificed if necessary.</w:t>
            </w:r>
          </w:p>
          <w:p w14:paraId="149D413D" w14:textId="6423AD22" w:rsidR="00A45A81" w:rsidRPr="0052084C" w:rsidRDefault="00A45A81" w:rsidP="0030653F">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52084C">
              <w:rPr>
                <w:rFonts w:asciiTheme="minorHAnsi" w:hAnsiTheme="minorHAnsi" w:cstheme="minorHAnsi"/>
                <w:color w:val="000000"/>
                <w:szCs w:val="24"/>
              </w:rPr>
              <w:t>Why should I agree?</w:t>
            </w:r>
          </w:p>
        </w:tc>
      </w:tr>
      <w:tr w:rsidR="00A45A81" w14:paraId="3E3F0810" w14:textId="77777777" w:rsidTr="00CF439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32192DC0" w14:textId="5EA407AE" w:rsidR="00A45A81" w:rsidRPr="0052084C" w:rsidRDefault="006E05AB" w:rsidP="0030653F">
            <w:pPr>
              <w:widowControl w:val="0"/>
              <w:autoSpaceDE w:val="0"/>
              <w:autoSpaceDN w:val="0"/>
              <w:adjustRightInd w:val="0"/>
              <w:rPr>
                <w:rFonts w:asciiTheme="minorHAnsi" w:hAnsiTheme="minorHAnsi" w:cstheme="minorHAnsi"/>
                <w:color w:val="000000"/>
                <w:szCs w:val="24"/>
              </w:rPr>
            </w:pPr>
            <w:r w:rsidRPr="0052084C">
              <w:rPr>
                <w:rFonts w:asciiTheme="minorHAnsi" w:hAnsiTheme="minorHAnsi" w:cstheme="minorHAnsi"/>
                <w:color w:val="000000"/>
                <w:szCs w:val="24"/>
              </w:rPr>
              <w:t>More Important Priorities</w:t>
            </w:r>
          </w:p>
        </w:tc>
        <w:tc>
          <w:tcPr>
            <w:tcW w:w="765" w:type="dxa"/>
          </w:tcPr>
          <w:p w14:paraId="0AFCF632" w14:textId="28B51DBC" w:rsidR="00A45A81" w:rsidRPr="0052084C" w:rsidRDefault="006E05AB" w:rsidP="00CF4390">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52084C">
              <w:rPr>
                <w:rFonts w:asciiTheme="minorHAnsi" w:hAnsiTheme="minorHAnsi" w:cstheme="minorHAnsi"/>
                <w:color w:val="000000"/>
                <w:szCs w:val="24"/>
              </w:rPr>
              <w:t>27</w:t>
            </w:r>
          </w:p>
        </w:tc>
        <w:tc>
          <w:tcPr>
            <w:tcW w:w="709" w:type="dxa"/>
          </w:tcPr>
          <w:p w14:paraId="257D8EAB" w14:textId="2E49963F" w:rsidR="00A45A81" w:rsidRPr="0052084C" w:rsidRDefault="006E05AB" w:rsidP="00CF4390">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color w:val="000000"/>
                <w:szCs w:val="24"/>
              </w:rPr>
            </w:pPr>
            <w:r w:rsidRPr="0052084C">
              <w:rPr>
                <w:rFonts w:asciiTheme="minorHAnsi" w:hAnsiTheme="minorHAnsi" w:cstheme="minorHAnsi"/>
                <w:i/>
                <w:iCs/>
                <w:color w:val="000000"/>
                <w:szCs w:val="24"/>
              </w:rPr>
              <w:t>10.9</w:t>
            </w:r>
          </w:p>
        </w:tc>
        <w:tc>
          <w:tcPr>
            <w:tcW w:w="5492" w:type="dxa"/>
          </w:tcPr>
          <w:p w14:paraId="57D36770" w14:textId="77777777" w:rsidR="00A45A81" w:rsidRDefault="006E05AB" w:rsidP="000129C7">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52084C">
              <w:rPr>
                <w:rFonts w:asciiTheme="minorHAnsi" w:hAnsiTheme="minorHAnsi" w:cstheme="minorHAnsi"/>
                <w:color w:val="000000"/>
                <w:szCs w:val="24"/>
              </w:rPr>
              <w:t>More important priorities.</w:t>
            </w:r>
          </w:p>
          <w:p w14:paraId="2FCA0D70" w14:textId="77777777" w:rsidR="006E05AB" w:rsidRDefault="006E05AB" w:rsidP="000129C7">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52084C">
              <w:rPr>
                <w:rFonts w:asciiTheme="minorHAnsi" w:hAnsiTheme="minorHAnsi" w:cstheme="minorHAnsi"/>
                <w:color w:val="000000"/>
                <w:szCs w:val="24"/>
              </w:rPr>
              <w:t>Higher priority items.</w:t>
            </w:r>
          </w:p>
          <w:p w14:paraId="5CD6F9EE" w14:textId="38F107F9" w:rsidR="006E05AB" w:rsidRPr="0052084C" w:rsidRDefault="006E05AB" w:rsidP="0030653F">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52084C">
              <w:rPr>
                <w:rFonts w:asciiTheme="minorHAnsi" w:hAnsiTheme="minorHAnsi" w:cstheme="minorHAnsi"/>
                <w:color w:val="000000"/>
                <w:szCs w:val="24"/>
              </w:rPr>
              <w:t>There are more lnportant issues money could be spent on.</w:t>
            </w:r>
          </w:p>
        </w:tc>
      </w:tr>
      <w:tr w:rsidR="006E05AB" w14:paraId="09357663" w14:textId="77777777" w:rsidTr="00CF439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69AC0093" w14:textId="530EED5A" w:rsidR="006E05AB" w:rsidRPr="0052084C" w:rsidRDefault="00047C52" w:rsidP="0030653F">
            <w:pPr>
              <w:widowControl w:val="0"/>
              <w:autoSpaceDE w:val="0"/>
              <w:autoSpaceDN w:val="0"/>
              <w:adjustRightInd w:val="0"/>
              <w:rPr>
                <w:rFonts w:asciiTheme="minorHAnsi" w:hAnsiTheme="minorHAnsi" w:cstheme="minorHAnsi"/>
                <w:color w:val="000000"/>
                <w:szCs w:val="24"/>
              </w:rPr>
            </w:pPr>
            <w:r w:rsidRPr="0052084C">
              <w:rPr>
                <w:rFonts w:asciiTheme="minorHAnsi" w:hAnsiTheme="minorHAnsi" w:cstheme="minorHAnsi"/>
                <w:color w:val="000000"/>
                <w:szCs w:val="24"/>
              </w:rPr>
              <w:t>Waste of money / Not a Priority</w:t>
            </w:r>
          </w:p>
        </w:tc>
        <w:tc>
          <w:tcPr>
            <w:tcW w:w="765" w:type="dxa"/>
          </w:tcPr>
          <w:p w14:paraId="069F0669" w14:textId="6DFEF0ED" w:rsidR="006E05AB" w:rsidRPr="0052084C" w:rsidRDefault="00047C52" w:rsidP="00CF4390">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52084C">
              <w:rPr>
                <w:rFonts w:asciiTheme="minorHAnsi" w:hAnsiTheme="minorHAnsi" w:cstheme="minorHAnsi"/>
                <w:color w:val="000000"/>
                <w:szCs w:val="24"/>
              </w:rPr>
              <w:t>24</w:t>
            </w:r>
          </w:p>
        </w:tc>
        <w:tc>
          <w:tcPr>
            <w:tcW w:w="709" w:type="dxa"/>
          </w:tcPr>
          <w:p w14:paraId="1DC5990D" w14:textId="4361FB3E" w:rsidR="006E05AB" w:rsidRPr="0052084C" w:rsidRDefault="00047C52" w:rsidP="00CF4390">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color w:val="000000"/>
                <w:szCs w:val="24"/>
              </w:rPr>
            </w:pPr>
            <w:r w:rsidRPr="0052084C">
              <w:rPr>
                <w:rFonts w:asciiTheme="minorHAnsi" w:hAnsiTheme="minorHAnsi" w:cstheme="minorHAnsi"/>
                <w:i/>
                <w:iCs/>
                <w:color w:val="000000"/>
                <w:szCs w:val="24"/>
              </w:rPr>
              <w:t>9.7</w:t>
            </w:r>
          </w:p>
        </w:tc>
        <w:tc>
          <w:tcPr>
            <w:tcW w:w="5492" w:type="dxa"/>
          </w:tcPr>
          <w:p w14:paraId="2A641419" w14:textId="77777777" w:rsidR="006E05AB" w:rsidRDefault="00047C52" w:rsidP="000129C7">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52084C">
              <w:rPr>
                <w:rFonts w:asciiTheme="minorHAnsi" w:hAnsiTheme="minorHAnsi" w:cstheme="minorHAnsi"/>
                <w:color w:val="000000"/>
                <w:szCs w:val="24"/>
              </w:rPr>
              <w:t>Waste of money.</w:t>
            </w:r>
          </w:p>
          <w:p w14:paraId="408D5653" w14:textId="6DD56A9A" w:rsidR="00047C52" w:rsidRPr="0052084C" w:rsidRDefault="00047C52" w:rsidP="0030653F">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52084C">
              <w:rPr>
                <w:rFonts w:asciiTheme="minorHAnsi" w:hAnsiTheme="minorHAnsi" w:cstheme="minorHAnsi"/>
                <w:color w:val="000000"/>
                <w:szCs w:val="24"/>
              </w:rPr>
              <w:t>Social services should be closed entirely.</w:t>
            </w:r>
          </w:p>
        </w:tc>
      </w:tr>
      <w:tr w:rsidR="006E05AB" w14:paraId="77CCD15D" w14:textId="77777777" w:rsidTr="00CF439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6936C37D" w14:textId="51B1D053" w:rsidR="006E05AB" w:rsidRPr="0052084C" w:rsidRDefault="00047C52" w:rsidP="0030653F">
            <w:pPr>
              <w:widowControl w:val="0"/>
              <w:autoSpaceDE w:val="0"/>
              <w:autoSpaceDN w:val="0"/>
              <w:adjustRightInd w:val="0"/>
              <w:rPr>
                <w:rFonts w:asciiTheme="minorHAnsi" w:hAnsiTheme="minorHAnsi" w:cstheme="minorHAnsi"/>
                <w:color w:val="000000"/>
                <w:szCs w:val="24"/>
              </w:rPr>
            </w:pPr>
            <w:r w:rsidRPr="0052084C">
              <w:rPr>
                <w:rFonts w:asciiTheme="minorHAnsi" w:hAnsiTheme="minorHAnsi" w:cstheme="minorHAnsi"/>
                <w:color w:val="000000"/>
                <w:szCs w:val="24"/>
              </w:rPr>
              <w:t>Sufficient Current Funding</w:t>
            </w:r>
          </w:p>
        </w:tc>
        <w:tc>
          <w:tcPr>
            <w:tcW w:w="765" w:type="dxa"/>
          </w:tcPr>
          <w:p w14:paraId="74F6813A" w14:textId="2A79611C" w:rsidR="006E05AB" w:rsidRPr="0052084C" w:rsidRDefault="00047C52" w:rsidP="00CF4390">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52084C">
              <w:rPr>
                <w:rFonts w:asciiTheme="minorHAnsi" w:hAnsiTheme="minorHAnsi" w:cstheme="minorHAnsi"/>
                <w:color w:val="000000"/>
                <w:szCs w:val="24"/>
              </w:rPr>
              <w:t>19</w:t>
            </w:r>
          </w:p>
        </w:tc>
        <w:tc>
          <w:tcPr>
            <w:tcW w:w="709" w:type="dxa"/>
          </w:tcPr>
          <w:p w14:paraId="2FC880B6" w14:textId="23ADE230" w:rsidR="006E05AB" w:rsidRPr="0052084C" w:rsidRDefault="00047C52" w:rsidP="00CF4390">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color w:val="000000"/>
                <w:szCs w:val="24"/>
              </w:rPr>
            </w:pPr>
            <w:r w:rsidRPr="0052084C">
              <w:rPr>
                <w:rFonts w:asciiTheme="minorHAnsi" w:hAnsiTheme="minorHAnsi" w:cstheme="minorHAnsi"/>
                <w:i/>
                <w:iCs/>
                <w:color w:val="000000"/>
                <w:szCs w:val="24"/>
              </w:rPr>
              <w:t>7.7</w:t>
            </w:r>
          </w:p>
        </w:tc>
        <w:tc>
          <w:tcPr>
            <w:tcW w:w="5492" w:type="dxa"/>
          </w:tcPr>
          <w:p w14:paraId="0ACACD22" w14:textId="77777777" w:rsidR="006E05AB" w:rsidRDefault="00047C52" w:rsidP="000129C7">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52084C">
              <w:rPr>
                <w:rFonts w:asciiTheme="minorHAnsi" w:hAnsiTheme="minorHAnsi" w:cstheme="minorHAnsi"/>
                <w:color w:val="000000"/>
                <w:szCs w:val="24"/>
              </w:rPr>
              <w:t>Adult services have sufficient funding.</w:t>
            </w:r>
          </w:p>
          <w:p w14:paraId="39FE9CA9" w14:textId="47853CD6" w:rsidR="00047C52" w:rsidRPr="0052084C" w:rsidRDefault="00047C52" w:rsidP="0030653F">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52084C">
              <w:rPr>
                <w:rFonts w:asciiTheme="minorHAnsi" w:hAnsiTheme="minorHAnsi" w:cstheme="minorHAnsi"/>
                <w:color w:val="000000"/>
                <w:szCs w:val="24"/>
              </w:rPr>
              <w:t>Don't know why it needs extra funding. Can it keep to the similar level?</w:t>
            </w:r>
          </w:p>
        </w:tc>
      </w:tr>
      <w:tr w:rsidR="00047C52" w14:paraId="38FC9E7E" w14:textId="77777777" w:rsidTr="00CF439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4DA97F95" w14:textId="5147537D" w:rsidR="00047C52" w:rsidRPr="0052084C" w:rsidRDefault="00A26117" w:rsidP="0030653F">
            <w:pPr>
              <w:widowControl w:val="0"/>
              <w:autoSpaceDE w:val="0"/>
              <w:autoSpaceDN w:val="0"/>
              <w:adjustRightInd w:val="0"/>
              <w:rPr>
                <w:rFonts w:asciiTheme="minorHAnsi" w:hAnsiTheme="minorHAnsi" w:cstheme="minorHAnsi"/>
                <w:color w:val="000000"/>
                <w:szCs w:val="24"/>
              </w:rPr>
            </w:pPr>
            <w:r w:rsidRPr="0052084C">
              <w:rPr>
                <w:rFonts w:asciiTheme="minorHAnsi" w:hAnsiTheme="minorHAnsi" w:cstheme="minorHAnsi"/>
                <w:color w:val="000000"/>
                <w:szCs w:val="24"/>
              </w:rPr>
              <w:t>Insufficient Resources</w:t>
            </w:r>
          </w:p>
        </w:tc>
        <w:tc>
          <w:tcPr>
            <w:tcW w:w="765" w:type="dxa"/>
          </w:tcPr>
          <w:p w14:paraId="7A90504A" w14:textId="016CC396" w:rsidR="00047C52" w:rsidRPr="0052084C" w:rsidRDefault="00A26117" w:rsidP="00CF4390">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52084C">
              <w:rPr>
                <w:rFonts w:asciiTheme="minorHAnsi" w:hAnsiTheme="minorHAnsi" w:cstheme="minorHAnsi"/>
                <w:color w:val="000000"/>
                <w:szCs w:val="24"/>
              </w:rPr>
              <w:t>6</w:t>
            </w:r>
          </w:p>
        </w:tc>
        <w:tc>
          <w:tcPr>
            <w:tcW w:w="709" w:type="dxa"/>
          </w:tcPr>
          <w:p w14:paraId="0D652CEF" w14:textId="5D69C6C1" w:rsidR="00047C52" w:rsidRPr="0052084C" w:rsidRDefault="00A26117" w:rsidP="00CF4390">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color w:val="000000"/>
                <w:szCs w:val="24"/>
              </w:rPr>
            </w:pPr>
            <w:r w:rsidRPr="0052084C">
              <w:rPr>
                <w:rFonts w:asciiTheme="minorHAnsi" w:hAnsiTheme="minorHAnsi" w:cstheme="minorHAnsi"/>
                <w:i/>
                <w:iCs/>
                <w:color w:val="000000"/>
                <w:szCs w:val="24"/>
              </w:rPr>
              <w:t>2.4</w:t>
            </w:r>
          </w:p>
        </w:tc>
        <w:tc>
          <w:tcPr>
            <w:tcW w:w="5492" w:type="dxa"/>
          </w:tcPr>
          <w:p w14:paraId="7D797EA6" w14:textId="5B2340DC" w:rsidR="00A26117" w:rsidRPr="00A26117" w:rsidRDefault="00A26117" w:rsidP="00A26117">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52084C">
              <w:rPr>
                <w:rFonts w:asciiTheme="minorHAnsi" w:hAnsiTheme="minorHAnsi" w:cstheme="minorHAnsi"/>
                <w:color w:val="000000"/>
                <w:szCs w:val="24"/>
              </w:rPr>
              <w:t>Insufficient resources to justify.</w:t>
            </w:r>
          </w:p>
        </w:tc>
      </w:tr>
      <w:tr w:rsidR="00A26117" w14:paraId="23B1F3DD" w14:textId="77777777" w:rsidTr="00CF439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298668FD" w14:textId="62454AC5" w:rsidR="00A26117" w:rsidRPr="0052084C" w:rsidRDefault="00A26117" w:rsidP="0030653F">
            <w:pPr>
              <w:widowControl w:val="0"/>
              <w:autoSpaceDE w:val="0"/>
              <w:autoSpaceDN w:val="0"/>
              <w:adjustRightInd w:val="0"/>
              <w:rPr>
                <w:rFonts w:asciiTheme="minorHAnsi" w:hAnsiTheme="minorHAnsi" w:cstheme="minorHAnsi"/>
                <w:color w:val="000000"/>
                <w:szCs w:val="24"/>
              </w:rPr>
            </w:pPr>
            <w:r w:rsidRPr="0052084C">
              <w:rPr>
                <w:rFonts w:asciiTheme="minorHAnsi" w:hAnsiTheme="minorHAnsi" w:cstheme="minorHAnsi"/>
                <w:color w:val="000000"/>
                <w:szCs w:val="24"/>
              </w:rPr>
              <w:t>Easiest to Cut</w:t>
            </w:r>
          </w:p>
        </w:tc>
        <w:tc>
          <w:tcPr>
            <w:tcW w:w="765" w:type="dxa"/>
          </w:tcPr>
          <w:p w14:paraId="24767918" w14:textId="5EDA3296" w:rsidR="00A26117" w:rsidRPr="0052084C" w:rsidRDefault="00A26117" w:rsidP="00CF4390">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52084C">
              <w:rPr>
                <w:rFonts w:asciiTheme="minorHAnsi" w:hAnsiTheme="minorHAnsi" w:cstheme="minorHAnsi"/>
                <w:color w:val="000000"/>
                <w:szCs w:val="24"/>
              </w:rPr>
              <w:t>6</w:t>
            </w:r>
          </w:p>
        </w:tc>
        <w:tc>
          <w:tcPr>
            <w:tcW w:w="709" w:type="dxa"/>
          </w:tcPr>
          <w:p w14:paraId="7010569F" w14:textId="4D0E60B9" w:rsidR="00A26117" w:rsidRPr="0052084C" w:rsidRDefault="00A26117" w:rsidP="00CF4390">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color w:val="000000"/>
                <w:szCs w:val="24"/>
              </w:rPr>
            </w:pPr>
            <w:r w:rsidRPr="0052084C">
              <w:rPr>
                <w:rFonts w:asciiTheme="minorHAnsi" w:hAnsiTheme="minorHAnsi" w:cstheme="minorHAnsi"/>
                <w:i/>
                <w:iCs/>
                <w:color w:val="000000"/>
                <w:szCs w:val="24"/>
              </w:rPr>
              <w:t>2.4</w:t>
            </w:r>
          </w:p>
        </w:tc>
        <w:tc>
          <w:tcPr>
            <w:tcW w:w="5492" w:type="dxa"/>
          </w:tcPr>
          <w:p w14:paraId="3DD807D9" w14:textId="2206D009" w:rsidR="00A26117" w:rsidRPr="0052084C" w:rsidRDefault="00A26117" w:rsidP="00A26117">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52084C">
              <w:rPr>
                <w:rFonts w:asciiTheme="minorHAnsi" w:hAnsiTheme="minorHAnsi" w:cstheme="minorHAnsi"/>
                <w:color w:val="000000"/>
                <w:szCs w:val="24"/>
              </w:rPr>
              <w:t>it is the easiest to cut.</w:t>
            </w:r>
          </w:p>
        </w:tc>
      </w:tr>
      <w:tr w:rsidR="00A26117" w14:paraId="0A01BC92" w14:textId="77777777" w:rsidTr="00CF439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4E30314C" w14:textId="28E141B6" w:rsidR="00A26117" w:rsidRPr="0052084C" w:rsidRDefault="00A26117" w:rsidP="0030653F">
            <w:pPr>
              <w:widowControl w:val="0"/>
              <w:autoSpaceDE w:val="0"/>
              <w:autoSpaceDN w:val="0"/>
              <w:adjustRightInd w:val="0"/>
              <w:rPr>
                <w:rFonts w:asciiTheme="minorHAnsi" w:hAnsiTheme="minorHAnsi" w:cstheme="minorHAnsi"/>
                <w:color w:val="000000"/>
                <w:szCs w:val="24"/>
              </w:rPr>
            </w:pPr>
            <w:r w:rsidRPr="0052084C">
              <w:rPr>
                <w:rFonts w:asciiTheme="minorHAnsi" w:hAnsiTheme="minorHAnsi" w:cstheme="minorHAnsi"/>
                <w:color w:val="000000"/>
                <w:szCs w:val="24"/>
              </w:rPr>
              <w:t>Higher Council Tax</w:t>
            </w:r>
          </w:p>
        </w:tc>
        <w:tc>
          <w:tcPr>
            <w:tcW w:w="765" w:type="dxa"/>
          </w:tcPr>
          <w:p w14:paraId="29E01DEE" w14:textId="449966B5" w:rsidR="00A26117" w:rsidRPr="0052084C" w:rsidRDefault="00A26117" w:rsidP="00CF4390">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52084C">
              <w:rPr>
                <w:rFonts w:asciiTheme="minorHAnsi" w:hAnsiTheme="minorHAnsi" w:cstheme="minorHAnsi"/>
                <w:color w:val="000000"/>
                <w:szCs w:val="24"/>
              </w:rPr>
              <w:t>4</w:t>
            </w:r>
          </w:p>
        </w:tc>
        <w:tc>
          <w:tcPr>
            <w:tcW w:w="709" w:type="dxa"/>
          </w:tcPr>
          <w:p w14:paraId="15E90DD4" w14:textId="5047AA05" w:rsidR="00A26117" w:rsidRPr="0052084C" w:rsidRDefault="00A26117" w:rsidP="00CF4390">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color w:val="000000"/>
                <w:szCs w:val="24"/>
              </w:rPr>
            </w:pPr>
            <w:r w:rsidRPr="0052084C">
              <w:rPr>
                <w:rFonts w:asciiTheme="minorHAnsi" w:hAnsiTheme="minorHAnsi" w:cstheme="minorHAnsi"/>
                <w:i/>
                <w:iCs/>
                <w:color w:val="000000"/>
                <w:szCs w:val="24"/>
              </w:rPr>
              <w:t>1.6</w:t>
            </w:r>
          </w:p>
        </w:tc>
        <w:tc>
          <w:tcPr>
            <w:tcW w:w="5492" w:type="dxa"/>
          </w:tcPr>
          <w:p w14:paraId="28C433BE" w14:textId="3F9278A0" w:rsidR="00A26117" w:rsidRPr="0052084C" w:rsidRDefault="00A26117" w:rsidP="00A26117">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52084C">
              <w:rPr>
                <w:rFonts w:asciiTheme="minorHAnsi" w:hAnsiTheme="minorHAnsi" w:cstheme="minorHAnsi"/>
                <w:color w:val="000000"/>
                <w:szCs w:val="24"/>
              </w:rPr>
              <w:t>Higher spending just means higher Council Tax.</w:t>
            </w:r>
          </w:p>
        </w:tc>
      </w:tr>
      <w:tr w:rsidR="00A26117" w14:paraId="777F9494" w14:textId="77777777" w:rsidTr="00CF439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31A4B6D8" w14:textId="67BFF1EA" w:rsidR="00A26117" w:rsidRPr="0052084C" w:rsidRDefault="00923094" w:rsidP="0030653F">
            <w:pPr>
              <w:widowControl w:val="0"/>
              <w:autoSpaceDE w:val="0"/>
              <w:autoSpaceDN w:val="0"/>
              <w:adjustRightInd w:val="0"/>
              <w:rPr>
                <w:rFonts w:asciiTheme="minorHAnsi" w:hAnsiTheme="minorHAnsi" w:cstheme="minorHAnsi"/>
                <w:color w:val="000000"/>
                <w:szCs w:val="24"/>
              </w:rPr>
            </w:pPr>
            <w:r w:rsidRPr="0052084C">
              <w:rPr>
                <w:rFonts w:asciiTheme="minorHAnsi" w:hAnsiTheme="minorHAnsi" w:cstheme="minorHAnsi"/>
                <w:color w:val="000000"/>
                <w:szCs w:val="24"/>
              </w:rPr>
              <w:t>Lack of Analysis of Benefits</w:t>
            </w:r>
          </w:p>
        </w:tc>
        <w:tc>
          <w:tcPr>
            <w:tcW w:w="765" w:type="dxa"/>
          </w:tcPr>
          <w:p w14:paraId="17075CC1" w14:textId="3DB16190" w:rsidR="00A26117" w:rsidRPr="0052084C" w:rsidRDefault="00923094" w:rsidP="00CF4390">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52084C">
              <w:rPr>
                <w:rFonts w:asciiTheme="minorHAnsi" w:hAnsiTheme="minorHAnsi" w:cstheme="minorHAnsi"/>
                <w:color w:val="000000"/>
                <w:szCs w:val="24"/>
              </w:rPr>
              <w:t>2</w:t>
            </w:r>
          </w:p>
        </w:tc>
        <w:tc>
          <w:tcPr>
            <w:tcW w:w="709" w:type="dxa"/>
          </w:tcPr>
          <w:p w14:paraId="107E1B41" w14:textId="60EE8AF5" w:rsidR="00A26117" w:rsidRPr="0052084C" w:rsidRDefault="00923094" w:rsidP="00CF4390">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color w:val="000000"/>
                <w:szCs w:val="24"/>
              </w:rPr>
            </w:pPr>
            <w:r w:rsidRPr="0052084C">
              <w:rPr>
                <w:rFonts w:asciiTheme="minorHAnsi" w:hAnsiTheme="minorHAnsi" w:cstheme="minorHAnsi"/>
                <w:i/>
                <w:iCs/>
                <w:color w:val="000000"/>
                <w:szCs w:val="24"/>
              </w:rPr>
              <w:t>0.8</w:t>
            </w:r>
          </w:p>
        </w:tc>
        <w:tc>
          <w:tcPr>
            <w:tcW w:w="5492" w:type="dxa"/>
          </w:tcPr>
          <w:p w14:paraId="50E8367F" w14:textId="1F2A1968" w:rsidR="00A26117" w:rsidRPr="0052084C" w:rsidRDefault="00923094" w:rsidP="00A26117">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52084C">
              <w:rPr>
                <w:rFonts w:asciiTheme="minorHAnsi" w:hAnsiTheme="minorHAnsi" w:cstheme="minorHAnsi"/>
                <w:color w:val="000000"/>
                <w:szCs w:val="24"/>
              </w:rPr>
              <w:t>Depends on where the additional services are directed. Not enough detail.</w:t>
            </w:r>
          </w:p>
        </w:tc>
      </w:tr>
      <w:tr w:rsidR="00923094" w14:paraId="5F0BAA84" w14:textId="77777777" w:rsidTr="00CF439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39E9BD60" w14:textId="55DBDF68" w:rsidR="00923094" w:rsidRPr="0052084C" w:rsidRDefault="00F730E8" w:rsidP="0030653F">
            <w:pPr>
              <w:widowControl w:val="0"/>
              <w:autoSpaceDE w:val="0"/>
              <w:autoSpaceDN w:val="0"/>
              <w:adjustRightInd w:val="0"/>
              <w:rPr>
                <w:rFonts w:asciiTheme="minorHAnsi" w:hAnsiTheme="minorHAnsi" w:cstheme="minorHAnsi"/>
                <w:color w:val="000000"/>
                <w:szCs w:val="24"/>
              </w:rPr>
            </w:pPr>
            <w:r w:rsidRPr="0052084C">
              <w:rPr>
                <w:rFonts w:asciiTheme="minorHAnsi" w:hAnsiTheme="minorHAnsi" w:cstheme="minorHAnsi"/>
                <w:color w:val="000000"/>
                <w:szCs w:val="24"/>
              </w:rPr>
              <w:t>Homelessness and Rehabilitation</w:t>
            </w:r>
          </w:p>
        </w:tc>
        <w:tc>
          <w:tcPr>
            <w:tcW w:w="765" w:type="dxa"/>
          </w:tcPr>
          <w:p w14:paraId="5712E989" w14:textId="41278472" w:rsidR="00923094" w:rsidRPr="0052084C" w:rsidRDefault="00F730E8" w:rsidP="00CF4390">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52084C">
              <w:rPr>
                <w:rFonts w:asciiTheme="minorHAnsi" w:hAnsiTheme="minorHAnsi" w:cstheme="minorHAnsi"/>
                <w:color w:val="000000"/>
                <w:szCs w:val="24"/>
              </w:rPr>
              <w:t>2</w:t>
            </w:r>
          </w:p>
        </w:tc>
        <w:tc>
          <w:tcPr>
            <w:tcW w:w="709" w:type="dxa"/>
          </w:tcPr>
          <w:p w14:paraId="0B96088F" w14:textId="15AC85DF" w:rsidR="00923094" w:rsidRPr="0052084C" w:rsidRDefault="00F730E8" w:rsidP="00CF4390">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color w:val="000000"/>
                <w:szCs w:val="24"/>
              </w:rPr>
            </w:pPr>
            <w:r w:rsidRPr="0052084C">
              <w:rPr>
                <w:rFonts w:asciiTheme="minorHAnsi" w:hAnsiTheme="minorHAnsi" w:cstheme="minorHAnsi"/>
                <w:i/>
                <w:iCs/>
                <w:color w:val="000000"/>
                <w:szCs w:val="24"/>
              </w:rPr>
              <w:t>0.8</w:t>
            </w:r>
          </w:p>
        </w:tc>
        <w:tc>
          <w:tcPr>
            <w:tcW w:w="5492" w:type="dxa"/>
          </w:tcPr>
          <w:p w14:paraId="15D31CFC" w14:textId="337F1FD2" w:rsidR="00923094" w:rsidRPr="0052084C" w:rsidRDefault="00F730E8" w:rsidP="00A26117">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52084C">
              <w:rPr>
                <w:rFonts w:asciiTheme="minorHAnsi" w:hAnsiTheme="minorHAnsi" w:cstheme="minorHAnsi"/>
                <w:color w:val="000000"/>
                <w:szCs w:val="24"/>
              </w:rPr>
              <w:t>Homelessness is more a choice with the help available from councils/Charities, why not make it illegal to sleep rough in the city and rehabilitate anyone refusing. It feels so uncomfortable walking down city road, Clifton street, city centre constantly seeing them be allowed to beg for their next batch of drugs.</w:t>
            </w:r>
          </w:p>
        </w:tc>
      </w:tr>
      <w:tr w:rsidR="00F730E8" w14:paraId="7C2CC9F7" w14:textId="77777777" w:rsidTr="00CF439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5BB9FE95" w14:textId="42067698" w:rsidR="00F730E8" w:rsidRPr="0052084C" w:rsidRDefault="00F730E8" w:rsidP="0030653F">
            <w:pPr>
              <w:widowControl w:val="0"/>
              <w:autoSpaceDE w:val="0"/>
              <w:autoSpaceDN w:val="0"/>
              <w:adjustRightInd w:val="0"/>
              <w:rPr>
                <w:rFonts w:asciiTheme="minorHAnsi" w:hAnsiTheme="minorHAnsi" w:cstheme="minorHAnsi"/>
                <w:color w:val="000000"/>
                <w:szCs w:val="24"/>
              </w:rPr>
            </w:pPr>
            <w:r>
              <w:rPr>
                <w:rFonts w:asciiTheme="minorHAnsi" w:hAnsiTheme="minorHAnsi" w:cstheme="minorHAnsi"/>
                <w:color w:val="000000"/>
                <w:szCs w:val="24"/>
              </w:rPr>
              <w:t>Other</w:t>
            </w:r>
          </w:p>
        </w:tc>
        <w:tc>
          <w:tcPr>
            <w:tcW w:w="765" w:type="dxa"/>
          </w:tcPr>
          <w:p w14:paraId="096871F3" w14:textId="65FD80CB" w:rsidR="00F730E8" w:rsidRPr="0052084C" w:rsidRDefault="00F730E8" w:rsidP="00CF4390">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Pr>
                <w:rFonts w:asciiTheme="minorHAnsi" w:hAnsiTheme="minorHAnsi" w:cstheme="minorHAnsi"/>
                <w:color w:val="000000"/>
                <w:szCs w:val="24"/>
              </w:rPr>
              <w:t>12</w:t>
            </w:r>
          </w:p>
        </w:tc>
        <w:tc>
          <w:tcPr>
            <w:tcW w:w="709" w:type="dxa"/>
          </w:tcPr>
          <w:p w14:paraId="06E82643" w14:textId="38A8A0C8" w:rsidR="00F730E8" w:rsidRPr="0052084C" w:rsidRDefault="00F730E8" w:rsidP="00CF4390">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color w:val="000000"/>
                <w:szCs w:val="24"/>
              </w:rPr>
            </w:pPr>
            <w:r>
              <w:rPr>
                <w:rFonts w:asciiTheme="minorHAnsi" w:hAnsiTheme="minorHAnsi" w:cstheme="minorHAnsi"/>
                <w:i/>
                <w:iCs/>
                <w:color w:val="000000"/>
                <w:szCs w:val="24"/>
              </w:rPr>
              <w:t>4.8</w:t>
            </w:r>
          </w:p>
        </w:tc>
        <w:tc>
          <w:tcPr>
            <w:tcW w:w="5492" w:type="dxa"/>
          </w:tcPr>
          <w:p w14:paraId="2945B149" w14:textId="77777777" w:rsidR="00F730E8" w:rsidRDefault="00F730E8" w:rsidP="000129C7">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52084C">
              <w:rPr>
                <w:rFonts w:asciiTheme="minorHAnsi" w:hAnsiTheme="minorHAnsi" w:cstheme="minorHAnsi"/>
                <w:color w:val="000000"/>
                <w:szCs w:val="24"/>
              </w:rPr>
              <w:t>Don’t use these services.</w:t>
            </w:r>
          </w:p>
          <w:p w14:paraId="1310878C" w14:textId="146CD28F" w:rsidR="00F730E8" w:rsidRPr="0052084C" w:rsidRDefault="00F730E8" w:rsidP="00A26117">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52084C">
              <w:rPr>
                <w:rFonts w:asciiTheme="minorHAnsi" w:hAnsiTheme="minorHAnsi" w:cstheme="minorHAnsi"/>
                <w:color w:val="000000"/>
                <w:szCs w:val="24"/>
              </w:rPr>
              <w:t>Again, a central government responsibility.</w:t>
            </w:r>
          </w:p>
        </w:tc>
      </w:tr>
      <w:tr w:rsidR="00D34529" w14:paraId="4DBF7124" w14:textId="77777777" w:rsidTr="00CF4390">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13FF3A33" w14:textId="77777777" w:rsidR="00D34529" w:rsidRPr="00FA1DBB" w:rsidRDefault="00D34529" w:rsidP="0030653F">
            <w:pPr>
              <w:widowControl w:val="0"/>
              <w:autoSpaceDE w:val="0"/>
              <w:autoSpaceDN w:val="0"/>
              <w:adjustRightInd w:val="0"/>
              <w:rPr>
                <w:rFonts w:cs="Calibri"/>
                <w:color w:val="000000"/>
                <w:szCs w:val="24"/>
              </w:rPr>
            </w:pPr>
            <w:r w:rsidRPr="00FA1DBB">
              <w:rPr>
                <w:rFonts w:cs="Calibri"/>
                <w:color w:val="000000"/>
                <w:szCs w:val="24"/>
              </w:rPr>
              <w:t>Total</w:t>
            </w:r>
          </w:p>
        </w:tc>
        <w:tc>
          <w:tcPr>
            <w:tcW w:w="765" w:type="dxa"/>
          </w:tcPr>
          <w:p w14:paraId="41686270" w14:textId="69396311" w:rsidR="00D34529" w:rsidRPr="00EE3CCB" w:rsidRDefault="00CF4390" w:rsidP="00CF4390">
            <w:pPr>
              <w:widowControl w:val="0"/>
              <w:autoSpaceDE w:val="0"/>
              <w:autoSpaceDN w:val="0"/>
              <w:adjustRightInd w:val="0"/>
              <w:jc w:val="right"/>
              <w:cnfStyle w:val="010000000000" w:firstRow="0" w:lastRow="1" w:firstColumn="0" w:lastColumn="0" w:oddVBand="0" w:evenVBand="0" w:oddHBand="0" w:evenHBand="0" w:firstRowFirstColumn="0" w:firstRowLastColumn="0" w:lastRowFirstColumn="0" w:lastRowLastColumn="0"/>
              <w:rPr>
                <w:rFonts w:cs="Calibri"/>
                <w:color w:val="000000"/>
                <w:szCs w:val="24"/>
              </w:rPr>
            </w:pPr>
            <w:r>
              <w:rPr>
                <w:rFonts w:cs="Calibri"/>
                <w:color w:val="000000"/>
                <w:szCs w:val="24"/>
              </w:rPr>
              <w:t>248</w:t>
            </w:r>
          </w:p>
        </w:tc>
        <w:tc>
          <w:tcPr>
            <w:tcW w:w="709" w:type="dxa"/>
          </w:tcPr>
          <w:p w14:paraId="5C952718" w14:textId="77777777" w:rsidR="00D34529" w:rsidRPr="00EE3CCB" w:rsidRDefault="00D34529" w:rsidP="00CF4390">
            <w:pPr>
              <w:widowControl w:val="0"/>
              <w:autoSpaceDE w:val="0"/>
              <w:autoSpaceDN w:val="0"/>
              <w:adjustRightInd w:val="0"/>
              <w:jc w:val="right"/>
              <w:cnfStyle w:val="010000000000" w:firstRow="0" w:lastRow="1" w:firstColumn="0" w:lastColumn="0" w:oddVBand="0" w:evenVBand="0" w:oddHBand="0" w:evenHBand="0" w:firstRowFirstColumn="0" w:firstRowLastColumn="0" w:lastRowFirstColumn="0" w:lastRowLastColumn="0"/>
              <w:rPr>
                <w:rFonts w:cs="Calibri"/>
                <w:i/>
                <w:iCs/>
                <w:color w:val="000000"/>
                <w:szCs w:val="24"/>
              </w:rPr>
            </w:pPr>
            <w:r>
              <w:rPr>
                <w:rFonts w:cs="Calibri"/>
                <w:i/>
                <w:iCs/>
                <w:color w:val="000000"/>
                <w:szCs w:val="24"/>
              </w:rPr>
              <w:t>-</w:t>
            </w:r>
          </w:p>
        </w:tc>
        <w:tc>
          <w:tcPr>
            <w:tcW w:w="5492" w:type="dxa"/>
          </w:tcPr>
          <w:p w14:paraId="6109BDB3" w14:textId="77777777" w:rsidR="00D34529" w:rsidRDefault="00D34529" w:rsidP="0030653F">
            <w:pPr>
              <w:widowControl w:val="0"/>
              <w:autoSpaceDE w:val="0"/>
              <w:autoSpaceDN w:val="0"/>
              <w:adjustRightInd w:val="0"/>
              <w:spacing w:after="80"/>
              <w:ind w:left="170"/>
              <w:contextualSpacing/>
              <w:cnfStyle w:val="010000000000" w:firstRow="0" w:lastRow="1" w:firstColumn="0" w:lastColumn="0" w:oddVBand="0" w:evenVBand="0" w:oddHBand="0" w:evenHBand="0" w:firstRowFirstColumn="0" w:firstRowLastColumn="0" w:lastRowFirstColumn="0" w:lastRowLastColumn="0"/>
              <w:rPr>
                <w:rFonts w:cs="Calibri"/>
                <w:i/>
                <w:iCs/>
                <w:szCs w:val="24"/>
              </w:rPr>
            </w:pPr>
          </w:p>
        </w:tc>
      </w:tr>
    </w:tbl>
    <w:p w14:paraId="4464483F" w14:textId="77777777" w:rsidR="00D34529" w:rsidRPr="00B6245C" w:rsidRDefault="00D34529" w:rsidP="00D34529">
      <w:pPr>
        <w:spacing w:after="0"/>
        <w:rPr>
          <w:i/>
          <w:iCs/>
        </w:rPr>
      </w:pPr>
      <w:r w:rsidRPr="00B6245C">
        <w:rPr>
          <w:i/>
          <w:iCs/>
        </w:rPr>
        <w:t>Note: Respondents could leave multiple comments, therefore total may exceed 100%</w:t>
      </w:r>
    </w:p>
    <w:p w14:paraId="437780B6" w14:textId="6B8E78F3" w:rsidR="0052619B" w:rsidRPr="00CE7FA8" w:rsidRDefault="0052619B" w:rsidP="00EF4EB9">
      <w:pPr>
        <w:pStyle w:val="Heading3"/>
      </w:pPr>
      <w:bookmarkStart w:id="70" w:name="_Are_There_Any"/>
      <w:bookmarkStart w:id="71" w:name="_Toc190194141"/>
      <w:bookmarkEnd w:id="70"/>
      <w:r w:rsidRPr="00CE7FA8">
        <w:lastRenderedPageBreak/>
        <w:t>Are There Any Other Areas Where You Think The Council Should</w:t>
      </w:r>
      <w:r w:rsidR="00C60043" w:rsidRPr="00CE7FA8">
        <w:t xml:space="preserve"> Increase Spending</w:t>
      </w:r>
      <w:r w:rsidRPr="00CE7FA8">
        <w:t>?</w:t>
      </w:r>
      <w:bookmarkEnd w:id="71"/>
    </w:p>
    <w:p w14:paraId="538C4D54" w14:textId="5EBACC73" w:rsidR="00D34529" w:rsidRPr="00BD2837" w:rsidRDefault="00515C54" w:rsidP="00D34529">
      <w:pPr>
        <w:rPr>
          <w:rStyle w:val="Hyperlink"/>
          <w:i/>
          <w:iCs/>
          <w:color w:val="CC0099"/>
        </w:rPr>
      </w:pPr>
      <w:hyperlink w:anchor="Page21" w:history="1">
        <w:r w:rsidRPr="00BD2837">
          <w:rPr>
            <w:rStyle w:val="Hyperlink"/>
            <w:i/>
            <w:iCs/>
            <w:color w:val="CC0099"/>
          </w:rPr>
          <w:t>Return to Page 21</w:t>
        </w:r>
      </w:hyperlink>
    </w:p>
    <w:tbl>
      <w:tblPr>
        <w:tblStyle w:val="GridTable4-Accent5"/>
        <w:tblW w:w="9484" w:type="dxa"/>
        <w:tblLook w:val="04E0" w:firstRow="1" w:lastRow="1" w:firstColumn="1" w:lastColumn="0" w:noHBand="0" w:noVBand="1"/>
      </w:tblPr>
      <w:tblGrid>
        <w:gridCol w:w="2518"/>
        <w:gridCol w:w="765"/>
        <w:gridCol w:w="709"/>
        <w:gridCol w:w="5492"/>
      </w:tblGrid>
      <w:tr w:rsidR="00D34529" w14:paraId="71CF4937" w14:textId="77777777" w:rsidTr="0030653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487F793D" w14:textId="77777777" w:rsidR="00D34529" w:rsidRDefault="00D34529" w:rsidP="0030653F">
            <w:pPr>
              <w:widowControl w:val="0"/>
              <w:autoSpaceDE w:val="0"/>
              <w:autoSpaceDN w:val="0"/>
              <w:adjustRightInd w:val="0"/>
              <w:rPr>
                <w:rFonts w:cs="Calibri"/>
                <w:color w:val="FFFFFF"/>
                <w:szCs w:val="24"/>
              </w:rPr>
            </w:pPr>
            <w:r>
              <w:rPr>
                <w:rFonts w:cs="Calibri"/>
                <w:color w:val="FFFFFF"/>
                <w:szCs w:val="24"/>
              </w:rPr>
              <w:t>Theme</w:t>
            </w:r>
          </w:p>
        </w:tc>
        <w:tc>
          <w:tcPr>
            <w:tcW w:w="765" w:type="dxa"/>
          </w:tcPr>
          <w:p w14:paraId="5D5AFE50" w14:textId="77777777" w:rsidR="00D34529" w:rsidRDefault="00D34529"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cs="Calibri"/>
                <w:b/>
                <w:bCs/>
                <w:color w:val="FFFFFF"/>
                <w:szCs w:val="24"/>
              </w:rPr>
            </w:pPr>
            <w:r>
              <w:rPr>
                <w:rFonts w:cs="Calibri"/>
                <w:b/>
                <w:bCs/>
                <w:color w:val="FFFFFF"/>
                <w:szCs w:val="24"/>
              </w:rPr>
              <w:t>No</w:t>
            </w:r>
          </w:p>
        </w:tc>
        <w:tc>
          <w:tcPr>
            <w:tcW w:w="709" w:type="dxa"/>
          </w:tcPr>
          <w:p w14:paraId="06DB2526" w14:textId="77777777" w:rsidR="00D34529" w:rsidRDefault="00D34529"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cs="Calibri"/>
                <w:b/>
                <w:bCs/>
                <w:color w:val="FFFFFF"/>
                <w:szCs w:val="24"/>
              </w:rPr>
            </w:pPr>
            <w:r>
              <w:rPr>
                <w:rFonts w:cs="Calibri"/>
                <w:b/>
                <w:bCs/>
                <w:color w:val="FFFFFF"/>
                <w:szCs w:val="24"/>
              </w:rPr>
              <w:t>%</w:t>
            </w:r>
          </w:p>
        </w:tc>
        <w:tc>
          <w:tcPr>
            <w:tcW w:w="5492" w:type="dxa"/>
          </w:tcPr>
          <w:p w14:paraId="202CCD5E" w14:textId="77777777" w:rsidR="00D34529" w:rsidRDefault="00D34529"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cs="Calibri"/>
                <w:b/>
                <w:bCs/>
                <w:color w:val="FFFFFF"/>
                <w:szCs w:val="24"/>
              </w:rPr>
            </w:pPr>
            <w:r>
              <w:rPr>
                <w:rFonts w:cs="Calibri"/>
                <w:b/>
                <w:bCs/>
                <w:color w:val="FFFFFF"/>
                <w:szCs w:val="24"/>
              </w:rPr>
              <w:t>Example Comments</w:t>
            </w:r>
          </w:p>
        </w:tc>
      </w:tr>
      <w:tr w:rsidR="00D34529" w14:paraId="41AF830B" w14:textId="77777777" w:rsidTr="003065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7499F228" w14:textId="77777777" w:rsidR="004F10CE" w:rsidRPr="004F10CE" w:rsidRDefault="004F10CE" w:rsidP="004F10CE">
            <w:pPr>
              <w:widowControl w:val="0"/>
              <w:autoSpaceDE w:val="0"/>
              <w:autoSpaceDN w:val="0"/>
              <w:adjustRightInd w:val="0"/>
              <w:rPr>
                <w:rFonts w:cs="Calibri"/>
                <w:szCs w:val="24"/>
              </w:rPr>
            </w:pPr>
            <w:r w:rsidRPr="004F10CE">
              <w:rPr>
                <w:rFonts w:cs="Calibri"/>
                <w:szCs w:val="24"/>
              </w:rPr>
              <w:t>Waste /</w:t>
            </w:r>
          </w:p>
          <w:p w14:paraId="50EBEE47" w14:textId="77777777" w:rsidR="004F10CE" w:rsidRPr="004F10CE" w:rsidRDefault="004F10CE" w:rsidP="004F10CE">
            <w:pPr>
              <w:widowControl w:val="0"/>
              <w:autoSpaceDE w:val="0"/>
              <w:autoSpaceDN w:val="0"/>
              <w:adjustRightInd w:val="0"/>
              <w:rPr>
                <w:rFonts w:cs="Calibri"/>
                <w:szCs w:val="24"/>
              </w:rPr>
            </w:pPr>
            <w:r w:rsidRPr="004F10CE">
              <w:rPr>
                <w:rFonts w:cs="Calibri"/>
                <w:szCs w:val="24"/>
              </w:rPr>
              <w:t>Environmental /</w:t>
            </w:r>
          </w:p>
          <w:p w14:paraId="3838BA6B" w14:textId="3CAE0267" w:rsidR="00D34529" w:rsidRPr="00FA1DBB" w:rsidRDefault="004F10CE" w:rsidP="00D40465">
            <w:pPr>
              <w:widowControl w:val="0"/>
              <w:autoSpaceDE w:val="0"/>
              <w:autoSpaceDN w:val="0"/>
              <w:adjustRightInd w:val="0"/>
              <w:rPr>
                <w:rFonts w:cs="Calibri"/>
                <w:szCs w:val="24"/>
              </w:rPr>
            </w:pPr>
            <w:r w:rsidRPr="004F10CE">
              <w:rPr>
                <w:rFonts w:cs="Calibri"/>
                <w:szCs w:val="24"/>
              </w:rPr>
              <w:t>Street Cleansing</w:t>
            </w:r>
          </w:p>
        </w:tc>
        <w:tc>
          <w:tcPr>
            <w:tcW w:w="765" w:type="dxa"/>
          </w:tcPr>
          <w:p w14:paraId="73546306" w14:textId="521F6F77" w:rsidR="00D34529" w:rsidRPr="00D40465" w:rsidRDefault="00D40465" w:rsidP="0030653F">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Calibri"/>
                <w:szCs w:val="24"/>
              </w:rPr>
            </w:pPr>
            <w:r w:rsidRPr="00D40465">
              <w:rPr>
                <w:rFonts w:cs="Calibri"/>
                <w:szCs w:val="24"/>
              </w:rPr>
              <w:t>236</w:t>
            </w:r>
          </w:p>
        </w:tc>
        <w:tc>
          <w:tcPr>
            <w:tcW w:w="709" w:type="dxa"/>
          </w:tcPr>
          <w:p w14:paraId="0767DA50" w14:textId="5F699AD6" w:rsidR="00D34529" w:rsidRPr="00D40465" w:rsidRDefault="00D40465" w:rsidP="0030653F">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Calibri"/>
                <w:i/>
                <w:iCs/>
                <w:szCs w:val="24"/>
              </w:rPr>
            </w:pPr>
            <w:r w:rsidRPr="00D40465">
              <w:rPr>
                <w:rFonts w:cs="Calibri"/>
                <w:i/>
                <w:iCs/>
                <w:szCs w:val="24"/>
              </w:rPr>
              <w:t>24.9</w:t>
            </w:r>
          </w:p>
        </w:tc>
        <w:tc>
          <w:tcPr>
            <w:tcW w:w="5492" w:type="dxa"/>
          </w:tcPr>
          <w:p w14:paraId="39FBA155" w14:textId="77777777" w:rsidR="00C16CDA" w:rsidRDefault="00F83FE1" w:rsidP="00CE7FA8">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F83FE1">
              <w:rPr>
                <w:rFonts w:asciiTheme="minorHAnsi" w:hAnsiTheme="minorHAnsi" w:cstheme="minorHAnsi"/>
                <w:i/>
                <w:iCs/>
                <w:szCs w:val="24"/>
              </w:rPr>
              <w:t xml:space="preserve">Street cleansing - the city is disgusting. </w:t>
            </w:r>
          </w:p>
          <w:p w14:paraId="0F169713" w14:textId="77777777" w:rsidR="00C16CDA" w:rsidRDefault="00F83FE1" w:rsidP="00CE7FA8">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F83FE1">
              <w:rPr>
                <w:rFonts w:asciiTheme="minorHAnsi" w:hAnsiTheme="minorHAnsi" w:cstheme="minorHAnsi"/>
                <w:i/>
                <w:iCs/>
                <w:szCs w:val="24"/>
              </w:rPr>
              <w:t xml:space="preserve">Waste collection. Increase black bin sizes and remove those ridiculous bags for recycling you’ve wasted a fortune on. </w:t>
            </w:r>
          </w:p>
          <w:p w14:paraId="641059D0" w14:textId="77777777" w:rsidR="00C16CDA" w:rsidRDefault="00F83FE1" w:rsidP="00CE7FA8">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F83FE1">
              <w:rPr>
                <w:rFonts w:asciiTheme="minorHAnsi" w:hAnsiTheme="minorHAnsi" w:cstheme="minorHAnsi"/>
                <w:i/>
                <w:iCs/>
                <w:szCs w:val="24"/>
              </w:rPr>
              <w:t xml:space="preserve">Waste collection is absolutely awful! So many rats, Cardiff looks like a dumpster. </w:t>
            </w:r>
          </w:p>
          <w:p w14:paraId="06151E60" w14:textId="77777777" w:rsidR="00C16CDA" w:rsidRDefault="00F83FE1" w:rsidP="00CE7FA8">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F83FE1">
              <w:rPr>
                <w:rFonts w:asciiTheme="minorHAnsi" w:hAnsiTheme="minorHAnsi" w:cstheme="minorHAnsi"/>
                <w:i/>
                <w:iCs/>
                <w:szCs w:val="24"/>
              </w:rPr>
              <w:t xml:space="preserve">Climate. </w:t>
            </w:r>
          </w:p>
          <w:p w14:paraId="362EEFBA" w14:textId="0CD5EDEC" w:rsidR="00D34529" w:rsidRPr="002A193E" w:rsidRDefault="00F83FE1" w:rsidP="00F83FE1">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F83FE1">
              <w:rPr>
                <w:rFonts w:asciiTheme="minorHAnsi" w:hAnsiTheme="minorHAnsi" w:cstheme="minorHAnsi"/>
                <w:i/>
                <w:iCs/>
                <w:szCs w:val="24"/>
              </w:rPr>
              <w:t>Litter. Cardiff is the dirtiest place I've ever lived.</w:t>
            </w:r>
          </w:p>
        </w:tc>
      </w:tr>
      <w:tr w:rsidR="00D34529" w14:paraId="567042C7" w14:textId="77777777" w:rsidTr="0030653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7FE92AFF" w14:textId="77777777" w:rsidR="00AA020A" w:rsidRPr="00AA020A" w:rsidRDefault="00AA020A" w:rsidP="00AA020A">
            <w:pPr>
              <w:widowControl w:val="0"/>
              <w:autoSpaceDE w:val="0"/>
              <w:autoSpaceDN w:val="0"/>
              <w:adjustRightInd w:val="0"/>
              <w:rPr>
                <w:rFonts w:cs="Calibri"/>
                <w:szCs w:val="24"/>
              </w:rPr>
            </w:pPr>
            <w:r w:rsidRPr="00AA020A">
              <w:rPr>
                <w:rFonts w:cs="Calibri"/>
                <w:szCs w:val="24"/>
              </w:rPr>
              <w:t>Highways /</w:t>
            </w:r>
          </w:p>
          <w:p w14:paraId="2F236668" w14:textId="77777777" w:rsidR="00AA020A" w:rsidRPr="00AA020A" w:rsidRDefault="00AA020A" w:rsidP="00AA020A">
            <w:pPr>
              <w:widowControl w:val="0"/>
              <w:autoSpaceDE w:val="0"/>
              <w:autoSpaceDN w:val="0"/>
              <w:adjustRightInd w:val="0"/>
              <w:rPr>
                <w:rFonts w:cs="Calibri"/>
                <w:szCs w:val="24"/>
              </w:rPr>
            </w:pPr>
            <w:r w:rsidRPr="00AA020A">
              <w:rPr>
                <w:rFonts w:cs="Calibri"/>
                <w:szCs w:val="24"/>
              </w:rPr>
              <w:t>Transport /</w:t>
            </w:r>
          </w:p>
          <w:p w14:paraId="054319FC" w14:textId="7E14C2D8" w:rsidR="00D34529" w:rsidRPr="00FA1DBB" w:rsidRDefault="00AA020A" w:rsidP="0019585D">
            <w:pPr>
              <w:widowControl w:val="0"/>
              <w:autoSpaceDE w:val="0"/>
              <w:autoSpaceDN w:val="0"/>
              <w:adjustRightInd w:val="0"/>
              <w:rPr>
                <w:rFonts w:cs="Calibri"/>
                <w:szCs w:val="24"/>
              </w:rPr>
            </w:pPr>
            <w:r w:rsidRPr="00AA020A">
              <w:rPr>
                <w:rFonts w:cs="Calibri"/>
                <w:szCs w:val="24"/>
              </w:rPr>
              <w:t>Pavements</w:t>
            </w:r>
          </w:p>
        </w:tc>
        <w:tc>
          <w:tcPr>
            <w:tcW w:w="765" w:type="dxa"/>
          </w:tcPr>
          <w:p w14:paraId="7A489BFB" w14:textId="0ADE76C6" w:rsidR="00D34529" w:rsidRPr="00D40465" w:rsidRDefault="00AA020A" w:rsidP="0030653F">
            <w:pPr>
              <w:widowControl w:val="0"/>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cs="Calibri"/>
                <w:szCs w:val="24"/>
              </w:rPr>
            </w:pPr>
            <w:r>
              <w:rPr>
                <w:rFonts w:cs="Calibri"/>
                <w:szCs w:val="24"/>
              </w:rPr>
              <w:t>206</w:t>
            </w:r>
          </w:p>
        </w:tc>
        <w:tc>
          <w:tcPr>
            <w:tcW w:w="709" w:type="dxa"/>
          </w:tcPr>
          <w:p w14:paraId="4E94D84E" w14:textId="487B3115" w:rsidR="00D34529" w:rsidRPr="00D40465" w:rsidRDefault="00AA020A" w:rsidP="0030653F">
            <w:pPr>
              <w:widowControl w:val="0"/>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cs="Calibri"/>
                <w:i/>
                <w:iCs/>
                <w:szCs w:val="24"/>
              </w:rPr>
            </w:pPr>
            <w:r>
              <w:rPr>
                <w:rFonts w:cs="Calibri"/>
                <w:i/>
                <w:iCs/>
                <w:szCs w:val="24"/>
              </w:rPr>
              <w:t>21.8</w:t>
            </w:r>
          </w:p>
        </w:tc>
        <w:tc>
          <w:tcPr>
            <w:tcW w:w="5492" w:type="dxa"/>
          </w:tcPr>
          <w:p w14:paraId="27A1CC81" w14:textId="002CA5C5" w:rsidR="00C16CDA" w:rsidRDefault="007F0684" w:rsidP="00CE7FA8">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7F0684">
              <w:rPr>
                <w:rFonts w:asciiTheme="minorHAnsi" w:hAnsiTheme="minorHAnsi" w:cstheme="minorHAnsi"/>
                <w:i/>
                <w:iCs/>
                <w:szCs w:val="24"/>
              </w:rPr>
              <w:t xml:space="preserve">Highways-specifically Road and pavement repairs. </w:t>
            </w:r>
          </w:p>
          <w:p w14:paraId="45B699FD" w14:textId="77777777" w:rsidR="009F00FF" w:rsidRDefault="007F0684" w:rsidP="00CE7FA8">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7F0684">
              <w:rPr>
                <w:rFonts w:asciiTheme="minorHAnsi" w:hAnsiTheme="minorHAnsi" w:cstheme="minorHAnsi"/>
                <w:i/>
                <w:iCs/>
                <w:szCs w:val="24"/>
              </w:rPr>
              <w:t xml:space="preserve">Road surfaces. </w:t>
            </w:r>
          </w:p>
          <w:p w14:paraId="3A3F620F" w14:textId="77777777" w:rsidR="009F00FF" w:rsidRDefault="007F0684" w:rsidP="00CE7FA8">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7F0684">
              <w:rPr>
                <w:rFonts w:asciiTheme="minorHAnsi" w:hAnsiTheme="minorHAnsi" w:cstheme="minorHAnsi"/>
                <w:i/>
                <w:iCs/>
                <w:szCs w:val="24"/>
              </w:rPr>
              <w:t xml:space="preserve">Repairs to roads and pathways. </w:t>
            </w:r>
          </w:p>
          <w:p w14:paraId="73069F1A" w14:textId="77777777" w:rsidR="009F00FF" w:rsidRDefault="007F0684" w:rsidP="00CE7FA8">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7F0684">
              <w:rPr>
                <w:rFonts w:asciiTheme="minorHAnsi" w:hAnsiTheme="minorHAnsi" w:cstheme="minorHAnsi"/>
                <w:i/>
                <w:iCs/>
                <w:szCs w:val="24"/>
              </w:rPr>
              <w:t xml:space="preserve">Road infrastructure - we need narrower roads at junctions, so cars have to slow down, instead of bombing around them. </w:t>
            </w:r>
          </w:p>
          <w:p w14:paraId="3F3B065F" w14:textId="4F00F6BD" w:rsidR="00D34529" w:rsidRPr="002A193E" w:rsidRDefault="007F0684" w:rsidP="007F0684">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7F0684">
              <w:rPr>
                <w:rFonts w:asciiTheme="minorHAnsi" w:hAnsiTheme="minorHAnsi" w:cstheme="minorHAnsi"/>
                <w:i/>
                <w:iCs/>
                <w:szCs w:val="24"/>
              </w:rPr>
              <w:t>Transportation- better layout on A48 - east Cardiff peak hours issue.</w:t>
            </w:r>
          </w:p>
        </w:tc>
      </w:tr>
      <w:tr w:rsidR="00D34529" w14:paraId="3445D74A" w14:textId="77777777" w:rsidTr="003065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2BBEA516" w14:textId="33E8CD40" w:rsidR="00D34529" w:rsidRPr="00FA1DBB" w:rsidRDefault="00A139FD" w:rsidP="00A139FD">
            <w:pPr>
              <w:widowControl w:val="0"/>
              <w:autoSpaceDE w:val="0"/>
              <w:autoSpaceDN w:val="0"/>
              <w:adjustRightInd w:val="0"/>
              <w:rPr>
                <w:rFonts w:cs="Calibri"/>
                <w:color w:val="000000"/>
                <w:szCs w:val="24"/>
              </w:rPr>
            </w:pPr>
            <w:r w:rsidRPr="00A139FD">
              <w:rPr>
                <w:rFonts w:cs="Calibri"/>
                <w:color w:val="000000"/>
                <w:szCs w:val="24"/>
              </w:rPr>
              <w:t>Health</w:t>
            </w:r>
          </w:p>
        </w:tc>
        <w:tc>
          <w:tcPr>
            <w:tcW w:w="765" w:type="dxa"/>
          </w:tcPr>
          <w:p w14:paraId="4BCFF9D5" w14:textId="2F6A9D9B" w:rsidR="00D34529" w:rsidRPr="00D40465" w:rsidRDefault="00A139FD" w:rsidP="0030653F">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szCs w:val="24"/>
              </w:rPr>
              <w:t>94</w:t>
            </w:r>
          </w:p>
        </w:tc>
        <w:tc>
          <w:tcPr>
            <w:tcW w:w="709" w:type="dxa"/>
          </w:tcPr>
          <w:p w14:paraId="04B04D1B" w14:textId="43426D7B" w:rsidR="00D34529" w:rsidRPr="00D40465" w:rsidRDefault="00A139FD" w:rsidP="0030653F">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szCs w:val="24"/>
              </w:rPr>
              <w:t>9.9</w:t>
            </w:r>
          </w:p>
        </w:tc>
        <w:tc>
          <w:tcPr>
            <w:tcW w:w="5492" w:type="dxa"/>
          </w:tcPr>
          <w:p w14:paraId="1502CFB7" w14:textId="77777777" w:rsidR="00CE7FA8" w:rsidRDefault="00C20A3C" w:rsidP="00CE7FA8">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C20A3C">
              <w:rPr>
                <w:rFonts w:asciiTheme="minorHAnsi" w:hAnsiTheme="minorHAnsi" w:cstheme="minorHAnsi"/>
                <w:i/>
                <w:iCs/>
                <w:szCs w:val="24"/>
              </w:rPr>
              <w:t xml:space="preserve">NHS - Both Hospital and GP services. </w:t>
            </w:r>
          </w:p>
          <w:p w14:paraId="0874BC68" w14:textId="77777777" w:rsidR="00CE7FA8" w:rsidRDefault="00C20A3C" w:rsidP="00CE7FA8">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C20A3C">
              <w:rPr>
                <w:rFonts w:asciiTheme="minorHAnsi" w:hAnsiTheme="minorHAnsi" w:cstheme="minorHAnsi"/>
                <w:i/>
                <w:iCs/>
                <w:szCs w:val="24"/>
              </w:rPr>
              <w:t xml:space="preserve">National Health. </w:t>
            </w:r>
          </w:p>
          <w:p w14:paraId="7A8AA76C" w14:textId="72D8F67B" w:rsidR="00D34529" w:rsidRPr="002A193E" w:rsidRDefault="00C20A3C" w:rsidP="00C20A3C">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C20A3C">
              <w:rPr>
                <w:rFonts w:asciiTheme="minorHAnsi" w:hAnsiTheme="minorHAnsi" w:cstheme="minorHAnsi"/>
                <w:i/>
                <w:iCs/>
                <w:szCs w:val="24"/>
              </w:rPr>
              <w:t>Supporting Disabled People.</w:t>
            </w:r>
          </w:p>
        </w:tc>
      </w:tr>
      <w:tr w:rsidR="00C20A3C" w14:paraId="60DF15B7" w14:textId="77777777" w:rsidTr="0030653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6A7EBED0" w14:textId="77777777" w:rsidR="0019585D" w:rsidRPr="0019585D" w:rsidRDefault="0019585D" w:rsidP="0019585D">
            <w:pPr>
              <w:widowControl w:val="0"/>
              <w:autoSpaceDE w:val="0"/>
              <w:autoSpaceDN w:val="0"/>
              <w:adjustRightInd w:val="0"/>
              <w:rPr>
                <w:rFonts w:cs="Calibri"/>
                <w:color w:val="000000"/>
                <w:szCs w:val="24"/>
              </w:rPr>
            </w:pPr>
            <w:r w:rsidRPr="0019585D">
              <w:rPr>
                <w:rFonts w:cs="Calibri"/>
                <w:color w:val="000000"/>
                <w:szCs w:val="24"/>
              </w:rPr>
              <w:t>Housing /</w:t>
            </w:r>
          </w:p>
          <w:p w14:paraId="1DFEB812" w14:textId="46A92519" w:rsidR="00C20A3C" w:rsidRPr="00A139FD" w:rsidRDefault="0019585D" w:rsidP="0019585D">
            <w:pPr>
              <w:widowControl w:val="0"/>
              <w:autoSpaceDE w:val="0"/>
              <w:autoSpaceDN w:val="0"/>
              <w:adjustRightInd w:val="0"/>
              <w:rPr>
                <w:rFonts w:cs="Calibri"/>
                <w:color w:val="000000"/>
                <w:szCs w:val="24"/>
              </w:rPr>
            </w:pPr>
            <w:r w:rsidRPr="0019585D">
              <w:rPr>
                <w:rFonts w:cs="Calibri"/>
                <w:color w:val="000000"/>
                <w:szCs w:val="24"/>
              </w:rPr>
              <w:t>Homeless</w:t>
            </w:r>
          </w:p>
        </w:tc>
        <w:tc>
          <w:tcPr>
            <w:tcW w:w="765" w:type="dxa"/>
          </w:tcPr>
          <w:p w14:paraId="4FE83998" w14:textId="45F991C8" w:rsidR="00C20A3C" w:rsidRDefault="0019585D" w:rsidP="0030653F">
            <w:pPr>
              <w:widowControl w:val="0"/>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szCs w:val="24"/>
              </w:rPr>
              <w:t>86</w:t>
            </w:r>
          </w:p>
        </w:tc>
        <w:tc>
          <w:tcPr>
            <w:tcW w:w="709" w:type="dxa"/>
          </w:tcPr>
          <w:p w14:paraId="1AF658C2" w14:textId="52AE08C9" w:rsidR="00C20A3C" w:rsidRDefault="0019585D" w:rsidP="0030653F">
            <w:pPr>
              <w:widowControl w:val="0"/>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szCs w:val="24"/>
              </w:rPr>
              <w:t>9.1</w:t>
            </w:r>
          </w:p>
        </w:tc>
        <w:tc>
          <w:tcPr>
            <w:tcW w:w="5492" w:type="dxa"/>
          </w:tcPr>
          <w:p w14:paraId="02F16BB3" w14:textId="77777777" w:rsidR="00CE7FA8" w:rsidRDefault="00E3248C" w:rsidP="00CE7FA8">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E3248C">
              <w:rPr>
                <w:rFonts w:asciiTheme="minorHAnsi" w:hAnsiTheme="minorHAnsi" w:cstheme="minorHAnsi"/>
                <w:i/>
                <w:iCs/>
                <w:szCs w:val="24"/>
              </w:rPr>
              <w:t xml:space="preserve">Tackling homelessness across the city and also building more suitable homes to accommodate people in need. </w:t>
            </w:r>
          </w:p>
          <w:p w14:paraId="4DB334DF" w14:textId="75095AE8" w:rsidR="00CE7FA8" w:rsidRDefault="00E3248C" w:rsidP="00CE7FA8">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E3248C">
              <w:rPr>
                <w:rFonts w:asciiTheme="minorHAnsi" w:hAnsiTheme="minorHAnsi" w:cstheme="minorHAnsi"/>
                <w:i/>
                <w:iCs/>
                <w:szCs w:val="24"/>
              </w:rPr>
              <w:t xml:space="preserve">Affordable housing for working people. </w:t>
            </w:r>
          </w:p>
          <w:p w14:paraId="77B7CA76" w14:textId="3C4C144A" w:rsidR="00C20A3C" w:rsidRPr="00C20A3C" w:rsidRDefault="00E3248C" w:rsidP="00E3248C">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E3248C">
              <w:rPr>
                <w:rFonts w:asciiTheme="minorHAnsi" w:hAnsiTheme="minorHAnsi" w:cstheme="minorHAnsi"/>
                <w:i/>
                <w:iCs/>
                <w:szCs w:val="24"/>
              </w:rPr>
              <w:t>Ending homelessness should be priority.</w:t>
            </w:r>
          </w:p>
        </w:tc>
      </w:tr>
      <w:tr w:rsidR="0019585D" w14:paraId="778102C1" w14:textId="77777777" w:rsidTr="003065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26051C73" w14:textId="77777777" w:rsidR="00D96032" w:rsidRPr="00D96032" w:rsidRDefault="00D96032" w:rsidP="00D96032">
            <w:pPr>
              <w:widowControl w:val="0"/>
              <w:autoSpaceDE w:val="0"/>
              <w:autoSpaceDN w:val="0"/>
              <w:adjustRightInd w:val="0"/>
              <w:rPr>
                <w:rFonts w:cs="Calibri"/>
                <w:color w:val="000000"/>
                <w:szCs w:val="24"/>
              </w:rPr>
            </w:pPr>
            <w:r w:rsidRPr="00D96032">
              <w:rPr>
                <w:rFonts w:cs="Calibri"/>
                <w:color w:val="000000"/>
                <w:szCs w:val="24"/>
              </w:rPr>
              <w:t>Parks / Green</w:t>
            </w:r>
          </w:p>
          <w:p w14:paraId="2D211E40" w14:textId="77777777" w:rsidR="00D96032" w:rsidRPr="00D96032" w:rsidRDefault="00D96032" w:rsidP="00D96032">
            <w:pPr>
              <w:widowControl w:val="0"/>
              <w:autoSpaceDE w:val="0"/>
              <w:autoSpaceDN w:val="0"/>
              <w:adjustRightInd w:val="0"/>
              <w:rPr>
                <w:rFonts w:cs="Calibri"/>
                <w:color w:val="000000"/>
                <w:szCs w:val="24"/>
              </w:rPr>
            </w:pPr>
            <w:r w:rsidRPr="00D96032">
              <w:rPr>
                <w:rFonts w:cs="Calibri"/>
                <w:color w:val="000000"/>
                <w:szCs w:val="24"/>
              </w:rPr>
              <w:t>Spaces / Leisure &amp;</w:t>
            </w:r>
          </w:p>
          <w:p w14:paraId="7FEEA7B7" w14:textId="0FA9C4DC" w:rsidR="0019585D" w:rsidRPr="0082740A" w:rsidRDefault="00D96032" w:rsidP="0082740A">
            <w:pPr>
              <w:widowControl w:val="0"/>
              <w:autoSpaceDE w:val="0"/>
              <w:autoSpaceDN w:val="0"/>
              <w:adjustRightInd w:val="0"/>
              <w:rPr>
                <w:rFonts w:cs="Calibri"/>
                <w:color w:val="000000"/>
                <w:szCs w:val="24"/>
              </w:rPr>
            </w:pPr>
            <w:r w:rsidRPr="00D96032">
              <w:rPr>
                <w:rFonts w:cs="Calibri"/>
                <w:color w:val="000000"/>
                <w:szCs w:val="24"/>
              </w:rPr>
              <w:t>Recreational</w:t>
            </w:r>
          </w:p>
        </w:tc>
        <w:tc>
          <w:tcPr>
            <w:tcW w:w="765" w:type="dxa"/>
          </w:tcPr>
          <w:p w14:paraId="01A50388" w14:textId="39B4B6A9" w:rsidR="0019585D" w:rsidRDefault="00D96032" w:rsidP="0030653F">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szCs w:val="24"/>
              </w:rPr>
              <w:t>71</w:t>
            </w:r>
          </w:p>
        </w:tc>
        <w:tc>
          <w:tcPr>
            <w:tcW w:w="709" w:type="dxa"/>
          </w:tcPr>
          <w:p w14:paraId="32852930" w14:textId="057DCBA6" w:rsidR="0019585D" w:rsidRDefault="00D96032" w:rsidP="0030653F">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szCs w:val="24"/>
              </w:rPr>
              <w:t>7.5</w:t>
            </w:r>
          </w:p>
        </w:tc>
        <w:tc>
          <w:tcPr>
            <w:tcW w:w="5492" w:type="dxa"/>
          </w:tcPr>
          <w:p w14:paraId="3261B624" w14:textId="77777777" w:rsidR="00CE7FA8" w:rsidRDefault="00000343" w:rsidP="00CE7FA8">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000343">
              <w:rPr>
                <w:rFonts w:asciiTheme="minorHAnsi" w:hAnsiTheme="minorHAnsi" w:cstheme="minorHAnsi"/>
                <w:i/>
                <w:iCs/>
                <w:szCs w:val="24"/>
              </w:rPr>
              <w:t xml:space="preserve">Parks. Recreation activities are so important to everyone's mental health when everything else around them is falling apart due to underfunding. </w:t>
            </w:r>
          </w:p>
          <w:p w14:paraId="3B267A9D" w14:textId="77777777" w:rsidR="00CE7FA8" w:rsidRDefault="00000343" w:rsidP="00CE7FA8">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000343">
              <w:rPr>
                <w:rFonts w:asciiTheme="minorHAnsi" w:hAnsiTheme="minorHAnsi" w:cstheme="minorHAnsi"/>
                <w:i/>
                <w:iCs/>
                <w:szCs w:val="24"/>
              </w:rPr>
              <w:t xml:space="preserve">Sports facilities are a bedrock of communities and active health. Far too many grass roots sports are shutdown in wet Welsh winters. Additional sports funding helps all ages and promotes exercise. </w:t>
            </w:r>
          </w:p>
          <w:p w14:paraId="3989D36E" w14:textId="2006ACF8" w:rsidR="0019585D" w:rsidRPr="00C20A3C" w:rsidRDefault="00000343" w:rsidP="00000343">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000343">
              <w:rPr>
                <w:rFonts w:asciiTheme="minorHAnsi" w:hAnsiTheme="minorHAnsi" w:cstheme="minorHAnsi"/>
                <w:i/>
                <w:iCs/>
                <w:szCs w:val="24"/>
              </w:rPr>
              <w:t>Better parks, gyms &amp; leisure activities.</w:t>
            </w:r>
          </w:p>
        </w:tc>
      </w:tr>
      <w:tr w:rsidR="00C740A8" w14:paraId="29274894" w14:textId="77777777" w:rsidTr="0030653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73816800" w14:textId="7409098E" w:rsidR="00C740A8" w:rsidRPr="00D96032" w:rsidRDefault="00C740A8" w:rsidP="00C740A8">
            <w:pPr>
              <w:widowControl w:val="0"/>
              <w:autoSpaceDE w:val="0"/>
              <w:autoSpaceDN w:val="0"/>
              <w:adjustRightInd w:val="0"/>
              <w:rPr>
                <w:rFonts w:cs="Calibri"/>
                <w:color w:val="000000"/>
                <w:szCs w:val="24"/>
              </w:rPr>
            </w:pPr>
            <w:r w:rsidRPr="00C740A8">
              <w:rPr>
                <w:rFonts w:cs="Calibri"/>
                <w:color w:val="000000"/>
                <w:szCs w:val="24"/>
              </w:rPr>
              <w:t>Children's / Youth Services</w:t>
            </w:r>
          </w:p>
        </w:tc>
        <w:tc>
          <w:tcPr>
            <w:tcW w:w="765" w:type="dxa"/>
          </w:tcPr>
          <w:p w14:paraId="467FAC1B" w14:textId="29907C3E" w:rsidR="00C740A8" w:rsidRDefault="00C740A8" w:rsidP="0030653F">
            <w:pPr>
              <w:widowControl w:val="0"/>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szCs w:val="24"/>
              </w:rPr>
              <w:t>54</w:t>
            </w:r>
          </w:p>
        </w:tc>
        <w:tc>
          <w:tcPr>
            <w:tcW w:w="709" w:type="dxa"/>
          </w:tcPr>
          <w:p w14:paraId="2AFA5510" w14:textId="03F9851A" w:rsidR="00C740A8" w:rsidRDefault="00C740A8" w:rsidP="0030653F">
            <w:pPr>
              <w:widowControl w:val="0"/>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szCs w:val="24"/>
              </w:rPr>
              <w:t>5.7</w:t>
            </w:r>
          </w:p>
        </w:tc>
        <w:tc>
          <w:tcPr>
            <w:tcW w:w="5492" w:type="dxa"/>
          </w:tcPr>
          <w:p w14:paraId="32AC2B29" w14:textId="77777777" w:rsidR="00CE7FA8" w:rsidRDefault="00EC302E" w:rsidP="00CE7FA8">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EC302E">
              <w:rPr>
                <w:rFonts w:asciiTheme="minorHAnsi" w:hAnsiTheme="minorHAnsi" w:cstheme="minorHAnsi"/>
                <w:i/>
                <w:iCs/>
                <w:szCs w:val="24"/>
              </w:rPr>
              <w:t xml:space="preserve">Children’s Services is a shambles. It needs more and better qualified staff with a major shift towards the use of multidisciplinary teams in decision making. </w:t>
            </w:r>
          </w:p>
          <w:p w14:paraId="609E04B4" w14:textId="599E8DA0" w:rsidR="00C740A8" w:rsidRPr="00000343" w:rsidRDefault="00EC302E" w:rsidP="00EC302E">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EC302E">
              <w:rPr>
                <w:rFonts w:asciiTheme="minorHAnsi" w:hAnsiTheme="minorHAnsi" w:cstheme="minorHAnsi"/>
                <w:i/>
                <w:iCs/>
                <w:szCs w:val="24"/>
              </w:rPr>
              <w:t>Youth services drop-in centres.</w:t>
            </w:r>
          </w:p>
        </w:tc>
      </w:tr>
      <w:tr w:rsidR="00C740A8" w14:paraId="5898E6C1" w14:textId="77777777" w:rsidTr="003065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4C6F7E74" w14:textId="3ED9AABF" w:rsidR="00C740A8" w:rsidRPr="00D96032" w:rsidRDefault="00657DB4" w:rsidP="00657DB4">
            <w:pPr>
              <w:widowControl w:val="0"/>
              <w:autoSpaceDE w:val="0"/>
              <w:autoSpaceDN w:val="0"/>
              <w:adjustRightInd w:val="0"/>
              <w:rPr>
                <w:rFonts w:cs="Calibri"/>
                <w:color w:val="000000"/>
                <w:szCs w:val="24"/>
              </w:rPr>
            </w:pPr>
            <w:r w:rsidRPr="00657DB4">
              <w:rPr>
                <w:rFonts w:cs="Calibri"/>
                <w:color w:val="000000"/>
                <w:szCs w:val="24"/>
              </w:rPr>
              <w:t>Education</w:t>
            </w:r>
          </w:p>
        </w:tc>
        <w:tc>
          <w:tcPr>
            <w:tcW w:w="765" w:type="dxa"/>
          </w:tcPr>
          <w:p w14:paraId="6C53172F" w14:textId="77777930" w:rsidR="00C740A8" w:rsidRDefault="00C740A8" w:rsidP="0030653F">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szCs w:val="24"/>
              </w:rPr>
              <w:t>54</w:t>
            </w:r>
          </w:p>
        </w:tc>
        <w:tc>
          <w:tcPr>
            <w:tcW w:w="709" w:type="dxa"/>
          </w:tcPr>
          <w:p w14:paraId="4AAD4742" w14:textId="76551BB7" w:rsidR="00C740A8" w:rsidRDefault="00C740A8" w:rsidP="0030653F">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szCs w:val="24"/>
              </w:rPr>
              <w:t>5.7</w:t>
            </w:r>
          </w:p>
        </w:tc>
        <w:tc>
          <w:tcPr>
            <w:tcW w:w="5492" w:type="dxa"/>
          </w:tcPr>
          <w:p w14:paraId="363F3743" w14:textId="77777777" w:rsidR="00E84F91" w:rsidRDefault="00EC302E" w:rsidP="00CE7FA8">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EC302E">
              <w:rPr>
                <w:rFonts w:asciiTheme="minorHAnsi" w:hAnsiTheme="minorHAnsi" w:cstheme="minorHAnsi"/>
                <w:i/>
                <w:iCs/>
                <w:szCs w:val="24"/>
              </w:rPr>
              <w:t xml:space="preserve">Special Educational Needs schools. </w:t>
            </w:r>
          </w:p>
          <w:p w14:paraId="74937914" w14:textId="1D9D4A7C" w:rsidR="00C740A8" w:rsidRPr="00000343" w:rsidRDefault="00EC302E" w:rsidP="00EC302E">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EC302E">
              <w:rPr>
                <w:rFonts w:asciiTheme="minorHAnsi" w:hAnsiTheme="minorHAnsi" w:cstheme="minorHAnsi"/>
                <w:i/>
                <w:iCs/>
                <w:szCs w:val="24"/>
              </w:rPr>
              <w:t xml:space="preserve">Providing more available funding for families who Home Educate their children. Whilst the £160 is </w:t>
            </w:r>
            <w:r w:rsidRPr="00EC302E">
              <w:rPr>
                <w:rFonts w:asciiTheme="minorHAnsi" w:hAnsiTheme="minorHAnsi" w:cstheme="minorHAnsi"/>
                <w:i/>
                <w:iCs/>
                <w:szCs w:val="24"/>
              </w:rPr>
              <w:lastRenderedPageBreak/>
              <w:t>appreciated, where is the rest of the money that would have been spent if my child was in School being spent?</w:t>
            </w:r>
          </w:p>
        </w:tc>
      </w:tr>
      <w:tr w:rsidR="00C20A3C" w14:paraId="40E67400" w14:textId="77777777" w:rsidTr="0030653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0D8CA3EE" w14:textId="77777777" w:rsidR="00EE7A83" w:rsidRPr="00EE7A83" w:rsidRDefault="00EE7A83" w:rsidP="00EE7A83">
            <w:pPr>
              <w:widowControl w:val="0"/>
              <w:autoSpaceDE w:val="0"/>
              <w:autoSpaceDN w:val="0"/>
              <w:adjustRightInd w:val="0"/>
              <w:rPr>
                <w:rFonts w:cs="Calibri"/>
                <w:color w:val="000000"/>
                <w:szCs w:val="24"/>
              </w:rPr>
            </w:pPr>
            <w:r w:rsidRPr="00EE7A83">
              <w:rPr>
                <w:rFonts w:cs="Calibri"/>
                <w:color w:val="000000"/>
                <w:szCs w:val="24"/>
              </w:rPr>
              <w:lastRenderedPageBreak/>
              <w:t>Crime / Policing /</w:t>
            </w:r>
          </w:p>
          <w:p w14:paraId="1BE864C1" w14:textId="0C06C7E2" w:rsidR="00C20A3C" w:rsidRPr="00A139FD" w:rsidRDefault="00EE7A83" w:rsidP="002A6E84">
            <w:pPr>
              <w:widowControl w:val="0"/>
              <w:autoSpaceDE w:val="0"/>
              <w:autoSpaceDN w:val="0"/>
              <w:adjustRightInd w:val="0"/>
              <w:rPr>
                <w:rFonts w:cs="Calibri"/>
                <w:color w:val="000000"/>
                <w:szCs w:val="24"/>
              </w:rPr>
            </w:pPr>
            <w:r w:rsidRPr="00EE7A83">
              <w:rPr>
                <w:rFonts w:cs="Calibri"/>
                <w:color w:val="000000"/>
                <w:szCs w:val="24"/>
              </w:rPr>
              <w:t>Enforcement</w:t>
            </w:r>
          </w:p>
        </w:tc>
        <w:tc>
          <w:tcPr>
            <w:tcW w:w="765" w:type="dxa"/>
          </w:tcPr>
          <w:p w14:paraId="3D6E0AAB" w14:textId="58D0DAA7" w:rsidR="00C20A3C" w:rsidRDefault="00C740A8" w:rsidP="0030653F">
            <w:pPr>
              <w:widowControl w:val="0"/>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szCs w:val="24"/>
              </w:rPr>
              <w:t>47</w:t>
            </w:r>
          </w:p>
        </w:tc>
        <w:tc>
          <w:tcPr>
            <w:tcW w:w="709" w:type="dxa"/>
          </w:tcPr>
          <w:p w14:paraId="419C11B2" w14:textId="56476F86" w:rsidR="00C20A3C" w:rsidRDefault="00C740A8" w:rsidP="0030653F">
            <w:pPr>
              <w:widowControl w:val="0"/>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szCs w:val="24"/>
              </w:rPr>
              <w:t>5.0</w:t>
            </w:r>
          </w:p>
        </w:tc>
        <w:tc>
          <w:tcPr>
            <w:tcW w:w="5492" w:type="dxa"/>
          </w:tcPr>
          <w:p w14:paraId="31CD195E" w14:textId="77777777" w:rsidR="00E84F91" w:rsidRDefault="00EE7A83" w:rsidP="00CE7FA8">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EE7A83">
              <w:rPr>
                <w:rFonts w:asciiTheme="minorHAnsi" w:hAnsiTheme="minorHAnsi" w:cstheme="minorHAnsi"/>
                <w:i/>
                <w:iCs/>
                <w:szCs w:val="24"/>
              </w:rPr>
              <w:t xml:space="preserve">Employing traffic parking wardens to enforce outside of the city centre, creating a significant income stream from fines levied at vehicle owners parked over yellow lines and in bus lanes, bike lanes. This is rife outside of city centres; suburban areas have yellow lines etc and there is zero enforcement. </w:t>
            </w:r>
          </w:p>
          <w:p w14:paraId="1B5FAFC2" w14:textId="3E432AC8" w:rsidR="00C20A3C" w:rsidRPr="00C20A3C" w:rsidRDefault="00EE7A83" w:rsidP="00EE7A83">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EE7A83">
              <w:rPr>
                <w:rFonts w:asciiTheme="minorHAnsi" w:hAnsiTheme="minorHAnsi" w:cstheme="minorHAnsi"/>
                <w:i/>
                <w:iCs/>
                <w:szCs w:val="24"/>
              </w:rPr>
              <w:t>Police - prevent criminality, protect the streets/ patrolling.</w:t>
            </w:r>
          </w:p>
        </w:tc>
      </w:tr>
      <w:tr w:rsidR="00C740A8" w14:paraId="4D5E6744" w14:textId="77777777" w:rsidTr="003065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04689813" w14:textId="129369F9" w:rsidR="00C740A8" w:rsidRPr="00A139FD" w:rsidRDefault="00087588" w:rsidP="00087588">
            <w:pPr>
              <w:widowControl w:val="0"/>
              <w:autoSpaceDE w:val="0"/>
              <w:autoSpaceDN w:val="0"/>
              <w:adjustRightInd w:val="0"/>
              <w:rPr>
                <w:rFonts w:cs="Calibri"/>
                <w:color w:val="000000"/>
                <w:szCs w:val="24"/>
              </w:rPr>
            </w:pPr>
            <w:r w:rsidRPr="00087588">
              <w:rPr>
                <w:rFonts w:cs="Calibri"/>
                <w:color w:val="000000"/>
                <w:szCs w:val="24"/>
              </w:rPr>
              <w:t>Public Transport</w:t>
            </w:r>
          </w:p>
        </w:tc>
        <w:tc>
          <w:tcPr>
            <w:tcW w:w="765" w:type="dxa"/>
          </w:tcPr>
          <w:p w14:paraId="3B9EC38E" w14:textId="7E960A90" w:rsidR="00C740A8" w:rsidRDefault="00087588" w:rsidP="0030653F">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szCs w:val="24"/>
              </w:rPr>
              <w:t>45</w:t>
            </w:r>
          </w:p>
        </w:tc>
        <w:tc>
          <w:tcPr>
            <w:tcW w:w="709" w:type="dxa"/>
          </w:tcPr>
          <w:p w14:paraId="54C0F055" w14:textId="6AE8BDEE" w:rsidR="00C740A8" w:rsidRDefault="00087588" w:rsidP="0030653F">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szCs w:val="24"/>
              </w:rPr>
              <w:t>4.8</w:t>
            </w:r>
          </w:p>
        </w:tc>
        <w:tc>
          <w:tcPr>
            <w:tcW w:w="5492" w:type="dxa"/>
          </w:tcPr>
          <w:p w14:paraId="2CF81444" w14:textId="77777777" w:rsidR="00E84F91" w:rsidRDefault="002830D0" w:rsidP="00CE7FA8">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2830D0">
              <w:rPr>
                <w:rFonts w:asciiTheme="minorHAnsi" w:hAnsiTheme="minorHAnsi" w:cstheme="minorHAnsi"/>
                <w:i/>
                <w:iCs/>
                <w:szCs w:val="24"/>
              </w:rPr>
              <w:t xml:space="preserve">Making bus routes reliable and at least two services per hour in all areas of the city. </w:t>
            </w:r>
          </w:p>
          <w:p w14:paraId="08D0CD3E" w14:textId="5BB43F95" w:rsidR="00C740A8" w:rsidRPr="00C20A3C" w:rsidRDefault="002830D0" w:rsidP="002830D0">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2830D0">
              <w:rPr>
                <w:rFonts w:asciiTheme="minorHAnsi" w:hAnsiTheme="minorHAnsi" w:cstheme="minorHAnsi"/>
                <w:i/>
                <w:iCs/>
                <w:szCs w:val="24"/>
              </w:rPr>
              <w:t>Public transport in Cardiff is poor compared to many other cities in the UK and Europe.</w:t>
            </w:r>
          </w:p>
        </w:tc>
      </w:tr>
      <w:tr w:rsidR="00087588" w14:paraId="37E0FEFD" w14:textId="77777777" w:rsidTr="0030653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252BF96F" w14:textId="7087D3BF" w:rsidR="00087588" w:rsidRPr="00087588" w:rsidRDefault="00203336" w:rsidP="00203336">
            <w:pPr>
              <w:widowControl w:val="0"/>
              <w:autoSpaceDE w:val="0"/>
              <w:autoSpaceDN w:val="0"/>
              <w:adjustRightInd w:val="0"/>
              <w:rPr>
                <w:rFonts w:cs="Calibri"/>
                <w:color w:val="000000"/>
                <w:szCs w:val="24"/>
              </w:rPr>
            </w:pPr>
            <w:r w:rsidRPr="00203336">
              <w:rPr>
                <w:rFonts w:cs="Calibri"/>
                <w:color w:val="000000"/>
                <w:szCs w:val="24"/>
              </w:rPr>
              <w:t>Adult Services</w:t>
            </w:r>
          </w:p>
        </w:tc>
        <w:tc>
          <w:tcPr>
            <w:tcW w:w="765" w:type="dxa"/>
          </w:tcPr>
          <w:p w14:paraId="230CF044" w14:textId="2286F388" w:rsidR="00087588" w:rsidRDefault="00B55402" w:rsidP="0030653F">
            <w:pPr>
              <w:widowControl w:val="0"/>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szCs w:val="24"/>
              </w:rPr>
              <w:t>44</w:t>
            </w:r>
          </w:p>
        </w:tc>
        <w:tc>
          <w:tcPr>
            <w:tcW w:w="709" w:type="dxa"/>
          </w:tcPr>
          <w:p w14:paraId="426A2B7B" w14:textId="654CA166" w:rsidR="00087588" w:rsidRDefault="00B55402" w:rsidP="0030653F">
            <w:pPr>
              <w:widowControl w:val="0"/>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szCs w:val="24"/>
              </w:rPr>
              <w:t>4.6</w:t>
            </w:r>
          </w:p>
        </w:tc>
        <w:tc>
          <w:tcPr>
            <w:tcW w:w="5492" w:type="dxa"/>
          </w:tcPr>
          <w:p w14:paraId="4E3F4A76" w14:textId="77777777" w:rsidR="00E84F91" w:rsidRDefault="00203336" w:rsidP="00CE7FA8">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203336">
              <w:rPr>
                <w:rFonts w:asciiTheme="minorHAnsi" w:hAnsiTheme="minorHAnsi" w:cstheme="minorHAnsi"/>
                <w:i/>
                <w:iCs/>
                <w:szCs w:val="24"/>
              </w:rPr>
              <w:t xml:space="preserve">I don't know where the service to Elderly people stands but I would favour this sector as population ages and the cost of living has increase faster than the salaries and pensions. </w:t>
            </w:r>
          </w:p>
          <w:p w14:paraId="7E12F229" w14:textId="7F89383C" w:rsidR="00087588" w:rsidRPr="00C20A3C" w:rsidRDefault="00203336" w:rsidP="00203336">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203336">
              <w:rPr>
                <w:rFonts w:asciiTheme="minorHAnsi" w:hAnsiTheme="minorHAnsi" w:cstheme="minorHAnsi"/>
                <w:i/>
                <w:iCs/>
                <w:szCs w:val="24"/>
              </w:rPr>
              <w:t>"Adult Services" is rather vague, but more money to allow working adults to re-education, re-skill to provide a more flexible workforce would benefit Cardiff so money should go there even if its remote learning for adults with full time jobs.</w:t>
            </w:r>
          </w:p>
        </w:tc>
      </w:tr>
      <w:tr w:rsidR="00203336" w14:paraId="3C8B8206" w14:textId="77777777" w:rsidTr="003065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1044C808" w14:textId="77777777" w:rsidR="00B55402" w:rsidRPr="00B55402" w:rsidRDefault="00B55402" w:rsidP="00B55402">
            <w:pPr>
              <w:widowControl w:val="0"/>
              <w:autoSpaceDE w:val="0"/>
              <w:autoSpaceDN w:val="0"/>
              <w:adjustRightInd w:val="0"/>
              <w:rPr>
                <w:rFonts w:cs="Calibri"/>
                <w:color w:val="000000"/>
                <w:szCs w:val="24"/>
              </w:rPr>
            </w:pPr>
            <w:r w:rsidRPr="00B55402">
              <w:rPr>
                <w:rFonts w:cs="Calibri"/>
                <w:color w:val="000000"/>
                <w:szCs w:val="24"/>
              </w:rPr>
              <w:t>Social Services /</w:t>
            </w:r>
          </w:p>
          <w:p w14:paraId="0E027D02" w14:textId="13171B6B" w:rsidR="00203336" w:rsidRPr="00087588" w:rsidRDefault="00B55402" w:rsidP="002A6E84">
            <w:pPr>
              <w:widowControl w:val="0"/>
              <w:autoSpaceDE w:val="0"/>
              <w:autoSpaceDN w:val="0"/>
              <w:adjustRightInd w:val="0"/>
              <w:rPr>
                <w:rFonts w:cs="Calibri"/>
                <w:color w:val="000000"/>
                <w:szCs w:val="24"/>
              </w:rPr>
            </w:pPr>
            <w:r w:rsidRPr="00B55402">
              <w:rPr>
                <w:rFonts w:cs="Calibri"/>
                <w:color w:val="000000"/>
                <w:szCs w:val="24"/>
              </w:rPr>
              <w:t>Care</w:t>
            </w:r>
          </w:p>
        </w:tc>
        <w:tc>
          <w:tcPr>
            <w:tcW w:w="765" w:type="dxa"/>
          </w:tcPr>
          <w:p w14:paraId="10827232" w14:textId="60DBF36D" w:rsidR="00203336" w:rsidRDefault="00B55402" w:rsidP="0030653F">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szCs w:val="24"/>
              </w:rPr>
              <w:t>34</w:t>
            </w:r>
          </w:p>
        </w:tc>
        <w:tc>
          <w:tcPr>
            <w:tcW w:w="709" w:type="dxa"/>
          </w:tcPr>
          <w:p w14:paraId="7763B20A" w14:textId="70AC15B6" w:rsidR="00203336" w:rsidRDefault="00B55402" w:rsidP="0030653F">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szCs w:val="24"/>
              </w:rPr>
              <w:t>3.6</w:t>
            </w:r>
          </w:p>
        </w:tc>
        <w:tc>
          <w:tcPr>
            <w:tcW w:w="5492" w:type="dxa"/>
          </w:tcPr>
          <w:p w14:paraId="0F34486C" w14:textId="77777777" w:rsidR="00E84F91" w:rsidRDefault="00667EAF" w:rsidP="00CE7FA8">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667EAF">
              <w:rPr>
                <w:rFonts w:asciiTheme="minorHAnsi" w:hAnsiTheme="minorHAnsi" w:cstheme="minorHAnsi"/>
                <w:i/>
                <w:iCs/>
                <w:szCs w:val="24"/>
              </w:rPr>
              <w:t xml:space="preserve">Social care funding for care homes. </w:t>
            </w:r>
          </w:p>
          <w:p w14:paraId="46B22D95" w14:textId="7F197898" w:rsidR="00203336" w:rsidRPr="00203336" w:rsidRDefault="00667EAF" w:rsidP="00667EAF">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667EAF">
              <w:rPr>
                <w:rFonts w:asciiTheme="minorHAnsi" w:hAnsiTheme="minorHAnsi" w:cstheme="minorHAnsi"/>
                <w:i/>
                <w:iCs/>
                <w:szCs w:val="24"/>
              </w:rPr>
              <w:t>Yes, social care in the community is very poor.</w:t>
            </w:r>
          </w:p>
        </w:tc>
      </w:tr>
      <w:tr w:rsidR="00667EAF" w14:paraId="3EFD4C4A" w14:textId="77777777" w:rsidTr="0030653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0901509E" w14:textId="441CCB02" w:rsidR="00667EAF" w:rsidRPr="008415E8" w:rsidRDefault="00421BF7" w:rsidP="00421BF7">
            <w:pPr>
              <w:widowControl w:val="0"/>
              <w:autoSpaceDE w:val="0"/>
              <w:autoSpaceDN w:val="0"/>
              <w:adjustRightInd w:val="0"/>
              <w:rPr>
                <w:rFonts w:cs="Calibri"/>
                <w:color w:val="000000"/>
                <w:szCs w:val="24"/>
              </w:rPr>
            </w:pPr>
            <w:r w:rsidRPr="008415E8">
              <w:rPr>
                <w:rFonts w:cs="Calibri"/>
                <w:color w:val="000000"/>
                <w:szCs w:val="24"/>
              </w:rPr>
              <w:t>Arts / Music / Culture</w:t>
            </w:r>
          </w:p>
        </w:tc>
        <w:tc>
          <w:tcPr>
            <w:tcW w:w="765" w:type="dxa"/>
          </w:tcPr>
          <w:p w14:paraId="127E63B1" w14:textId="774DE9F5" w:rsidR="00667EAF" w:rsidRDefault="00421BF7" w:rsidP="0030653F">
            <w:pPr>
              <w:widowControl w:val="0"/>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szCs w:val="24"/>
              </w:rPr>
              <w:t>33</w:t>
            </w:r>
          </w:p>
        </w:tc>
        <w:tc>
          <w:tcPr>
            <w:tcW w:w="709" w:type="dxa"/>
          </w:tcPr>
          <w:p w14:paraId="15C329D0" w14:textId="7E91E257" w:rsidR="00667EAF" w:rsidRDefault="00421BF7" w:rsidP="0030653F">
            <w:pPr>
              <w:widowControl w:val="0"/>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szCs w:val="24"/>
              </w:rPr>
              <w:t>3.5</w:t>
            </w:r>
          </w:p>
        </w:tc>
        <w:tc>
          <w:tcPr>
            <w:tcW w:w="5492" w:type="dxa"/>
          </w:tcPr>
          <w:p w14:paraId="4F8FF83D" w14:textId="77777777" w:rsidR="00E84F91" w:rsidRDefault="00183F9A" w:rsidP="00CE7FA8">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183F9A">
              <w:rPr>
                <w:rFonts w:asciiTheme="minorHAnsi" w:hAnsiTheme="minorHAnsi" w:cstheme="minorHAnsi"/>
                <w:i/>
                <w:iCs/>
                <w:szCs w:val="24"/>
              </w:rPr>
              <w:t xml:space="preserve">Community Arts - Arts Active and Llanover Hall - This supports so much good work. </w:t>
            </w:r>
          </w:p>
          <w:p w14:paraId="7B27BFFD" w14:textId="3AEDCAF5" w:rsidR="00667EAF" w:rsidRPr="00667EAF" w:rsidRDefault="00183F9A" w:rsidP="00183F9A">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183F9A">
              <w:rPr>
                <w:rFonts w:asciiTheme="minorHAnsi" w:hAnsiTheme="minorHAnsi" w:cstheme="minorHAnsi"/>
                <w:i/>
                <w:iCs/>
                <w:szCs w:val="24"/>
              </w:rPr>
              <w:t>Arts and culture funding. Cardiff has become a cultural desert.</w:t>
            </w:r>
          </w:p>
        </w:tc>
      </w:tr>
      <w:tr w:rsidR="00421BF7" w14:paraId="049FC9FD" w14:textId="77777777" w:rsidTr="003065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2B8C7901" w14:textId="5842DFD2" w:rsidR="00421BF7" w:rsidRPr="00421BF7" w:rsidRDefault="00A03DF9" w:rsidP="00A03DF9">
            <w:pPr>
              <w:widowControl w:val="0"/>
              <w:autoSpaceDE w:val="0"/>
              <w:autoSpaceDN w:val="0"/>
              <w:adjustRightInd w:val="0"/>
              <w:rPr>
                <w:rFonts w:cs="Calibri"/>
                <w:color w:val="000000"/>
                <w:szCs w:val="24"/>
              </w:rPr>
            </w:pPr>
            <w:r w:rsidRPr="00A03DF9">
              <w:rPr>
                <w:rFonts w:cs="Calibri"/>
                <w:color w:val="000000"/>
                <w:szCs w:val="24"/>
              </w:rPr>
              <w:t>Hubs / Libraries</w:t>
            </w:r>
          </w:p>
        </w:tc>
        <w:tc>
          <w:tcPr>
            <w:tcW w:w="765" w:type="dxa"/>
          </w:tcPr>
          <w:p w14:paraId="470AD941" w14:textId="7EA2531B" w:rsidR="00421BF7" w:rsidRDefault="008E34DD" w:rsidP="0030653F">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szCs w:val="24"/>
              </w:rPr>
              <w:t>28</w:t>
            </w:r>
          </w:p>
        </w:tc>
        <w:tc>
          <w:tcPr>
            <w:tcW w:w="709" w:type="dxa"/>
          </w:tcPr>
          <w:p w14:paraId="063D6DCE" w14:textId="6E359CDE" w:rsidR="00421BF7" w:rsidRDefault="008E34DD" w:rsidP="0030653F">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szCs w:val="24"/>
              </w:rPr>
              <w:t>3.0</w:t>
            </w:r>
          </w:p>
        </w:tc>
        <w:tc>
          <w:tcPr>
            <w:tcW w:w="5492" w:type="dxa"/>
          </w:tcPr>
          <w:p w14:paraId="7DAA2D7B" w14:textId="3CEF516A" w:rsidR="00421BF7" w:rsidRPr="00667EAF" w:rsidRDefault="00183F9A" w:rsidP="00183F9A">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183F9A">
              <w:rPr>
                <w:rFonts w:asciiTheme="minorHAnsi" w:hAnsiTheme="minorHAnsi" w:cstheme="minorHAnsi"/>
                <w:i/>
                <w:iCs/>
                <w:szCs w:val="24"/>
              </w:rPr>
              <w:t>Council Hubs as they are the centre of the community.</w:t>
            </w:r>
          </w:p>
        </w:tc>
      </w:tr>
      <w:tr w:rsidR="00183F9A" w14:paraId="4BB14DA6" w14:textId="77777777" w:rsidTr="0030653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1C9305D2" w14:textId="77777777" w:rsidR="007C109D" w:rsidRPr="007C109D" w:rsidRDefault="007C109D" w:rsidP="007C109D">
            <w:pPr>
              <w:widowControl w:val="0"/>
              <w:autoSpaceDE w:val="0"/>
              <w:autoSpaceDN w:val="0"/>
              <w:adjustRightInd w:val="0"/>
              <w:rPr>
                <w:rFonts w:cs="Calibri"/>
                <w:color w:val="000000"/>
                <w:szCs w:val="24"/>
              </w:rPr>
            </w:pPr>
            <w:r w:rsidRPr="007C109D">
              <w:rPr>
                <w:rFonts w:cs="Calibri"/>
                <w:color w:val="000000"/>
                <w:szCs w:val="24"/>
              </w:rPr>
              <w:t>Concerns that</w:t>
            </w:r>
          </w:p>
          <w:p w14:paraId="4F531B43" w14:textId="77777777" w:rsidR="007C109D" w:rsidRPr="007C109D" w:rsidRDefault="007C109D" w:rsidP="007C109D">
            <w:pPr>
              <w:widowControl w:val="0"/>
              <w:autoSpaceDE w:val="0"/>
              <w:autoSpaceDN w:val="0"/>
              <w:adjustRightInd w:val="0"/>
              <w:rPr>
                <w:rFonts w:cs="Calibri"/>
                <w:color w:val="000000"/>
                <w:szCs w:val="24"/>
              </w:rPr>
            </w:pPr>
            <w:r w:rsidRPr="007C109D">
              <w:rPr>
                <w:rFonts w:cs="Calibri"/>
                <w:color w:val="000000"/>
                <w:szCs w:val="24"/>
              </w:rPr>
              <w:t>money is wasted</w:t>
            </w:r>
          </w:p>
          <w:p w14:paraId="4249A83D" w14:textId="77777777" w:rsidR="007C109D" w:rsidRPr="007C109D" w:rsidRDefault="007C109D" w:rsidP="007C109D">
            <w:pPr>
              <w:widowControl w:val="0"/>
              <w:autoSpaceDE w:val="0"/>
              <w:autoSpaceDN w:val="0"/>
              <w:adjustRightInd w:val="0"/>
              <w:rPr>
                <w:rFonts w:cs="Calibri"/>
                <w:color w:val="000000"/>
                <w:szCs w:val="24"/>
              </w:rPr>
            </w:pPr>
            <w:r w:rsidRPr="007C109D">
              <w:rPr>
                <w:rFonts w:cs="Calibri"/>
                <w:color w:val="000000"/>
                <w:szCs w:val="24"/>
              </w:rPr>
              <w:t>on non-essential</w:t>
            </w:r>
          </w:p>
          <w:p w14:paraId="2E9E5257" w14:textId="248188E8" w:rsidR="00183F9A" w:rsidRPr="00421BF7" w:rsidRDefault="007C109D" w:rsidP="002A6E84">
            <w:pPr>
              <w:widowControl w:val="0"/>
              <w:autoSpaceDE w:val="0"/>
              <w:autoSpaceDN w:val="0"/>
              <w:adjustRightInd w:val="0"/>
              <w:rPr>
                <w:rFonts w:cs="Calibri"/>
                <w:color w:val="000000"/>
                <w:szCs w:val="24"/>
              </w:rPr>
            </w:pPr>
            <w:r w:rsidRPr="007C109D">
              <w:rPr>
                <w:rFonts w:cs="Calibri"/>
                <w:color w:val="000000"/>
                <w:szCs w:val="24"/>
              </w:rPr>
              <w:t>projects</w:t>
            </w:r>
          </w:p>
        </w:tc>
        <w:tc>
          <w:tcPr>
            <w:tcW w:w="765" w:type="dxa"/>
          </w:tcPr>
          <w:p w14:paraId="0AC9A129" w14:textId="56C28AB0" w:rsidR="00183F9A" w:rsidRDefault="008E34DD" w:rsidP="0030653F">
            <w:pPr>
              <w:widowControl w:val="0"/>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szCs w:val="24"/>
              </w:rPr>
              <w:t>27</w:t>
            </w:r>
          </w:p>
        </w:tc>
        <w:tc>
          <w:tcPr>
            <w:tcW w:w="709" w:type="dxa"/>
          </w:tcPr>
          <w:p w14:paraId="7438554B" w14:textId="640A7802" w:rsidR="00183F9A" w:rsidRDefault="008E34DD" w:rsidP="0030653F">
            <w:pPr>
              <w:widowControl w:val="0"/>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szCs w:val="24"/>
              </w:rPr>
              <w:t>2.9</w:t>
            </w:r>
          </w:p>
        </w:tc>
        <w:tc>
          <w:tcPr>
            <w:tcW w:w="5492" w:type="dxa"/>
          </w:tcPr>
          <w:p w14:paraId="302D0F50" w14:textId="5C59DFA3" w:rsidR="00183F9A" w:rsidRPr="00183F9A" w:rsidRDefault="008F1A39" w:rsidP="008F1A39">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8F1A39">
              <w:rPr>
                <w:rFonts w:asciiTheme="minorHAnsi" w:hAnsiTheme="minorHAnsi" w:cstheme="minorHAnsi"/>
                <w:i/>
                <w:iCs/>
                <w:szCs w:val="24"/>
              </w:rPr>
              <w:t>£5 million a bike path. This is a colossal waste of money at this moment in time. I can think of 100 better ways that money could’ve been spent.</w:t>
            </w:r>
          </w:p>
        </w:tc>
      </w:tr>
      <w:tr w:rsidR="008F1A39" w14:paraId="087980FE" w14:textId="77777777" w:rsidTr="003065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464D8022" w14:textId="5F3769E7" w:rsidR="008F1A39" w:rsidRPr="00421BF7" w:rsidRDefault="00624CA5" w:rsidP="00624CA5">
            <w:pPr>
              <w:widowControl w:val="0"/>
              <w:autoSpaceDE w:val="0"/>
              <w:autoSpaceDN w:val="0"/>
              <w:adjustRightInd w:val="0"/>
              <w:rPr>
                <w:rFonts w:cs="Calibri"/>
                <w:color w:val="000000"/>
                <w:szCs w:val="24"/>
              </w:rPr>
            </w:pPr>
            <w:r w:rsidRPr="00624CA5">
              <w:rPr>
                <w:rFonts w:cs="Calibri"/>
                <w:color w:val="000000"/>
                <w:szCs w:val="24"/>
              </w:rPr>
              <w:t>Active Travel</w:t>
            </w:r>
          </w:p>
        </w:tc>
        <w:tc>
          <w:tcPr>
            <w:tcW w:w="765" w:type="dxa"/>
          </w:tcPr>
          <w:p w14:paraId="26397317" w14:textId="33FE3416" w:rsidR="008F1A39" w:rsidRDefault="008E34DD" w:rsidP="0030653F">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szCs w:val="24"/>
              </w:rPr>
              <w:t>23</w:t>
            </w:r>
          </w:p>
        </w:tc>
        <w:tc>
          <w:tcPr>
            <w:tcW w:w="709" w:type="dxa"/>
          </w:tcPr>
          <w:p w14:paraId="050111ED" w14:textId="21C45289" w:rsidR="008F1A39" w:rsidRDefault="008E34DD" w:rsidP="0030653F">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szCs w:val="24"/>
              </w:rPr>
              <w:t>2.4</w:t>
            </w:r>
          </w:p>
        </w:tc>
        <w:tc>
          <w:tcPr>
            <w:tcW w:w="5492" w:type="dxa"/>
          </w:tcPr>
          <w:p w14:paraId="1519590A" w14:textId="5064A421" w:rsidR="008F1A39" w:rsidRPr="008F1A39" w:rsidRDefault="008F1A39" w:rsidP="008F1A39">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8F1A39">
              <w:rPr>
                <w:rFonts w:asciiTheme="minorHAnsi" w:hAnsiTheme="minorHAnsi" w:cstheme="minorHAnsi"/>
                <w:i/>
                <w:iCs/>
                <w:szCs w:val="24"/>
              </w:rPr>
              <w:t>Improving and promoting active travel by developing more segregated cycle lanes around Cardiff including deprived areas such as Caerau and Ely.</w:t>
            </w:r>
          </w:p>
        </w:tc>
      </w:tr>
      <w:tr w:rsidR="008F1A39" w14:paraId="6C9190BF" w14:textId="77777777" w:rsidTr="0030653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5CBF61B0" w14:textId="77777777" w:rsidR="00624CA5" w:rsidRPr="00624CA5" w:rsidRDefault="00624CA5" w:rsidP="00624CA5">
            <w:pPr>
              <w:widowControl w:val="0"/>
              <w:autoSpaceDE w:val="0"/>
              <w:autoSpaceDN w:val="0"/>
              <w:adjustRightInd w:val="0"/>
              <w:rPr>
                <w:rFonts w:cs="Calibri"/>
                <w:color w:val="000000"/>
                <w:szCs w:val="24"/>
              </w:rPr>
            </w:pPr>
            <w:r w:rsidRPr="00624CA5">
              <w:rPr>
                <w:rFonts w:cs="Calibri"/>
                <w:color w:val="000000"/>
                <w:szCs w:val="24"/>
              </w:rPr>
              <w:t>Vulnerable / Low</w:t>
            </w:r>
          </w:p>
          <w:p w14:paraId="728D9ECB" w14:textId="2BA21E79" w:rsidR="008F1A39" w:rsidRPr="00421BF7" w:rsidRDefault="00624CA5" w:rsidP="008268AE">
            <w:pPr>
              <w:widowControl w:val="0"/>
              <w:autoSpaceDE w:val="0"/>
              <w:autoSpaceDN w:val="0"/>
              <w:adjustRightInd w:val="0"/>
              <w:rPr>
                <w:rFonts w:cs="Calibri"/>
                <w:color w:val="000000"/>
                <w:szCs w:val="24"/>
              </w:rPr>
            </w:pPr>
            <w:r w:rsidRPr="00624CA5">
              <w:rPr>
                <w:rFonts w:cs="Calibri"/>
                <w:color w:val="000000"/>
                <w:szCs w:val="24"/>
              </w:rPr>
              <w:t>Income / Poverty</w:t>
            </w:r>
          </w:p>
        </w:tc>
        <w:tc>
          <w:tcPr>
            <w:tcW w:w="765" w:type="dxa"/>
          </w:tcPr>
          <w:p w14:paraId="3E11CF8D" w14:textId="08C0FABB" w:rsidR="008F1A39" w:rsidRDefault="008E34DD" w:rsidP="0030653F">
            <w:pPr>
              <w:widowControl w:val="0"/>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szCs w:val="24"/>
              </w:rPr>
              <w:t>16</w:t>
            </w:r>
          </w:p>
        </w:tc>
        <w:tc>
          <w:tcPr>
            <w:tcW w:w="709" w:type="dxa"/>
          </w:tcPr>
          <w:p w14:paraId="4C542D2A" w14:textId="384576FB" w:rsidR="008F1A39" w:rsidRDefault="008E34DD" w:rsidP="0030653F">
            <w:pPr>
              <w:widowControl w:val="0"/>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szCs w:val="24"/>
              </w:rPr>
              <w:t>1.7</w:t>
            </w:r>
          </w:p>
        </w:tc>
        <w:tc>
          <w:tcPr>
            <w:tcW w:w="5492" w:type="dxa"/>
          </w:tcPr>
          <w:p w14:paraId="54556F09" w14:textId="09882511" w:rsidR="008F1A39" w:rsidRPr="008F1A39" w:rsidRDefault="00DD3AEE" w:rsidP="00DD3AEE">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DD3AEE">
              <w:rPr>
                <w:rFonts w:asciiTheme="minorHAnsi" w:hAnsiTheme="minorHAnsi" w:cstheme="minorHAnsi"/>
                <w:i/>
                <w:iCs/>
                <w:szCs w:val="24"/>
              </w:rPr>
              <w:t xml:space="preserve">Do further checks on the people you consider vulnerable, there are many people playing the system which takes away from genuine people that </w:t>
            </w:r>
            <w:r w:rsidRPr="00DD3AEE">
              <w:rPr>
                <w:rFonts w:asciiTheme="minorHAnsi" w:hAnsiTheme="minorHAnsi" w:cstheme="minorHAnsi"/>
                <w:i/>
                <w:iCs/>
                <w:szCs w:val="24"/>
              </w:rPr>
              <w:lastRenderedPageBreak/>
              <w:t>need help. It is a problem that needs serious attention due to your money issues.</w:t>
            </w:r>
          </w:p>
        </w:tc>
      </w:tr>
      <w:tr w:rsidR="008268AE" w14:paraId="37CF4674" w14:textId="77777777" w:rsidTr="003065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399E2854" w14:textId="77777777" w:rsidR="00B46DCD" w:rsidRPr="00B46DCD" w:rsidRDefault="00B46DCD" w:rsidP="00B46DCD">
            <w:pPr>
              <w:widowControl w:val="0"/>
              <w:autoSpaceDE w:val="0"/>
              <w:autoSpaceDN w:val="0"/>
              <w:adjustRightInd w:val="0"/>
              <w:rPr>
                <w:rFonts w:cs="Calibri"/>
                <w:color w:val="000000"/>
                <w:szCs w:val="24"/>
              </w:rPr>
            </w:pPr>
            <w:r w:rsidRPr="00B46DCD">
              <w:rPr>
                <w:rFonts w:cs="Calibri"/>
                <w:color w:val="000000"/>
                <w:szCs w:val="24"/>
              </w:rPr>
              <w:lastRenderedPageBreak/>
              <w:t>Regeneration /</w:t>
            </w:r>
          </w:p>
          <w:p w14:paraId="037DFFDA" w14:textId="77777777" w:rsidR="00B46DCD" w:rsidRPr="00B46DCD" w:rsidRDefault="00B46DCD" w:rsidP="00B46DCD">
            <w:pPr>
              <w:widowControl w:val="0"/>
              <w:autoSpaceDE w:val="0"/>
              <w:autoSpaceDN w:val="0"/>
              <w:adjustRightInd w:val="0"/>
              <w:rPr>
                <w:rFonts w:cs="Calibri"/>
                <w:color w:val="000000"/>
                <w:szCs w:val="24"/>
              </w:rPr>
            </w:pPr>
            <w:r w:rsidRPr="00B46DCD">
              <w:rPr>
                <w:rFonts w:cs="Calibri"/>
                <w:color w:val="000000"/>
                <w:szCs w:val="24"/>
              </w:rPr>
              <w:t>Improving and</w:t>
            </w:r>
          </w:p>
          <w:p w14:paraId="13CCFFCD" w14:textId="77777777" w:rsidR="00B46DCD" w:rsidRPr="00B46DCD" w:rsidRDefault="00B46DCD" w:rsidP="00B46DCD">
            <w:pPr>
              <w:widowControl w:val="0"/>
              <w:autoSpaceDE w:val="0"/>
              <w:autoSpaceDN w:val="0"/>
              <w:adjustRightInd w:val="0"/>
              <w:rPr>
                <w:rFonts w:cs="Calibri"/>
                <w:color w:val="000000"/>
                <w:szCs w:val="24"/>
              </w:rPr>
            </w:pPr>
            <w:r w:rsidRPr="00B46DCD">
              <w:rPr>
                <w:rFonts w:cs="Calibri"/>
                <w:color w:val="000000"/>
                <w:szCs w:val="24"/>
              </w:rPr>
              <w:t>upkeeping of</w:t>
            </w:r>
          </w:p>
          <w:p w14:paraId="6C55F7AC" w14:textId="0BC9F7C2" w:rsidR="008268AE" w:rsidRPr="002A6E84" w:rsidRDefault="00B46DCD" w:rsidP="002A6E84">
            <w:pPr>
              <w:widowControl w:val="0"/>
              <w:autoSpaceDE w:val="0"/>
              <w:autoSpaceDN w:val="0"/>
              <w:adjustRightInd w:val="0"/>
              <w:rPr>
                <w:rFonts w:cs="Calibri"/>
                <w:color w:val="000000"/>
                <w:szCs w:val="24"/>
              </w:rPr>
            </w:pPr>
            <w:r w:rsidRPr="00B46DCD">
              <w:rPr>
                <w:rFonts w:cs="Calibri"/>
                <w:color w:val="000000"/>
                <w:szCs w:val="24"/>
              </w:rPr>
              <w:t>Communities</w:t>
            </w:r>
          </w:p>
        </w:tc>
        <w:tc>
          <w:tcPr>
            <w:tcW w:w="765" w:type="dxa"/>
          </w:tcPr>
          <w:p w14:paraId="390B7CAB" w14:textId="403CCB7A" w:rsidR="008268AE" w:rsidRDefault="00B46DCD" w:rsidP="0030653F">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szCs w:val="24"/>
              </w:rPr>
              <w:t>14</w:t>
            </w:r>
          </w:p>
        </w:tc>
        <w:tc>
          <w:tcPr>
            <w:tcW w:w="709" w:type="dxa"/>
          </w:tcPr>
          <w:p w14:paraId="08BA7747" w14:textId="6C16EB6F" w:rsidR="008268AE" w:rsidRDefault="00B46DCD" w:rsidP="0030653F">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szCs w:val="24"/>
              </w:rPr>
              <w:t>1.5</w:t>
            </w:r>
          </w:p>
        </w:tc>
        <w:tc>
          <w:tcPr>
            <w:tcW w:w="5492" w:type="dxa"/>
          </w:tcPr>
          <w:p w14:paraId="747E9962" w14:textId="057173AD" w:rsidR="008268AE" w:rsidRPr="00DD3AEE" w:rsidRDefault="008E34DD" w:rsidP="008E34DD">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8E34DD">
              <w:rPr>
                <w:rFonts w:asciiTheme="minorHAnsi" w:hAnsiTheme="minorHAnsi" w:cstheme="minorHAnsi"/>
                <w:i/>
                <w:iCs/>
                <w:szCs w:val="24"/>
              </w:rPr>
              <w:t>Area regeneration - more money should be put towards redeveloping the terraced areas of housing surrounding the city centre, which is full of low-quality housing and neglected communities.</w:t>
            </w:r>
          </w:p>
        </w:tc>
      </w:tr>
      <w:tr w:rsidR="008268AE" w14:paraId="49DBA914" w14:textId="77777777" w:rsidTr="0030653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5B02A2C9" w14:textId="77777777" w:rsidR="00BA659E" w:rsidRPr="00BA659E" w:rsidRDefault="00BA659E" w:rsidP="00BA659E">
            <w:pPr>
              <w:widowControl w:val="0"/>
              <w:autoSpaceDE w:val="0"/>
              <w:autoSpaceDN w:val="0"/>
              <w:adjustRightInd w:val="0"/>
              <w:rPr>
                <w:rFonts w:cs="Calibri"/>
                <w:color w:val="000000"/>
                <w:szCs w:val="24"/>
              </w:rPr>
            </w:pPr>
            <w:r w:rsidRPr="00BA659E">
              <w:rPr>
                <w:rFonts w:cs="Calibri"/>
                <w:color w:val="000000"/>
                <w:szCs w:val="24"/>
              </w:rPr>
              <w:t>Benefit /</w:t>
            </w:r>
          </w:p>
          <w:p w14:paraId="4E47F353" w14:textId="56FEA083" w:rsidR="008268AE" w:rsidRPr="00BA659E" w:rsidRDefault="00BA659E" w:rsidP="00BA659E">
            <w:pPr>
              <w:widowControl w:val="0"/>
              <w:autoSpaceDE w:val="0"/>
              <w:autoSpaceDN w:val="0"/>
              <w:adjustRightInd w:val="0"/>
              <w:rPr>
                <w:rFonts w:cs="Calibri"/>
                <w:color w:val="000000"/>
                <w:szCs w:val="24"/>
              </w:rPr>
            </w:pPr>
            <w:r w:rsidRPr="00BA659E">
              <w:rPr>
                <w:rFonts w:cs="Calibri"/>
                <w:color w:val="000000"/>
                <w:szCs w:val="24"/>
              </w:rPr>
              <w:t>Allowance Support</w:t>
            </w:r>
          </w:p>
        </w:tc>
        <w:tc>
          <w:tcPr>
            <w:tcW w:w="765" w:type="dxa"/>
          </w:tcPr>
          <w:p w14:paraId="394E9424" w14:textId="69E13B40" w:rsidR="008268AE" w:rsidRDefault="00D6157D" w:rsidP="0030653F">
            <w:pPr>
              <w:widowControl w:val="0"/>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szCs w:val="24"/>
              </w:rPr>
              <w:t>14</w:t>
            </w:r>
          </w:p>
        </w:tc>
        <w:tc>
          <w:tcPr>
            <w:tcW w:w="709" w:type="dxa"/>
          </w:tcPr>
          <w:p w14:paraId="1695EC84" w14:textId="3507D37D" w:rsidR="008268AE" w:rsidRDefault="00D6157D" w:rsidP="0030653F">
            <w:pPr>
              <w:widowControl w:val="0"/>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szCs w:val="24"/>
              </w:rPr>
              <w:t>1.5</w:t>
            </w:r>
          </w:p>
        </w:tc>
        <w:tc>
          <w:tcPr>
            <w:tcW w:w="5492" w:type="dxa"/>
          </w:tcPr>
          <w:p w14:paraId="109F49B7" w14:textId="2640F4B9" w:rsidR="008268AE" w:rsidRPr="00DD3AEE" w:rsidRDefault="00D6157D" w:rsidP="00D6157D">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D6157D">
              <w:rPr>
                <w:rFonts w:asciiTheme="minorHAnsi" w:hAnsiTheme="minorHAnsi" w:cstheme="minorHAnsi"/>
                <w:i/>
                <w:iCs/>
                <w:szCs w:val="24"/>
              </w:rPr>
              <w:t>Fuel allowance.</w:t>
            </w:r>
          </w:p>
        </w:tc>
      </w:tr>
      <w:tr w:rsidR="008268AE" w14:paraId="6043DD42" w14:textId="77777777" w:rsidTr="003065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7E0C0172" w14:textId="77777777" w:rsidR="00606EC5" w:rsidRPr="00606EC5" w:rsidRDefault="00606EC5" w:rsidP="00606EC5">
            <w:pPr>
              <w:widowControl w:val="0"/>
              <w:autoSpaceDE w:val="0"/>
              <w:autoSpaceDN w:val="0"/>
              <w:adjustRightInd w:val="0"/>
              <w:rPr>
                <w:rFonts w:cs="Calibri"/>
                <w:color w:val="000000"/>
                <w:szCs w:val="24"/>
              </w:rPr>
            </w:pPr>
            <w:r w:rsidRPr="00606EC5">
              <w:rPr>
                <w:rFonts w:cs="Calibri"/>
                <w:color w:val="000000"/>
                <w:szCs w:val="24"/>
              </w:rPr>
              <w:t>Consider In-House</w:t>
            </w:r>
          </w:p>
          <w:p w14:paraId="08897CAF" w14:textId="173F4E78" w:rsidR="008268AE" w:rsidRPr="00606EC5" w:rsidRDefault="00606EC5" w:rsidP="00606EC5">
            <w:pPr>
              <w:widowControl w:val="0"/>
              <w:autoSpaceDE w:val="0"/>
              <w:autoSpaceDN w:val="0"/>
              <w:adjustRightInd w:val="0"/>
              <w:rPr>
                <w:rFonts w:cs="Calibri"/>
                <w:color w:val="000000"/>
                <w:szCs w:val="24"/>
              </w:rPr>
            </w:pPr>
            <w:r w:rsidRPr="00606EC5">
              <w:rPr>
                <w:rFonts w:cs="Calibri"/>
                <w:color w:val="000000"/>
                <w:szCs w:val="24"/>
              </w:rPr>
              <w:t>Savings</w:t>
            </w:r>
          </w:p>
        </w:tc>
        <w:tc>
          <w:tcPr>
            <w:tcW w:w="765" w:type="dxa"/>
          </w:tcPr>
          <w:p w14:paraId="1D810976" w14:textId="35229690" w:rsidR="008268AE" w:rsidRDefault="00606EC5" w:rsidP="0030653F">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szCs w:val="24"/>
              </w:rPr>
              <w:t>11</w:t>
            </w:r>
          </w:p>
        </w:tc>
        <w:tc>
          <w:tcPr>
            <w:tcW w:w="709" w:type="dxa"/>
          </w:tcPr>
          <w:p w14:paraId="7A54BD12" w14:textId="50227CBC" w:rsidR="008268AE" w:rsidRDefault="00606EC5" w:rsidP="0030653F">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szCs w:val="24"/>
              </w:rPr>
              <w:t>1.2</w:t>
            </w:r>
          </w:p>
        </w:tc>
        <w:tc>
          <w:tcPr>
            <w:tcW w:w="5492" w:type="dxa"/>
          </w:tcPr>
          <w:p w14:paraId="1FE64723" w14:textId="522DF303" w:rsidR="008268AE" w:rsidRPr="00DD3AEE" w:rsidRDefault="00393A99" w:rsidP="00393A99">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393A99">
              <w:rPr>
                <w:rFonts w:asciiTheme="minorHAnsi" w:hAnsiTheme="minorHAnsi" w:cstheme="minorHAnsi"/>
                <w:i/>
                <w:iCs/>
                <w:szCs w:val="24"/>
              </w:rPr>
              <w:t>Reduce head count further in back-office roles.</w:t>
            </w:r>
          </w:p>
        </w:tc>
      </w:tr>
      <w:tr w:rsidR="00393A99" w14:paraId="3F93BB5F" w14:textId="77777777" w:rsidTr="0030653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07BBDB77" w14:textId="61C7FF38" w:rsidR="00393A99" w:rsidRPr="00606EC5" w:rsidRDefault="00393A99" w:rsidP="00393A99">
            <w:pPr>
              <w:widowControl w:val="0"/>
              <w:autoSpaceDE w:val="0"/>
              <w:autoSpaceDN w:val="0"/>
              <w:adjustRightInd w:val="0"/>
              <w:rPr>
                <w:rFonts w:cs="Calibri"/>
                <w:color w:val="000000"/>
                <w:szCs w:val="24"/>
              </w:rPr>
            </w:pPr>
            <w:r w:rsidRPr="00393A99">
              <w:rPr>
                <w:rFonts w:cs="Calibri"/>
                <w:color w:val="000000"/>
                <w:szCs w:val="24"/>
              </w:rPr>
              <w:t>Business Support</w:t>
            </w:r>
          </w:p>
        </w:tc>
        <w:tc>
          <w:tcPr>
            <w:tcW w:w="765" w:type="dxa"/>
          </w:tcPr>
          <w:p w14:paraId="4CDF1E13" w14:textId="5C4B3DF7" w:rsidR="00393A99" w:rsidRDefault="00393A99" w:rsidP="0030653F">
            <w:pPr>
              <w:widowControl w:val="0"/>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szCs w:val="24"/>
              </w:rPr>
              <w:t>7</w:t>
            </w:r>
          </w:p>
        </w:tc>
        <w:tc>
          <w:tcPr>
            <w:tcW w:w="709" w:type="dxa"/>
          </w:tcPr>
          <w:p w14:paraId="2691A16F" w14:textId="56B85F1F" w:rsidR="00393A99" w:rsidRDefault="00393A99" w:rsidP="0030653F">
            <w:pPr>
              <w:widowControl w:val="0"/>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szCs w:val="24"/>
              </w:rPr>
              <w:t>0.7</w:t>
            </w:r>
          </w:p>
        </w:tc>
        <w:tc>
          <w:tcPr>
            <w:tcW w:w="5492" w:type="dxa"/>
          </w:tcPr>
          <w:p w14:paraId="3BEAF3B2" w14:textId="145B0A52" w:rsidR="00393A99" w:rsidRPr="00393A99" w:rsidRDefault="002316EE" w:rsidP="002316EE">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2316EE">
              <w:rPr>
                <w:rFonts w:asciiTheme="minorHAnsi" w:hAnsiTheme="minorHAnsi" w:cstheme="minorHAnsi"/>
                <w:i/>
                <w:iCs/>
                <w:szCs w:val="24"/>
              </w:rPr>
              <w:t xml:space="preserve"> It’s all about what makes the council money, independent businesses support them not national companies.</w:t>
            </w:r>
          </w:p>
        </w:tc>
      </w:tr>
      <w:tr w:rsidR="002316EE" w14:paraId="0290F47E" w14:textId="77777777" w:rsidTr="003065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3FB2A788" w14:textId="3AAA88F8" w:rsidR="002316EE" w:rsidRPr="00393A99" w:rsidRDefault="002316EE" w:rsidP="002316EE">
            <w:pPr>
              <w:widowControl w:val="0"/>
              <w:autoSpaceDE w:val="0"/>
              <w:autoSpaceDN w:val="0"/>
              <w:adjustRightInd w:val="0"/>
              <w:rPr>
                <w:rFonts w:cs="Calibri"/>
                <w:color w:val="000000"/>
                <w:szCs w:val="24"/>
              </w:rPr>
            </w:pPr>
            <w:r w:rsidRPr="002316EE">
              <w:rPr>
                <w:rFonts w:cs="Calibri"/>
                <w:color w:val="000000"/>
                <w:szCs w:val="24"/>
              </w:rPr>
              <w:t>Into work / Jobs</w:t>
            </w:r>
          </w:p>
        </w:tc>
        <w:tc>
          <w:tcPr>
            <w:tcW w:w="765" w:type="dxa"/>
          </w:tcPr>
          <w:p w14:paraId="43D1F2AF" w14:textId="4F4A6942" w:rsidR="002316EE" w:rsidRDefault="002316EE" w:rsidP="0030653F">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szCs w:val="24"/>
              </w:rPr>
              <w:t>7</w:t>
            </w:r>
          </w:p>
        </w:tc>
        <w:tc>
          <w:tcPr>
            <w:tcW w:w="709" w:type="dxa"/>
          </w:tcPr>
          <w:p w14:paraId="6857FB17" w14:textId="14DA0C02" w:rsidR="002316EE" w:rsidRDefault="002316EE" w:rsidP="0030653F">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szCs w:val="24"/>
              </w:rPr>
              <w:t>0.7</w:t>
            </w:r>
          </w:p>
        </w:tc>
        <w:tc>
          <w:tcPr>
            <w:tcW w:w="5492" w:type="dxa"/>
          </w:tcPr>
          <w:p w14:paraId="12488131" w14:textId="0D291E8A" w:rsidR="002316EE" w:rsidRPr="00331438" w:rsidRDefault="00A5198F" w:rsidP="00F92439">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A5198F">
              <w:rPr>
                <w:rFonts w:asciiTheme="minorHAnsi" w:hAnsiTheme="minorHAnsi" w:cstheme="minorHAnsi"/>
                <w:i/>
                <w:iCs/>
                <w:szCs w:val="24"/>
              </w:rPr>
              <w:t>Job clubs, focusing on get more people to work. There are many jobs around, and lots of people looking for</w:t>
            </w:r>
            <w:r w:rsidR="00F92439">
              <w:rPr>
                <w:rFonts w:asciiTheme="minorHAnsi" w:hAnsiTheme="minorHAnsi" w:cstheme="minorHAnsi"/>
                <w:i/>
                <w:iCs/>
                <w:szCs w:val="24"/>
              </w:rPr>
              <w:t xml:space="preserve"> </w:t>
            </w:r>
            <w:r w:rsidRPr="00A5198F">
              <w:rPr>
                <w:rFonts w:asciiTheme="minorHAnsi" w:hAnsiTheme="minorHAnsi" w:cstheme="minorHAnsi"/>
                <w:i/>
                <w:iCs/>
                <w:szCs w:val="24"/>
              </w:rPr>
              <w:t>job. We just need help getting forwarded to these jobs.</w:t>
            </w:r>
          </w:p>
        </w:tc>
      </w:tr>
      <w:tr w:rsidR="00A5198F" w14:paraId="61A7B848" w14:textId="77777777" w:rsidTr="0030653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561821DB" w14:textId="022B9EC8" w:rsidR="00A5198F" w:rsidRPr="002316EE" w:rsidRDefault="001718BF" w:rsidP="001718BF">
            <w:pPr>
              <w:widowControl w:val="0"/>
              <w:autoSpaceDE w:val="0"/>
              <w:autoSpaceDN w:val="0"/>
              <w:adjustRightInd w:val="0"/>
              <w:rPr>
                <w:rFonts w:cs="Calibri"/>
                <w:color w:val="000000"/>
                <w:szCs w:val="24"/>
              </w:rPr>
            </w:pPr>
            <w:r w:rsidRPr="001718BF">
              <w:rPr>
                <w:rFonts w:cs="Calibri"/>
                <w:color w:val="000000"/>
                <w:szCs w:val="24"/>
              </w:rPr>
              <w:t>Third Sector</w:t>
            </w:r>
          </w:p>
        </w:tc>
        <w:tc>
          <w:tcPr>
            <w:tcW w:w="765" w:type="dxa"/>
          </w:tcPr>
          <w:p w14:paraId="76D7A386" w14:textId="52BA6EE6" w:rsidR="00A5198F" w:rsidRDefault="001718BF" w:rsidP="0030653F">
            <w:pPr>
              <w:widowControl w:val="0"/>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szCs w:val="24"/>
              </w:rPr>
              <w:t>5</w:t>
            </w:r>
          </w:p>
        </w:tc>
        <w:tc>
          <w:tcPr>
            <w:tcW w:w="709" w:type="dxa"/>
          </w:tcPr>
          <w:p w14:paraId="49A94B22" w14:textId="593E369A" w:rsidR="00A5198F" w:rsidRDefault="001718BF" w:rsidP="0030653F">
            <w:pPr>
              <w:widowControl w:val="0"/>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szCs w:val="24"/>
              </w:rPr>
              <w:t>0.5</w:t>
            </w:r>
          </w:p>
        </w:tc>
        <w:tc>
          <w:tcPr>
            <w:tcW w:w="5492" w:type="dxa"/>
          </w:tcPr>
          <w:p w14:paraId="7EB43023" w14:textId="3FA68599" w:rsidR="00A5198F" w:rsidRPr="00A5198F" w:rsidRDefault="002F5887" w:rsidP="002F5887">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2F5887">
              <w:rPr>
                <w:rFonts w:asciiTheme="minorHAnsi" w:hAnsiTheme="minorHAnsi" w:cstheme="minorHAnsi"/>
                <w:i/>
                <w:iCs/>
                <w:szCs w:val="24"/>
              </w:rPr>
              <w:t>Whilst I agree that generally the council should provide additional needed funding for adult and children's social services: I think we need to support and encourage the 3rd sector to help here. And as such we should stabilise or increase funding to projects and partners and not just protect our own budget.</w:t>
            </w:r>
          </w:p>
        </w:tc>
      </w:tr>
      <w:tr w:rsidR="002F5887" w14:paraId="70FE6AAC" w14:textId="77777777" w:rsidTr="003065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7E84C71E" w14:textId="77777777" w:rsidR="002F5887" w:rsidRPr="002F5887" w:rsidRDefault="002F5887" w:rsidP="002F5887">
            <w:pPr>
              <w:widowControl w:val="0"/>
              <w:autoSpaceDE w:val="0"/>
              <w:autoSpaceDN w:val="0"/>
              <w:adjustRightInd w:val="0"/>
              <w:rPr>
                <w:rFonts w:cs="Calibri"/>
                <w:color w:val="000000"/>
                <w:szCs w:val="24"/>
              </w:rPr>
            </w:pPr>
            <w:r w:rsidRPr="002F5887">
              <w:rPr>
                <w:rFonts w:cs="Calibri"/>
                <w:color w:val="000000"/>
                <w:szCs w:val="24"/>
              </w:rPr>
              <w:t>More Information</w:t>
            </w:r>
          </w:p>
          <w:p w14:paraId="57C1AD88" w14:textId="2D761951" w:rsidR="002F5887" w:rsidRPr="001718BF" w:rsidRDefault="002F5887" w:rsidP="002A6E84">
            <w:pPr>
              <w:widowControl w:val="0"/>
              <w:autoSpaceDE w:val="0"/>
              <w:autoSpaceDN w:val="0"/>
              <w:adjustRightInd w:val="0"/>
              <w:rPr>
                <w:rFonts w:cs="Calibri"/>
                <w:color w:val="000000"/>
                <w:szCs w:val="24"/>
              </w:rPr>
            </w:pPr>
            <w:r w:rsidRPr="002F5887">
              <w:rPr>
                <w:rFonts w:cs="Calibri"/>
                <w:color w:val="000000"/>
                <w:szCs w:val="24"/>
              </w:rPr>
              <w:t>Required</w:t>
            </w:r>
          </w:p>
        </w:tc>
        <w:tc>
          <w:tcPr>
            <w:tcW w:w="765" w:type="dxa"/>
          </w:tcPr>
          <w:p w14:paraId="3C2B1AD7" w14:textId="6CB141B5" w:rsidR="002F5887" w:rsidRDefault="002F5887" w:rsidP="0030653F">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szCs w:val="24"/>
              </w:rPr>
              <w:t>4</w:t>
            </w:r>
          </w:p>
        </w:tc>
        <w:tc>
          <w:tcPr>
            <w:tcW w:w="709" w:type="dxa"/>
          </w:tcPr>
          <w:p w14:paraId="5CB17B2D" w14:textId="6108421F" w:rsidR="002F5887" w:rsidRDefault="002F5887" w:rsidP="0030653F">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szCs w:val="24"/>
              </w:rPr>
              <w:t>0.4</w:t>
            </w:r>
          </w:p>
        </w:tc>
        <w:tc>
          <w:tcPr>
            <w:tcW w:w="5492" w:type="dxa"/>
          </w:tcPr>
          <w:p w14:paraId="1FCF5BB8" w14:textId="08618132" w:rsidR="002F5887" w:rsidRPr="002F5887" w:rsidRDefault="008D68F4" w:rsidP="008D68F4">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8D68F4">
              <w:rPr>
                <w:rFonts w:asciiTheme="minorHAnsi" w:hAnsiTheme="minorHAnsi" w:cstheme="minorHAnsi"/>
                <w:i/>
                <w:iCs/>
                <w:szCs w:val="24"/>
              </w:rPr>
              <w:t>Would need to know more detail about budget to be able to make informed decision.</w:t>
            </w:r>
          </w:p>
        </w:tc>
      </w:tr>
      <w:tr w:rsidR="008D68F4" w14:paraId="6B912604" w14:textId="77777777" w:rsidTr="0030653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6C8B208A" w14:textId="2AF2F77E" w:rsidR="008D68F4" w:rsidRPr="00305722" w:rsidRDefault="008D68F4" w:rsidP="008D68F4">
            <w:pPr>
              <w:widowControl w:val="0"/>
              <w:autoSpaceDE w:val="0"/>
              <w:autoSpaceDN w:val="0"/>
              <w:adjustRightInd w:val="0"/>
              <w:rPr>
                <w:rFonts w:cs="Calibri"/>
                <w:color w:val="000000"/>
                <w:szCs w:val="24"/>
              </w:rPr>
            </w:pPr>
            <w:r w:rsidRPr="00305722">
              <w:rPr>
                <w:rFonts w:cs="Calibri"/>
                <w:color w:val="000000"/>
                <w:szCs w:val="24"/>
              </w:rPr>
              <w:t>Allotments</w:t>
            </w:r>
          </w:p>
        </w:tc>
        <w:tc>
          <w:tcPr>
            <w:tcW w:w="765" w:type="dxa"/>
          </w:tcPr>
          <w:p w14:paraId="306C39F5" w14:textId="76AAC46E" w:rsidR="008D68F4" w:rsidRDefault="004562EA" w:rsidP="0030653F">
            <w:pPr>
              <w:widowControl w:val="0"/>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szCs w:val="24"/>
              </w:rPr>
              <w:t>4</w:t>
            </w:r>
          </w:p>
        </w:tc>
        <w:tc>
          <w:tcPr>
            <w:tcW w:w="709" w:type="dxa"/>
          </w:tcPr>
          <w:p w14:paraId="42F82E2A" w14:textId="113D9F37" w:rsidR="008D68F4" w:rsidRDefault="004562EA" w:rsidP="0030653F">
            <w:pPr>
              <w:widowControl w:val="0"/>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szCs w:val="24"/>
              </w:rPr>
              <w:t>0.4</w:t>
            </w:r>
          </w:p>
        </w:tc>
        <w:tc>
          <w:tcPr>
            <w:tcW w:w="5492" w:type="dxa"/>
          </w:tcPr>
          <w:p w14:paraId="460FEA02" w14:textId="423E97ED" w:rsidR="008D68F4" w:rsidRPr="008D68F4" w:rsidRDefault="004562EA" w:rsidP="004562EA">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4562EA">
              <w:rPr>
                <w:rFonts w:asciiTheme="minorHAnsi" w:hAnsiTheme="minorHAnsi" w:cstheme="minorHAnsi"/>
                <w:i/>
                <w:iCs/>
                <w:szCs w:val="24"/>
              </w:rPr>
              <w:t>Allotments to allow people to help themselves grow their own food. At the moment allotment costs are more than the value of food grown.</w:t>
            </w:r>
          </w:p>
        </w:tc>
      </w:tr>
      <w:tr w:rsidR="008D68F4" w14:paraId="4AF000FC" w14:textId="77777777" w:rsidTr="003065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73D5EAE2" w14:textId="4E2D3452" w:rsidR="008D68F4" w:rsidRPr="00305722" w:rsidRDefault="004562EA" w:rsidP="002F5887">
            <w:pPr>
              <w:widowControl w:val="0"/>
              <w:autoSpaceDE w:val="0"/>
              <w:autoSpaceDN w:val="0"/>
              <w:adjustRightInd w:val="0"/>
              <w:rPr>
                <w:rFonts w:cs="Calibri"/>
                <w:color w:val="000000"/>
                <w:szCs w:val="24"/>
              </w:rPr>
            </w:pPr>
            <w:r w:rsidRPr="00305722">
              <w:rPr>
                <w:rFonts w:cs="Calibri"/>
                <w:color w:val="000000"/>
                <w:szCs w:val="24"/>
              </w:rPr>
              <w:t>Other</w:t>
            </w:r>
          </w:p>
        </w:tc>
        <w:tc>
          <w:tcPr>
            <w:tcW w:w="765" w:type="dxa"/>
          </w:tcPr>
          <w:p w14:paraId="70A0D835" w14:textId="3CAACE08" w:rsidR="008D68F4" w:rsidRDefault="004562EA" w:rsidP="0030653F">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szCs w:val="24"/>
              </w:rPr>
              <w:t>37</w:t>
            </w:r>
          </w:p>
        </w:tc>
        <w:tc>
          <w:tcPr>
            <w:tcW w:w="709" w:type="dxa"/>
          </w:tcPr>
          <w:p w14:paraId="6593700C" w14:textId="2B5BBE63" w:rsidR="008D68F4" w:rsidRDefault="004562EA" w:rsidP="0030653F">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szCs w:val="24"/>
              </w:rPr>
              <w:t>3.9</w:t>
            </w:r>
          </w:p>
        </w:tc>
        <w:tc>
          <w:tcPr>
            <w:tcW w:w="5492" w:type="dxa"/>
          </w:tcPr>
          <w:p w14:paraId="2DAFB645" w14:textId="77777777" w:rsidR="00305722" w:rsidRDefault="00305722" w:rsidP="00F92439">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305722">
              <w:rPr>
                <w:rFonts w:asciiTheme="minorHAnsi" w:hAnsiTheme="minorHAnsi" w:cstheme="minorHAnsi"/>
                <w:i/>
                <w:iCs/>
                <w:szCs w:val="24"/>
              </w:rPr>
              <w:t xml:space="preserve">Bereavement. </w:t>
            </w:r>
          </w:p>
          <w:p w14:paraId="643E73DE" w14:textId="76D392B2" w:rsidR="008D68F4" w:rsidRPr="008D68F4" w:rsidRDefault="00305722" w:rsidP="00305722">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305722">
              <w:rPr>
                <w:rFonts w:asciiTheme="minorHAnsi" w:hAnsiTheme="minorHAnsi" w:cstheme="minorHAnsi"/>
                <w:i/>
                <w:iCs/>
                <w:szCs w:val="24"/>
              </w:rPr>
              <w:t>The Welsh language.</w:t>
            </w:r>
          </w:p>
        </w:tc>
      </w:tr>
      <w:tr w:rsidR="00D34529" w14:paraId="1C6B4BFE" w14:textId="77777777" w:rsidTr="0030653F">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766111DD" w14:textId="77777777" w:rsidR="00D34529" w:rsidRPr="00FA1DBB" w:rsidRDefault="00D34529" w:rsidP="0030653F">
            <w:pPr>
              <w:widowControl w:val="0"/>
              <w:autoSpaceDE w:val="0"/>
              <w:autoSpaceDN w:val="0"/>
              <w:adjustRightInd w:val="0"/>
              <w:rPr>
                <w:rFonts w:cs="Calibri"/>
                <w:color w:val="000000"/>
                <w:szCs w:val="24"/>
              </w:rPr>
            </w:pPr>
            <w:r w:rsidRPr="00FA1DBB">
              <w:rPr>
                <w:rFonts w:cs="Calibri"/>
                <w:color w:val="000000"/>
                <w:szCs w:val="24"/>
              </w:rPr>
              <w:t>Total</w:t>
            </w:r>
          </w:p>
        </w:tc>
        <w:tc>
          <w:tcPr>
            <w:tcW w:w="765" w:type="dxa"/>
          </w:tcPr>
          <w:p w14:paraId="04F73F47" w14:textId="3F8A6D0C" w:rsidR="00D34529" w:rsidRPr="00EE3CCB" w:rsidRDefault="00305722" w:rsidP="0030653F">
            <w:pPr>
              <w:widowControl w:val="0"/>
              <w:autoSpaceDE w:val="0"/>
              <w:autoSpaceDN w:val="0"/>
              <w:adjustRightInd w:val="0"/>
              <w:cnfStyle w:val="010000000000" w:firstRow="0" w:lastRow="1" w:firstColumn="0" w:lastColumn="0" w:oddVBand="0" w:evenVBand="0" w:oddHBand="0" w:evenHBand="0" w:firstRowFirstColumn="0" w:firstRowLastColumn="0" w:lastRowFirstColumn="0" w:lastRowLastColumn="0"/>
              <w:rPr>
                <w:rFonts w:cs="Calibri"/>
                <w:color w:val="000000"/>
                <w:szCs w:val="24"/>
              </w:rPr>
            </w:pPr>
            <w:r>
              <w:rPr>
                <w:rFonts w:cs="Calibri"/>
                <w:color w:val="000000"/>
                <w:szCs w:val="24"/>
              </w:rPr>
              <w:t>947</w:t>
            </w:r>
          </w:p>
        </w:tc>
        <w:tc>
          <w:tcPr>
            <w:tcW w:w="709" w:type="dxa"/>
          </w:tcPr>
          <w:p w14:paraId="1C43412A" w14:textId="77777777" w:rsidR="00D34529" w:rsidRPr="00EE3CCB" w:rsidRDefault="00D34529" w:rsidP="0030653F">
            <w:pPr>
              <w:widowControl w:val="0"/>
              <w:autoSpaceDE w:val="0"/>
              <w:autoSpaceDN w:val="0"/>
              <w:adjustRightInd w:val="0"/>
              <w:cnfStyle w:val="010000000000" w:firstRow="0" w:lastRow="1" w:firstColumn="0" w:lastColumn="0" w:oddVBand="0" w:evenVBand="0" w:oddHBand="0" w:evenHBand="0" w:firstRowFirstColumn="0" w:firstRowLastColumn="0" w:lastRowFirstColumn="0" w:lastRowLastColumn="0"/>
              <w:rPr>
                <w:rFonts w:cs="Calibri"/>
                <w:i/>
                <w:iCs/>
                <w:color w:val="000000"/>
                <w:szCs w:val="24"/>
              </w:rPr>
            </w:pPr>
            <w:r>
              <w:rPr>
                <w:rFonts w:cs="Calibri"/>
                <w:i/>
                <w:iCs/>
                <w:color w:val="000000"/>
                <w:szCs w:val="24"/>
              </w:rPr>
              <w:t>-</w:t>
            </w:r>
          </w:p>
        </w:tc>
        <w:tc>
          <w:tcPr>
            <w:tcW w:w="5492" w:type="dxa"/>
          </w:tcPr>
          <w:p w14:paraId="5B27AED7" w14:textId="77777777" w:rsidR="00D34529" w:rsidRPr="002A193E" w:rsidRDefault="00D34529" w:rsidP="002A193E">
            <w:pPr>
              <w:widowControl w:val="0"/>
              <w:numPr>
                <w:ilvl w:val="0"/>
                <w:numId w:val="1"/>
              </w:numPr>
              <w:autoSpaceDE w:val="0"/>
              <w:autoSpaceDN w:val="0"/>
              <w:adjustRightInd w:val="0"/>
              <w:spacing w:after="120"/>
              <w:ind w:left="170" w:hanging="215"/>
              <w:cnfStyle w:val="010000000000" w:firstRow="0" w:lastRow="1" w:firstColumn="0" w:lastColumn="0" w:oddVBand="0" w:evenVBand="0" w:oddHBand="0" w:evenHBand="0" w:firstRowFirstColumn="0" w:firstRowLastColumn="0" w:lastRowFirstColumn="0" w:lastRowLastColumn="0"/>
              <w:rPr>
                <w:rFonts w:asciiTheme="minorHAnsi" w:hAnsiTheme="minorHAnsi" w:cstheme="minorHAnsi"/>
                <w:b w:val="0"/>
                <w:bCs w:val="0"/>
                <w:i/>
                <w:iCs/>
                <w:szCs w:val="24"/>
              </w:rPr>
            </w:pPr>
          </w:p>
        </w:tc>
      </w:tr>
    </w:tbl>
    <w:p w14:paraId="5B4F199A" w14:textId="77777777" w:rsidR="00D34529" w:rsidRPr="00B6245C" w:rsidRDefault="00D34529" w:rsidP="00D34529">
      <w:pPr>
        <w:spacing w:after="0"/>
        <w:rPr>
          <w:i/>
          <w:iCs/>
        </w:rPr>
      </w:pPr>
      <w:r w:rsidRPr="00B6245C">
        <w:rPr>
          <w:i/>
          <w:iCs/>
        </w:rPr>
        <w:t>Note: Respondents could leave multiple comments, therefore total may exceed 100%</w:t>
      </w:r>
    </w:p>
    <w:p w14:paraId="5A919B62" w14:textId="77777777" w:rsidR="0052619B" w:rsidRPr="00DA07B7" w:rsidRDefault="0052619B" w:rsidP="0052619B"/>
    <w:p w14:paraId="1DE2227B" w14:textId="77777777" w:rsidR="00C60043" w:rsidRPr="00DA07B7" w:rsidRDefault="00C60043" w:rsidP="00C60043"/>
    <w:p w14:paraId="742932CB" w14:textId="77777777" w:rsidR="002612E7" w:rsidRDefault="002612E7">
      <w:pPr>
        <w:rPr>
          <w:rFonts w:asciiTheme="majorHAnsi" w:eastAsiaTheme="majorEastAsia" w:hAnsiTheme="majorHAnsi" w:cstheme="majorBidi"/>
          <w:color w:val="2F5496" w:themeColor="accent1" w:themeShade="BF"/>
          <w:sz w:val="32"/>
          <w:szCs w:val="24"/>
        </w:rPr>
      </w:pPr>
      <w:r>
        <w:br w:type="page"/>
      </w:r>
    </w:p>
    <w:p w14:paraId="075178F1" w14:textId="2FB5FFF5" w:rsidR="00C60043" w:rsidRDefault="00307B96" w:rsidP="00EF4EB9">
      <w:pPr>
        <w:pStyle w:val="Heading3"/>
      </w:pPr>
      <w:bookmarkStart w:id="72" w:name="_Toc190194142"/>
      <w:r>
        <w:lastRenderedPageBreak/>
        <w:t xml:space="preserve">Young People’s Survey: </w:t>
      </w:r>
      <w:r w:rsidR="00EE3A96">
        <w:t>Is</w:t>
      </w:r>
      <w:r w:rsidR="00C60043">
        <w:t xml:space="preserve"> There Any</w:t>
      </w:r>
      <w:r w:rsidR="00EE3A96">
        <w:t>thing</w:t>
      </w:r>
      <w:r w:rsidR="00C60043">
        <w:t xml:space="preserve"> </w:t>
      </w:r>
      <w:r w:rsidR="00EE3A96">
        <w:t>Else</w:t>
      </w:r>
      <w:r w:rsidR="00C60043">
        <w:t xml:space="preserve"> You Think The Council Should Spend</w:t>
      </w:r>
      <w:r w:rsidR="00EE3A96">
        <w:t xml:space="preserve"> More Money On</w:t>
      </w:r>
      <w:r w:rsidR="00C60043">
        <w:t>?</w:t>
      </w:r>
      <w:bookmarkEnd w:id="72"/>
    </w:p>
    <w:p w14:paraId="5B996820" w14:textId="4FF983FA" w:rsidR="00C60043" w:rsidRPr="00BD2837" w:rsidRDefault="008F13B8" w:rsidP="00C60043">
      <w:pPr>
        <w:rPr>
          <w:rStyle w:val="Hyperlink"/>
          <w:i/>
          <w:iCs/>
          <w:color w:val="CC0099"/>
        </w:rPr>
      </w:pPr>
      <w:hyperlink w:anchor="Page22" w:history="1">
        <w:r w:rsidRPr="00BD2837">
          <w:rPr>
            <w:rStyle w:val="Hyperlink"/>
            <w:i/>
            <w:iCs/>
            <w:color w:val="CC0099"/>
          </w:rPr>
          <w:t>Return to Page 22</w:t>
        </w:r>
      </w:hyperlink>
    </w:p>
    <w:tbl>
      <w:tblPr>
        <w:tblStyle w:val="GridTable4-Accent5"/>
        <w:tblW w:w="9493" w:type="dxa"/>
        <w:tblLook w:val="04E0" w:firstRow="1" w:lastRow="1" w:firstColumn="1" w:lastColumn="0" w:noHBand="0" w:noVBand="1"/>
      </w:tblPr>
      <w:tblGrid>
        <w:gridCol w:w="2518"/>
        <w:gridCol w:w="765"/>
        <w:gridCol w:w="709"/>
        <w:gridCol w:w="5501"/>
      </w:tblGrid>
      <w:tr w:rsidR="00271BAC" w:rsidRPr="007454FF" w14:paraId="1DA6FBFE" w14:textId="77777777" w:rsidTr="00E647CD">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39D84894" w14:textId="77777777" w:rsidR="00271BAC" w:rsidRPr="007454FF" w:rsidRDefault="00271BAC" w:rsidP="0030653F">
            <w:pPr>
              <w:widowControl w:val="0"/>
              <w:autoSpaceDE w:val="0"/>
              <w:autoSpaceDN w:val="0"/>
              <w:adjustRightInd w:val="0"/>
              <w:rPr>
                <w:rFonts w:ascii="Century Gothic" w:hAnsi="Century Gothic" w:cs="Calibri"/>
                <w:color w:val="FFFFFF"/>
                <w:sz w:val="22"/>
                <w:szCs w:val="22"/>
              </w:rPr>
            </w:pPr>
            <w:r w:rsidRPr="007454FF">
              <w:rPr>
                <w:rFonts w:ascii="Century Gothic" w:hAnsi="Century Gothic" w:cs="Calibri"/>
                <w:color w:val="FFFFFF"/>
                <w:sz w:val="22"/>
                <w:szCs w:val="22"/>
              </w:rPr>
              <w:t>Theme</w:t>
            </w:r>
          </w:p>
        </w:tc>
        <w:tc>
          <w:tcPr>
            <w:tcW w:w="765" w:type="dxa"/>
          </w:tcPr>
          <w:p w14:paraId="396521AB" w14:textId="77777777" w:rsidR="00271BAC" w:rsidRPr="007454FF" w:rsidRDefault="00271BAC"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No</w:t>
            </w:r>
          </w:p>
        </w:tc>
        <w:tc>
          <w:tcPr>
            <w:tcW w:w="709" w:type="dxa"/>
          </w:tcPr>
          <w:p w14:paraId="77C97708" w14:textId="77777777" w:rsidR="00271BAC" w:rsidRPr="007454FF" w:rsidRDefault="00271BAC"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w:t>
            </w:r>
          </w:p>
        </w:tc>
        <w:tc>
          <w:tcPr>
            <w:tcW w:w="5501" w:type="dxa"/>
          </w:tcPr>
          <w:p w14:paraId="06E86CEA" w14:textId="77777777" w:rsidR="00271BAC" w:rsidRPr="007454FF" w:rsidRDefault="00271BAC"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Example Comments</w:t>
            </w:r>
          </w:p>
        </w:tc>
      </w:tr>
      <w:tr w:rsidR="00271BAC" w:rsidRPr="00BC67B8" w14:paraId="541CF431" w14:textId="77777777" w:rsidTr="00E647C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2A1DEE7B" w14:textId="77777777" w:rsidR="00271BAC" w:rsidRPr="00F6554A" w:rsidRDefault="00271BAC" w:rsidP="0030653F">
            <w:pPr>
              <w:widowControl w:val="0"/>
              <w:autoSpaceDE w:val="0"/>
              <w:autoSpaceDN w:val="0"/>
              <w:adjustRightInd w:val="0"/>
              <w:rPr>
                <w:rFonts w:ascii="Century Gothic" w:hAnsi="Century Gothic" w:cs="Calibri"/>
                <w:color w:val="2F5496" w:themeColor="accent1" w:themeShade="BF"/>
                <w:sz w:val="22"/>
                <w:szCs w:val="22"/>
              </w:rPr>
            </w:pPr>
            <w:r w:rsidRPr="00312BA1">
              <w:rPr>
                <w:rFonts w:ascii="Century Gothic" w:hAnsi="Century Gothic" w:cs="Calibri"/>
                <w:color w:val="2F5496" w:themeColor="accent1" w:themeShade="BF"/>
                <w:sz w:val="22"/>
              </w:rPr>
              <w:t>Youth Services</w:t>
            </w:r>
          </w:p>
        </w:tc>
        <w:tc>
          <w:tcPr>
            <w:tcW w:w="765" w:type="dxa"/>
          </w:tcPr>
          <w:p w14:paraId="5952A8CB" w14:textId="77777777" w:rsidR="00271BAC" w:rsidRPr="00BC67B8" w:rsidRDefault="00271BAC" w:rsidP="0030653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szCs w:val="22"/>
              </w:rPr>
            </w:pPr>
            <w:r w:rsidRPr="00312BA1">
              <w:rPr>
                <w:rFonts w:ascii="Century Gothic" w:hAnsi="Century Gothic" w:cs="Calibri"/>
                <w:color w:val="2F5496" w:themeColor="accent1" w:themeShade="BF"/>
                <w:sz w:val="22"/>
              </w:rPr>
              <w:t>9</w:t>
            </w:r>
          </w:p>
        </w:tc>
        <w:tc>
          <w:tcPr>
            <w:tcW w:w="709" w:type="dxa"/>
          </w:tcPr>
          <w:p w14:paraId="532251DB" w14:textId="77777777" w:rsidR="00271BAC" w:rsidRPr="00BC67B8" w:rsidRDefault="00271BAC" w:rsidP="0030653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szCs w:val="22"/>
              </w:rPr>
            </w:pPr>
            <w:r w:rsidRPr="00312BA1">
              <w:rPr>
                <w:rFonts w:ascii="Century Gothic" w:hAnsi="Century Gothic" w:cs="Calibri"/>
                <w:i/>
                <w:iCs/>
                <w:color w:val="2F5496" w:themeColor="accent1" w:themeShade="BF"/>
                <w:sz w:val="22"/>
              </w:rPr>
              <w:t>21.4</w:t>
            </w:r>
          </w:p>
        </w:tc>
        <w:tc>
          <w:tcPr>
            <w:tcW w:w="5501" w:type="dxa"/>
          </w:tcPr>
          <w:p w14:paraId="66AB1DCA" w14:textId="77777777" w:rsidR="00271BAC" w:rsidRDefault="00271BAC" w:rsidP="0030653F">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C52A06">
              <w:rPr>
                <w:rFonts w:ascii="Century Gothic" w:hAnsi="Century Gothic" w:cs="Calibri"/>
                <w:i/>
                <w:iCs/>
                <w:color w:val="2F5496" w:themeColor="accent1" w:themeShade="BF"/>
                <w:sz w:val="22"/>
                <w:szCs w:val="22"/>
              </w:rPr>
              <w:t>Cardiff youth service and all the groups involved within them.</w:t>
            </w:r>
          </w:p>
          <w:p w14:paraId="4DA2C96A" w14:textId="77777777" w:rsidR="00271BAC" w:rsidRDefault="00271BAC" w:rsidP="0030653F">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4D1113">
              <w:rPr>
                <w:rFonts w:ascii="Century Gothic" w:hAnsi="Century Gothic" w:cs="Calibri"/>
                <w:i/>
                <w:iCs/>
                <w:color w:val="2F5496" w:themeColor="accent1" w:themeShade="BF"/>
                <w:sz w:val="22"/>
                <w:szCs w:val="22"/>
              </w:rPr>
              <w:t>Giving funding to the youth service for the amazing work they do to support and make experiences for young people and even there older members</w:t>
            </w:r>
          </w:p>
          <w:p w14:paraId="7915CB16" w14:textId="77777777" w:rsidR="00271BAC" w:rsidRPr="00BC67B8" w:rsidRDefault="00271BAC" w:rsidP="0030653F">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4D1113">
              <w:rPr>
                <w:rFonts w:ascii="Century Gothic" w:hAnsi="Century Gothic" w:cs="Calibri"/>
                <w:i/>
                <w:iCs/>
                <w:color w:val="2F5496" w:themeColor="accent1" w:themeShade="BF"/>
                <w:sz w:val="22"/>
                <w:szCs w:val="22"/>
              </w:rPr>
              <w:t>The youth service may not fall under educational in a strictly academic way, but it has already faced massive cuts, and we must not stop its recovery which is still in progress since the time of austerity. It's vital to help the youth of Cardiff develop and its staff in all areas are exemplary.</w:t>
            </w:r>
          </w:p>
        </w:tc>
      </w:tr>
      <w:tr w:rsidR="00271BAC" w:rsidRPr="00BC67B8" w14:paraId="1171F11E" w14:textId="77777777" w:rsidTr="00E647C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75D0D689" w14:textId="77777777" w:rsidR="00271BAC" w:rsidRPr="00BC67B8" w:rsidRDefault="00271BAC" w:rsidP="0030653F">
            <w:pPr>
              <w:widowControl w:val="0"/>
              <w:autoSpaceDE w:val="0"/>
              <w:autoSpaceDN w:val="0"/>
              <w:adjustRightInd w:val="0"/>
              <w:rPr>
                <w:rFonts w:ascii="Century Gothic" w:hAnsi="Century Gothic" w:cs="Calibri"/>
                <w:color w:val="2F5496" w:themeColor="accent1" w:themeShade="BF"/>
                <w:sz w:val="22"/>
                <w:szCs w:val="22"/>
              </w:rPr>
            </w:pPr>
            <w:r w:rsidRPr="00312BA1">
              <w:rPr>
                <w:rFonts w:ascii="Century Gothic" w:hAnsi="Century Gothic" w:cs="Calibri"/>
                <w:color w:val="2F5496" w:themeColor="accent1" w:themeShade="BF"/>
                <w:sz w:val="22"/>
              </w:rPr>
              <w:t>Open spaces</w:t>
            </w:r>
          </w:p>
        </w:tc>
        <w:tc>
          <w:tcPr>
            <w:tcW w:w="765" w:type="dxa"/>
          </w:tcPr>
          <w:p w14:paraId="67C344B2" w14:textId="77777777" w:rsidR="00271BAC" w:rsidRPr="00BC67B8" w:rsidRDefault="00271BAC" w:rsidP="0030653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color w:val="2F5496" w:themeColor="accent1" w:themeShade="BF"/>
                <w:sz w:val="22"/>
                <w:szCs w:val="22"/>
              </w:rPr>
            </w:pPr>
            <w:r w:rsidRPr="00312BA1">
              <w:rPr>
                <w:rFonts w:ascii="Century Gothic" w:hAnsi="Century Gothic" w:cs="Calibri"/>
                <w:color w:val="2F5496" w:themeColor="accent1" w:themeShade="BF"/>
                <w:sz w:val="22"/>
              </w:rPr>
              <w:t>6</w:t>
            </w:r>
          </w:p>
        </w:tc>
        <w:tc>
          <w:tcPr>
            <w:tcW w:w="709" w:type="dxa"/>
          </w:tcPr>
          <w:p w14:paraId="492F557A" w14:textId="77777777" w:rsidR="00271BAC" w:rsidRPr="00BC67B8" w:rsidRDefault="00271BAC" w:rsidP="0030653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i/>
                <w:iCs/>
                <w:color w:val="2F5496" w:themeColor="accent1" w:themeShade="BF"/>
                <w:sz w:val="22"/>
                <w:szCs w:val="22"/>
              </w:rPr>
            </w:pPr>
            <w:r w:rsidRPr="00312BA1">
              <w:rPr>
                <w:rFonts w:ascii="Century Gothic" w:hAnsi="Century Gothic" w:cs="Calibri"/>
                <w:i/>
                <w:iCs/>
                <w:color w:val="2F5496" w:themeColor="accent1" w:themeShade="BF"/>
                <w:sz w:val="22"/>
              </w:rPr>
              <w:t>14.3</w:t>
            </w:r>
          </w:p>
        </w:tc>
        <w:tc>
          <w:tcPr>
            <w:tcW w:w="5501" w:type="dxa"/>
          </w:tcPr>
          <w:p w14:paraId="37EF09FB" w14:textId="77777777" w:rsidR="00271BAC" w:rsidRDefault="00271BAC" w:rsidP="0030653F">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Pr>
                <w:rFonts w:ascii="Century Gothic" w:hAnsi="Century Gothic" w:cs="Calibri"/>
                <w:i/>
                <w:iCs/>
                <w:color w:val="2F5496" w:themeColor="accent1" w:themeShade="BF"/>
                <w:sz w:val="22"/>
                <w:szCs w:val="22"/>
              </w:rPr>
              <w:t>M</w:t>
            </w:r>
            <w:r w:rsidRPr="008107A1">
              <w:rPr>
                <w:rFonts w:ascii="Century Gothic" w:hAnsi="Century Gothic" w:cs="Calibri"/>
                <w:i/>
                <w:iCs/>
                <w:color w:val="2F5496" w:themeColor="accent1" w:themeShade="BF"/>
                <w:sz w:val="22"/>
                <w:szCs w:val="22"/>
              </w:rPr>
              <w:t>ake deprived areas nicer places to live in and more communal not just roads and shops but nice places to just relax outdoors and indoors.</w:t>
            </w:r>
          </w:p>
          <w:p w14:paraId="685EA1CC" w14:textId="77777777" w:rsidR="00271BAC" w:rsidRPr="00BC67B8" w:rsidRDefault="00271BAC" w:rsidP="0030653F">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Pr>
                <w:rFonts w:ascii="Century Gothic" w:hAnsi="Century Gothic" w:cs="Calibri"/>
                <w:i/>
                <w:iCs/>
                <w:color w:val="2F5496" w:themeColor="accent1" w:themeShade="BF"/>
                <w:sz w:val="22"/>
                <w:szCs w:val="22"/>
              </w:rPr>
              <w:t>Parks</w:t>
            </w:r>
          </w:p>
        </w:tc>
      </w:tr>
      <w:tr w:rsidR="00271BAC" w:rsidRPr="00BC67B8" w14:paraId="7F4D08CF" w14:textId="77777777" w:rsidTr="00E647C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5B3BD5DA" w14:textId="77777777" w:rsidR="00271BAC" w:rsidRPr="00312BA1" w:rsidRDefault="00271BAC" w:rsidP="0030653F">
            <w:pPr>
              <w:widowControl w:val="0"/>
              <w:autoSpaceDE w:val="0"/>
              <w:autoSpaceDN w:val="0"/>
              <w:adjustRightInd w:val="0"/>
              <w:rPr>
                <w:rFonts w:ascii="Century Gothic" w:hAnsi="Century Gothic" w:cs="Calibri"/>
                <w:color w:val="2F5496" w:themeColor="accent1" w:themeShade="BF"/>
                <w:sz w:val="22"/>
              </w:rPr>
            </w:pPr>
            <w:r w:rsidRPr="00312BA1">
              <w:rPr>
                <w:rFonts w:ascii="Century Gothic" w:hAnsi="Century Gothic" w:cs="Calibri"/>
                <w:color w:val="2F5496" w:themeColor="accent1" w:themeShade="BF"/>
                <w:sz w:val="22"/>
              </w:rPr>
              <w:t>Sports</w:t>
            </w:r>
          </w:p>
        </w:tc>
        <w:tc>
          <w:tcPr>
            <w:tcW w:w="765" w:type="dxa"/>
          </w:tcPr>
          <w:p w14:paraId="2187F0C0" w14:textId="77777777" w:rsidR="00271BAC" w:rsidRPr="00312BA1" w:rsidRDefault="00271BAC" w:rsidP="0030653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rPr>
            </w:pPr>
            <w:r w:rsidRPr="00312BA1">
              <w:rPr>
                <w:rFonts w:ascii="Century Gothic" w:hAnsi="Century Gothic" w:cs="Calibri"/>
                <w:color w:val="2F5496" w:themeColor="accent1" w:themeShade="BF"/>
                <w:sz w:val="22"/>
              </w:rPr>
              <w:t>6</w:t>
            </w:r>
          </w:p>
        </w:tc>
        <w:tc>
          <w:tcPr>
            <w:tcW w:w="709" w:type="dxa"/>
          </w:tcPr>
          <w:p w14:paraId="772BC672" w14:textId="77777777" w:rsidR="00271BAC" w:rsidRPr="00312BA1" w:rsidRDefault="00271BAC" w:rsidP="0030653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sidRPr="00312BA1">
              <w:rPr>
                <w:rFonts w:ascii="Century Gothic" w:hAnsi="Century Gothic" w:cs="Calibri"/>
                <w:i/>
                <w:iCs/>
                <w:color w:val="2F5496" w:themeColor="accent1" w:themeShade="BF"/>
                <w:sz w:val="22"/>
              </w:rPr>
              <w:t>14.3</w:t>
            </w:r>
          </w:p>
        </w:tc>
        <w:tc>
          <w:tcPr>
            <w:tcW w:w="5501" w:type="dxa"/>
          </w:tcPr>
          <w:p w14:paraId="6568F54E" w14:textId="77777777" w:rsidR="00271BAC" w:rsidRDefault="00271BAC" w:rsidP="0030653F">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BB7A6D">
              <w:rPr>
                <w:rFonts w:ascii="Century Gothic" w:hAnsi="Century Gothic" w:cs="Calibri"/>
                <w:i/>
                <w:iCs/>
                <w:color w:val="2F5496" w:themeColor="accent1" w:themeShade="BF"/>
                <w:sz w:val="22"/>
                <w:szCs w:val="22"/>
              </w:rPr>
              <w:t>Sports (basketball in particular)</w:t>
            </w:r>
          </w:p>
          <w:p w14:paraId="06978EC6" w14:textId="77777777" w:rsidR="00271BAC" w:rsidRPr="008107A1" w:rsidRDefault="00271BAC" w:rsidP="0030653F">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Pr>
                <w:rFonts w:ascii="Century Gothic" w:hAnsi="Century Gothic" w:cs="Calibri"/>
                <w:i/>
                <w:iCs/>
                <w:color w:val="2F5496" w:themeColor="accent1" w:themeShade="BF"/>
                <w:sz w:val="22"/>
                <w:szCs w:val="22"/>
              </w:rPr>
              <w:t>F</w:t>
            </w:r>
            <w:r w:rsidRPr="00BB7A6D">
              <w:rPr>
                <w:rFonts w:ascii="Century Gothic" w:hAnsi="Century Gothic" w:cs="Calibri"/>
                <w:i/>
                <w:iCs/>
                <w:color w:val="2F5496" w:themeColor="accent1" w:themeShade="BF"/>
                <w:sz w:val="22"/>
                <w:szCs w:val="22"/>
              </w:rPr>
              <w:t>ootball goals football pitches and footballs</w:t>
            </w:r>
          </w:p>
        </w:tc>
      </w:tr>
      <w:tr w:rsidR="00271BAC" w:rsidRPr="00BC67B8" w14:paraId="0D659EA6" w14:textId="77777777" w:rsidTr="00E647C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4957E6F5" w14:textId="77777777" w:rsidR="00271BAC" w:rsidRPr="00312BA1" w:rsidRDefault="00271BAC" w:rsidP="0030653F">
            <w:pPr>
              <w:widowControl w:val="0"/>
              <w:autoSpaceDE w:val="0"/>
              <w:autoSpaceDN w:val="0"/>
              <w:adjustRightInd w:val="0"/>
              <w:rPr>
                <w:rFonts w:ascii="Century Gothic" w:hAnsi="Century Gothic" w:cs="Calibri"/>
                <w:color w:val="2F5496" w:themeColor="accent1" w:themeShade="BF"/>
                <w:sz w:val="22"/>
              </w:rPr>
            </w:pPr>
            <w:r w:rsidRPr="00312BA1">
              <w:rPr>
                <w:rFonts w:ascii="Century Gothic" w:hAnsi="Century Gothic" w:cs="Calibri"/>
                <w:color w:val="2F5496" w:themeColor="accent1" w:themeShade="BF"/>
                <w:sz w:val="22"/>
              </w:rPr>
              <w:t>Healthcare</w:t>
            </w:r>
          </w:p>
        </w:tc>
        <w:tc>
          <w:tcPr>
            <w:tcW w:w="765" w:type="dxa"/>
          </w:tcPr>
          <w:p w14:paraId="4C442549" w14:textId="77777777" w:rsidR="00271BAC" w:rsidRPr="00312BA1" w:rsidRDefault="00271BAC" w:rsidP="0030653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rPr>
            </w:pPr>
            <w:r w:rsidRPr="00312BA1">
              <w:rPr>
                <w:rFonts w:ascii="Century Gothic" w:hAnsi="Century Gothic" w:cs="Calibri"/>
                <w:color w:val="2F5496" w:themeColor="accent1" w:themeShade="BF"/>
                <w:sz w:val="22"/>
              </w:rPr>
              <w:t>6</w:t>
            </w:r>
          </w:p>
        </w:tc>
        <w:tc>
          <w:tcPr>
            <w:tcW w:w="709" w:type="dxa"/>
          </w:tcPr>
          <w:p w14:paraId="6D574B04" w14:textId="77777777" w:rsidR="00271BAC" w:rsidRPr="00312BA1" w:rsidRDefault="00271BAC" w:rsidP="0030653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sidRPr="00312BA1">
              <w:rPr>
                <w:rFonts w:ascii="Century Gothic" w:hAnsi="Century Gothic" w:cs="Calibri"/>
                <w:i/>
                <w:iCs/>
                <w:color w:val="2F5496" w:themeColor="accent1" w:themeShade="BF"/>
                <w:sz w:val="22"/>
              </w:rPr>
              <w:t>14.3</w:t>
            </w:r>
          </w:p>
        </w:tc>
        <w:tc>
          <w:tcPr>
            <w:tcW w:w="5501" w:type="dxa"/>
          </w:tcPr>
          <w:p w14:paraId="48E5CF10" w14:textId="77777777" w:rsidR="00271BAC" w:rsidRDefault="00271BAC" w:rsidP="0030653F">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A253AE">
              <w:rPr>
                <w:rFonts w:ascii="Century Gothic" w:hAnsi="Century Gothic" w:cs="Calibri"/>
                <w:i/>
                <w:iCs/>
                <w:color w:val="2F5496" w:themeColor="accent1" w:themeShade="BF"/>
                <w:sz w:val="22"/>
                <w:szCs w:val="22"/>
              </w:rPr>
              <w:t>I think there should be more investment made into healthcare, specifically mental health.</w:t>
            </w:r>
          </w:p>
          <w:p w14:paraId="33458755" w14:textId="77777777" w:rsidR="00271BAC" w:rsidRPr="008107A1" w:rsidRDefault="00271BAC" w:rsidP="0030653F">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Pr>
                <w:rFonts w:ascii="Century Gothic" w:hAnsi="Century Gothic" w:cs="Calibri"/>
                <w:i/>
                <w:iCs/>
                <w:color w:val="2F5496" w:themeColor="accent1" w:themeShade="BF"/>
                <w:sz w:val="22"/>
                <w:szCs w:val="22"/>
              </w:rPr>
              <w:t>T</w:t>
            </w:r>
            <w:r w:rsidRPr="007E7F1D">
              <w:rPr>
                <w:rFonts w:ascii="Century Gothic" w:hAnsi="Century Gothic" w:cs="Calibri"/>
                <w:i/>
                <w:iCs/>
                <w:color w:val="2F5496" w:themeColor="accent1" w:themeShade="BF"/>
                <w:sz w:val="22"/>
                <w:szCs w:val="22"/>
              </w:rPr>
              <w:t>he hospitals because they might run out of food and they can</w:t>
            </w:r>
            <w:r>
              <w:rPr>
                <w:rFonts w:ascii="Century Gothic" w:hAnsi="Century Gothic" w:cs="Calibri"/>
                <w:i/>
                <w:iCs/>
                <w:color w:val="2F5496" w:themeColor="accent1" w:themeShade="BF"/>
                <w:sz w:val="22"/>
                <w:szCs w:val="22"/>
              </w:rPr>
              <w:t>’</w:t>
            </w:r>
            <w:r w:rsidRPr="007E7F1D">
              <w:rPr>
                <w:rFonts w:ascii="Century Gothic" w:hAnsi="Century Gothic" w:cs="Calibri"/>
                <w:i/>
                <w:iCs/>
                <w:color w:val="2F5496" w:themeColor="accent1" w:themeShade="BF"/>
                <w:sz w:val="22"/>
                <w:szCs w:val="22"/>
              </w:rPr>
              <w:t>t help the elders and anyone who needs help and has to stay in the hospital for a few days or more</w:t>
            </w:r>
          </w:p>
        </w:tc>
      </w:tr>
      <w:tr w:rsidR="00271BAC" w:rsidRPr="00BC67B8" w14:paraId="6AB0F6C5" w14:textId="77777777" w:rsidTr="00E647C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0E8406D2" w14:textId="77777777" w:rsidR="00271BAC" w:rsidRPr="00312BA1" w:rsidRDefault="00271BAC" w:rsidP="0030653F">
            <w:pPr>
              <w:widowControl w:val="0"/>
              <w:autoSpaceDE w:val="0"/>
              <w:autoSpaceDN w:val="0"/>
              <w:adjustRightInd w:val="0"/>
              <w:rPr>
                <w:rFonts w:ascii="Century Gothic" w:hAnsi="Century Gothic" w:cs="Calibri"/>
                <w:color w:val="2F5496" w:themeColor="accent1" w:themeShade="BF"/>
                <w:sz w:val="22"/>
              </w:rPr>
            </w:pPr>
            <w:r w:rsidRPr="00312BA1">
              <w:rPr>
                <w:rFonts w:ascii="Century Gothic" w:hAnsi="Century Gothic" w:cs="Calibri"/>
                <w:color w:val="2F5496" w:themeColor="accent1" w:themeShade="BF"/>
                <w:sz w:val="22"/>
              </w:rPr>
              <w:t>Transport</w:t>
            </w:r>
          </w:p>
        </w:tc>
        <w:tc>
          <w:tcPr>
            <w:tcW w:w="765" w:type="dxa"/>
          </w:tcPr>
          <w:p w14:paraId="7A0668D2" w14:textId="77777777" w:rsidR="00271BAC" w:rsidRPr="00312BA1" w:rsidRDefault="00271BAC" w:rsidP="0030653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rPr>
            </w:pPr>
            <w:r w:rsidRPr="00312BA1">
              <w:rPr>
                <w:rFonts w:ascii="Century Gothic" w:hAnsi="Century Gothic" w:cs="Calibri"/>
                <w:color w:val="2F5496" w:themeColor="accent1" w:themeShade="BF"/>
                <w:sz w:val="22"/>
              </w:rPr>
              <w:t>6</w:t>
            </w:r>
          </w:p>
        </w:tc>
        <w:tc>
          <w:tcPr>
            <w:tcW w:w="709" w:type="dxa"/>
          </w:tcPr>
          <w:p w14:paraId="62F04BE1" w14:textId="77777777" w:rsidR="00271BAC" w:rsidRPr="00312BA1" w:rsidRDefault="00271BAC" w:rsidP="0030653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sidRPr="00312BA1">
              <w:rPr>
                <w:rFonts w:ascii="Century Gothic" w:hAnsi="Century Gothic" w:cs="Calibri"/>
                <w:i/>
                <w:iCs/>
                <w:color w:val="2F5496" w:themeColor="accent1" w:themeShade="BF"/>
                <w:sz w:val="22"/>
              </w:rPr>
              <w:t>14.3</w:t>
            </w:r>
          </w:p>
        </w:tc>
        <w:tc>
          <w:tcPr>
            <w:tcW w:w="5501" w:type="dxa"/>
          </w:tcPr>
          <w:p w14:paraId="379BDFDD" w14:textId="77777777" w:rsidR="00271BAC" w:rsidRDefault="00271BAC" w:rsidP="0030653F">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Pr>
                <w:rFonts w:ascii="Century Gothic" w:hAnsi="Century Gothic" w:cs="Calibri"/>
                <w:i/>
                <w:iCs/>
                <w:color w:val="2F5496" w:themeColor="accent1" w:themeShade="BF"/>
                <w:sz w:val="22"/>
                <w:szCs w:val="22"/>
              </w:rPr>
              <w:t>R</w:t>
            </w:r>
            <w:r w:rsidRPr="00CF7C35">
              <w:rPr>
                <w:rFonts w:ascii="Century Gothic" w:hAnsi="Century Gothic" w:cs="Calibri"/>
                <w:i/>
                <w:iCs/>
                <w:color w:val="2F5496" w:themeColor="accent1" w:themeShade="BF"/>
                <w:sz w:val="22"/>
                <w:szCs w:val="22"/>
              </w:rPr>
              <w:t>oads, transport system</w:t>
            </w:r>
          </w:p>
          <w:p w14:paraId="71E7F50D" w14:textId="77777777" w:rsidR="00271BAC" w:rsidRPr="008107A1" w:rsidRDefault="00271BAC" w:rsidP="0030653F">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421027">
              <w:rPr>
                <w:rFonts w:ascii="Century Gothic" w:hAnsi="Century Gothic" w:cs="Calibri"/>
                <w:i/>
                <w:iCs/>
                <w:color w:val="2F5496" w:themeColor="accent1" w:themeShade="BF"/>
                <w:sz w:val="22"/>
                <w:szCs w:val="22"/>
              </w:rPr>
              <w:t>Public transport</w:t>
            </w:r>
          </w:p>
        </w:tc>
      </w:tr>
      <w:tr w:rsidR="00271BAC" w:rsidRPr="00BC67B8" w14:paraId="00E7332C" w14:textId="77777777" w:rsidTr="00E647C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21F7D7EF" w14:textId="77777777" w:rsidR="00271BAC" w:rsidRPr="00312BA1" w:rsidRDefault="00271BAC" w:rsidP="0030653F">
            <w:pPr>
              <w:widowControl w:val="0"/>
              <w:autoSpaceDE w:val="0"/>
              <w:autoSpaceDN w:val="0"/>
              <w:adjustRightInd w:val="0"/>
              <w:rPr>
                <w:rFonts w:ascii="Century Gothic" w:hAnsi="Century Gothic" w:cs="Calibri"/>
                <w:color w:val="2F5496" w:themeColor="accent1" w:themeShade="BF"/>
                <w:sz w:val="22"/>
              </w:rPr>
            </w:pPr>
            <w:r w:rsidRPr="00312BA1">
              <w:rPr>
                <w:rFonts w:ascii="Century Gothic" w:hAnsi="Century Gothic" w:cs="Calibri"/>
                <w:color w:val="2F5496" w:themeColor="accent1" w:themeShade="BF"/>
                <w:sz w:val="22"/>
              </w:rPr>
              <w:t>Playgrounds</w:t>
            </w:r>
          </w:p>
        </w:tc>
        <w:tc>
          <w:tcPr>
            <w:tcW w:w="765" w:type="dxa"/>
          </w:tcPr>
          <w:p w14:paraId="3C23A2AC" w14:textId="77777777" w:rsidR="00271BAC" w:rsidRPr="00312BA1" w:rsidRDefault="00271BAC" w:rsidP="0030653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rPr>
            </w:pPr>
            <w:r w:rsidRPr="00312BA1">
              <w:rPr>
                <w:rFonts w:ascii="Century Gothic" w:hAnsi="Century Gothic" w:cs="Calibri"/>
                <w:color w:val="2F5496" w:themeColor="accent1" w:themeShade="BF"/>
                <w:sz w:val="22"/>
              </w:rPr>
              <w:t>5</w:t>
            </w:r>
          </w:p>
        </w:tc>
        <w:tc>
          <w:tcPr>
            <w:tcW w:w="709" w:type="dxa"/>
          </w:tcPr>
          <w:p w14:paraId="3E2478D3" w14:textId="77777777" w:rsidR="00271BAC" w:rsidRPr="00312BA1" w:rsidRDefault="00271BAC" w:rsidP="0030653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sidRPr="00312BA1">
              <w:rPr>
                <w:rFonts w:ascii="Century Gothic" w:hAnsi="Century Gothic" w:cs="Calibri"/>
                <w:i/>
                <w:iCs/>
                <w:color w:val="2F5496" w:themeColor="accent1" w:themeShade="BF"/>
                <w:sz w:val="22"/>
              </w:rPr>
              <w:t>11.9</w:t>
            </w:r>
          </w:p>
        </w:tc>
        <w:tc>
          <w:tcPr>
            <w:tcW w:w="5501" w:type="dxa"/>
          </w:tcPr>
          <w:p w14:paraId="183C166A" w14:textId="77777777" w:rsidR="00271BAC" w:rsidRDefault="00271BAC" w:rsidP="0030653F">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AA5D67">
              <w:rPr>
                <w:rFonts w:ascii="Century Gothic" w:hAnsi="Century Gothic" w:cs="Calibri"/>
                <w:i/>
                <w:iCs/>
                <w:color w:val="2F5496" w:themeColor="accent1" w:themeShade="BF"/>
                <w:sz w:val="22"/>
                <w:szCs w:val="22"/>
              </w:rPr>
              <w:t>playgrounds outside of school</w:t>
            </w:r>
          </w:p>
          <w:p w14:paraId="5434993A" w14:textId="77777777" w:rsidR="00271BAC" w:rsidRPr="008107A1" w:rsidRDefault="00271BAC" w:rsidP="0030653F">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AA5D67">
              <w:rPr>
                <w:rFonts w:ascii="Century Gothic" w:hAnsi="Century Gothic" w:cs="Calibri"/>
                <w:i/>
                <w:iCs/>
                <w:color w:val="2F5496" w:themeColor="accent1" w:themeShade="BF"/>
                <w:sz w:val="22"/>
                <w:szCs w:val="22"/>
              </w:rPr>
              <w:t>Play parks - lots in Cardiff that have broken equipment.</w:t>
            </w:r>
          </w:p>
        </w:tc>
      </w:tr>
      <w:tr w:rsidR="00271BAC" w:rsidRPr="00BC67B8" w14:paraId="54D32C97" w14:textId="77777777" w:rsidTr="00E647C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40A2BE14" w14:textId="77777777" w:rsidR="00271BAC" w:rsidRPr="00312BA1" w:rsidRDefault="00271BAC" w:rsidP="0030653F">
            <w:pPr>
              <w:widowControl w:val="0"/>
              <w:autoSpaceDE w:val="0"/>
              <w:autoSpaceDN w:val="0"/>
              <w:adjustRightInd w:val="0"/>
              <w:rPr>
                <w:rFonts w:ascii="Century Gothic" w:hAnsi="Century Gothic" w:cs="Calibri"/>
                <w:color w:val="2F5496" w:themeColor="accent1" w:themeShade="BF"/>
                <w:sz w:val="22"/>
              </w:rPr>
            </w:pPr>
            <w:r w:rsidRPr="00312BA1">
              <w:rPr>
                <w:rFonts w:ascii="Century Gothic" w:hAnsi="Century Gothic" w:cs="Calibri"/>
                <w:color w:val="2F5496" w:themeColor="accent1" w:themeShade="BF"/>
                <w:sz w:val="22"/>
              </w:rPr>
              <w:t>Bins / litter</w:t>
            </w:r>
          </w:p>
        </w:tc>
        <w:tc>
          <w:tcPr>
            <w:tcW w:w="765" w:type="dxa"/>
          </w:tcPr>
          <w:p w14:paraId="3E62EDB8" w14:textId="77777777" w:rsidR="00271BAC" w:rsidRPr="00312BA1" w:rsidRDefault="00271BAC" w:rsidP="0030653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rPr>
            </w:pPr>
            <w:r w:rsidRPr="00312BA1">
              <w:rPr>
                <w:rFonts w:ascii="Century Gothic" w:hAnsi="Century Gothic" w:cs="Calibri"/>
                <w:color w:val="2F5496" w:themeColor="accent1" w:themeShade="BF"/>
                <w:sz w:val="22"/>
              </w:rPr>
              <w:t>5</w:t>
            </w:r>
          </w:p>
        </w:tc>
        <w:tc>
          <w:tcPr>
            <w:tcW w:w="709" w:type="dxa"/>
          </w:tcPr>
          <w:p w14:paraId="744672B9" w14:textId="77777777" w:rsidR="00271BAC" w:rsidRPr="00312BA1" w:rsidRDefault="00271BAC" w:rsidP="0030653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sidRPr="00312BA1">
              <w:rPr>
                <w:rFonts w:ascii="Century Gothic" w:hAnsi="Century Gothic" w:cs="Calibri"/>
                <w:i/>
                <w:iCs/>
                <w:color w:val="2F5496" w:themeColor="accent1" w:themeShade="BF"/>
                <w:sz w:val="22"/>
              </w:rPr>
              <w:t>11.9</w:t>
            </w:r>
          </w:p>
        </w:tc>
        <w:tc>
          <w:tcPr>
            <w:tcW w:w="5501" w:type="dxa"/>
          </w:tcPr>
          <w:p w14:paraId="4DAC1CF7" w14:textId="77777777" w:rsidR="00271BAC" w:rsidRDefault="00271BAC" w:rsidP="0030653F">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CA0E94">
              <w:rPr>
                <w:rFonts w:ascii="Century Gothic" w:hAnsi="Century Gothic" w:cs="Calibri"/>
                <w:i/>
                <w:iCs/>
                <w:color w:val="2F5496" w:themeColor="accent1" w:themeShade="BF"/>
                <w:sz w:val="22"/>
                <w:szCs w:val="22"/>
              </w:rPr>
              <w:t>Clearing litter on a regular basis</w:t>
            </w:r>
          </w:p>
          <w:p w14:paraId="5EE01003" w14:textId="77777777" w:rsidR="00271BAC" w:rsidRPr="008107A1" w:rsidRDefault="00271BAC" w:rsidP="0030653F">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EF619F">
              <w:rPr>
                <w:rFonts w:ascii="Century Gothic" w:hAnsi="Century Gothic" w:cs="Calibri"/>
                <w:i/>
                <w:iCs/>
                <w:color w:val="2F5496" w:themeColor="accent1" w:themeShade="BF"/>
                <w:sz w:val="22"/>
                <w:szCs w:val="22"/>
              </w:rPr>
              <w:t>The council should spend there money on more bins because in the streets there is soo much litter on the floor and all the bins bad people burn down</w:t>
            </w:r>
          </w:p>
        </w:tc>
      </w:tr>
      <w:tr w:rsidR="00462F57" w:rsidRPr="00BC67B8" w14:paraId="53E5E315" w14:textId="77777777" w:rsidTr="00E647CD">
        <w:trPr>
          <w:cnfStyle w:val="000000010000" w:firstRow="0" w:lastRow="0" w:firstColumn="0" w:lastColumn="0" w:oddVBand="0" w:evenVBand="0" w:oddHBand="0" w:evenHBand="1" w:firstRowFirstColumn="0" w:firstRowLastColumn="0" w:lastRowFirstColumn="0" w:lastRowLastColumn="0"/>
          <w:trHeight w:val="979"/>
        </w:trPr>
        <w:tc>
          <w:tcPr>
            <w:cnfStyle w:val="001000000000" w:firstRow="0" w:lastRow="0" w:firstColumn="1" w:lastColumn="0" w:oddVBand="0" w:evenVBand="0" w:oddHBand="0" w:evenHBand="0" w:firstRowFirstColumn="0" w:firstRowLastColumn="0" w:lastRowFirstColumn="0" w:lastRowLastColumn="0"/>
            <w:tcW w:w="2518" w:type="dxa"/>
          </w:tcPr>
          <w:p w14:paraId="6F7297D6" w14:textId="021F92DA" w:rsidR="00462F57" w:rsidRPr="00312BA1" w:rsidRDefault="00462F57" w:rsidP="00462F57">
            <w:pPr>
              <w:widowControl w:val="0"/>
              <w:autoSpaceDE w:val="0"/>
              <w:autoSpaceDN w:val="0"/>
              <w:adjustRightInd w:val="0"/>
              <w:rPr>
                <w:rFonts w:ascii="Century Gothic" w:hAnsi="Century Gothic" w:cs="Calibri"/>
                <w:color w:val="2F5496" w:themeColor="accent1" w:themeShade="BF"/>
                <w:sz w:val="22"/>
              </w:rPr>
            </w:pPr>
            <w:r w:rsidRPr="00312BA1">
              <w:rPr>
                <w:rFonts w:ascii="Century Gothic" w:hAnsi="Century Gothic" w:cs="Calibri"/>
                <w:color w:val="2F5496" w:themeColor="accent1" w:themeShade="BF"/>
                <w:sz w:val="22"/>
              </w:rPr>
              <w:t>Homelessness</w:t>
            </w:r>
          </w:p>
        </w:tc>
        <w:tc>
          <w:tcPr>
            <w:tcW w:w="765" w:type="dxa"/>
          </w:tcPr>
          <w:p w14:paraId="1A37CE3A" w14:textId="105167ED" w:rsidR="00462F57" w:rsidRPr="00312BA1" w:rsidRDefault="00462F57" w:rsidP="00462F57">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rPr>
            </w:pPr>
            <w:r w:rsidRPr="00312BA1">
              <w:rPr>
                <w:rFonts w:ascii="Century Gothic" w:hAnsi="Century Gothic" w:cs="Calibri"/>
                <w:color w:val="2F5496" w:themeColor="accent1" w:themeShade="BF"/>
                <w:sz w:val="22"/>
              </w:rPr>
              <w:t>5</w:t>
            </w:r>
          </w:p>
        </w:tc>
        <w:tc>
          <w:tcPr>
            <w:tcW w:w="709" w:type="dxa"/>
          </w:tcPr>
          <w:p w14:paraId="69EF46AF" w14:textId="1E0CA174" w:rsidR="00462F57" w:rsidRPr="00312BA1" w:rsidRDefault="00462F57" w:rsidP="00462F57">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sidRPr="00312BA1">
              <w:rPr>
                <w:rFonts w:ascii="Century Gothic" w:hAnsi="Century Gothic" w:cs="Calibri"/>
                <w:i/>
                <w:iCs/>
                <w:color w:val="2F5496" w:themeColor="accent1" w:themeShade="BF"/>
                <w:sz w:val="22"/>
              </w:rPr>
              <w:t>11.9</w:t>
            </w:r>
          </w:p>
        </w:tc>
        <w:tc>
          <w:tcPr>
            <w:tcW w:w="5501" w:type="dxa"/>
          </w:tcPr>
          <w:p w14:paraId="659AAC04" w14:textId="77777777" w:rsidR="00462F57" w:rsidRDefault="00462F57" w:rsidP="00462F57">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Pr>
                <w:rFonts w:ascii="Century Gothic" w:hAnsi="Century Gothic" w:cs="Calibri"/>
                <w:i/>
                <w:iCs/>
                <w:color w:val="2F5496" w:themeColor="accent1" w:themeShade="BF"/>
                <w:sz w:val="22"/>
                <w:szCs w:val="22"/>
              </w:rPr>
              <w:t>H</w:t>
            </w:r>
            <w:r w:rsidRPr="00026583">
              <w:rPr>
                <w:rFonts w:ascii="Century Gothic" w:hAnsi="Century Gothic" w:cs="Calibri"/>
                <w:i/>
                <w:iCs/>
                <w:color w:val="2F5496" w:themeColor="accent1" w:themeShade="BF"/>
                <w:sz w:val="22"/>
                <w:szCs w:val="22"/>
              </w:rPr>
              <w:t>omeless people</w:t>
            </w:r>
          </w:p>
          <w:p w14:paraId="1B778995" w14:textId="79C5FD3A" w:rsidR="00462F57" w:rsidRPr="00CA0E94" w:rsidRDefault="00462F57" w:rsidP="00462F57">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Pr>
                <w:rFonts w:ascii="Century Gothic" w:hAnsi="Century Gothic" w:cs="Calibri"/>
                <w:i/>
                <w:iCs/>
                <w:color w:val="2F5496" w:themeColor="accent1" w:themeShade="BF"/>
                <w:sz w:val="22"/>
                <w:szCs w:val="22"/>
              </w:rPr>
              <w:t>T</w:t>
            </w:r>
            <w:r w:rsidRPr="00AD7D8E">
              <w:rPr>
                <w:rFonts w:ascii="Century Gothic" w:hAnsi="Century Gothic" w:cs="Calibri"/>
                <w:i/>
                <w:iCs/>
                <w:color w:val="2F5496" w:themeColor="accent1" w:themeShade="BF"/>
                <w:sz w:val="22"/>
                <w:szCs w:val="22"/>
              </w:rPr>
              <w:t>ackling homelessness</w:t>
            </w:r>
            <w:r>
              <w:rPr>
                <w:rFonts w:ascii="Century Gothic" w:hAnsi="Century Gothic" w:cs="Calibri"/>
                <w:i/>
                <w:iCs/>
                <w:color w:val="2F5496" w:themeColor="accent1" w:themeShade="BF"/>
                <w:sz w:val="22"/>
                <w:szCs w:val="22"/>
              </w:rPr>
              <w:t>,</w:t>
            </w:r>
            <w:r w:rsidRPr="00AD7D8E">
              <w:rPr>
                <w:rFonts w:ascii="Century Gothic" w:hAnsi="Century Gothic" w:cs="Calibri"/>
                <w:i/>
                <w:iCs/>
                <w:color w:val="2F5496" w:themeColor="accent1" w:themeShade="BF"/>
                <w:sz w:val="22"/>
                <w:szCs w:val="22"/>
              </w:rPr>
              <w:t xml:space="preserve"> money to help shelter</w:t>
            </w:r>
          </w:p>
        </w:tc>
      </w:tr>
      <w:tr w:rsidR="00462F57" w:rsidRPr="00BC67B8" w14:paraId="6C092132" w14:textId="77777777" w:rsidTr="00E647C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632D075D" w14:textId="2B28B416" w:rsidR="00462F57" w:rsidRPr="00312BA1" w:rsidRDefault="00462F57" w:rsidP="00462F57">
            <w:pPr>
              <w:widowControl w:val="0"/>
              <w:autoSpaceDE w:val="0"/>
              <w:autoSpaceDN w:val="0"/>
              <w:adjustRightInd w:val="0"/>
              <w:rPr>
                <w:rFonts w:ascii="Century Gothic" w:hAnsi="Century Gothic" w:cs="Calibri"/>
                <w:color w:val="2F5496" w:themeColor="accent1" w:themeShade="BF"/>
                <w:sz w:val="22"/>
              </w:rPr>
            </w:pPr>
            <w:r w:rsidRPr="00312BA1">
              <w:rPr>
                <w:rFonts w:ascii="Century Gothic" w:hAnsi="Century Gothic" w:cs="Calibri"/>
                <w:color w:val="2F5496" w:themeColor="accent1" w:themeShade="BF"/>
                <w:sz w:val="22"/>
              </w:rPr>
              <w:t>Food</w:t>
            </w:r>
          </w:p>
        </w:tc>
        <w:tc>
          <w:tcPr>
            <w:tcW w:w="765" w:type="dxa"/>
          </w:tcPr>
          <w:p w14:paraId="5180719F" w14:textId="539181BD" w:rsidR="00462F57" w:rsidRPr="00312BA1" w:rsidRDefault="00462F57" w:rsidP="00462F57">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rPr>
            </w:pPr>
            <w:r>
              <w:rPr>
                <w:rFonts w:ascii="Century Gothic" w:hAnsi="Century Gothic" w:cs="Calibri"/>
                <w:color w:val="2F5496" w:themeColor="accent1" w:themeShade="BF"/>
                <w:sz w:val="22"/>
              </w:rPr>
              <w:t>5</w:t>
            </w:r>
          </w:p>
        </w:tc>
        <w:tc>
          <w:tcPr>
            <w:tcW w:w="709" w:type="dxa"/>
          </w:tcPr>
          <w:p w14:paraId="4793BDBF" w14:textId="102B1005" w:rsidR="00462F57" w:rsidRPr="00312BA1" w:rsidRDefault="00462F57" w:rsidP="00462F57">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Pr>
                <w:rFonts w:ascii="Century Gothic" w:hAnsi="Century Gothic" w:cs="Calibri"/>
                <w:i/>
                <w:iCs/>
                <w:color w:val="2F5496" w:themeColor="accent1" w:themeShade="BF"/>
                <w:sz w:val="22"/>
              </w:rPr>
              <w:t>11.</w:t>
            </w:r>
            <w:r w:rsidRPr="00312BA1">
              <w:rPr>
                <w:rFonts w:ascii="Century Gothic" w:hAnsi="Century Gothic" w:cs="Calibri"/>
                <w:i/>
                <w:iCs/>
                <w:color w:val="2F5496" w:themeColor="accent1" w:themeShade="BF"/>
                <w:sz w:val="22"/>
              </w:rPr>
              <w:t>9</w:t>
            </w:r>
          </w:p>
        </w:tc>
        <w:tc>
          <w:tcPr>
            <w:tcW w:w="5501" w:type="dxa"/>
          </w:tcPr>
          <w:p w14:paraId="5F1259EB" w14:textId="77777777" w:rsidR="00462F57" w:rsidRDefault="00462F57" w:rsidP="00462F57">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sidRPr="006D3615">
              <w:rPr>
                <w:rFonts w:ascii="Century Gothic" w:hAnsi="Century Gothic" w:cs="Calibri"/>
                <w:i/>
                <w:iCs/>
                <w:color w:val="2F5496" w:themeColor="accent1" w:themeShade="BF"/>
                <w:sz w:val="22"/>
              </w:rPr>
              <w:t>school lunches and water</w:t>
            </w:r>
          </w:p>
          <w:p w14:paraId="09E33230" w14:textId="5E107EDC" w:rsidR="00462F57" w:rsidRDefault="00462F57" w:rsidP="00462F57">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sidRPr="00F82520">
              <w:rPr>
                <w:rFonts w:ascii="Century Gothic" w:hAnsi="Century Gothic" w:cs="Calibri"/>
                <w:i/>
                <w:iCs/>
                <w:color w:val="2F5496" w:themeColor="accent1" w:themeShade="BF"/>
                <w:sz w:val="22"/>
                <w:szCs w:val="22"/>
              </w:rPr>
              <w:t xml:space="preserve">On people who are vunrable, hot meal places for the homeless to have a hot drink and hot </w:t>
            </w:r>
            <w:r w:rsidRPr="00F82520">
              <w:rPr>
                <w:rFonts w:ascii="Century Gothic" w:hAnsi="Century Gothic" w:cs="Calibri"/>
                <w:i/>
                <w:iCs/>
                <w:color w:val="2F5496" w:themeColor="accent1" w:themeShade="BF"/>
                <w:sz w:val="22"/>
                <w:szCs w:val="22"/>
              </w:rPr>
              <w:lastRenderedPageBreak/>
              <w:t>meals</w:t>
            </w:r>
          </w:p>
        </w:tc>
      </w:tr>
      <w:tr w:rsidR="003A0213" w:rsidRPr="00BC67B8" w14:paraId="4E80BAAC" w14:textId="77777777" w:rsidTr="00E647C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0E979DEB" w14:textId="39B7CB5F" w:rsidR="003A0213" w:rsidRPr="00312BA1" w:rsidRDefault="003A0213" w:rsidP="003A0213">
            <w:pPr>
              <w:widowControl w:val="0"/>
              <w:autoSpaceDE w:val="0"/>
              <w:autoSpaceDN w:val="0"/>
              <w:adjustRightInd w:val="0"/>
              <w:rPr>
                <w:rFonts w:ascii="Century Gothic" w:hAnsi="Century Gothic" w:cs="Calibri"/>
                <w:color w:val="2F5496" w:themeColor="accent1" w:themeShade="BF"/>
                <w:sz w:val="22"/>
              </w:rPr>
            </w:pPr>
            <w:r w:rsidRPr="00312BA1">
              <w:rPr>
                <w:rFonts w:ascii="Century Gothic" w:hAnsi="Century Gothic" w:cs="Calibri"/>
                <w:color w:val="2F5496" w:themeColor="accent1" w:themeShade="BF"/>
                <w:sz w:val="22"/>
              </w:rPr>
              <w:lastRenderedPageBreak/>
              <w:t>Education</w:t>
            </w:r>
          </w:p>
        </w:tc>
        <w:tc>
          <w:tcPr>
            <w:tcW w:w="765" w:type="dxa"/>
          </w:tcPr>
          <w:p w14:paraId="6991EF59" w14:textId="5B01DE1E" w:rsidR="003A0213" w:rsidRDefault="003A0213" w:rsidP="003A0213">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rPr>
            </w:pPr>
            <w:r w:rsidRPr="00312BA1">
              <w:rPr>
                <w:rFonts w:ascii="Century Gothic" w:hAnsi="Century Gothic" w:cs="Calibri"/>
                <w:color w:val="2F5496" w:themeColor="accent1" w:themeShade="BF"/>
                <w:sz w:val="22"/>
              </w:rPr>
              <w:t>4</w:t>
            </w:r>
          </w:p>
        </w:tc>
        <w:tc>
          <w:tcPr>
            <w:tcW w:w="709" w:type="dxa"/>
          </w:tcPr>
          <w:p w14:paraId="1E982544" w14:textId="71B3003C" w:rsidR="003A0213" w:rsidRDefault="003A0213" w:rsidP="003A0213">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sidRPr="00312BA1">
              <w:rPr>
                <w:rFonts w:ascii="Century Gothic" w:hAnsi="Century Gothic" w:cs="Calibri"/>
                <w:i/>
                <w:iCs/>
                <w:color w:val="2F5496" w:themeColor="accent1" w:themeShade="BF"/>
                <w:sz w:val="22"/>
              </w:rPr>
              <w:t>9.5</w:t>
            </w:r>
          </w:p>
        </w:tc>
        <w:tc>
          <w:tcPr>
            <w:tcW w:w="5501" w:type="dxa"/>
          </w:tcPr>
          <w:p w14:paraId="7B1CE7BE" w14:textId="77777777" w:rsidR="003A0213" w:rsidRDefault="003A0213" w:rsidP="003A0213">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706CAF">
              <w:rPr>
                <w:rFonts w:ascii="Century Gothic" w:hAnsi="Century Gothic" w:cs="Calibri"/>
                <w:i/>
                <w:iCs/>
                <w:color w:val="2F5496" w:themeColor="accent1" w:themeShade="BF"/>
                <w:sz w:val="22"/>
                <w:szCs w:val="22"/>
              </w:rPr>
              <w:t>The Council should commit to the long-term support of adult education and Llanover Hall Arts Centre.</w:t>
            </w:r>
          </w:p>
          <w:p w14:paraId="4DDA65D0" w14:textId="1EF35E3C" w:rsidR="003A0213" w:rsidRPr="006D3615" w:rsidRDefault="003A0213" w:rsidP="003A0213">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sidRPr="00BA7B0D">
              <w:rPr>
                <w:rFonts w:ascii="Century Gothic" w:hAnsi="Century Gothic" w:cs="Calibri"/>
                <w:i/>
                <w:iCs/>
                <w:color w:val="2F5496" w:themeColor="accent1" w:themeShade="BF"/>
                <w:sz w:val="22"/>
                <w:szCs w:val="22"/>
              </w:rPr>
              <w:t>Providing teachers with more knoledge into neurodivergant matters (adhd , autism , dyspraxia and dyslcxia etc)</w:t>
            </w:r>
          </w:p>
        </w:tc>
      </w:tr>
      <w:tr w:rsidR="003A0213" w:rsidRPr="00BC67B8" w14:paraId="7DE21410" w14:textId="77777777" w:rsidTr="00E647C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503F5C07" w14:textId="7972E129" w:rsidR="003A0213" w:rsidRPr="00312BA1" w:rsidRDefault="003A0213" w:rsidP="003A0213">
            <w:pPr>
              <w:widowControl w:val="0"/>
              <w:autoSpaceDE w:val="0"/>
              <w:autoSpaceDN w:val="0"/>
              <w:adjustRightInd w:val="0"/>
              <w:rPr>
                <w:rFonts w:ascii="Century Gothic" w:hAnsi="Century Gothic" w:cs="Calibri"/>
                <w:color w:val="2F5496" w:themeColor="accent1" w:themeShade="BF"/>
                <w:sz w:val="22"/>
              </w:rPr>
            </w:pPr>
            <w:r w:rsidRPr="00312BA1">
              <w:rPr>
                <w:rFonts w:ascii="Century Gothic" w:hAnsi="Century Gothic" w:cs="Calibri"/>
                <w:color w:val="2F5496" w:themeColor="accent1" w:themeShade="BF"/>
                <w:sz w:val="22"/>
              </w:rPr>
              <w:t>Childcare</w:t>
            </w:r>
          </w:p>
        </w:tc>
        <w:tc>
          <w:tcPr>
            <w:tcW w:w="765" w:type="dxa"/>
          </w:tcPr>
          <w:p w14:paraId="29BA511C" w14:textId="4734D908" w:rsidR="003A0213" w:rsidRDefault="003A0213" w:rsidP="003A0213">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rPr>
            </w:pPr>
            <w:r w:rsidRPr="00312BA1">
              <w:rPr>
                <w:rFonts w:ascii="Century Gothic" w:hAnsi="Century Gothic" w:cs="Calibri"/>
                <w:color w:val="2F5496" w:themeColor="accent1" w:themeShade="BF"/>
                <w:sz w:val="22"/>
              </w:rPr>
              <w:t>2</w:t>
            </w:r>
          </w:p>
        </w:tc>
        <w:tc>
          <w:tcPr>
            <w:tcW w:w="709" w:type="dxa"/>
          </w:tcPr>
          <w:p w14:paraId="6BC66D78" w14:textId="5176DA8D" w:rsidR="003A0213" w:rsidRDefault="003A0213" w:rsidP="003A0213">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sidRPr="00312BA1">
              <w:rPr>
                <w:rFonts w:ascii="Century Gothic" w:hAnsi="Century Gothic" w:cs="Calibri"/>
                <w:i/>
                <w:iCs/>
                <w:color w:val="2F5496" w:themeColor="accent1" w:themeShade="BF"/>
                <w:sz w:val="22"/>
              </w:rPr>
              <w:t>4.8</w:t>
            </w:r>
          </w:p>
        </w:tc>
        <w:tc>
          <w:tcPr>
            <w:tcW w:w="5501" w:type="dxa"/>
          </w:tcPr>
          <w:p w14:paraId="36628DAE" w14:textId="57AB3A79" w:rsidR="003A0213" w:rsidRPr="006D3615" w:rsidRDefault="003A0213" w:rsidP="003A0213">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sidRPr="00E20CA9">
              <w:rPr>
                <w:rFonts w:ascii="Century Gothic" w:hAnsi="Century Gothic" w:cs="Calibri"/>
                <w:i/>
                <w:iCs/>
                <w:color w:val="2F5496" w:themeColor="accent1" w:themeShade="BF"/>
                <w:sz w:val="22"/>
                <w:szCs w:val="22"/>
              </w:rPr>
              <w:t>Childcare - to get parents working. We are behind England and it really impacts on how much I can work.</w:t>
            </w:r>
          </w:p>
        </w:tc>
      </w:tr>
      <w:tr w:rsidR="003A0213" w:rsidRPr="00BC67B8" w14:paraId="75815728" w14:textId="77777777" w:rsidTr="00E647C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4C3AA1E6" w14:textId="5EEF1955" w:rsidR="003A0213" w:rsidRPr="00312BA1" w:rsidRDefault="003A0213" w:rsidP="003A0213">
            <w:pPr>
              <w:widowControl w:val="0"/>
              <w:autoSpaceDE w:val="0"/>
              <w:autoSpaceDN w:val="0"/>
              <w:adjustRightInd w:val="0"/>
              <w:rPr>
                <w:rFonts w:ascii="Century Gothic" w:hAnsi="Century Gothic" w:cs="Calibri"/>
                <w:color w:val="2F5496" w:themeColor="accent1" w:themeShade="BF"/>
                <w:sz w:val="22"/>
              </w:rPr>
            </w:pPr>
            <w:r w:rsidRPr="00312BA1">
              <w:rPr>
                <w:rFonts w:ascii="Century Gothic" w:hAnsi="Century Gothic" w:cs="Calibri"/>
                <w:color w:val="2F5496" w:themeColor="accent1" w:themeShade="BF"/>
                <w:sz w:val="22"/>
              </w:rPr>
              <w:t>Misc</w:t>
            </w:r>
            <w:r>
              <w:rPr>
                <w:rFonts w:ascii="Century Gothic" w:hAnsi="Century Gothic" w:cs="Calibri"/>
                <w:color w:val="2F5496" w:themeColor="accent1" w:themeShade="BF"/>
                <w:sz w:val="22"/>
              </w:rPr>
              <w:t>.</w:t>
            </w:r>
          </w:p>
        </w:tc>
        <w:tc>
          <w:tcPr>
            <w:tcW w:w="765" w:type="dxa"/>
          </w:tcPr>
          <w:p w14:paraId="0061D930" w14:textId="15ABC8DE" w:rsidR="003A0213" w:rsidRDefault="003A0213" w:rsidP="003A0213">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rPr>
            </w:pPr>
            <w:r w:rsidRPr="00312BA1">
              <w:rPr>
                <w:rFonts w:ascii="Century Gothic" w:hAnsi="Century Gothic" w:cs="Calibri"/>
                <w:color w:val="2F5496" w:themeColor="accent1" w:themeShade="BF"/>
                <w:sz w:val="22"/>
              </w:rPr>
              <w:t>7</w:t>
            </w:r>
          </w:p>
        </w:tc>
        <w:tc>
          <w:tcPr>
            <w:tcW w:w="709" w:type="dxa"/>
          </w:tcPr>
          <w:p w14:paraId="44D5B7BE" w14:textId="7A45B134" w:rsidR="003A0213" w:rsidRDefault="003A0213" w:rsidP="003A0213">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sidRPr="00312BA1">
              <w:rPr>
                <w:rFonts w:ascii="Century Gothic" w:hAnsi="Century Gothic" w:cs="Calibri"/>
                <w:i/>
                <w:iCs/>
                <w:color w:val="2F5496" w:themeColor="accent1" w:themeShade="BF"/>
                <w:sz w:val="22"/>
              </w:rPr>
              <w:t>16.7</w:t>
            </w:r>
          </w:p>
        </w:tc>
        <w:tc>
          <w:tcPr>
            <w:tcW w:w="5501" w:type="dxa"/>
          </w:tcPr>
          <w:p w14:paraId="5EAC1FCF" w14:textId="77777777" w:rsidR="003A0213" w:rsidRDefault="003A0213" w:rsidP="003A0213">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43732C">
              <w:rPr>
                <w:rFonts w:ascii="Century Gothic" w:hAnsi="Century Gothic" w:cs="Calibri"/>
                <w:i/>
                <w:iCs/>
                <w:color w:val="2F5496" w:themeColor="accent1" w:themeShade="BF"/>
                <w:sz w:val="22"/>
                <w:szCs w:val="22"/>
              </w:rPr>
              <w:t>People. Not objects thar we don’t need  (the canal down Churchil way)</w:t>
            </w:r>
          </w:p>
          <w:p w14:paraId="0C4D3539" w14:textId="77777777" w:rsidR="003A0213" w:rsidRDefault="003A0213" w:rsidP="003A0213">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FC4607">
              <w:rPr>
                <w:rFonts w:ascii="Century Gothic" w:hAnsi="Century Gothic" w:cs="Calibri"/>
                <w:i/>
                <w:iCs/>
                <w:color w:val="2F5496" w:themeColor="accent1" w:themeShade="BF"/>
                <w:sz w:val="22"/>
                <w:szCs w:val="22"/>
              </w:rPr>
              <w:t>Clean or nuclear energy</w:t>
            </w:r>
          </w:p>
          <w:p w14:paraId="55F6BB6E" w14:textId="08FF8A33" w:rsidR="003A0213" w:rsidRPr="006D3615" w:rsidRDefault="003A0213" w:rsidP="003A0213">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sidRPr="00FC4607">
              <w:rPr>
                <w:rFonts w:ascii="Century Gothic" w:hAnsi="Century Gothic" w:cs="Calibri"/>
                <w:i/>
                <w:iCs/>
                <w:color w:val="2F5496" w:themeColor="accent1" w:themeShade="BF"/>
                <w:sz w:val="22"/>
                <w:szCs w:val="22"/>
              </w:rPr>
              <w:t>support for young carers</w:t>
            </w:r>
          </w:p>
        </w:tc>
      </w:tr>
      <w:tr w:rsidR="003A0213" w:rsidRPr="00BC67B8" w14:paraId="22F30E8C" w14:textId="77777777" w:rsidTr="00E647C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0A2EEAB3" w14:textId="4E658CBC" w:rsidR="003A0213" w:rsidRPr="00312BA1" w:rsidRDefault="003A0213" w:rsidP="003A0213">
            <w:pPr>
              <w:widowControl w:val="0"/>
              <w:autoSpaceDE w:val="0"/>
              <w:autoSpaceDN w:val="0"/>
              <w:adjustRightInd w:val="0"/>
              <w:rPr>
                <w:rFonts w:ascii="Century Gothic" w:hAnsi="Century Gothic" w:cs="Calibri"/>
                <w:color w:val="2F5496" w:themeColor="accent1" w:themeShade="BF"/>
                <w:sz w:val="22"/>
              </w:rPr>
            </w:pPr>
            <w:r w:rsidRPr="00BC67B8">
              <w:rPr>
                <w:rFonts w:ascii="Century Gothic" w:hAnsi="Century Gothic" w:cs="Calibri"/>
                <w:color w:val="2F5496" w:themeColor="accent1" w:themeShade="BF"/>
                <w:sz w:val="22"/>
                <w:szCs w:val="22"/>
              </w:rPr>
              <w:t>Total</w:t>
            </w:r>
          </w:p>
        </w:tc>
        <w:tc>
          <w:tcPr>
            <w:tcW w:w="765" w:type="dxa"/>
          </w:tcPr>
          <w:p w14:paraId="44EE8E93" w14:textId="28D4E9B5" w:rsidR="003A0213" w:rsidRDefault="003A0213" w:rsidP="003A0213">
            <w:pPr>
              <w:widowControl w:val="0"/>
              <w:autoSpaceDE w:val="0"/>
              <w:autoSpaceDN w:val="0"/>
              <w:adjustRightInd w:val="0"/>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color w:val="2F5496" w:themeColor="accent1" w:themeShade="BF"/>
                <w:sz w:val="22"/>
              </w:rPr>
            </w:pPr>
            <w:r>
              <w:rPr>
                <w:rFonts w:ascii="Century Gothic" w:hAnsi="Century Gothic" w:cs="Calibri"/>
                <w:color w:val="2F5496" w:themeColor="accent1" w:themeShade="BF"/>
                <w:sz w:val="22"/>
                <w:szCs w:val="22"/>
              </w:rPr>
              <w:t>42</w:t>
            </w:r>
          </w:p>
        </w:tc>
        <w:tc>
          <w:tcPr>
            <w:tcW w:w="709" w:type="dxa"/>
          </w:tcPr>
          <w:p w14:paraId="0EE06410" w14:textId="0B167D54" w:rsidR="003A0213" w:rsidRDefault="003A0213" w:rsidP="003A0213">
            <w:pPr>
              <w:widowControl w:val="0"/>
              <w:autoSpaceDE w:val="0"/>
              <w:autoSpaceDN w:val="0"/>
              <w:adjustRightInd w:val="0"/>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i/>
                <w:iCs/>
                <w:color w:val="2F5496" w:themeColor="accent1" w:themeShade="BF"/>
                <w:sz w:val="22"/>
              </w:rPr>
            </w:pPr>
            <w:r w:rsidRPr="00BC67B8">
              <w:rPr>
                <w:rFonts w:ascii="Century Gothic" w:hAnsi="Century Gothic" w:cs="Calibri"/>
                <w:i/>
                <w:iCs/>
                <w:color w:val="2F5496" w:themeColor="accent1" w:themeShade="BF"/>
                <w:sz w:val="22"/>
                <w:szCs w:val="22"/>
              </w:rPr>
              <w:t>-</w:t>
            </w:r>
          </w:p>
        </w:tc>
        <w:tc>
          <w:tcPr>
            <w:tcW w:w="5501" w:type="dxa"/>
          </w:tcPr>
          <w:p w14:paraId="516B784D" w14:textId="77777777" w:rsidR="003A0213" w:rsidRPr="006D3615" w:rsidRDefault="003A0213" w:rsidP="003A0213">
            <w:pPr>
              <w:widowControl w:val="0"/>
              <w:autoSpaceDE w:val="0"/>
              <w:autoSpaceDN w:val="0"/>
              <w:adjustRightInd w:val="0"/>
              <w:spacing w:after="120"/>
              <w:ind w:left="170"/>
              <w:contextualSpacing/>
              <w:cnfStyle w:val="010000000000" w:firstRow="0" w:lastRow="1" w:firstColumn="0" w:lastColumn="0" w:oddVBand="0" w:evenVBand="0" w:oddHBand="0" w:evenHBand="0" w:firstRowFirstColumn="0" w:firstRowLastColumn="0" w:lastRowFirstColumn="0" w:lastRowLastColumn="0"/>
              <w:rPr>
                <w:rFonts w:ascii="Century Gothic" w:hAnsi="Century Gothic" w:cs="Calibri"/>
                <w:i/>
                <w:iCs/>
                <w:color w:val="2F5496" w:themeColor="accent1" w:themeShade="BF"/>
                <w:sz w:val="22"/>
              </w:rPr>
            </w:pPr>
          </w:p>
        </w:tc>
      </w:tr>
    </w:tbl>
    <w:p w14:paraId="69FC2EB4" w14:textId="77777777" w:rsidR="00271BAC" w:rsidRPr="00B6245C" w:rsidRDefault="00271BAC" w:rsidP="00271BAC">
      <w:pPr>
        <w:spacing w:after="0"/>
        <w:rPr>
          <w:i/>
          <w:iCs/>
        </w:rPr>
      </w:pPr>
      <w:r w:rsidRPr="00B6245C">
        <w:rPr>
          <w:i/>
          <w:iCs/>
        </w:rPr>
        <w:t>Note: Respondents could leave multiple comments, therefore total may exceed 100%</w:t>
      </w:r>
    </w:p>
    <w:p w14:paraId="6F8DD875" w14:textId="77777777" w:rsidR="002612E7" w:rsidRDefault="002612E7">
      <w:pPr>
        <w:rPr>
          <w:rFonts w:asciiTheme="majorHAnsi" w:eastAsiaTheme="majorEastAsia" w:hAnsiTheme="majorHAnsi" w:cstheme="majorBidi"/>
          <w:color w:val="2F5496" w:themeColor="accent1" w:themeShade="BF"/>
          <w:sz w:val="32"/>
          <w:szCs w:val="24"/>
        </w:rPr>
      </w:pPr>
      <w:r>
        <w:br w:type="page"/>
      </w:r>
    </w:p>
    <w:p w14:paraId="22CDF814" w14:textId="2B3A1D96" w:rsidR="00C60043" w:rsidRPr="00212841" w:rsidRDefault="00C60043" w:rsidP="00EF4EB9">
      <w:pPr>
        <w:pStyle w:val="Heading3"/>
      </w:pPr>
      <w:bookmarkStart w:id="73" w:name="_Why_Do_You_3"/>
      <w:bookmarkStart w:id="74" w:name="_Toc190194143"/>
      <w:bookmarkEnd w:id="73"/>
      <w:r w:rsidRPr="00212841">
        <w:lastRenderedPageBreak/>
        <w:t xml:space="preserve">Why Do You Disagree with </w:t>
      </w:r>
      <w:r w:rsidR="00362E12" w:rsidRPr="00212841">
        <w:t>Increased Use of Technology for Delivering Services</w:t>
      </w:r>
      <w:r w:rsidRPr="00212841">
        <w:t>?</w:t>
      </w:r>
      <w:bookmarkEnd w:id="74"/>
    </w:p>
    <w:p w14:paraId="5B83B072" w14:textId="74CAEAA3" w:rsidR="00D34529" w:rsidRPr="00BD2837" w:rsidRDefault="008F13B8" w:rsidP="00D34529">
      <w:pPr>
        <w:rPr>
          <w:rStyle w:val="Hyperlink"/>
          <w:i/>
          <w:iCs/>
          <w:color w:val="CC0099"/>
        </w:rPr>
      </w:pPr>
      <w:hyperlink w:anchor="Page25" w:history="1">
        <w:r w:rsidRPr="00BD2837">
          <w:rPr>
            <w:rStyle w:val="Hyperlink"/>
            <w:i/>
            <w:iCs/>
            <w:color w:val="CC0099"/>
          </w:rPr>
          <w:t>Return to Page 25</w:t>
        </w:r>
      </w:hyperlink>
    </w:p>
    <w:tbl>
      <w:tblPr>
        <w:tblStyle w:val="GridTable4-Accent5"/>
        <w:tblW w:w="9484" w:type="dxa"/>
        <w:tblLook w:val="04E0" w:firstRow="1" w:lastRow="1" w:firstColumn="1" w:lastColumn="0" w:noHBand="0" w:noVBand="1"/>
      </w:tblPr>
      <w:tblGrid>
        <w:gridCol w:w="2518"/>
        <w:gridCol w:w="765"/>
        <w:gridCol w:w="709"/>
        <w:gridCol w:w="5492"/>
      </w:tblGrid>
      <w:tr w:rsidR="00D34529" w14:paraId="16D9D3AD" w14:textId="77777777" w:rsidTr="0030653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6614FC79" w14:textId="77777777" w:rsidR="00D34529" w:rsidRDefault="00D34529" w:rsidP="0030653F">
            <w:pPr>
              <w:widowControl w:val="0"/>
              <w:autoSpaceDE w:val="0"/>
              <w:autoSpaceDN w:val="0"/>
              <w:adjustRightInd w:val="0"/>
              <w:rPr>
                <w:rFonts w:cs="Calibri"/>
                <w:color w:val="FFFFFF"/>
                <w:szCs w:val="24"/>
              </w:rPr>
            </w:pPr>
            <w:r>
              <w:rPr>
                <w:rFonts w:cs="Calibri"/>
                <w:color w:val="FFFFFF"/>
                <w:szCs w:val="24"/>
              </w:rPr>
              <w:t>Theme</w:t>
            </w:r>
          </w:p>
        </w:tc>
        <w:tc>
          <w:tcPr>
            <w:tcW w:w="765" w:type="dxa"/>
          </w:tcPr>
          <w:p w14:paraId="4E269FD9" w14:textId="77777777" w:rsidR="00D34529" w:rsidRDefault="00D34529"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cs="Calibri"/>
                <w:b/>
                <w:bCs/>
                <w:color w:val="FFFFFF"/>
                <w:szCs w:val="24"/>
              </w:rPr>
            </w:pPr>
            <w:r>
              <w:rPr>
                <w:rFonts w:cs="Calibri"/>
                <w:b/>
                <w:bCs/>
                <w:color w:val="FFFFFF"/>
                <w:szCs w:val="24"/>
              </w:rPr>
              <w:t>No</w:t>
            </w:r>
          </w:p>
        </w:tc>
        <w:tc>
          <w:tcPr>
            <w:tcW w:w="709" w:type="dxa"/>
          </w:tcPr>
          <w:p w14:paraId="3ACF2545" w14:textId="77777777" w:rsidR="00D34529" w:rsidRDefault="00D34529"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cs="Calibri"/>
                <w:b/>
                <w:bCs/>
                <w:color w:val="FFFFFF"/>
                <w:szCs w:val="24"/>
              </w:rPr>
            </w:pPr>
            <w:r>
              <w:rPr>
                <w:rFonts w:cs="Calibri"/>
                <w:b/>
                <w:bCs/>
                <w:color w:val="FFFFFF"/>
                <w:szCs w:val="24"/>
              </w:rPr>
              <w:t>%</w:t>
            </w:r>
          </w:p>
        </w:tc>
        <w:tc>
          <w:tcPr>
            <w:tcW w:w="5492" w:type="dxa"/>
          </w:tcPr>
          <w:p w14:paraId="37D58EF3" w14:textId="77777777" w:rsidR="00D34529" w:rsidRDefault="00D34529"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cs="Calibri"/>
                <w:b/>
                <w:bCs/>
                <w:color w:val="FFFFFF"/>
                <w:szCs w:val="24"/>
              </w:rPr>
            </w:pPr>
            <w:r>
              <w:rPr>
                <w:rFonts w:cs="Calibri"/>
                <w:b/>
                <w:bCs/>
                <w:color w:val="FFFFFF"/>
                <w:szCs w:val="24"/>
              </w:rPr>
              <w:t>Example Comments</w:t>
            </w:r>
          </w:p>
        </w:tc>
      </w:tr>
      <w:tr w:rsidR="00D34529" w14:paraId="0D4270D4" w14:textId="77777777" w:rsidTr="003065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533F3E62" w14:textId="77777777" w:rsidR="003B63C5" w:rsidRPr="003B63C5" w:rsidRDefault="003B63C5" w:rsidP="003B63C5">
            <w:pPr>
              <w:widowControl w:val="0"/>
              <w:autoSpaceDE w:val="0"/>
              <w:autoSpaceDN w:val="0"/>
              <w:adjustRightInd w:val="0"/>
              <w:rPr>
                <w:rFonts w:cs="Calibri"/>
                <w:szCs w:val="24"/>
              </w:rPr>
            </w:pPr>
            <w:r w:rsidRPr="003B63C5">
              <w:rPr>
                <w:rFonts w:cs="Calibri"/>
                <w:szCs w:val="24"/>
              </w:rPr>
              <w:t>Digital Literacy and</w:t>
            </w:r>
          </w:p>
          <w:p w14:paraId="3C4924CC" w14:textId="77777777" w:rsidR="003B63C5" w:rsidRPr="003B63C5" w:rsidRDefault="003B63C5" w:rsidP="003B63C5">
            <w:pPr>
              <w:widowControl w:val="0"/>
              <w:autoSpaceDE w:val="0"/>
              <w:autoSpaceDN w:val="0"/>
              <w:adjustRightInd w:val="0"/>
              <w:rPr>
                <w:rFonts w:cs="Calibri"/>
                <w:szCs w:val="24"/>
              </w:rPr>
            </w:pPr>
            <w:r w:rsidRPr="003B63C5">
              <w:rPr>
                <w:rFonts w:cs="Calibri"/>
                <w:szCs w:val="24"/>
              </w:rPr>
              <w:t>Accessibility</w:t>
            </w:r>
          </w:p>
          <w:p w14:paraId="3D9A4DB1" w14:textId="3D97860B" w:rsidR="00D34529" w:rsidRPr="00FA1DBB" w:rsidRDefault="003B63C5" w:rsidP="0061788C">
            <w:pPr>
              <w:widowControl w:val="0"/>
              <w:autoSpaceDE w:val="0"/>
              <w:autoSpaceDN w:val="0"/>
              <w:adjustRightInd w:val="0"/>
              <w:rPr>
                <w:rFonts w:cs="Calibri"/>
                <w:szCs w:val="24"/>
              </w:rPr>
            </w:pPr>
            <w:r w:rsidRPr="003B63C5">
              <w:rPr>
                <w:rFonts w:cs="Calibri"/>
                <w:szCs w:val="24"/>
              </w:rPr>
              <w:t>Concerns</w:t>
            </w:r>
          </w:p>
        </w:tc>
        <w:tc>
          <w:tcPr>
            <w:tcW w:w="765" w:type="dxa"/>
          </w:tcPr>
          <w:p w14:paraId="63A361D4" w14:textId="6E179169" w:rsidR="00D34529" w:rsidRPr="0061788C" w:rsidRDefault="0061788C" w:rsidP="0030653F">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Calibri"/>
                <w:szCs w:val="24"/>
              </w:rPr>
            </w:pPr>
            <w:r w:rsidRPr="0061788C">
              <w:rPr>
                <w:rFonts w:cs="Calibri"/>
                <w:szCs w:val="24"/>
              </w:rPr>
              <w:t>149</w:t>
            </w:r>
          </w:p>
        </w:tc>
        <w:tc>
          <w:tcPr>
            <w:tcW w:w="709" w:type="dxa"/>
          </w:tcPr>
          <w:p w14:paraId="0DECFCC0" w14:textId="3911C0D4" w:rsidR="00D34529" w:rsidRPr="0061788C" w:rsidRDefault="0061788C" w:rsidP="0030653F">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Calibri"/>
                <w:i/>
                <w:iCs/>
                <w:szCs w:val="24"/>
              </w:rPr>
            </w:pPr>
            <w:r w:rsidRPr="0061788C">
              <w:rPr>
                <w:rFonts w:cs="Calibri"/>
                <w:i/>
                <w:iCs/>
                <w:szCs w:val="24"/>
              </w:rPr>
              <w:t>37.7</w:t>
            </w:r>
          </w:p>
        </w:tc>
        <w:tc>
          <w:tcPr>
            <w:tcW w:w="5492" w:type="dxa"/>
          </w:tcPr>
          <w:p w14:paraId="0873E338" w14:textId="77777777" w:rsidR="000A7B06" w:rsidRDefault="003B63C5" w:rsidP="00DE1979">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3B63C5">
              <w:rPr>
                <w:rFonts w:asciiTheme="minorHAnsi" w:hAnsiTheme="minorHAnsi" w:cstheme="minorHAnsi"/>
                <w:i/>
                <w:iCs/>
                <w:szCs w:val="24"/>
              </w:rPr>
              <w:t xml:space="preserve">Those who can’t use technology will be excluded regardless of your best intentions to maintain face to face and telephone. </w:t>
            </w:r>
          </w:p>
          <w:p w14:paraId="1B9A8448" w14:textId="77777777" w:rsidR="000A7B06" w:rsidRDefault="003B63C5" w:rsidP="00DE1979">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3B63C5">
              <w:rPr>
                <w:rFonts w:asciiTheme="minorHAnsi" w:hAnsiTheme="minorHAnsi" w:cstheme="minorHAnsi"/>
                <w:i/>
                <w:iCs/>
                <w:szCs w:val="24"/>
              </w:rPr>
              <w:t xml:space="preserve">I do a lot of volunteer work with older people. In my experience they aren't taken into account. The provisions tend to ignore a large part of the population that can't do digital no matter how much help they get. </w:t>
            </w:r>
          </w:p>
          <w:p w14:paraId="18948EB2" w14:textId="77777777" w:rsidR="000A7B06" w:rsidRDefault="003B63C5" w:rsidP="00DE1979">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3B63C5">
              <w:rPr>
                <w:rFonts w:asciiTheme="minorHAnsi" w:hAnsiTheme="minorHAnsi" w:cstheme="minorHAnsi"/>
                <w:i/>
                <w:iCs/>
                <w:szCs w:val="24"/>
              </w:rPr>
              <w:t xml:space="preserve">There are a lot of pensioners/older people who do not use technology or have access and don’t want to as they don’t understand Apps or online stuff. This increases their vulnerability if forced down the route of using technology as they don’t or would not fully understand potential risks of scams/sharing their personal data etc. </w:t>
            </w:r>
          </w:p>
          <w:p w14:paraId="4E06DC24" w14:textId="77777777" w:rsidR="000A7B06" w:rsidRDefault="003B63C5" w:rsidP="00DE1979">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3B63C5">
              <w:rPr>
                <w:rFonts w:asciiTheme="minorHAnsi" w:hAnsiTheme="minorHAnsi" w:cstheme="minorHAnsi"/>
                <w:i/>
                <w:iCs/>
                <w:szCs w:val="24"/>
              </w:rPr>
              <w:t xml:space="preserve">Lots of resident don’t speak English or have no access to the technology. </w:t>
            </w:r>
          </w:p>
          <w:p w14:paraId="57A91975" w14:textId="3CD18C79" w:rsidR="00D34529" w:rsidRPr="002A193E" w:rsidRDefault="003B63C5" w:rsidP="003B63C5">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3B63C5">
              <w:rPr>
                <w:rFonts w:asciiTheme="minorHAnsi" w:hAnsiTheme="minorHAnsi" w:cstheme="minorHAnsi"/>
                <w:i/>
                <w:iCs/>
                <w:szCs w:val="24"/>
              </w:rPr>
              <w:t>Do not assume that all residents can use technology. They cannot and you are discriminating against them if you proceed with this proposal.</w:t>
            </w:r>
          </w:p>
        </w:tc>
      </w:tr>
      <w:tr w:rsidR="00D34529" w14:paraId="4E98549D" w14:textId="77777777" w:rsidTr="0030653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5D97FFA4" w14:textId="77777777" w:rsidR="00610F5A" w:rsidRPr="00610F5A" w:rsidRDefault="00610F5A" w:rsidP="00610F5A">
            <w:pPr>
              <w:widowControl w:val="0"/>
              <w:autoSpaceDE w:val="0"/>
              <w:autoSpaceDN w:val="0"/>
              <w:adjustRightInd w:val="0"/>
              <w:rPr>
                <w:rFonts w:cs="Calibri"/>
                <w:szCs w:val="24"/>
              </w:rPr>
            </w:pPr>
            <w:r w:rsidRPr="00610F5A">
              <w:rPr>
                <w:rFonts w:cs="Calibri"/>
                <w:szCs w:val="24"/>
              </w:rPr>
              <w:t>Impact on Service</w:t>
            </w:r>
          </w:p>
          <w:p w14:paraId="2B3727F2" w14:textId="77777777" w:rsidR="00610F5A" w:rsidRPr="00610F5A" w:rsidRDefault="00610F5A" w:rsidP="00610F5A">
            <w:pPr>
              <w:widowControl w:val="0"/>
              <w:autoSpaceDE w:val="0"/>
              <w:autoSpaceDN w:val="0"/>
              <w:adjustRightInd w:val="0"/>
              <w:rPr>
                <w:rFonts w:cs="Calibri"/>
                <w:szCs w:val="24"/>
              </w:rPr>
            </w:pPr>
            <w:r w:rsidRPr="00610F5A">
              <w:rPr>
                <w:rFonts w:cs="Calibri"/>
                <w:szCs w:val="24"/>
              </w:rPr>
              <w:t>Quality / Issues</w:t>
            </w:r>
          </w:p>
          <w:p w14:paraId="7E0441EE" w14:textId="77777777" w:rsidR="00610F5A" w:rsidRPr="00610F5A" w:rsidRDefault="00610F5A" w:rsidP="00610F5A">
            <w:pPr>
              <w:widowControl w:val="0"/>
              <w:autoSpaceDE w:val="0"/>
              <w:autoSpaceDN w:val="0"/>
              <w:adjustRightInd w:val="0"/>
              <w:rPr>
                <w:rFonts w:cs="Calibri"/>
                <w:szCs w:val="24"/>
              </w:rPr>
            </w:pPr>
            <w:r w:rsidRPr="00610F5A">
              <w:rPr>
                <w:rFonts w:cs="Calibri"/>
                <w:szCs w:val="24"/>
              </w:rPr>
              <w:t>with Reliability and</w:t>
            </w:r>
          </w:p>
          <w:p w14:paraId="0462518F" w14:textId="77777777" w:rsidR="00610F5A" w:rsidRPr="00610F5A" w:rsidRDefault="00610F5A" w:rsidP="00610F5A">
            <w:pPr>
              <w:widowControl w:val="0"/>
              <w:autoSpaceDE w:val="0"/>
              <w:autoSpaceDN w:val="0"/>
              <w:adjustRightInd w:val="0"/>
              <w:rPr>
                <w:rFonts w:cs="Calibri"/>
                <w:szCs w:val="24"/>
              </w:rPr>
            </w:pPr>
            <w:r w:rsidRPr="00610F5A">
              <w:rPr>
                <w:rFonts w:cs="Calibri"/>
                <w:szCs w:val="24"/>
              </w:rPr>
              <w:t>Efficiency of</w:t>
            </w:r>
          </w:p>
          <w:p w14:paraId="4ADF856F" w14:textId="77777777" w:rsidR="00610F5A" w:rsidRPr="00610F5A" w:rsidRDefault="00610F5A" w:rsidP="00610F5A">
            <w:pPr>
              <w:widowControl w:val="0"/>
              <w:autoSpaceDE w:val="0"/>
              <w:autoSpaceDN w:val="0"/>
              <w:adjustRightInd w:val="0"/>
              <w:rPr>
                <w:rFonts w:cs="Calibri"/>
                <w:szCs w:val="24"/>
              </w:rPr>
            </w:pPr>
            <w:r w:rsidRPr="00610F5A">
              <w:rPr>
                <w:rFonts w:cs="Calibri"/>
                <w:szCs w:val="24"/>
              </w:rPr>
              <w:t>Current</w:t>
            </w:r>
          </w:p>
          <w:p w14:paraId="7C0ECCC9" w14:textId="77777777" w:rsidR="00610F5A" w:rsidRPr="00610F5A" w:rsidRDefault="00610F5A" w:rsidP="00610F5A">
            <w:pPr>
              <w:widowControl w:val="0"/>
              <w:autoSpaceDE w:val="0"/>
              <w:autoSpaceDN w:val="0"/>
              <w:adjustRightInd w:val="0"/>
              <w:rPr>
                <w:rFonts w:cs="Calibri"/>
                <w:szCs w:val="24"/>
              </w:rPr>
            </w:pPr>
            <w:r w:rsidRPr="00610F5A">
              <w:rPr>
                <w:rFonts w:cs="Calibri"/>
                <w:szCs w:val="24"/>
              </w:rPr>
              <w:t>Technology /</w:t>
            </w:r>
          </w:p>
          <w:p w14:paraId="48EF27E4" w14:textId="2C8AE6DE" w:rsidR="00D34529" w:rsidRPr="00FA1DBB" w:rsidRDefault="00610F5A" w:rsidP="00610F5A">
            <w:pPr>
              <w:widowControl w:val="0"/>
              <w:autoSpaceDE w:val="0"/>
              <w:autoSpaceDN w:val="0"/>
              <w:adjustRightInd w:val="0"/>
              <w:rPr>
                <w:rFonts w:cs="Calibri"/>
                <w:szCs w:val="24"/>
              </w:rPr>
            </w:pPr>
            <w:r w:rsidRPr="00610F5A">
              <w:rPr>
                <w:rFonts w:cs="Calibri"/>
                <w:szCs w:val="24"/>
              </w:rPr>
              <w:t>Services</w:t>
            </w:r>
          </w:p>
        </w:tc>
        <w:tc>
          <w:tcPr>
            <w:tcW w:w="765" w:type="dxa"/>
          </w:tcPr>
          <w:p w14:paraId="19DA3C7C" w14:textId="1936CFA6" w:rsidR="00D34529" w:rsidRPr="00610F5A" w:rsidRDefault="00610F5A" w:rsidP="0030653F">
            <w:pPr>
              <w:widowControl w:val="0"/>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cs="Calibri"/>
                <w:szCs w:val="24"/>
              </w:rPr>
            </w:pPr>
            <w:r w:rsidRPr="00610F5A">
              <w:rPr>
                <w:rFonts w:cs="Calibri"/>
                <w:szCs w:val="24"/>
              </w:rPr>
              <w:t>141</w:t>
            </w:r>
          </w:p>
        </w:tc>
        <w:tc>
          <w:tcPr>
            <w:tcW w:w="709" w:type="dxa"/>
          </w:tcPr>
          <w:p w14:paraId="644F0EAD" w14:textId="01F3C6D6" w:rsidR="00D34529" w:rsidRPr="00610F5A" w:rsidRDefault="00610F5A" w:rsidP="0030653F">
            <w:pPr>
              <w:widowControl w:val="0"/>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cs="Calibri"/>
                <w:i/>
                <w:iCs/>
                <w:szCs w:val="24"/>
              </w:rPr>
            </w:pPr>
            <w:r w:rsidRPr="00610F5A">
              <w:rPr>
                <w:rFonts w:cs="Calibri"/>
                <w:i/>
                <w:iCs/>
                <w:szCs w:val="24"/>
              </w:rPr>
              <w:t>35.1</w:t>
            </w:r>
          </w:p>
        </w:tc>
        <w:tc>
          <w:tcPr>
            <w:tcW w:w="5492" w:type="dxa"/>
          </w:tcPr>
          <w:p w14:paraId="6154FE6B" w14:textId="77777777" w:rsidR="000A7B06" w:rsidRDefault="0095401B" w:rsidP="00DE1979">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95401B">
              <w:rPr>
                <w:rFonts w:asciiTheme="minorHAnsi" w:hAnsiTheme="minorHAnsi" w:cstheme="minorHAnsi"/>
                <w:i/>
                <w:iCs/>
                <w:szCs w:val="24"/>
              </w:rPr>
              <w:t xml:space="preserve">The chatbot is useless. </w:t>
            </w:r>
          </w:p>
          <w:p w14:paraId="6CCFB454" w14:textId="77777777" w:rsidR="000A7B06" w:rsidRDefault="0095401B" w:rsidP="00DE1979">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95401B">
              <w:rPr>
                <w:rFonts w:asciiTheme="minorHAnsi" w:hAnsiTheme="minorHAnsi" w:cstheme="minorHAnsi"/>
                <w:i/>
                <w:iCs/>
                <w:szCs w:val="24"/>
              </w:rPr>
              <w:t xml:space="preserve">Chatbots are unsuitable for complex queries and tend to increase customer frustration with the service. </w:t>
            </w:r>
          </w:p>
          <w:p w14:paraId="7D3EC6F5" w14:textId="77777777" w:rsidR="000A7B06" w:rsidRDefault="0095401B" w:rsidP="00DE1979">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95401B">
              <w:rPr>
                <w:rFonts w:asciiTheme="minorHAnsi" w:hAnsiTheme="minorHAnsi" w:cstheme="minorHAnsi"/>
                <w:i/>
                <w:iCs/>
                <w:szCs w:val="24"/>
              </w:rPr>
              <w:t xml:space="preserve">Council staff are bad enough at responding to emails as it is! They don’t put their phone numbers on email signatures any longer making it difficult to contact them. </w:t>
            </w:r>
          </w:p>
          <w:p w14:paraId="0A1D2588" w14:textId="77777777" w:rsidR="000A7B06" w:rsidRDefault="0095401B" w:rsidP="00DE1979">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95401B">
              <w:rPr>
                <w:rFonts w:asciiTheme="minorHAnsi" w:hAnsiTheme="minorHAnsi" w:cstheme="minorHAnsi"/>
                <w:i/>
                <w:iCs/>
                <w:szCs w:val="24"/>
              </w:rPr>
              <w:t xml:space="preserve">I have tried using technology. Either the technology failed or the human receiving the request failed. </w:t>
            </w:r>
          </w:p>
          <w:p w14:paraId="47F2F470" w14:textId="42F9F447" w:rsidR="00D34529" w:rsidRPr="002A193E" w:rsidRDefault="0095401B" w:rsidP="0095401B">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95401B">
              <w:rPr>
                <w:rFonts w:asciiTheme="minorHAnsi" w:hAnsiTheme="minorHAnsi" w:cstheme="minorHAnsi"/>
                <w:i/>
                <w:iCs/>
                <w:szCs w:val="24"/>
              </w:rPr>
              <w:t>Some of these so-called new ideas are not working, and the services basic need to be addressed first!</w:t>
            </w:r>
          </w:p>
        </w:tc>
      </w:tr>
      <w:tr w:rsidR="00D34529" w14:paraId="55FB8665" w14:textId="77777777" w:rsidTr="003065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44F2E267" w14:textId="6E343AB7" w:rsidR="00D34529" w:rsidRPr="00FA1DBB" w:rsidRDefault="0095401B" w:rsidP="0095401B">
            <w:pPr>
              <w:widowControl w:val="0"/>
              <w:autoSpaceDE w:val="0"/>
              <w:autoSpaceDN w:val="0"/>
              <w:adjustRightInd w:val="0"/>
              <w:rPr>
                <w:rFonts w:cs="Calibri"/>
                <w:color w:val="000000"/>
                <w:szCs w:val="24"/>
              </w:rPr>
            </w:pPr>
            <w:r w:rsidRPr="0095401B">
              <w:rPr>
                <w:rFonts w:cs="Calibri"/>
                <w:color w:val="000000"/>
                <w:szCs w:val="24"/>
              </w:rPr>
              <w:t>Preference for Human Interaction</w:t>
            </w:r>
          </w:p>
        </w:tc>
        <w:tc>
          <w:tcPr>
            <w:tcW w:w="765" w:type="dxa"/>
          </w:tcPr>
          <w:p w14:paraId="34E45B51" w14:textId="13E15ACF" w:rsidR="00D34529" w:rsidRPr="00EE3CCB" w:rsidRDefault="0095401B" w:rsidP="0030653F">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szCs w:val="24"/>
              </w:rPr>
              <w:t>96</w:t>
            </w:r>
          </w:p>
        </w:tc>
        <w:tc>
          <w:tcPr>
            <w:tcW w:w="709" w:type="dxa"/>
          </w:tcPr>
          <w:p w14:paraId="378FFA5C" w14:textId="00822176" w:rsidR="00D34529" w:rsidRPr="00EE3CCB" w:rsidRDefault="0095401B" w:rsidP="0030653F">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szCs w:val="24"/>
              </w:rPr>
              <w:t>23.9</w:t>
            </w:r>
          </w:p>
        </w:tc>
        <w:tc>
          <w:tcPr>
            <w:tcW w:w="5492" w:type="dxa"/>
          </w:tcPr>
          <w:p w14:paraId="470BBE4F" w14:textId="77777777" w:rsidR="000A7B06" w:rsidRDefault="00085FB1" w:rsidP="00DE1979">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085FB1">
              <w:rPr>
                <w:rFonts w:asciiTheme="minorHAnsi" w:hAnsiTheme="minorHAnsi" w:cstheme="minorHAnsi"/>
                <w:i/>
                <w:iCs/>
                <w:szCs w:val="24"/>
              </w:rPr>
              <w:t xml:space="preserve">I think a lot of people prefer face to face rather than telephone or computerised contact. </w:t>
            </w:r>
          </w:p>
          <w:p w14:paraId="655FF918" w14:textId="77777777" w:rsidR="000A7B06" w:rsidRDefault="00085FB1" w:rsidP="00DE1979">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085FB1">
              <w:rPr>
                <w:rFonts w:asciiTheme="minorHAnsi" w:hAnsiTheme="minorHAnsi" w:cstheme="minorHAnsi"/>
                <w:i/>
                <w:iCs/>
                <w:szCs w:val="24"/>
              </w:rPr>
              <w:t xml:space="preserve">I like to speak to a human. </w:t>
            </w:r>
          </w:p>
          <w:p w14:paraId="29845D49" w14:textId="51E8A71E" w:rsidR="00D34529" w:rsidRPr="002A193E" w:rsidRDefault="00085FB1" w:rsidP="00085FB1">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085FB1">
              <w:rPr>
                <w:rFonts w:asciiTheme="minorHAnsi" w:hAnsiTheme="minorHAnsi" w:cstheme="minorHAnsi"/>
                <w:i/>
                <w:iCs/>
                <w:szCs w:val="24"/>
              </w:rPr>
              <w:t>Because I like face to face services.</w:t>
            </w:r>
          </w:p>
        </w:tc>
      </w:tr>
      <w:tr w:rsidR="00085FB1" w14:paraId="2AFDCCB7" w14:textId="77777777" w:rsidTr="0030653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54FE0E8C" w14:textId="77777777" w:rsidR="00085FB1" w:rsidRPr="00085FB1" w:rsidRDefault="00085FB1" w:rsidP="00085FB1">
            <w:pPr>
              <w:widowControl w:val="0"/>
              <w:autoSpaceDE w:val="0"/>
              <w:autoSpaceDN w:val="0"/>
              <w:adjustRightInd w:val="0"/>
              <w:rPr>
                <w:rFonts w:cs="Calibri"/>
                <w:color w:val="000000"/>
                <w:szCs w:val="24"/>
              </w:rPr>
            </w:pPr>
            <w:r w:rsidRPr="00085FB1">
              <w:rPr>
                <w:rFonts w:cs="Calibri"/>
                <w:color w:val="000000"/>
                <w:szCs w:val="24"/>
              </w:rPr>
              <w:t>Cost and Budget</w:t>
            </w:r>
          </w:p>
          <w:p w14:paraId="3180E767" w14:textId="77777777" w:rsidR="00085FB1" w:rsidRPr="00085FB1" w:rsidRDefault="00085FB1" w:rsidP="00085FB1">
            <w:pPr>
              <w:widowControl w:val="0"/>
              <w:autoSpaceDE w:val="0"/>
              <w:autoSpaceDN w:val="0"/>
              <w:adjustRightInd w:val="0"/>
              <w:rPr>
                <w:rFonts w:cs="Calibri"/>
                <w:color w:val="000000"/>
                <w:szCs w:val="24"/>
              </w:rPr>
            </w:pPr>
            <w:r w:rsidRPr="00085FB1">
              <w:rPr>
                <w:rFonts w:cs="Calibri"/>
                <w:color w:val="000000"/>
                <w:szCs w:val="24"/>
              </w:rPr>
              <w:t>Concerns</w:t>
            </w:r>
          </w:p>
          <w:p w14:paraId="6187CDC8" w14:textId="77777777" w:rsidR="00085FB1" w:rsidRPr="0095401B" w:rsidRDefault="00085FB1" w:rsidP="0095401B">
            <w:pPr>
              <w:widowControl w:val="0"/>
              <w:autoSpaceDE w:val="0"/>
              <w:autoSpaceDN w:val="0"/>
              <w:adjustRightInd w:val="0"/>
              <w:rPr>
                <w:rFonts w:cs="Calibri"/>
                <w:color w:val="000000"/>
                <w:szCs w:val="24"/>
              </w:rPr>
            </w:pPr>
          </w:p>
        </w:tc>
        <w:tc>
          <w:tcPr>
            <w:tcW w:w="765" w:type="dxa"/>
          </w:tcPr>
          <w:p w14:paraId="31EE572F" w14:textId="1A3AEBEE" w:rsidR="00085FB1" w:rsidRDefault="00085FB1" w:rsidP="0030653F">
            <w:pPr>
              <w:widowControl w:val="0"/>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szCs w:val="24"/>
              </w:rPr>
              <w:t>32</w:t>
            </w:r>
          </w:p>
        </w:tc>
        <w:tc>
          <w:tcPr>
            <w:tcW w:w="709" w:type="dxa"/>
          </w:tcPr>
          <w:p w14:paraId="1F9384A3" w14:textId="57CD0D1D" w:rsidR="00085FB1" w:rsidRDefault="00085FB1" w:rsidP="0030653F">
            <w:pPr>
              <w:widowControl w:val="0"/>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szCs w:val="24"/>
              </w:rPr>
              <w:t>8.0</w:t>
            </w:r>
          </w:p>
        </w:tc>
        <w:tc>
          <w:tcPr>
            <w:tcW w:w="5492" w:type="dxa"/>
          </w:tcPr>
          <w:p w14:paraId="706B797F" w14:textId="77777777" w:rsidR="000A7B06" w:rsidRDefault="00DE5AC5" w:rsidP="00DE1979">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DE5AC5">
              <w:rPr>
                <w:rFonts w:asciiTheme="minorHAnsi" w:hAnsiTheme="minorHAnsi" w:cstheme="minorHAnsi"/>
                <w:i/>
                <w:iCs/>
                <w:szCs w:val="24"/>
              </w:rPr>
              <w:t xml:space="preserve">Councils only contract very expensive technology contractors like Capita, who are well known now to overcharge and fail to deliver. </w:t>
            </w:r>
          </w:p>
          <w:p w14:paraId="79541D87" w14:textId="20EE48CC" w:rsidR="00085FB1" w:rsidRPr="00085FB1" w:rsidRDefault="00DE5AC5" w:rsidP="00DE5AC5">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DE5AC5">
              <w:rPr>
                <w:rFonts w:asciiTheme="minorHAnsi" w:hAnsiTheme="minorHAnsi" w:cstheme="minorHAnsi"/>
                <w:i/>
                <w:iCs/>
                <w:szCs w:val="24"/>
              </w:rPr>
              <w:t xml:space="preserve">I don’t really see the point - surely, it’s more </w:t>
            </w:r>
            <w:r w:rsidRPr="00DE5AC5">
              <w:rPr>
                <w:rFonts w:asciiTheme="minorHAnsi" w:hAnsiTheme="minorHAnsi" w:cstheme="minorHAnsi"/>
                <w:i/>
                <w:iCs/>
                <w:szCs w:val="24"/>
              </w:rPr>
              <w:lastRenderedPageBreak/>
              <w:t>expensive to run two different services.</w:t>
            </w:r>
          </w:p>
        </w:tc>
      </w:tr>
      <w:tr w:rsidR="00DE5AC5" w14:paraId="3487E281" w14:textId="77777777" w:rsidTr="003065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0198E681" w14:textId="77777777" w:rsidR="00DE5AC5" w:rsidRPr="00DE5AC5" w:rsidRDefault="00DE5AC5" w:rsidP="00DE5AC5">
            <w:pPr>
              <w:widowControl w:val="0"/>
              <w:autoSpaceDE w:val="0"/>
              <w:autoSpaceDN w:val="0"/>
              <w:adjustRightInd w:val="0"/>
              <w:rPr>
                <w:rFonts w:cs="Calibri"/>
                <w:color w:val="000000"/>
                <w:szCs w:val="24"/>
              </w:rPr>
            </w:pPr>
            <w:r w:rsidRPr="00DE5AC5">
              <w:rPr>
                <w:rFonts w:cs="Calibri"/>
                <w:color w:val="000000"/>
                <w:szCs w:val="24"/>
              </w:rPr>
              <w:lastRenderedPageBreak/>
              <w:t>Concerns Around</w:t>
            </w:r>
          </w:p>
          <w:p w14:paraId="1C22E505" w14:textId="46C2AC86" w:rsidR="00DE5AC5" w:rsidRPr="00105FDA" w:rsidRDefault="00DE5AC5" w:rsidP="00105FDA">
            <w:pPr>
              <w:widowControl w:val="0"/>
              <w:autoSpaceDE w:val="0"/>
              <w:autoSpaceDN w:val="0"/>
              <w:adjustRightInd w:val="0"/>
              <w:rPr>
                <w:rFonts w:cs="Calibri"/>
                <w:color w:val="000000"/>
                <w:szCs w:val="24"/>
              </w:rPr>
            </w:pPr>
            <w:r w:rsidRPr="00DE5AC5">
              <w:rPr>
                <w:rFonts w:cs="Calibri"/>
                <w:color w:val="000000"/>
                <w:szCs w:val="24"/>
              </w:rPr>
              <w:t>Job Losses</w:t>
            </w:r>
          </w:p>
        </w:tc>
        <w:tc>
          <w:tcPr>
            <w:tcW w:w="765" w:type="dxa"/>
          </w:tcPr>
          <w:p w14:paraId="01B8A532" w14:textId="74C7876B" w:rsidR="00DE5AC5" w:rsidRDefault="00105FDA" w:rsidP="0030653F">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szCs w:val="24"/>
              </w:rPr>
              <w:t>15</w:t>
            </w:r>
          </w:p>
        </w:tc>
        <w:tc>
          <w:tcPr>
            <w:tcW w:w="709" w:type="dxa"/>
          </w:tcPr>
          <w:p w14:paraId="23A6215E" w14:textId="5B7752A7" w:rsidR="00DE5AC5" w:rsidRDefault="00105FDA" w:rsidP="0030653F">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szCs w:val="24"/>
              </w:rPr>
              <w:t>3.7</w:t>
            </w:r>
          </w:p>
        </w:tc>
        <w:tc>
          <w:tcPr>
            <w:tcW w:w="5492" w:type="dxa"/>
          </w:tcPr>
          <w:p w14:paraId="375AE174" w14:textId="6C2776A7" w:rsidR="00DE5AC5" w:rsidRPr="00DE5AC5" w:rsidRDefault="00105FDA" w:rsidP="00105FDA">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105FDA">
              <w:rPr>
                <w:rFonts w:asciiTheme="minorHAnsi" w:hAnsiTheme="minorHAnsi" w:cstheme="minorHAnsi"/>
                <w:i/>
                <w:iCs/>
                <w:szCs w:val="24"/>
              </w:rPr>
              <w:t>Stop making people unemployed in replacement of AI technology.</w:t>
            </w:r>
          </w:p>
        </w:tc>
      </w:tr>
      <w:tr w:rsidR="00105FDA" w14:paraId="19406551" w14:textId="77777777" w:rsidTr="0030653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42C16225" w14:textId="77777777" w:rsidR="00502955" w:rsidRPr="00502955" w:rsidRDefault="00502955" w:rsidP="00502955">
            <w:pPr>
              <w:widowControl w:val="0"/>
              <w:autoSpaceDE w:val="0"/>
              <w:autoSpaceDN w:val="0"/>
              <w:adjustRightInd w:val="0"/>
              <w:rPr>
                <w:rFonts w:cs="Calibri"/>
                <w:color w:val="000000"/>
                <w:szCs w:val="24"/>
              </w:rPr>
            </w:pPr>
            <w:r w:rsidRPr="00502955">
              <w:rPr>
                <w:rFonts w:cs="Calibri"/>
                <w:color w:val="000000"/>
                <w:szCs w:val="24"/>
              </w:rPr>
              <w:t>General</w:t>
            </w:r>
          </w:p>
          <w:p w14:paraId="1D4DABCF" w14:textId="038AA481" w:rsidR="00105FDA" w:rsidRPr="00DE5AC5" w:rsidRDefault="00502955" w:rsidP="00502955">
            <w:pPr>
              <w:widowControl w:val="0"/>
              <w:autoSpaceDE w:val="0"/>
              <w:autoSpaceDN w:val="0"/>
              <w:adjustRightInd w:val="0"/>
              <w:rPr>
                <w:rFonts w:cs="Calibri"/>
                <w:color w:val="000000"/>
                <w:szCs w:val="24"/>
              </w:rPr>
            </w:pPr>
            <w:r w:rsidRPr="00502955">
              <w:rPr>
                <w:rFonts w:cs="Calibri"/>
                <w:color w:val="000000"/>
                <w:szCs w:val="24"/>
              </w:rPr>
              <w:t>Disagreement</w:t>
            </w:r>
          </w:p>
        </w:tc>
        <w:tc>
          <w:tcPr>
            <w:tcW w:w="765" w:type="dxa"/>
          </w:tcPr>
          <w:p w14:paraId="47C4D5F4" w14:textId="78D5A2C8" w:rsidR="00105FDA" w:rsidRDefault="00502955" w:rsidP="0030653F">
            <w:pPr>
              <w:widowControl w:val="0"/>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szCs w:val="24"/>
              </w:rPr>
              <w:t>7</w:t>
            </w:r>
          </w:p>
        </w:tc>
        <w:tc>
          <w:tcPr>
            <w:tcW w:w="709" w:type="dxa"/>
          </w:tcPr>
          <w:p w14:paraId="6550BC7E" w14:textId="1FD532BD" w:rsidR="00105FDA" w:rsidRDefault="00502955" w:rsidP="0030653F">
            <w:pPr>
              <w:widowControl w:val="0"/>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szCs w:val="24"/>
              </w:rPr>
              <w:t>1.7</w:t>
            </w:r>
          </w:p>
        </w:tc>
        <w:tc>
          <w:tcPr>
            <w:tcW w:w="5492" w:type="dxa"/>
          </w:tcPr>
          <w:p w14:paraId="655C1938" w14:textId="32DA44D5" w:rsidR="00105FDA" w:rsidRPr="00105FDA" w:rsidRDefault="00E57074" w:rsidP="00E57074">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E57074">
              <w:rPr>
                <w:rFonts w:asciiTheme="minorHAnsi" w:hAnsiTheme="minorHAnsi" w:cstheme="minorHAnsi"/>
                <w:i/>
                <w:iCs/>
                <w:szCs w:val="24"/>
              </w:rPr>
              <w:t>Not necessary.</w:t>
            </w:r>
          </w:p>
        </w:tc>
      </w:tr>
      <w:tr w:rsidR="00E57074" w14:paraId="7BD85108" w14:textId="77777777" w:rsidTr="003065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6B38CCDC" w14:textId="77777777" w:rsidR="00E57074" w:rsidRPr="00E57074" w:rsidRDefault="00E57074" w:rsidP="00E57074">
            <w:pPr>
              <w:widowControl w:val="0"/>
              <w:autoSpaceDE w:val="0"/>
              <w:autoSpaceDN w:val="0"/>
              <w:adjustRightInd w:val="0"/>
              <w:rPr>
                <w:rFonts w:cs="Calibri"/>
                <w:color w:val="000000"/>
                <w:szCs w:val="24"/>
              </w:rPr>
            </w:pPr>
            <w:r w:rsidRPr="00E57074">
              <w:rPr>
                <w:rFonts w:cs="Calibri"/>
                <w:color w:val="000000"/>
                <w:szCs w:val="24"/>
              </w:rPr>
              <w:t>More Information</w:t>
            </w:r>
          </w:p>
          <w:p w14:paraId="5FA661ED" w14:textId="4B7132D2" w:rsidR="00E57074" w:rsidRPr="00BF1799" w:rsidRDefault="00E57074" w:rsidP="00BF1799">
            <w:pPr>
              <w:widowControl w:val="0"/>
              <w:autoSpaceDE w:val="0"/>
              <w:autoSpaceDN w:val="0"/>
              <w:adjustRightInd w:val="0"/>
              <w:rPr>
                <w:rFonts w:cs="Calibri"/>
                <w:color w:val="000000"/>
                <w:szCs w:val="24"/>
              </w:rPr>
            </w:pPr>
            <w:r w:rsidRPr="00E57074">
              <w:rPr>
                <w:rFonts w:cs="Calibri"/>
                <w:color w:val="000000"/>
                <w:szCs w:val="24"/>
              </w:rPr>
              <w:t>Required</w:t>
            </w:r>
          </w:p>
        </w:tc>
        <w:tc>
          <w:tcPr>
            <w:tcW w:w="765" w:type="dxa"/>
          </w:tcPr>
          <w:p w14:paraId="0D07B803" w14:textId="50B790BC" w:rsidR="00E57074" w:rsidRDefault="00BF1799" w:rsidP="0030653F">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szCs w:val="24"/>
              </w:rPr>
              <w:t>3</w:t>
            </w:r>
          </w:p>
        </w:tc>
        <w:tc>
          <w:tcPr>
            <w:tcW w:w="709" w:type="dxa"/>
          </w:tcPr>
          <w:p w14:paraId="7C2B08AD" w14:textId="28E99802" w:rsidR="00E57074" w:rsidRDefault="00BF1799" w:rsidP="0030653F">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szCs w:val="24"/>
              </w:rPr>
              <w:t>0.7</w:t>
            </w:r>
          </w:p>
        </w:tc>
        <w:tc>
          <w:tcPr>
            <w:tcW w:w="5492" w:type="dxa"/>
          </w:tcPr>
          <w:p w14:paraId="19F8E0E4" w14:textId="1072B9D3" w:rsidR="00E57074" w:rsidRPr="00E57074" w:rsidRDefault="00BF1799" w:rsidP="00BF1799">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BF1799">
              <w:rPr>
                <w:rFonts w:asciiTheme="minorHAnsi" w:hAnsiTheme="minorHAnsi" w:cstheme="minorHAnsi"/>
                <w:i/>
                <w:iCs/>
                <w:szCs w:val="24"/>
              </w:rPr>
              <w:t>Depends on the technology- would need further information on this to make an informed opinion. This is just generic statement.</w:t>
            </w:r>
          </w:p>
        </w:tc>
      </w:tr>
      <w:tr w:rsidR="00BF1799" w14:paraId="0C1A816A" w14:textId="77777777" w:rsidTr="0030653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3500FF87" w14:textId="2DA9953B" w:rsidR="00BF1799" w:rsidRPr="00E57074" w:rsidRDefault="00CC6973" w:rsidP="00E57074">
            <w:pPr>
              <w:widowControl w:val="0"/>
              <w:autoSpaceDE w:val="0"/>
              <w:autoSpaceDN w:val="0"/>
              <w:adjustRightInd w:val="0"/>
              <w:rPr>
                <w:rFonts w:cs="Calibri"/>
                <w:color w:val="000000"/>
                <w:szCs w:val="24"/>
              </w:rPr>
            </w:pPr>
            <w:r>
              <w:rPr>
                <w:rFonts w:cs="Calibri"/>
                <w:color w:val="000000"/>
                <w:szCs w:val="24"/>
              </w:rPr>
              <w:t>Other</w:t>
            </w:r>
          </w:p>
        </w:tc>
        <w:tc>
          <w:tcPr>
            <w:tcW w:w="765" w:type="dxa"/>
          </w:tcPr>
          <w:p w14:paraId="0257C081" w14:textId="61FE1DC1" w:rsidR="00BF1799" w:rsidRDefault="00CC6973" w:rsidP="0030653F">
            <w:pPr>
              <w:widowControl w:val="0"/>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szCs w:val="24"/>
              </w:rPr>
              <w:t>16</w:t>
            </w:r>
          </w:p>
        </w:tc>
        <w:tc>
          <w:tcPr>
            <w:tcW w:w="709" w:type="dxa"/>
          </w:tcPr>
          <w:p w14:paraId="7B80BBE6" w14:textId="79E9DA8F" w:rsidR="00BF1799" w:rsidRDefault="00CC6973" w:rsidP="0030653F">
            <w:pPr>
              <w:widowControl w:val="0"/>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szCs w:val="24"/>
              </w:rPr>
              <w:t>4.0</w:t>
            </w:r>
          </w:p>
        </w:tc>
        <w:tc>
          <w:tcPr>
            <w:tcW w:w="5492" w:type="dxa"/>
          </w:tcPr>
          <w:p w14:paraId="14B558C0" w14:textId="369AFC13" w:rsidR="00BF1799" w:rsidRPr="00BF1799" w:rsidRDefault="00CC6973" w:rsidP="00CC6973">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CC6973">
              <w:rPr>
                <w:rFonts w:asciiTheme="minorHAnsi" w:hAnsiTheme="minorHAnsi" w:cstheme="minorHAnsi"/>
                <w:i/>
                <w:iCs/>
                <w:szCs w:val="24"/>
              </w:rPr>
              <w:t>Children and youth activities for Ely</w:t>
            </w:r>
          </w:p>
        </w:tc>
      </w:tr>
      <w:tr w:rsidR="00D34529" w14:paraId="4EE7BA5D" w14:textId="77777777" w:rsidTr="0030653F">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2D5FB878" w14:textId="77777777" w:rsidR="00D34529" w:rsidRPr="00FA1DBB" w:rsidRDefault="00D34529" w:rsidP="0030653F">
            <w:pPr>
              <w:widowControl w:val="0"/>
              <w:autoSpaceDE w:val="0"/>
              <w:autoSpaceDN w:val="0"/>
              <w:adjustRightInd w:val="0"/>
              <w:rPr>
                <w:rFonts w:cs="Calibri"/>
                <w:color w:val="000000"/>
                <w:szCs w:val="24"/>
              </w:rPr>
            </w:pPr>
            <w:r w:rsidRPr="00FA1DBB">
              <w:rPr>
                <w:rFonts w:cs="Calibri"/>
                <w:color w:val="000000"/>
                <w:szCs w:val="24"/>
              </w:rPr>
              <w:t>Total</w:t>
            </w:r>
          </w:p>
        </w:tc>
        <w:tc>
          <w:tcPr>
            <w:tcW w:w="765" w:type="dxa"/>
          </w:tcPr>
          <w:p w14:paraId="4C349D06" w14:textId="151880D3" w:rsidR="00D34529" w:rsidRPr="00EE3CCB" w:rsidRDefault="00CC6973" w:rsidP="0030653F">
            <w:pPr>
              <w:widowControl w:val="0"/>
              <w:autoSpaceDE w:val="0"/>
              <w:autoSpaceDN w:val="0"/>
              <w:adjustRightInd w:val="0"/>
              <w:cnfStyle w:val="010000000000" w:firstRow="0" w:lastRow="1" w:firstColumn="0" w:lastColumn="0" w:oddVBand="0" w:evenVBand="0" w:oddHBand="0" w:evenHBand="0" w:firstRowFirstColumn="0" w:firstRowLastColumn="0" w:lastRowFirstColumn="0" w:lastRowLastColumn="0"/>
              <w:rPr>
                <w:rFonts w:cs="Calibri"/>
                <w:color w:val="000000"/>
                <w:szCs w:val="24"/>
              </w:rPr>
            </w:pPr>
            <w:r>
              <w:rPr>
                <w:rFonts w:cs="Calibri"/>
                <w:color w:val="000000"/>
                <w:szCs w:val="24"/>
              </w:rPr>
              <w:t>402</w:t>
            </w:r>
          </w:p>
        </w:tc>
        <w:tc>
          <w:tcPr>
            <w:tcW w:w="709" w:type="dxa"/>
          </w:tcPr>
          <w:p w14:paraId="1978C952" w14:textId="77777777" w:rsidR="00D34529" w:rsidRPr="00EE3CCB" w:rsidRDefault="00D34529" w:rsidP="0030653F">
            <w:pPr>
              <w:widowControl w:val="0"/>
              <w:autoSpaceDE w:val="0"/>
              <w:autoSpaceDN w:val="0"/>
              <w:adjustRightInd w:val="0"/>
              <w:cnfStyle w:val="010000000000" w:firstRow="0" w:lastRow="1" w:firstColumn="0" w:lastColumn="0" w:oddVBand="0" w:evenVBand="0" w:oddHBand="0" w:evenHBand="0" w:firstRowFirstColumn="0" w:firstRowLastColumn="0" w:lastRowFirstColumn="0" w:lastRowLastColumn="0"/>
              <w:rPr>
                <w:rFonts w:cs="Calibri"/>
                <w:i/>
                <w:iCs/>
                <w:color w:val="000000"/>
                <w:szCs w:val="24"/>
              </w:rPr>
            </w:pPr>
            <w:r>
              <w:rPr>
                <w:rFonts w:cs="Calibri"/>
                <w:i/>
                <w:iCs/>
                <w:color w:val="000000"/>
                <w:szCs w:val="24"/>
              </w:rPr>
              <w:t>-</w:t>
            </w:r>
          </w:p>
        </w:tc>
        <w:tc>
          <w:tcPr>
            <w:tcW w:w="5492" w:type="dxa"/>
          </w:tcPr>
          <w:p w14:paraId="49D015F8" w14:textId="77777777" w:rsidR="00D34529" w:rsidRDefault="00D34529" w:rsidP="0030653F">
            <w:pPr>
              <w:widowControl w:val="0"/>
              <w:autoSpaceDE w:val="0"/>
              <w:autoSpaceDN w:val="0"/>
              <w:adjustRightInd w:val="0"/>
              <w:spacing w:after="80"/>
              <w:ind w:left="170"/>
              <w:contextualSpacing/>
              <w:cnfStyle w:val="010000000000" w:firstRow="0" w:lastRow="1" w:firstColumn="0" w:lastColumn="0" w:oddVBand="0" w:evenVBand="0" w:oddHBand="0" w:evenHBand="0" w:firstRowFirstColumn="0" w:firstRowLastColumn="0" w:lastRowFirstColumn="0" w:lastRowLastColumn="0"/>
              <w:rPr>
                <w:rFonts w:cs="Calibri"/>
                <w:i/>
                <w:iCs/>
                <w:szCs w:val="24"/>
              </w:rPr>
            </w:pPr>
          </w:p>
        </w:tc>
      </w:tr>
    </w:tbl>
    <w:p w14:paraId="2AE55183" w14:textId="77777777" w:rsidR="00D34529" w:rsidRPr="00B6245C" w:rsidRDefault="00D34529" w:rsidP="00D34529">
      <w:pPr>
        <w:spacing w:after="0"/>
        <w:rPr>
          <w:i/>
          <w:iCs/>
        </w:rPr>
      </w:pPr>
      <w:r w:rsidRPr="00B6245C">
        <w:rPr>
          <w:i/>
          <w:iCs/>
        </w:rPr>
        <w:t>Note: Respondents could leave multiple comments, therefore total may exceed 100%</w:t>
      </w:r>
    </w:p>
    <w:p w14:paraId="52B2D8E7" w14:textId="77777777" w:rsidR="00C60043" w:rsidRPr="00DA07B7" w:rsidRDefault="00C60043" w:rsidP="00C60043"/>
    <w:p w14:paraId="3237F441" w14:textId="77777777" w:rsidR="00C60043" w:rsidRPr="00DA07B7" w:rsidRDefault="00C60043" w:rsidP="00C60043"/>
    <w:p w14:paraId="11E221DF" w14:textId="77777777" w:rsidR="002612E7" w:rsidRDefault="002612E7">
      <w:pPr>
        <w:rPr>
          <w:rFonts w:asciiTheme="majorHAnsi" w:eastAsiaTheme="majorEastAsia" w:hAnsiTheme="majorHAnsi" w:cstheme="majorBidi"/>
          <w:color w:val="2F5496" w:themeColor="accent1" w:themeShade="BF"/>
          <w:sz w:val="32"/>
          <w:szCs w:val="24"/>
        </w:rPr>
      </w:pPr>
      <w:r>
        <w:br w:type="page"/>
      </w:r>
    </w:p>
    <w:p w14:paraId="6D53FF08" w14:textId="7C7BF1B5" w:rsidR="00362E12" w:rsidRDefault="00362E12" w:rsidP="00EF4EB9">
      <w:pPr>
        <w:pStyle w:val="Heading3"/>
      </w:pPr>
      <w:bookmarkStart w:id="75" w:name="_Why_Do_You_4"/>
      <w:bookmarkStart w:id="76" w:name="_Toc190194144"/>
      <w:bookmarkEnd w:id="75"/>
      <w:r>
        <w:lastRenderedPageBreak/>
        <w:t xml:space="preserve">Why Do You Disagree with Increasing Fees </w:t>
      </w:r>
      <w:r w:rsidR="00E46232">
        <w:t>for ‘Learning For Life’ Courses</w:t>
      </w:r>
      <w:r>
        <w:t>?</w:t>
      </w:r>
      <w:bookmarkEnd w:id="76"/>
    </w:p>
    <w:p w14:paraId="54F49E7D" w14:textId="42744D73" w:rsidR="00D34529" w:rsidRPr="00BD2837" w:rsidRDefault="003D2E3F" w:rsidP="00D34529">
      <w:pPr>
        <w:rPr>
          <w:rStyle w:val="Hyperlink"/>
          <w:i/>
          <w:iCs/>
          <w:color w:val="CC0099"/>
        </w:rPr>
      </w:pPr>
      <w:hyperlink w:anchor="Page29" w:history="1">
        <w:r w:rsidRPr="00BD2837">
          <w:rPr>
            <w:rStyle w:val="Hyperlink"/>
            <w:i/>
            <w:iCs/>
            <w:color w:val="CC0099"/>
          </w:rPr>
          <w:t>Return to Page 29</w:t>
        </w:r>
      </w:hyperlink>
    </w:p>
    <w:tbl>
      <w:tblPr>
        <w:tblStyle w:val="GridTable4-Accent5"/>
        <w:tblW w:w="9484" w:type="dxa"/>
        <w:tblLook w:val="04E0" w:firstRow="1" w:lastRow="1" w:firstColumn="1" w:lastColumn="0" w:noHBand="0" w:noVBand="1"/>
      </w:tblPr>
      <w:tblGrid>
        <w:gridCol w:w="2518"/>
        <w:gridCol w:w="765"/>
        <w:gridCol w:w="709"/>
        <w:gridCol w:w="5492"/>
      </w:tblGrid>
      <w:tr w:rsidR="00D34529" w14:paraId="37109F9E" w14:textId="77777777" w:rsidTr="0030653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4770F927" w14:textId="77777777" w:rsidR="00D34529" w:rsidRDefault="00D34529" w:rsidP="0030653F">
            <w:pPr>
              <w:widowControl w:val="0"/>
              <w:autoSpaceDE w:val="0"/>
              <w:autoSpaceDN w:val="0"/>
              <w:adjustRightInd w:val="0"/>
              <w:rPr>
                <w:rFonts w:cs="Calibri"/>
                <w:color w:val="FFFFFF"/>
                <w:szCs w:val="24"/>
              </w:rPr>
            </w:pPr>
            <w:r>
              <w:rPr>
                <w:rFonts w:cs="Calibri"/>
                <w:color w:val="FFFFFF"/>
                <w:szCs w:val="24"/>
              </w:rPr>
              <w:t>Theme</w:t>
            </w:r>
          </w:p>
        </w:tc>
        <w:tc>
          <w:tcPr>
            <w:tcW w:w="765" w:type="dxa"/>
          </w:tcPr>
          <w:p w14:paraId="54131B8B" w14:textId="77777777" w:rsidR="00D34529" w:rsidRDefault="00D34529"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cs="Calibri"/>
                <w:b/>
                <w:bCs/>
                <w:color w:val="FFFFFF"/>
                <w:szCs w:val="24"/>
              </w:rPr>
            </w:pPr>
            <w:r>
              <w:rPr>
                <w:rFonts w:cs="Calibri"/>
                <w:b/>
                <w:bCs/>
                <w:color w:val="FFFFFF"/>
                <w:szCs w:val="24"/>
              </w:rPr>
              <w:t>No</w:t>
            </w:r>
          </w:p>
        </w:tc>
        <w:tc>
          <w:tcPr>
            <w:tcW w:w="709" w:type="dxa"/>
          </w:tcPr>
          <w:p w14:paraId="7C147D2F" w14:textId="77777777" w:rsidR="00D34529" w:rsidRDefault="00D34529"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cs="Calibri"/>
                <w:b/>
                <w:bCs/>
                <w:color w:val="FFFFFF"/>
                <w:szCs w:val="24"/>
              </w:rPr>
            </w:pPr>
            <w:r>
              <w:rPr>
                <w:rFonts w:cs="Calibri"/>
                <w:b/>
                <w:bCs/>
                <w:color w:val="FFFFFF"/>
                <w:szCs w:val="24"/>
              </w:rPr>
              <w:t>%</w:t>
            </w:r>
          </w:p>
        </w:tc>
        <w:tc>
          <w:tcPr>
            <w:tcW w:w="5492" w:type="dxa"/>
          </w:tcPr>
          <w:p w14:paraId="39135E2C" w14:textId="77777777" w:rsidR="00D34529" w:rsidRDefault="00D34529"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cs="Calibri"/>
                <w:b/>
                <w:bCs/>
                <w:color w:val="FFFFFF"/>
                <w:szCs w:val="24"/>
              </w:rPr>
            </w:pPr>
            <w:r>
              <w:rPr>
                <w:rFonts w:cs="Calibri"/>
                <w:b/>
                <w:bCs/>
                <w:color w:val="FFFFFF"/>
                <w:szCs w:val="24"/>
              </w:rPr>
              <w:t>Example Comments</w:t>
            </w:r>
          </w:p>
        </w:tc>
      </w:tr>
      <w:tr w:rsidR="0049525E" w14:paraId="352CA59E" w14:textId="77777777" w:rsidTr="003065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13C83DE1" w14:textId="6B800DE4" w:rsidR="0049525E" w:rsidRPr="00FA1DBB" w:rsidRDefault="0049525E" w:rsidP="0049525E">
            <w:pPr>
              <w:widowControl w:val="0"/>
              <w:autoSpaceDE w:val="0"/>
              <w:autoSpaceDN w:val="0"/>
              <w:adjustRightInd w:val="0"/>
              <w:rPr>
                <w:rFonts w:cs="Calibri"/>
                <w:szCs w:val="24"/>
              </w:rPr>
            </w:pPr>
            <w:r w:rsidRPr="00772346">
              <w:rPr>
                <w:rFonts w:asciiTheme="minorHAnsi" w:hAnsiTheme="minorHAnsi" w:cstheme="minorHAnsi"/>
                <w:color w:val="000000"/>
                <w:szCs w:val="24"/>
              </w:rPr>
              <w:t>Will decrease take-up / make unaffordable</w:t>
            </w:r>
          </w:p>
        </w:tc>
        <w:tc>
          <w:tcPr>
            <w:tcW w:w="765" w:type="dxa"/>
          </w:tcPr>
          <w:p w14:paraId="03FA8D2D" w14:textId="2AA1C503" w:rsidR="0049525E" w:rsidRDefault="0049525E" w:rsidP="0049525E">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Calibri"/>
                <w:b/>
                <w:bCs/>
                <w:szCs w:val="24"/>
              </w:rPr>
            </w:pPr>
            <w:r w:rsidRPr="00772346">
              <w:rPr>
                <w:rFonts w:asciiTheme="minorHAnsi" w:hAnsiTheme="minorHAnsi" w:cstheme="minorHAnsi"/>
                <w:color w:val="000000"/>
                <w:szCs w:val="24"/>
              </w:rPr>
              <w:t>75</w:t>
            </w:r>
          </w:p>
        </w:tc>
        <w:tc>
          <w:tcPr>
            <w:tcW w:w="709" w:type="dxa"/>
          </w:tcPr>
          <w:p w14:paraId="3E069FCF" w14:textId="508E4365" w:rsidR="0049525E" w:rsidRDefault="00380574" w:rsidP="0049525E">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Calibri"/>
                <w:b/>
                <w:bCs/>
                <w:i/>
                <w:iCs/>
                <w:szCs w:val="24"/>
              </w:rPr>
            </w:pPr>
            <w:r>
              <w:rPr>
                <w:rFonts w:asciiTheme="minorHAnsi" w:hAnsiTheme="minorHAnsi" w:cstheme="minorHAnsi"/>
                <w:i/>
                <w:iCs/>
                <w:color w:val="000000"/>
                <w:szCs w:val="24"/>
              </w:rPr>
              <w:t>33.8</w:t>
            </w:r>
          </w:p>
        </w:tc>
        <w:tc>
          <w:tcPr>
            <w:tcW w:w="5492" w:type="dxa"/>
          </w:tcPr>
          <w:p w14:paraId="4866204B" w14:textId="77777777" w:rsidR="0049525E" w:rsidRPr="00D9133A" w:rsidRDefault="0049525E" w:rsidP="0049525E">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D9133A">
              <w:rPr>
                <w:rFonts w:asciiTheme="minorHAnsi" w:hAnsiTheme="minorHAnsi" w:cstheme="minorHAnsi"/>
                <w:i/>
                <w:iCs/>
                <w:szCs w:val="24"/>
              </w:rPr>
              <w:t>Some people who would like to use these services cant afford th</w:t>
            </w:r>
            <w:r>
              <w:rPr>
                <w:rFonts w:asciiTheme="minorHAnsi" w:hAnsiTheme="minorHAnsi" w:cstheme="minorHAnsi"/>
                <w:i/>
                <w:iCs/>
                <w:szCs w:val="24"/>
              </w:rPr>
              <w:t>e</w:t>
            </w:r>
            <w:r w:rsidRPr="00D9133A">
              <w:rPr>
                <w:rFonts w:asciiTheme="minorHAnsi" w:hAnsiTheme="minorHAnsi" w:cstheme="minorHAnsi"/>
                <w:i/>
                <w:iCs/>
                <w:szCs w:val="24"/>
              </w:rPr>
              <w:t>m</w:t>
            </w:r>
          </w:p>
          <w:p w14:paraId="10F1A5B4" w14:textId="77777777" w:rsidR="0049525E" w:rsidRDefault="0049525E" w:rsidP="0049525E">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0109DC">
              <w:rPr>
                <w:rFonts w:asciiTheme="minorHAnsi" w:hAnsiTheme="minorHAnsi" w:cstheme="minorHAnsi"/>
                <w:i/>
                <w:iCs/>
                <w:szCs w:val="24"/>
              </w:rPr>
              <w:t>The courses are too expensive already...make them more expensive &amp; less people will go on then.</w:t>
            </w:r>
          </w:p>
          <w:p w14:paraId="216EB6AB" w14:textId="77777777" w:rsidR="0049525E" w:rsidRDefault="0049525E" w:rsidP="0049525E">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45232B">
              <w:rPr>
                <w:rFonts w:asciiTheme="minorHAnsi" w:hAnsiTheme="minorHAnsi" w:cstheme="minorHAnsi"/>
                <w:i/>
                <w:iCs/>
                <w:szCs w:val="24"/>
              </w:rPr>
              <w:t>Cost of living is already hurting people</w:t>
            </w:r>
          </w:p>
          <w:p w14:paraId="1F2DA556" w14:textId="2F629484" w:rsidR="0049525E" w:rsidRPr="002A193E" w:rsidRDefault="0049525E" w:rsidP="0049525E">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45232B">
              <w:rPr>
                <w:rFonts w:asciiTheme="minorHAnsi" w:hAnsiTheme="minorHAnsi" w:cstheme="minorHAnsi"/>
                <w:i/>
                <w:iCs/>
                <w:szCs w:val="24"/>
              </w:rPr>
              <w:t>If you are retired or just over the benefit threshold and can’t claim anything you have to pay full fees which are sometimes impossible to find</w:t>
            </w:r>
          </w:p>
        </w:tc>
      </w:tr>
      <w:tr w:rsidR="0049525E" w14:paraId="19B30205" w14:textId="77777777" w:rsidTr="0030653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0CDA5BEB" w14:textId="73E84FFC" w:rsidR="0049525E" w:rsidRPr="00FA1DBB" w:rsidRDefault="0049525E" w:rsidP="0049525E">
            <w:pPr>
              <w:widowControl w:val="0"/>
              <w:autoSpaceDE w:val="0"/>
              <w:autoSpaceDN w:val="0"/>
              <w:adjustRightInd w:val="0"/>
              <w:rPr>
                <w:rFonts w:cs="Calibri"/>
                <w:szCs w:val="24"/>
              </w:rPr>
            </w:pPr>
            <w:r w:rsidRPr="00772346">
              <w:rPr>
                <w:rFonts w:asciiTheme="minorHAnsi" w:hAnsiTheme="minorHAnsi" w:cstheme="minorHAnsi"/>
                <w:color w:val="000000"/>
                <w:szCs w:val="24"/>
              </w:rPr>
              <w:t>Increase the price more / there should be no subsidy</w:t>
            </w:r>
          </w:p>
        </w:tc>
        <w:tc>
          <w:tcPr>
            <w:tcW w:w="765" w:type="dxa"/>
          </w:tcPr>
          <w:p w14:paraId="3004FEB8" w14:textId="3251740E" w:rsidR="0049525E" w:rsidRDefault="0049525E" w:rsidP="0049525E">
            <w:pPr>
              <w:widowControl w:val="0"/>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cs="Calibri"/>
                <w:b/>
                <w:bCs/>
                <w:szCs w:val="24"/>
              </w:rPr>
            </w:pPr>
            <w:r w:rsidRPr="00772346">
              <w:rPr>
                <w:rFonts w:asciiTheme="minorHAnsi" w:hAnsiTheme="minorHAnsi" w:cstheme="minorHAnsi"/>
                <w:color w:val="000000"/>
                <w:szCs w:val="24"/>
              </w:rPr>
              <w:t>44</w:t>
            </w:r>
          </w:p>
        </w:tc>
        <w:tc>
          <w:tcPr>
            <w:tcW w:w="709" w:type="dxa"/>
          </w:tcPr>
          <w:p w14:paraId="4AACA319" w14:textId="635E2A4A" w:rsidR="0049525E" w:rsidRDefault="00380574" w:rsidP="0049525E">
            <w:pPr>
              <w:widowControl w:val="0"/>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cs="Calibri"/>
                <w:b/>
                <w:bCs/>
                <w:i/>
                <w:iCs/>
                <w:szCs w:val="24"/>
              </w:rPr>
            </w:pPr>
            <w:r>
              <w:rPr>
                <w:rFonts w:asciiTheme="minorHAnsi" w:hAnsiTheme="minorHAnsi" w:cstheme="minorHAnsi"/>
                <w:i/>
                <w:iCs/>
                <w:color w:val="000000"/>
                <w:szCs w:val="24"/>
              </w:rPr>
              <w:t>19.8</w:t>
            </w:r>
          </w:p>
        </w:tc>
        <w:tc>
          <w:tcPr>
            <w:tcW w:w="5492" w:type="dxa"/>
          </w:tcPr>
          <w:p w14:paraId="53D2856E" w14:textId="77777777" w:rsidR="0049525E" w:rsidRDefault="0049525E" w:rsidP="0049525E">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4D50CC">
              <w:rPr>
                <w:rFonts w:asciiTheme="minorHAnsi" w:hAnsiTheme="minorHAnsi" w:cstheme="minorHAnsi"/>
                <w:i/>
                <w:iCs/>
                <w:szCs w:val="24"/>
              </w:rPr>
              <w:t>If the council has to provide a balanced budget, surely the cost of this service should be increased to be self sufficient</w:t>
            </w:r>
          </w:p>
          <w:p w14:paraId="4E55B017" w14:textId="77777777" w:rsidR="0049525E" w:rsidRDefault="0049525E" w:rsidP="0049525E">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D70FB9">
              <w:rPr>
                <w:rFonts w:asciiTheme="minorHAnsi" w:hAnsiTheme="minorHAnsi" w:cstheme="minorHAnsi"/>
                <w:i/>
                <w:iCs/>
                <w:szCs w:val="24"/>
              </w:rPr>
              <w:t>Don't subsidise these courses. If demand is dropping then the provision of these courses should be questioned and an alternative found.</w:t>
            </w:r>
          </w:p>
          <w:p w14:paraId="5BF9D025" w14:textId="4851481C" w:rsidR="0049525E" w:rsidRPr="002A193E" w:rsidRDefault="0049525E" w:rsidP="0049525E">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0F23DF">
              <w:rPr>
                <w:rFonts w:asciiTheme="minorHAnsi" w:hAnsiTheme="minorHAnsi" w:cstheme="minorHAnsi"/>
                <w:i/>
                <w:iCs/>
                <w:szCs w:val="24"/>
              </w:rPr>
              <w:t>Courses are too cheap. Increase to £10. Scrap subsidies for those on benefits.</w:t>
            </w:r>
          </w:p>
        </w:tc>
      </w:tr>
      <w:tr w:rsidR="0049525E" w14:paraId="270256C2" w14:textId="77777777" w:rsidTr="003065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036146D9" w14:textId="71482745" w:rsidR="0049525E" w:rsidRPr="00FA1DBB" w:rsidRDefault="0049525E" w:rsidP="0049525E">
            <w:pPr>
              <w:widowControl w:val="0"/>
              <w:autoSpaceDE w:val="0"/>
              <w:autoSpaceDN w:val="0"/>
              <w:adjustRightInd w:val="0"/>
              <w:rPr>
                <w:rFonts w:cs="Calibri"/>
                <w:color w:val="000000"/>
                <w:szCs w:val="24"/>
              </w:rPr>
            </w:pPr>
            <w:r w:rsidRPr="00772346">
              <w:rPr>
                <w:rFonts w:asciiTheme="minorHAnsi" w:hAnsiTheme="minorHAnsi" w:cstheme="minorHAnsi"/>
                <w:color w:val="000000"/>
                <w:szCs w:val="24"/>
              </w:rPr>
              <w:t>Reduce the offer</w:t>
            </w:r>
          </w:p>
        </w:tc>
        <w:tc>
          <w:tcPr>
            <w:tcW w:w="765" w:type="dxa"/>
          </w:tcPr>
          <w:p w14:paraId="45E79BD1" w14:textId="78177EBE" w:rsidR="0049525E" w:rsidRPr="00EE3CCB" w:rsidRDefault="0049525E" w:rsidP="0049525E">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Calibri"/>
                <w:color w:val="000000"/>
                <w:szCs w:val="24"/>
              </w:rPr>
            </w:pPr>
            <w:r w:rsidRPr="00772346">
              <w:rPr>
                <w:rFonts w:asciiTheme="minorHAnsi" w:hAnsiTheme="minorHAnsi" w:cstheme="minorHAnsi"/>
                <w:color w:val="000000"/>
                <w:szCs w:val="24"/>
              </w:rPr>
              <w:t>26</w:t>
            </w:r>
          </w:p>
        </w:tc>
        <w:tc>
          <w:tcPr>
            <w:tcW w:w="709" w:type="dxa"/>
          </w:tcPr>
          <w:p w14:paraId="6151887A" w14:textId="1C22EBBC" w:rsidR="0049525E" w:rsidRPr="00EE3CCB" w:rsidRDefault="00380574" w:rsidP="0049525E">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asciiTheme="minorHAnsi" w:hAnsiTheme="minorHAnsi" w:cstheme="minorHAnsi"/>
                <w:i/>
                <w:iCs/>
                <w:color w:val="000000"/>
                <w:szCs w:val="24"/>
              </w:rPr>
              <w:t>11.7</w:t>
            </w:r>
          </w:p>
        </w:tc>
        <w:tc>
          <w:tcPr>
            <w:tcW w:w="5492" w:type="dxa"/>
          </w:tcPr>
          <w:p w14:paraId="47045543" w14:textId="77777777" w:rsidR="0049525E" w:rsidRDefault="0049525E" w:rsidP="0049525E">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0F23DF">
              <w:rPr>
                <w:rFonts w:asciiTheme="minorHAnsi" w:hAnsiTheme="minorHAnsi" w:cstheme="minorHAnsi"/>
                <w:i/>
                <w:iCs/>
                <w:szCs w:val="24"/>
              </w:rPr>
              <w:t>Do not run courses that are not attended in full capacity— obviously a waste of resources, streamline courses</w:t>
            </w:r>
          </w:p>
          <w:p w14:paraId="0C47D54B" w14:textId="77777777" w:rsidR="0049525E" w:rsidRDefault="0049525E" w:rsidP="0049525E">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B81B98">
              <w:rPr>
                <w:rFonts w:asciiTheme="minorHAnsi" w:hAnsiTheme="minorHAnsi" w:cstheme="minorHAnsi"/>
                <w:i/>
                <w:iCs/>
                <w:szCs w:val="24"/>
              </w:rPr>
              <w:t>Could the least popular courses be cut or reduce in number and the concessionary rate remain as it currently is?</w:t>
            </w:r>
          </w:p>
          <w:p w14:paraId="0FED8B36" w14:textId="3AAB96CE" w:rsidR="0049525E" w:rsidRPr="002A193E" w:rsidRDefault="0049525E" w:rsidP="0049525E">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B81B98">
              <w:rPr>
                <w:rFonts w:asciiTheme="minorHAnsi" w:hAnsiTheme="minorHAnsi" w:cstheme="minorHAnsi"/>
                <w:i/>
                <w:iCs/>
                <w:szCs w:val="24"/>
              </w:rPr>
              <w:t xml:space="preserve">140 courses are too </w:t>
            </w:r>
            <w:r w:rsidR="005E1C3D" w:rsidRPr="00B81B98">
              <w:rPr>
                <w:rFonts w:asciiTheme="minorHAnsi" w:hAnsiTheme="minorHAnsi" w:cstheme="minorHAnsi"/>
                <w:i/>
                <w:iCs/>
                <w:szCs w:val="24"/>
              </w:rPr>
              <w:t>much,</w:t>
            </w:r>
            <w:r w:rsidRPr="00B81B98">
              <w:rPr>
                <w:rFonts w:asciiTheme="minorHAnsi" w:hAnsiTheme="minorHAnsi" w:cstheme="minorHAnsi"/>
                <w:i/>
                <w:iCs/>
                <w:szCs w:val="24"/>
              </w:rPr>
              <w:t xml:space="preserve"> less the number of courses</w:t>
            </w:r>
          </w:p>
        </w:tc>
      </w:tr>
      <w:tr w:rsidR="0049525E" w14:paraId="68B65869" w14:textId="77777777" w:rsidTr="0030653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1FC71689" w14:textId="17A16119" w:rsidR="0049525E" w:rsidRPr="00FA1DBB" w:rsidRDefault="0049525E" w:rsidP="0049525E">
            <w:pPr>
              <w:widowControl w:val="0"/>
              <w:autoSpaceDE w:val="0"/>
              <w:autoSpaceDN w:val="0"/>
              <w:adjustRightInd w:val="0"/>
              <w:rPr>
                <w:rFonts w:cs="Calibri"/>
                <w:color w:val="000000"/>
                <w:szCs w:val="24"/>
              </w:rPr>
            </w:pPr>
            <w:r w:rsidRPr="00772346">
              <w:rPr>
                <w:rFonts w:asciiTheme="minorHAnsi" w:hAnsiTheme="minorHAnsi" w:cstheme="minorHAnsi"/>
                <w:color w:val="000000"/>
                <w:szCs w:val="24"/>
              </w:rPr>
              <w:t>Education is important. Should be affordable / free</w:t>
            </w:r>
          </w:p>
        </w:tc>
        <w:tc>
          <w:tcPr>
            <w:tcW w:w="765" w:type="dxa"/>
          </w:tcPr>
          <w:p w14:paraId="33B8593E" w14:textId="2516AB97" w:rsidR="0049525E" w:rsidRPr="00EE3CCB" w:rsidRDefault="0049525E" w:rsidP="0049525E">
            <w:pPr>
              <w:widowControl w:val="0"/>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cs="Calibri"/>
                <w:color w:val="000000"/>
                <w:szCs w:val="24"/>
              </w:rPr>
            </w:pPr>
            <w:r w:rsidRPr="00772346">
              <w:rPr>
                <w:rFonts w:asciiTheme="minorHAnsi" w:hAnsiTheme="minorHAnsi" w:cstheme="minorHAnsi"/>
                <w:color w:val="000000"/>
                <w:szCs w:val="24"/>
              </w:rPr>
              <w:t>24</w:t>
            </w:r>
          </w:p>
        </w:tc>
        <w:tc>
          <w:tcPr>
            <w:tcW w:w="709" w:type="dxa"/>
          </w:tcPr>
          <w:p w14:paraId="42446056" w14:textId="09DAC0FF" w:rsidR="0049525E" w:rsidRPr="00EE3CCB" w:rsidRDefault="00380574" w:rsidP="0049525E">
            <w:pPr>
              <w:widowControl w:val="0"/>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asciiTheme="minorHAnsi" w:hAnsiTheme="minorHAnsi" w:cstheme="minorHAnsi"/>
                <w:i/>
                <w:iCs/>
                <w:color w:val="000000"/>
                <w:szCs w:val="24"/>
              </w:rPr>
              <w:t>10.8</w:t>
            </w:r>
          </w:p>
        </w:tc>
        <w:tc>
          <w:tcPr>
            <w:tcW w:w="5492" w:type="dxa"/>
          </w:tcPr>
          <w:p w14:paraId="11D827E6" w14:textId="77777777" w:rsidR="0049525E" w:rsidRDefault="00BB3F40" w:rsidP="005E1C3D">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BB3F40">
              <w:rPr>
                <w:rFonts w:asciiTheme="minorHAnsi" w:hAnsiTheme="minorHAnsi" w:cstheme="minorHAnsi"/>
                <w:i/>
                <w:iCs/>
                <w:szCs w:val="24"/>
              </w:rPr>
              <w:t>adult learning should be a priority, instead of charging more the council should be trying to make them free</w:t>
            </w:r>
          </w:p>
          <w:p w14:paraId="73F0BBBE" w14:textId="77777777" w:rsidR="00BB3F40" w:rsidRDefault="00BB3F40" w:rsidP="005E1C3D">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BB3F40">
              <w:rPr>
                <w:rFonts w:asciiTheme="minorHAnsi" w:hAnsiTheme="minorHAnsi" w:cstheme="minorHAnsi"/>
                <w:i/>
                <w:iCs/>
                <w:szCs w:val="24"/>
              </w:rPr>
              <w:t>If your using tax payer funds, then its paid for. Surely its better to help people back into work, and give them a sense of purpose. And to make them valued and constructive members of the community.</w:t>
            </w:r>
          </w:p>
          <w:p w14:paraId="5430A1A7" w14:textId="1199EDC1" w:rsidR="00BB3F40" w:rsidRPr="005E1C3D" w:rsidRDefault="00E569FB" w:rsidP="005E1C3D">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E569FB">
              <w:rPr>
                <w:rFonts w:asciiTheme="minorHAnsi" w:hAnsiTheme="minorHAnsi" w:cstheme="minorHAnsi"/>
                <w:i/>
                <w:iCs/>
                <w:szCs w:val="24"/>
              </w:rPr>
              <w:t>I think the subsidy is money well spent and these courses should be accessible to all</w:t>
            </w:r>
          </w:p>
        </w:tc>
      </w:tr>
      <w:tr w:rsidR="0049525E" w14:paraId="2F19B5EA" w14:textId="77777777" w:rsidTr="00F02D16">
        <w:trPr>
          <w:cnfStyle w:val="000000100000" w:firstRow="0" w:lastRow="0" w:firstColumn="0" w:lastColumn="0" w:oddVBand="0" w:evenVBand="0" w:oddHBand="1" w:evenHBand="0" w:firstRowFirstColumn="0" w:firstRowLastColumn="0" w:lastRowFirstColumn="0" w:lastRowLastColumn="0"/>
          <w:trHeight w:val="2072"/>
        </w:trPr>
        <w:tc>
          <w:tcPr>
            <w:cnfStyle w:val="001000000000" w:firstRow="0" w:lastRow="0" w:firstColumn="1" w:lastColumn="0" w:oddVBand="0" w:evenVBand="0" w:oddHBand="0" w:evenHBand="0" w:firstRowFirstColumn="0" w:firstRowLastColumn="0" w:lastRowFirstColumn="0" w:lastRowLastColumn="0"/>
            <w:tcW w:w="2518" w:type="dxa"/>
          </w:tcPr>
          <w:p w14:paraId="0AF2B46E" w14:textId="086498BE" w:rsidR="0049525E" w:rsidRPr="00772346" w:rsidRDefault="0049525E" w:rsidP="0049525E">
            <w:pPr>
              <w:widowControl w:val="0"/>
              <w:autoSpaceDE w:val="0"/>
              <w:autoSpaceDN w:val="0"/>
              <w:adjustRightInd w:val="0"/>
              <w:rPr>
                <w:rFonts w:asciiTheme="minorHAnsi" w:hAnsiTheme="minorHAnsi" w:cstheme="minorHAnsi"/>
                <w:color w:val="000000"/>
                <w:szCs w:val="24"/>
              </w:rPr>
            </w:pPr>
            <w:r w:rsidRPr="00772346">
              <w:rPr>
                <w:rFonts w:asciiTheme="minorHAnsi" w:hAnsiTheme="minorHAnsi" w:cstheme="minorHAnsi"/>
                <w:color w:val="000000"/>
                <w:szCs w:val="24"/>
              </w:rPr>
              <w:t>Improve promotion / take-up</w:t>
            </w:r>
          </w:p>
        </w:tc>
        <w:tc>
          <w:tcPr>
            <w:tcW w:w="765" w:type="dxa"/>
          </w:tcPr>
          <w:p w14:paraId="1C0096D0" w14:textId="1644767C" w:rsidR="0049525E" w:rsidRPr="00772346" w:rsidRDefault="0049525E" w:rsidP="0049525E">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772346">
              <w:rPr>
                <w:rFonts w:asciiTheme="minorHAnsi" w:hAnsiTheme="minorHAnsi" w:cstheme="minorHAnsi"/>
                <w:color w:val="000000"/>
                <w:szCs w:val="24"/>
              </w:rPr>
              <w:t>17</w:t>
            </w:r>
          </w:p>
        </w:tc>
        <w:tc>
          <w:tcPr>
            <w:tcW w:w="709" w:type="dxa"/>
          </w:tcPr>
          <w:p w14:paraId="5DA65B8A" w14:textId="79D584FC" w:rsidR="0049525E" w:rsidRPr="00772346" w:rsidRDefault="00A30D4F" w:rsidP="0049525E">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color w:val="000000"/>
                <w:szCs w:val="24"/>
              </w:rPr>
            </w:pPr>
            <w:r>
              <w:rPr>
                <w:rFonts w:asciiTheme="minorHAnsi" w:hAnsiTheme="minorHAnsi" w:cstheme="minorHAnsi"/>
                <w:i/>
                <w:iCs/>
                <w:color w:val="000000"/>
                <w:szCs w:val="24"/>
              </w:rPr>
              <w:t>7</w:t>
            </w:r>
            <w:r w:rsidR="0049525E" w:rsidRPr="00772346">
              <w:rPr>
                <w:rFonts w:asciiTheme="minorHAnsi" w:hAnsiTheme="minorHAnsi" w:cstheme="minorHAnsi"/>
                <w:i/>
                <w:iCs/>
                <w:color w:val="000000"/>
                <w:szCs w:val="24"/>
              </w:rPr>
              <w:t>.7</w:t>
            </w:r>
          </w:p>
        </w:tc>
        <w:tc>
          <w:tcPr>
            <w:tcW w:w="5492" w:type="dxa"/>
          </w:tcPr>
          <w:p w14:paraId="3665A01F" w14:textId="77777777" w:rsidR="0049525E" w:rsidRDefault="00E569FB" w:rsidP="005E1C3D">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E569FB">
              <w:rPr>
                <w:rFonts w:asciiTheme="minorHAnsi" w:hAnsiTheme="minorHAnsi" w:cstheme="minorHAnsi"/>
                <w:i/>
                <w:iCs/>
                <w:szCs w:val="24"/>
              </w:rPr>
              <w:t>This is the first I have ever heard of these courses and I cannot be the only one. More awareness would have more attendance.</w:t>
            </w:r>
          </w:p>
          <w:p w14:paraId="52129CE4" w14:textId="7A52AA4A" w:rsidR="00E569FB" w:rsidRPr="005E1C3D" w:rsidRDefault="00D010A7" w:rsidP="005E1C3D">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D010A7">
              <w:rPr>
                <w:rFonts w:asciiTheme="minorHAnsi" w:hAnsiTheme="minorHAnsi" w:cstheme="minorHAnsi"/>
                <w:i/>
                <w:iCs/>
                <w:szCs w:val="24"/>
              </w:rPr>
              <w:t>Makes more sense to advertise courses more so more people join, reducing costs without added cost</w:t>
            </w:r>
          </w:p>
        </w:tc>
      </w:tr>
      <w:tr w:rsidR="0049525E" w14:paraId="563974F6" w14:textId="77777777" w:rsidTr="0030653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041CFDD2" w14:textId="7548D5CF" w:rsidR="0049525E" w:rsidRPr="00772346" w:rsidRDefault="0049525E" w:rsidP="0049525E">
            <w:pPr>
              <w:widowControl w:val="0"/>
              <w:autoSpaceDE w:val="0"/>
              <w:autoSpaceDN w:val="0"/>
              <w:adjustRightInd w:val="0"/>
              <w:rPr>
                <w:rFonts w:asciiTheme="minorHAnsi" w:hAnsiTheme="minorHAnsi" w:cstheme="minorHAnsi"/>
                <w:color w:val="000000"/>
                <w:szCs w:val="24"/>
              </w:rPr>
            </w:pPr>
            <w:r w:rsidRPr="00772346">
              <w:rPr>
                <w:rFonts w:asciiTheme="minorHAnsi" w:hAnsiTheme="minorHAnsi" w:cstheme="minorHAnsi"/>
                <w:color w:val="000000"/>
                <w:szCs w:val="24"/>
              </w:rPr>
              <w:lastRenderedPageBreak/>
              <w:t>Review the full / concessionary price</w:t>
            </w:r>
          </w:p>
        </w:tc>
        <w:tc>
          <w:tcPr>
            <w:tcW w:w="765" w:type="dxa"/>
          </w:tcPr>
          <w:p w14:paraId="67420973" w14:textId="063F5B3E" w:rsidR="0049525E" w:rsidRPr="00772346" w:rsidRDefault="0049525E" w:rsidP="0049525E">
            <w:pPr>
              <w:widowControl w:val="0"/>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772346">
              <w:rPr>
                <w:rFonts w:asciiTheme="minorHAnsi" w:hAnsiTheme="minorHAnsi" w:cstheme="minorHAnsi"/>
                <w:color w:val="000000"/>
                <w:szCs w:val="24"/>
              </w:rPr>
              <w:t>12</w:t>
            </w:r>
          </w:p>
        </w:tc>
        <w:tc>
          <w:tcPr>
            <w:tcW w:w="709" w:type="dxa"/>
          </w:tcPr>
          <w:p w14:paraId="6B716867" w14:textId="513E26F2" w:rsidR="0049525E" w:rsidRPr="00772346" w:rsidRDefault="00A30D4F" w:rsidP="0049525E">
            <w:pPr>
              <w:widowControl w:val="0"/>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color w:val="000000"/>
                <w:szCs w:val="24"/>
              </w:rPr>
            </w:pPr>
            <w:r>
              <w:rPr>
                <w:rFonts w:asciiTheme="minorHAnsi" w:hAnsiTheme="minorHAnsi" w:cstheme="minorHAnsi"/>
                <w:i/>
                <w:iCs/>
                <w:color w:val="000000"/>
                <w:szCs w:val="24"/>
              </w:rPr>
              <w:t>5.</w:t>
            </w:r>
            <w:r w:rsidR="0049525E" w:rsidRPr="00772346">
              <w:rPr>
                <w:rFonts w:asciiTheme="minorHAnsi" w:hAnsiTheme="minorHAnsi" w:cstheme="minorHAnsi"/>
                <w:i/>
                <w:iCs/>
                <w:color w:val="000000"/>
                <w:szCs w:val="24"/>
              </w:rPr>
              <w:t>4</w:t>
            </w:r>
          </w:p>
        </w:tc>
        <w:tc>
          <w:tcPr>
            <w:tcW w:w="5492" w:type="dxa"/>
          </w:tcPr>
          <w:p w14:paraId="6EC925C2" w14:textId="77777777" w:rsidR="0049525E" w:rsidRDefault="00DF1C8F" w:rsidP="005E1C3D">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DF1C8F">
              <w:rPr>
                <w:rFonts w:asciiTheme="minorHAnsi" w:hAnsiTheme="minorHAnsi" w:cstheme="minorHAnsi"/>
                <w:i/>
                <w:iCs/>
                <w:szCs w:val="24"/>
              </w:rPr>
              <w:t>The subsidy should remain but I feel the fees could be increased by a larger amount for working people</w:t>
            </w:r>
          </w:p>
          <w:p w14:paraId="78BF1945" w14:textId="2A52DB24" w:rsidR="00DF1C8F" w:rsidRPr="005E1C3D" w:rsidRDefault="000E095F" w:rsidP="005E1C3D">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0E095F">
              <w:rPr>
                <w:rFonts w:asciiTheme="minorHAnsi" w:hAnsiTheme="minorHAnsi" w:cstheme="minorHAnsi"/>
                <w:i/>
                <w:iCs/>
                <w:szCs w:val="24"/>
              </w:rPr>
              <w:t>Students are already in education they should not have discount again. People who are out of work or have been for a while would benefit more these classes. Or people looking to change their job maybe.</w:t>
            </w:r>
          </w:p>
        </w:tc>
      </w:tr>
      <w:tr w:rsidR="0049525E" w14:paraId="018CA756" w14:textId="77777777" w:rsidTr="003065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0073671B" w14:textId="0BFC3C40" w:rsidR="0049525E" w:rsidRPr="00772346" w:rsidRDefault="0049525E" w:rsidP="0049525E">
            <w:pPr>
              <w:widowControl w:val="0"/>
              <w:autoSpaceDE w:val="0"/>
              <w:autoSpaceDN w:val="0"/>
              <w:adjustRightInd w:val="0"/>
              <w:rPr>
                <w:rFonts w:asciiTheme="minorHAnsi" w:hAnsiTheme="minorHAnsi" w:cstheme="minorHAnsi"/>
                <w:color w:val="000000"/>
                <w:szCs w:val="24"/>
              </w:rPr>
            </w:pPr>
            <w:r w:rsidRPr="00772346">
              <w:rPr>
                <w:rFonts w:asciiTheme="minorHAnsi" w:hAnsiTheme="minorHAnsi" w:cstheme="minorHAnsi"/>
                <w:color w:val="000000"/>
                <w:szCs w:val="24"/>
              </w:rPr>
              <w:t>Reduce costs elsewhere/ find funding from other sources</w:t>
            </w:r>
          </w:p>
        </w:tc>
        <w:tc>
          <w:tcPr>
            <w:tcW w:w="765" w:type="dxa"/>
          </w:tcPr>
          <w:p w14:paraId="6647379F" w14:textId="66A02AF5" w:rsidR="0049525E" w:rsidRPr="00772346" w:rsidRDefault="0049525E" w:rsidP="0049525E">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772346">
              <w:rPr>
                <w:rFonts w:asciiTheme="minorHAnsi" w:hAnsiTheme="minorHAnsi" w:cstheme="minorHAnsi"/>
                <w:color w:val="000000"/>
                <w:szCs w:val="24"/>
              </w:rPr>
              <w:t>9</w:t>
            </w:r>
          </w:p>
        </w:tc>
        <w:tc>
          <w:tcPr>
            <w:tcW w:w="709" w:type="dxa"/>
          </w:tcPr>
          <w:p w14:paraId="552DAD2C" w14:textId="40C8DE8F" w:rsidR="0049525E" w:rsidRPr="00772346" w:rsidRDefault="00A37339" w:rsidP="0049525E">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color w:val="000000"/>
                <w:szCs w:val="24"/>
              </w:rPr>
            </w:pPr>
            <w:r>
              <w:rPr>
                <w:rFonts w:asciiTheme="minorHAnsi" w:hAnsiTheme="minorHAnsi" w:cstheme="minorHAnsi"/>
                <w:i/>
                <w:iCs/>
                <w:color w:val="000000"/>
                <w:szCs w:val="24"/>
              </w:rPr>
              <w:t>4.1</w:t>
            </w:r>
          </w:p>
        </w:tc>
        <w:tc>
          <w:tcPr>
            <w:tcW w:w="5492" w:type="dxa"/>
          </w:tcPr>
          <w:p w14:paraId="7DCDAEC6" w14:textId="77777777" w:rsidR="0049525E" w:rsidRDefault="00086A51" w:rsidP="005E1C3D">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Pr>
                <w:rFonts w:asciiTheme="minorHAnsi" w:hAnsiTheme="minorHAnsi" w:cstheme="minorHAnsi"/>
                <w:i/>
                <w:iCs/>
                <w:szCs w:val="24"/>
              </w:rPr>
              <w:t>P</w:t>
            </w:r>
            <w:r w:rsidRPr="00086A51">
              <w:rPr>
                <w:rFonts w:asciiTheme="minorHAnsi" w:hAnsiTheme="minorHAnsi" w:cstheme="minorHAnsi"/>
                <w:i/>
                <w:iCs/>
                <w:szCs w:val="24"/>
              </w:rPr>
              <w:t>ut even more pressure on Central Government to fund via other means</w:t>
            </w:r>
          </w:p>
          <w:p w14:paraId="54595131" w14:textId="6D980E3D" w:rsidR="00086A51" w:rsidRPr="005E1C3D" w:rsidRDefault="006F69D5" w:rsidP="005E1C3D">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6F69D5">
              <w:rPr>
                <w:rFonts w:asciiTheme="minorHAnsi" w:hAnsiTheme="minorHAnsi" w:cstheme="minorHAnsi"/>
                <w:i/>
                <w:iCs/>
                <w:szCs w:val="24"/>
              </w:rPr>
              <w:t>Spend less on management and committee</w:t>
            </w:r>
          </w:p>
        </w:tc>
      </w:tr>
      <w:tr w:rsidR="0049525E" w14:paraId="022B421F" w14:textId="77777777" w:rsidTr="0030653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022C68BB" w14:textId="50945D3A" w:rsidR="0049525E" w:rsidRPr="00772346" w:rsidRDefault="0049525E" w:rsidP="0049525E">
            <w:pPr>
              <w:widowControl w:val="0"/>
              <w:autoSpaceDE w:val="0"/>
              <w:autoSpaceDN w:val="0"/>
              <w:adjustRightInd w:val="0"/>
              <w:rPr>
                <w:rFonts w:asciiTheme="minorHAnsi" w:hAnsiTheme="minorHAnsi" w:cstheme="minorHAnsi"/>
                <w:color w:val="000000"/>
                <w:szCs w:val="24"/>
              </w:rPr>
            </w:pPr>
            <w:r w:rsidRPr="00772346">
              <w:rPr>
                <w:rFonts w:asciiTheme="minorHAnsi" w:hAnsiTheme="minorHAnsi" w:cstheme="minorHAnsi"/>
                <w:color w:val="000000"/>
                <w:szCs w:val="24"/>
              </w:rPr>
              <w:t>Cut the offer entirely</w:t>
            </w:r>
          </w:p>
        </w:tc>
        <w:tc>
          <w:tcPr>
            <w:tcW w:w="765" w:type="dxa"/>
          </w:tcPr>
          <w:p w14:paraId="7CBA7B30" w14:textId="66C95C3A" w:rsidR="0049525E" w:rsidRPr="00772346" w:rsidRDefault="0049525E" w:rsidP="0049525E">
            <w:pPr>
              <w:widowControl w:val="0"/>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772346">
              <w:rPr>
                <w:rFonts w:asciiTheme="minorHAnsi" w:hAnsiTheme="minorHAnsi" w:cstheme="minorHAnsi"/>
                <w:color w:val="000000"/>
                <w:szCs w:val="24"/>
              </w:rPr>
              <w:t>7</w:t>
            </w:r>
          </w:p>
        </w:tc>
        <w:tc>
          <w:tcPr>
            <w:tcW w:w="709" w:type="dxa"/>
          </w:tcPr>
          <w:p w14:paraId="1914D58E" w14:textId="11BA0E2E" w:rsidR="0049525E" w:rsidRPr="00772346" w:rsidRDefault="00A37339" w:rsidP="0049525E">
            <w:pPr>
              <w:widowControl w:val="0"/>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color w:val="000000"/>
                <w:szCs w:val="24"/>
              </w:rPr>
            </w:pPr>
            <w:r>
              <w:rPr>
                <w:rFonts w:asciiTheme="minorHAnsi" w:hAnsiTheme="minorHAnsi" w:cstheme="minorHAnsi"/>
                <w:i/>
                <w:iCs/>
                <w:color w:val="000000"/>
                <w:szCs w:val="24"/>
              </w:rPr>
              <w:t>3.</w:t>
            </w:r>
            <w:r w:rsidR="0049525E" w:rsidRPr="00772346">
              <w:rPr>
                <w:rFonts w:asciiTheme="minorHAnsi" w:hAnsiTheme="minorHAnsi" w:cstheme="minorHAnsi"/>
                <w:i/>
                <w:iCs/>
                <w:color w:val="000000"/>
                <w:szCs w:val="24"/>
              </w:rPr>
              <w:t>2</w:t>
            </w:r>
          </w:p>
        </w:tc>
        <w:tc>
          <w:tcPr>
            <w:tcW w:w="5492" w:type="dxa"/>
          </w:tcPr>
          <w:p w14:paraId="547DA2A9" w14:textId="77777777" w:rsidR="0049525E" w:rsidRDefault="008A5199" w:rsidP="005E1C3D">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8A5199">
              <w:rPr>
                <w:rFonts w:asciiTheme="minorHAnsi" w:hAnsiTheme="minorHAnsi" w:cstheme="minorHAnsi"/>
                <w:i/>
                <w:iCs/>
                <w:szCs w:val="24"/>
              </w:rPr>
              <w:t>Council should not run these courses</w:t>
            </w:r>
          </w:p>
          <w:p w14:paraId="4F516F64" w14:textId="7D32FEBD" w:rsidR="008A5199" w:rsidRPr="005E1C3D" w:rsidRDefault="008A5199" w:rsidP="005E1C3D">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8A5199">
              <w:rPr>
                <w:rFonts w:asciiTheme="minorHAnsi" w:hAnsiTheme="minorHAnsi" w:cstheme="minorHAnsi"/>
                <w:i/>
                <w:iCs/>
                <w:szCs w:val="24"/>
              </w:rPr>
              <w:t>It would be better to get rid of the courses completely and save the money.</w:t>
            </w:r>
          </w:p>
        </w:tc>
      </w:tr>
      <w:tr w:rsidR="0049525E" w14:paraId="010EAE0A" w14:textId="77777777" w:rsidTr="003065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3E58176C" w14:textId="2B376E21" w:rsidR="0049525E" w:rsidRPr="00772346" w:rsidRDefault="0049525E" w:rsidP="0049525E">
            <w:pPr>
              <w:widowControl w:val="0"/>
              <w:autoSpaceDE w:val="0"/>
              <w:autoSpaceDN w:val="0"/>
              <w:adjustRightInd w:val="0"/>
              <w:rPr>
                <w:rFonts w:asciiTheme="minorHAnsi" w:hAnsiTheme="minorHAnsi" w:cstheme="minorHAnsi"/>
                <w:color w:val="000000"/>
                <w:szCs w:val="24"/>
              </w:rPr>
            </w:pPr>
            <w:r w:rsidRPr="00772346">
              <w:rPr>
                <w:rFonts w:asciiTheme="minorHAnsi" w:hAnsiTheme="minorHAnsi" w:cstheme="minorHAnsi"/>
                <w:color w:val="000000"/>
                <w:szCs w:val="24"/>
              </w:rPr>
              <w:t>Decrease price to inc</w:t>
            </w:r>
            <w:r>
              <w:rPr>
                <w:rFonts w:asciiTheme="minorHAnsi" w:hAnsiTheme="minorHAnsi" w:cstheme="minorHAnsi"/>
                <w:color w:val="000000"/>
                <w:szCs w:val="24"/>
              </w:rPr>
              <w:t>rease</w:t>
            </w:r>
            <w:r w:rsidRPr="00772346">
              <w:rPr>
                <w:rFonts w:asciiTheme="minorHAnsi" w:hAnsiTheme="minorHAnsi" w:cstheme="minorHAnsi"/>
                <w:color w:val="000000"/>
                <w:szCs w:val="24"/>
              </w:rPr>
              <w:t xml:space="preserve"> demand</w:t>
            </w:r>
          </w:p>
        </w:tc>
        <w:tc>
          <w:tcPr>
            <w:tcW w:w="765" w:type="dxa"/>
          </w:tcPr>
          <w:p w14:paraId="54876067" w14:textId="0888C02F" w:rsidR="0049525E" w:rsidRPr="00772346" w:rsidRDefault="0049525E" w:rsidP="0049525E">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772346">
              <w:rPr>
                <w:rFonts w:asciiTheme="minorHAnsi" w:hAnsiTheme="minorHAnsi" w:cstheme="minorHAnsi"/>
                <w:color w:val="000000"/>
                <w:szCs w:val="24"/>
              </w:rPr>
              <w:t>7</w:t>
            </w:r>
          </w:p>
        </w:tc>
        <w:tc>
          <w:tcPr>
            <w:tcW w:w="709" w:type="dxa"/>
          </w:tcPr>
          <w:p w14:paraId="688A24E9" w14:textId="706A29C3" w:rsidR="0049525E" w:rsidRPr="00772346" w:rsidRDefault="00A37339" w:rsidP="0049525E">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color w:val="000000"/>
                <w:szCs w:val="24"/>
              </w:rPr>
            </w:pPr>
            <w:r>
              <w:rPr>
                <w:rFonts w:asciiTheme="minorHAnsi" w:hAnsiTheme="minorHAnsi" w:cstheme="minorHAnsi"/>
                <w:i/>
                <w:iCs/>
                <w:color w:val="000000"/>
                <w:szCs w:val="24"/>
              </w:rPr>
              <w:t>3.</w:t>
            </w:r>
            <w:r w:rsidR="0049525E" w:rsidRPr="00772346">
              <w:rPr>
                <w:rFonts w:asciiTheme="minorHAnsi" w:hAnsiTheme="minorHAnsi" w:cstheme="minorHAnsi"/>
                <w:i/>
                <w:iCs/>
                <w:color w:val="000000"/>
                <w:szCs w:val="24"/>
              </w:rPr>
              <w:t>2</w:t>
            </w:r>
          </w:p>
        </w:tc>
        <w:tc>
          <w:tcPr>
            <w:tcW w:w="5492" w:type="dxa"/>
          </w:tcPr>
          <w:p w14:paraId="485486FE" w14:textId="77777777" w:rsidR="0049525E" w:rsidRDefault="00F10C29" w:rsidP="005E1C3D">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F10C29">
              <w:rPr>
                <w:rFonts w:asciiTheme="minorHAnsi" w:hAnsiTheme="minorHAnsi" w:cstheme="minorHAnsi"/>
                <w:i/>
                <w:iCs/>
                <w:szCs w:val="24"/>
              </w:rPr>
              <w:t>Because if fewer people taking up the courses is what’s driving the fee increase, then encouraging more people to join should be a priority over pricing more people out of courses which would continue to compound the problem.</w:t>
            </w:r>
          </w:p>
          <w:p w14:paraId="16B6E227" w14:textId="062D346C" w:rsidR="00F10C29" w:rsidRPr="005E1C3D" w:rsidRDefault="00DB0940" w:rsidP="005E1C3D">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DB0940">
              <w:rPr>
                <w:rFonts w:asciiTheme="minorHAnsi" w:hAnsiTheme="minorHAnsi" w:cstheme="minorHAnsi"/>
                <w:i/>
                <w:iCs/>
                <w:szCs w:val="24"/>
              </w:rPr>
              <w:t>Increased costs will mean fewer people accessing these services.....especially people who are on low incomes. Eventually the services will cease when numbers become so low that it is not viable. Making such services financially attractive to the lower paid is important.</w:t>
            </w:r>
          </w:p>
        </w:tc>
      </w:tr>
      <w:tr w:rsidR="0049525E" w14:paraId="7D69B356" w14:textId="77777777" w:rsidTr="0030653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368F4EE8" w14:textId="5B11E426" w:rsidR="0049525E" w:rsidRPr="00772346" w:rsidRDefault="0049525E" w:rsidP="0049525E">
            <w:pPr>
              <w:widowControl w:val="0"/>
              <w:autoSpaceDE w:val="0"/>
              <w:autoSpaceDN w:val="0"/>
              <w:adjustRightInd w:val="0"/>
              <w:rPr>
                <w:rFonts w:asciiTheme="minorHAnsi" w:hAnsiTheme="minorHAnsi" w:cstheme="minorHAnsi"/>
                <w:color w:val="000000"/>
                <w:szCs w:val="24"/>
              </w:rPr>
            </w:pPr>
            <w:r w:rsidRPr="00772346">
              <w:rPr>
                <w:rFonts w:asciiTheme="minorHAnsi" w:hAnsiTheme="minorHAnsi" w:cstheme="minorHAnsi"/>
                <w:color w:val="000000"/>
                <w:szCs w:val="24"/>
              </w:rPr>
              <w:t>Explore digital options</w:t>
            </w:r>
          </w:p>
        </w:tc>
        <w:tc>
          <w:tcPr>
            <w:tcW w:w="765" w:type="dxa"/>
          </w:tcPr>
          <w:p w14:paraId="32D2F253" w14:textId="586A7406" w:rsidR="0049525E" w:rsidRPr="00772346" w:rsidRDefault="0049525E" w:rsidP="0049525E">
            <w:pPr>
              <w:widowControl w:val="0"/>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772346">
              <w:rPr>
                <w:rFonts w:asciiTheme="minorHAnsi" w:hAnsiTheme="minorHAnsi" w:cstheme="minorHAnsi"/>
                <w:color w:val="000000"/>
                <w:szCs w:val="24"/>
              </w:rPr>
              <w:t>5</w:t>
            </w:r>
          </w:p>
        </w:tc>
        <w:tc>
          <w:tcPr>
            <w:tcW w:w="709" w:type="dxa"/>
          </w:tcPr>
          <w:p w14:paraId="61A71E09" w14:textId="4D665677" w:rsidR="0049525E" w:rsidRPr="00772346" w:rsidRDefault="0049525E" w:rsidP="0049525E">
            <w:pPr>
              <w:widowControl w:val="0"/>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color w:val="000000"/>
                <w:szCs w:val="24"/>
              </w:rPr>
            </w:pPr>
            <w:r w:rsidRPr="00772346">
              <w:rPr>
                <w:rFonts w:asciiTheme="minorHAnsi" w:hAnsiTheme="minorHAnsi" w:cstheme="minorHAnsi"/>
                <w:i/>
                <w:iCs/>
                <w:color w:val="000000"/>
                <w:szCs w:val="24"/>
              </w:rPr>
              <w:t>2.</w:t>
            </w:r>
            <w:r w:rsidR="00A37339">
              <w:rPr>
                <w:rFonts w:asciiTheme="minorHAnsi" w:hAnsiTheme="minorHAnsi" w:cstheme="minorHAnsi"/>
                <w:i/>
                <w:iCs/>
                <w:color w:val="000000"/>
                <w:szCs w:val="24"/>
              </w:rPr>
              <w:t>3</w:t>
            </w:r>
          </w:p>
        </w:tc>
        <w:tc>
          <w:tcPr>
            <w:tcW w:w="5492" w:type="dxa"/>
          </w:tcPr>
          <w:p w14:paraId="63382ED6" w14:textId="4F24522D" w:rsidR="0049525E" w:rsidRPr="005E1C3D" w:rsidRDefault="002F1B84" w:rsidP="005E1C3D">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2F1B84">
              <w:rPr>
                <w:rFonts w:asciiTheme="minorHAnsi" w:hAnsiTheme="minorHAnsi" w:cstheme="minorHAnsi"/>
                <w:i/>
                <w:iCs/>
                <w:szCs w:val="24"/>
              </w:rPr>
              <w:t>The Internet is free. Lower the budget and make a reference tool for people to access free services online such as via linked in and youtube and the like.</w:t>
            </w:r>
          </w:p>
        </w:tc>
      </w:tr>
      <w:tr w:rsidR="0049525E" w14:paraId="7C97960D" w14:textId="77777777" w:rsidTr="003065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2EB1995F" w14:textId="5E646562" w:rsidR="0049525E" w:rsidRPr="00772346" w:rsidRDefault="0049525E" w:rsidP="0049525E">
            <w:pPr>
              <w:widowControl w:val="0"/>
              <w:autoSpaceDE w:val="0"/>
              <w:autoSpaceDN w:val="0"/>
              <w:adjustRightInd w:val="0"/>
              <w:rPr>
                <w:rFonts w:asciiTheme="minorHAnsi" w:hAnsiTheme="minorHAnsi" w:cstheme="minorHAnsi"/>
                <w:color w:val="000000"/>
                <w:szCs w:val="24"/>
              </w:rPr>
            </w:pPr>
            <w:r w:rsidRPr="00772346">
              <w:rPr>
                <w:rFonts w:asciiTheme="minorHAnsi" w:hAnsiTheme="minorHAnsi" w:cstheme="minorHAnsi"/>
                <w:color w:val="000000"/>
                <w:szCs w:val="24"/>
              </w:rPr>
              <w:t>The inc</w:t>
            </w:r>
            <w:r>
              <w:rPr>
                <w:rFonts w:asciiTheme="minorHAnsi" w:hAnsiTheme="minorHAnsi" w:cstheme="minorHAnsi"/>
                <w:color w:val="000000"/>
                <w:szCs w:val="24"/>
              </w:rPr>
              <w:t>rease</w:t>
            </w:r>
            <w:r w:rsidRPr="00772346">
              <w:rPr>
                <w:rFonts w:asciiTheme="minorHAnsi" w:hAnsiTheme="minorHAnsi" w:cstheme="minorHAnsi"/>
                <w:color w:val="000000"/>
                <w:szCs w:val="24"/>
              </w:rPr>
              <w:t xml:space="preserve"> is too high</w:t>
            </w:r>
          </w:p>
        </w:tc>
        <w:tc>
          <w:tcPr>
            <w:tcW w:w="765" w:type="dxa"/>
          </w:tcPr>
          <w:p w14:paraId="6E55AC06" w14:textId="4C9259C3" w:rsidR="0049525E" w:rsidRPr="00772346" w:rsidRDefault="0049525E" w:rsidP="0049525E">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772346">
              <w:rPr>
                <w:rFonts w:asciiTheme="minorHAnsi" w:hAnsiTheme="minorHAnsi" w:cstheme="minorHAnsi"/>
                <w:color w:val="000000"/>
                <w:szCs w:val="24"/>
              </w:rPr>
              <w:t>4</w:t>
            </w:r>
          </w:p>
        </w:tc>
        <w:tc>
          <w:tcPr>
            <w:tcW w:w="709" w:type="dxa"/>
          </w:tcPr>
          <w:p w14:paraId="67B54C33" w14:textId="164D4208" w:rsidR="0049525E" w:rsidRPr="00772346" w:rsidRDefault="0049525E" w:rsidP="0049525E">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color w:val="000000"/>
                <w:szCs w:val="24"/>
              </w:rPr>
            </w:pPr>
            <w:r w:rsidRPr="00772346">
              <w:rPr>
                <w:rFonts w:asciiTheme="minorHAnsi" w:hAnsiTheme="minorHAnsi" w:cstheme="minorHAnsi"/>
                <w:i/>
                <w:iCs/>
                <w:color w:val="000000"/>
                <w:szCs w:val="24"/>
              </w:rPr>
              <w:t>1.</w:t>
            </w:r>
            <w:r w:rsidR="00A37339">
              <w:rPr>
                <w:rFonts w:asciiTheme="minorHAnsi" w:hAnsiTheme="minorHAnsi" w:cstheme="minorHAnsi"/>
                <w:i/>
                <w:iCs/>
                <w:color w:val="000000"/>
                <w:szCs w:val="24"/>
              </w:rPr>
              <w:t>8</w:t>
            </w:r>
          </w:p>
        </w:tc>
        <w:tc>
          <w:tcPr>
            <w:tcW w:w="5492" w:type="dxa"/>
          </w:tcPr>
          <w:p w14:paraId="313941A1" w14:textId="28E0936B" w:rsidR="0049525E" w:rsidRPr="005E1C3D" w:rsidRDefault="002F1B84" w:rsidP="005E1C3D">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2F1B84">
              <w:rPr>
                <w:rFonts w:asciiTheme="minorHAnsi" w:hAnsiTheme="minorHAnsi" w:cstheme="minorHAnsi"/>
                <w:i/>
                <w:iCs/>
                <w:szCs w:val="24"/>
              </w:rPr>
              <w:t>It’s too much of an increase</w:t>
            </w:r>
          </w:p>
        </w:tc>
      </w:tr>
      <w:tr w:rsidR="0049525E" w14:paraId="566C1DA8" w14:textId="77777777" w:rsidTr="0030653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56302DB7" w14:textId="0CBA9F75" w:rsidR="0049525E" w:rsidRPr="00772346" w:rsidRDefault="0049525E" w:rsidP="0049525E">
            <w:pPr>
              <w:widowControl w:val="0"/>
              <w:autoSpaceDE w:val="0"/>
              <w:autoSpaceDN w:val="0"/>
              <w:adjustRightInd w:val="0"/>
              <w:rPr>
                <w:rFonts w:asciiTheme="minorHAnsi" w:hAnsiTheme="minorHAnsi" w:cstheme="minorHAnsi"/>
                <w:color w:val="000000"/>
                <w:szCs w:val="24"/>
              </w:rPr>
            </w:pPr>
            <w:r w:rsidRPr="00772346">
              <w:rPr>
                <w:rFonts w:asciiTheme="minorHAnsi" w:hAnsiTheme="minorHAnsi" w:cstheme="minorHAnsi"/>
                <w:color w:val="000000"/>
                <w:szCs w:val="24"/>
              </w:rPr>
              <w:t>Other</w:t>
            </w:r>
          </w:p>
        </w:tc>
        <w:tc>
          <w:tcPr>
            <w:tcW w:w="765" w:type="dxa"/>
          </w:tcPr>
          <w:p w14:paraId="11569B6D" w14:textId="6E8414C8" w:rsidR="0049525E" w:rsidRPr="00772346" w:rsidRDefault="0049525E" w:rsidP="0049525E">
            <w:pPr>
              <w:widowControl w:val="0"/>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772346">
              <w:rPr>
                <w:rFonts w:asciiTheme="minorHAnsi" w:hAnsiTheme="minorHAnsi" w:cstheme="minorHAnsi"/>
                <w:color w:val="000000"/>
                <w:szCs w:val="24"/>
              </w:rPr>
              <w:t>25</w:t>
            </w:r>
          </w:p>
        </w:tc>
        <w:tc>
          <w:tcPr>
            <w:tcW w:w="709" w:type="dxa"/>
          </w:tcPr>
          <w:p w14:paraId="42956530" w14:textId="7DAE4007" w:rsidR="0049525E" w:rsidRPr="00772346" w:rsidRDefault="00A37339" w:rsidP="0049525E">
            <w:pPr>
              <w:widowControl w:val="0"/>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color w:val="000000"/>
                <w:szCs w:val="24"/>
              </w:rPr>
            </w:pPr>
            <w:r>
              <w:rPr>
                <w:rFonts w:asciiTheme="minorHAnsi" w:hAnsiTheme="minorHAnsi" w:cstheme="minorHAnsi"/>
                <w:i/>
                <w:iCs/>
                <w:color w:val="000000"/>
                <w:szCs w:val="24"/>
              </w:rPr>
              <w:t>11.3</w:t>
            </w:r>
          </w:p>
        </w:tc>
        <w:tc>
          <w:tcPr>
            <w:tcW w:w="5492" w:type="dxa"/>
          </w:tcPr>
          <w:p w14:paraId="0208F4A2" w14:textId="77777777" w:rsidR="0049525E" w:rsidRDefault="001F3870" w:rsidP="002F1B84">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1F3870">
              <w:rPr>
                <w:rFonts w:asciiTheme="minorHAnsi" w:hAnsiTheme="minorHAnsi" w:cstheme="minorHAnsi"/>
                <w:i/>
                <w:iCs/>
                <w:szCs w:val="24"/>
              </w:rPr>
              <w:t>This is not a huge increase and much less than I pay for my music lessons.</w:t>
            </w:r>
          </w:p>
          <w:p w14:paraId="2B0DECC6" w14:textId="77777777" w:rsidR="001F3870" w:rsidRDefault="001F3870" w:rsidP="002F1B84">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1F3870">
              <w:rPr>
                <w:rFonts w:asciiTheme="minorHAnsi" w:hAnsiTheme="minorHAnsi" w:cstheme="minorHAnsi"/>
                <w:i/>
                <w:iCs/>
                <w:szCs w:val="24"/>
              </w:rPr>
              <w:t>Prices up up up . Same old mantra</w:t>
            </w:r>
          </w:p>
          <w:p w14:paraId="7857ABF0" w14:textId="3747FEB5" w:rsidR="001F3870" w:rsidRPr="002F1B84" w:rsidRDefault="003F272A" w:rsidP="002F1B84">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3F272A">
              <w:rPr>
                <w:rFonts w:asciiTheme="minorHAnsi" w:hAnsiTheme="minorHAnsi" w:cstheme="minorHAnsi"/>
                <w:i/>
                <w:iCs/>
                <w:szCs w:val="24"/>
              </w:rPr>
              <w:t>The role of those who have undergone these courses and their role in serving the Cardiff community should be reviewed first</w:t>
            </w:r>
          </w:p>
        </w:tc>
      </w:tr>
      <w:tr w:rsidR="0049525E" w14:paraId="78DE8392" w14:textId="77777777" w:rsidTr="0030653F">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21812313" w14:textId="77777777" w:rsidR="0049525E" w:rsidRPr="00772346" w:rsidRDefault="0049525E" w:rsidP="0049525E">
            <w:pPr>
              <w:widowControl w:val="0"/>
              <w:autoSpaceDE w:val="0"/>
              <w:autoSpaceDN w:val="0"/>
              <w:adjustRightInd w:val="0"/>
              <w:rPr>
                <w:rFonts w:asciiTheme="minorHAnsi" w:hAnsiTheme="minorHAnsi" w:cstheme="minorHAnsi"/>
                <w:color w:val="000000"/>
                <w:szCs w:val="24"/>
              </w:rPr>
            </w:pPr>
          </w:p>
        </w:tc>
        <w:tc>
          <w:tcPr>
            <w:tcW w:w="765" w:type="dxa"/>
          </w:tcPr>
          <w:p w14:paraId="722B6099" w14:textId="144EC400" w:rsidR="0049525E" w:rsidRPr="00772346" w:rsidRDefault="0049525E" w:rsidP="0049525E">
            <w:pPr>
              <w:widowControl w:val="0"/>
              <w:autoSpaceDE w:val="0"/>
              <w:autoSpaceDN w:val="0"/>
              <w:adjustRightInd w:val="0"/>
              <w:cnfStyle w:val="010000000000" w:firstRow="0" w:lastRow="1" w:firstColumn="0" w:lastColumn="0" w:oddVBand="0" w:evenVBand="0" w:oddHBand="0" w:evenHBand="0" w:firstRowFirstColumn="0" w:firstRowLastColumn="0" w:lastRowFirstColumn="0" w:lastRowLastColumn="0"/>
              <w:rPr>
                <w:rFonts w:asciiTheme="minorHAnsi" w:hAnsiTheme="minorHAnsi" w:cstheme="minorHAnsi"/>
                <w:color w:val="000000"/>
                <w:szCs w:val="24"/>
              </w:rPr>
            </w:pPr>
            <w:r w:rsidRPr="002923CB">
              <w:rPr>
                <w:rFonts w:asciiTheme="minorHAnsi" w:hAnsiTheme="minorHAnsi" w:cstheme="minorHAnsi"/>
                <w:color w:val="000000"/>
                <w:szCs w:val="24"/>
              </w:rPr>
              <w:t>2</w:t>
            </w:r>
            <w:r w:rsidR="00A37339">
              <w:rPr>
                <w:rFonts w:asciiTheme="minorHAnsi" w:hAnsiTheme="minorHAnsi" w:cstheme="minorHAnsi"/>
                <w:color w:val="000000"/>
                <w:szCs w:val="24"/>
              </w:rPr>
              <w:t>22</w:t>
            </w:r>
          </w:p>
        </w:tc>
        <w:tc>
          <w:tcPr>
            <w:tcW w:w="709" w:type="dxa"/>
          </w:tcPr>
          <w:p w14:paraId="0525BF7A" w14:textId="77777777" w:rsidR="0049525E" w:rsidRPr="00772346" w:rsidRDefault="0049525E" w:rsidP="0049525E">
            <w:pPr>
              <w:widowControl w:val="0"/>
              <w:autoSpaceDE w:val="0"/>
              <w:autoSpaceDN w:val="0"/>
              <w:adjustRightInd w:val="0"/>
              <w:cnfStyle w:val="010000000000" w:firstRow="0" w:lastRow="1" w:firstColumn="0" w:lastColumn="0" w:oddVBand="0" w:evenVBand="0" w:oddHBand="0" w:evenHBand="0" w:firstRowFirstColumn="0" w:firstRowLastColumn="0" w:lastRowFirstColumn="0" w:lastRowLastColumn="0"/>
              <w:rPr>
                <w:rFonts w:asciiTheme="minorHAnsi" w:hAnsiTheme="minorHAnsi" w:cstheme="minorHAnsi"/>
                <w:i/>
                <w:iCs/>
                <w:color w:val="000000"/>
                <w:szCs w:val="24"/>
              </w:rPr>
            </w:pPr>
          </w:p>
        </w:tc>
        <w:tc>
          <w:tcPr>
            <w:tcW w:w="5492" w:type="dxa"/>
          </w:tcPr>
          <w:p w14:paraId="142F6265" w14:textId="77777777" w:rsidR="0049525E" w:rsidRDefault="0049525E" w:rsidP="0049525E">
            <w:pPr>
              <w:widowControl w:val="0"/>
              <w:autoSpaceDE w:val="0"/>
              <w:autoSpaceDN w:val="0"/>
              <w:adjustRightInd w:val="0"/>
              <w:spacing w:after="80"/>
              <w:ind w:left="170"/>
              <w:contextualSpacing/>
              <w:cnfStyle w:val="010000000000" w:firstRow="0" w:lastRow="1" w:firstColumn="0" w:lastColumn="0" w:oddVBand="0" w:evenVBand="0" w:oddHBand="0" w:evenHBand="0" w:firstRowFirstColumn="0" w:firstRowLastColumn="0" w:lastRowFirstColumn="0" w:lastRowLastColumn="0"/>
              <w:rPr>
                <w:rFonts w:cs="Calibri"/>
                <w:i/>
                <w:iCs/>
                <w:szCs w:val="24"/>
              </w:rPr>
            </w:pPr>
          </w:p>
        </w:tc>
      </w:tr>
    </w:tbl>
    <w:p w14:paraId="366A9EB2" w14:textId="77777777" w:rsidR="00D34529" w:rsidRPr="00B6245C" w:rsidRDefault="00D34529" w:rsidP="00D34529">
      <w:pPr>
        <w:spacing w:after="0"/>
        <w:rPr>
          <w:i/>
          <w:iCs/>
        </w:rPr>
      </w:pPr>
      <w:r w:rsidRPr="00B6245C">
        <w:rPr>
          <w:i/>
          <w:iCs/>
        </w:rPr>
        <w:t>Note: Respondents could leave multiple comments, therefore total may exceed 100%</w:t>
      </w:r>
    </w:p>
    <w:p w14:paraId="4A6BC33A" w14:textId="77777777" w:rsidR="00362E12" w:rsidRPr="00DA07B7" w:rsidRDefault="00362E12" w:rsidP="00362E12"/>
    <w:p w14:paraId="23FD0750" w14:textId="77777777" w:rsidR="00E46232" w:rsidRPr="00DA07B7" w:rsidRDefault="00E46232" w:rsidP="00E46232"/>
    <w:p w14:paraId="2E61E431" w14:textId="77777777" w:rsidR="002612E7" w:rsidRDefault="002612E7">
      <w:pPr>
        <w:rPr>
          <w:rFonts w:asciiTheme="majorHAnsi" w:eastAsiaTheme="majorEastAsia" w:hAnsiTheme="majorHAnsi" w:cstheme="majorBidi"/>
          <w:color w:val="2F5496" w:themeColor="accent1" w:themeShade="BF"/>
          <w:sz w:val="32"/>
          <w:szCs w:val="24"/>
        </w:rPr>
      </w:pPr>
      <w:r>
        <w:br w:type="page"/>
      </w:r>
    </w:p>
    <w:p w14:paraId="3D0E461B" w14:textId="7D89E6A3" w:rsidR="00E46232" w:rsidRDefault="00307B96" w:rsidP="00EF4EB9">
      <w:pPr>
        <w:pStyle w:val="Heading3"/>
      </w:pPr>
      <w:bookmarkStart w:id="77" w:name="_Toc190194145"/>
      <w:r>
        <w:lastRenderedPageBreak/>
        <w:t xml:space="preserve">Young People’s Survey: </w:t>
      </w:r>
      <w:r w:rsidR="00E46232">
        <w:t xml:space="preserve">Why Do You Disagree with </w:t>
      </w:r>
      <w:r w:rsidR="00A8793C">
        <w:t>Raising</w:t>
      </w:r>
      <w:r w:rsidR="00E46232">
        <w:t xml:space="preserve"> Fees for ‘Learning For Life’ Courses?</w:t>
      </w:r>
      <w:bookmarkEnd w:id="77"/>
    </w:p>
    <w:p w14:paraId="215A5C7D" w14:textId="5F32D2AF" w:rsidR="00D34529" w:rsidRPr="00BD2837" w:rsidRDefault="003D2E3F" w:rsidP="00D34529">
      <w:pPr>
        <w:rPr>
          <w:rStyle w:val="Hyperlink"/>
          <w:i/>
          <w:iCs/>
          <w:color w:val="CC0099"/>
        </w:rPr>
      </w:pPr>
      <w:hyperlink w:anchor="Page30" w:history="1">
        <w:r w:rsidRPr="00BD2837">
          <w:rPr>
            <w:rStyle w:val="Hyperlink"/>
            <w:i/>
            <w:iCs/>
            <w:color w:val="CC0099"/>
          </w:rPr>
          <w:t>Return to Page 30</w:t>
        </w:r>
      </w:hyperlink>
    </w:p>
    <w:tbl>
      <w:tblPr>
        <w:tblStyle w:val="GridTable4-Accent5"/>
        <w:tblW w:w="9493" w:type="dxa"/>
        <w:tblLook w:val="04E0" w:firstRow="1" w:lastRow="1" w:firstColumn="1" w:lastColumn="0" w:noHBand="0" w:noVBand="1"/>
      </w:tblPr>
      <w:tblGrid>
        <w:gridCol w:w="2405"/>
        <w:gridCol w:w="567"/>
        <w:gridCol w:w="709"/>
        <w:gridCol w:w="5812"/>
      </w:tblGrid>
      <w:tr w:rsidR="00BB11FF" w:rsidRPr="007454FF" w14:paraId="56A944E3" w14:textId="77777777" w:rsidTr="002B0202">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5" w:type="dxa"/>
          </w:tcPr>
          <w:p w14:paraId="2C402F4F" w14:textId="77777777" w:rsidR="00BB11FF" w:rsidRPr="007454FF" w:rsidRDefault="00BB11FF" w:rsidP="00BB11FF">
            <w:pPr>
              <w:widowControl w:val="0"/>
              <w:autoSpaceDE w:val="0"/>
              <w:autoSpaceDN w:val="0"/>
              <w:adjustRightInd w:val="0"/>
              <w:rPr>
                <w:rFonts w:ascii="Century Gothic" w:hAnsi="Century Gothic" w:cs="Calibri"/>
                <w:color w:val="FFFFFF"/>
                <w:sz w:val="22"/>
                <w:szCs w:val="22"/>
              </w:rPr>
            </w:pPr>
            <w:r w:rsidRPr="007454FF">
              <w:rPr>
                <w:rFonts w:ascii="Century Gothic" w:hAnsi="Century Gothic" w:cs="Calibri"/>
                <w:color w:val="FFFFFF"/>
                <w:sz w:val="22"/>
                <w:szCs w:val="22"/>
              </w:rPr>
              <w:t>Theme</w:t>
            </w:r>
          </w:p>
        </w:tc>
        <w:tc>
          <w:tcPr>
            <w:tcW w:w="567" w:type="dxa"/>
          </w:tcPr>
          <w:p w14:paraId="3563A2DF" w14:textId="77777777" w:rsidR="00BB11FF" w:rsidRPr="007454FF" w:rsidRDefault="00BB11FF"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No</w:t>
            </w:r>
          </w:p>
        </w:tc>
        <w:tc>
          <w:tcPr>
            <w:tcW w:w="709" w:type="dxa"/>
          </w:tcPr>
          <w:p w14:paraId="4A6C0F31" w14:textId="77777777" w:rsidR="00BB11FF" w:rsidRPr="007454FF" w:rsidRDefault="00BB11FF"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w:t>
            </w:r>
          </w:p>
        </w:tc>
        <w:tc>
          <w:tcPr>
            <w:tcW w:w="5812" w:type="dxa"/>
          </w:tcPr>
          <w:p w14:paraId="2E8F9DE6" w14:textId="77777777" w:rsidR="00BB11FF" w:rsidRPr="007454FF" w:rsidRDefault="00BB11FF"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Example Comments</w:t>
            </w:r>
          </w:p>
        </w:tc>
      </w:tr>
      <w:tr w:rsidR="00BB11FF" w:rsidRPr="00BC67B8" w14:paraId="71A6E5C2" w14:textId="77777777" w:rsidTr="002B020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5" w:type="dxa"/>
          </w:tcPr>
          <w:p w14:paraId="36C4AB7B" w14:textId="77777777" w:rsidR="00BB11FF" w:rsidRPr="00BC67B8" w:rsidRDefault="00BB11FF" w:rsidP="0030653F">
            <w:pPr>
              <w:widowControl w:val="0"/>
              <w:autoSpaceDE w:val="0"/>
              <w:autoSpaceDN w:val="0"/>
              <w:adjustRightInd w:val="0"/>
              <w:rPr>
                <w:rFonts w:ascii="Century Gothic" w:hAnsi="Century Gothic" w:cs="Calibri"/>
                <w:color w:val="2F5496" w:themeColor="accent1" w:themeShade="BF"/>
                <w:sz w:val="22"/>
                <w:szCs w:val="22"/>
              </w:rPr>
            </w:pPr>
            <w:r w:rsidRPr="003568E9">
              <w:rPr>
                <w:rFonts w:ascii="Century Gothic" w:hAnsi="Century Gothic" w:cs="Calibri"/>
                <w:color w:val="2F5496" w:themeColor="accent1" w:themeShade="BF"/>
                <w:sz w:val="22"/>
              </w:rPr>
              <w:t>Cost of living crisis</w:t>
            </w:r>
          </w:p>
        </w:tc>
        <w:tc>
          <w:tcPr>
            <w:tcW w:w="567" w:type="dxa"/>
          </w:tcPr>
          <w:p w14:paraId="31F3608E" w14:textId="77777777" w:rsidR="00BB11FF" w:rsidRPr="00BC67B8" w:rsidRDefault="00BB11FF" w:rsidP="0030653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szCs w:val="22"/>
              </w:rPr>
            </w:pPr>
            <w:r w:rsidRPr="003568E9">
              <w:rPr>
                <w:rFonts w:ascii="Century Gothic" w:hAnsi="Century Gothic" w:cs="Calibri"/>
                <w:color w:val="2F5496" w:themeColor="accent1" w:themeShade="BF"/>
                <w:sz w:val="22"/>
              </w:rPr>
              <w:t>8</w:t>
            </w:r>
          </w:p>
        </w:tc>
        <w:tc>
          <w:tcPr>
            <w:tcW w:w="709" w:type="dxa"/>
          </w:tcPr>
          <w:p w14:paraId="60CBFD61" w14:textId="77777777" w:rsidR="00BB11FF" w:rsidRPr="00BC67B8" w:rsidRDefault="00BB11FF" w:rsidP="0030653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szCs w:val="22"/>
              </w:rPr>
            </w:pPr>
            <w:r w:rsidRPr="003568E9">
              <w:rPr>
                <w:rFonts w:ascii="Century Gothic" w:hAnsi="Century Gothic" w:cs="Calibri"/>
                <w:i/>
                <w:iCs/>
                <w:color w:val="2F5496" w:themeColor="accent1" w:themeShade="BF"/>
                <w:sz w:val="22"/>
              </w:rPr>
              <w:t>26.7</w:t>
            </w:r>
          </w:p>
        </w:tc>
        <w:tc>
          <w:tcPr>
            <w:tcW w:w="5812" w:type="dxa"/>
          </w:tcPr>
          <w:p w14:paraId="0CC44B42" w14:textId="77777777" w:rsidR="00BB11FF" w:rsidRDefault="00BB11FF" w:rsidP="0030653F">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3E750E">
              <w:rPr>
                <w:rFonts w:ascii="Century Gothic" w:hAnsi="Century Gothic" w:cs="Calibri"/>
                <w:i/>
                <w:iCs/>
                <w:color w:val="2F5496" w:themeColor="accent1" w:themeShade="BF"/>
                <w:sz w:val="22"/>
                <w:szCs w:val="22"/>
              </w:rPr>
              <w:t>Because there are a lot of people struggling financially</w:t>
            </w:r>
          </w:p>
          <w:p w14:paraId="6187CE5C" w14:textId="77777777" w:rsidR="00BB11FF" w:rsidRDefault="00BB11FF" w:rsidP="0030653F">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123697">
              <w:rPr>
                <w:rFonts w:ascii="Century Gothic" w:hAnsi="Century Gothic" w:cs="Calibri"/>
                <w:i/>
                <w:iCs/>
                <w:color w:val="2F5496" w:themeColor="accent1" w:themeShade="BF"/>
                <w:sz w:val="22"/>
                <w:szCs w:val="22"/>
              </w:rPr>
              <w:t>People cannot afford to live nevermind pay more to try better theirselves</w:t>
            </w:r>
          </w:p>
          <w:p w14:paraId="32047FC8" w14:textId="77777777" w:rsidR="00BB11FF" w:rsidRPr="00BC67B8" w:rsidRDefault="00BB11FF" w:rsidP="0030653F">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123697">
              <w:rPr>
                <w:rFonts w:ascii="Century Gothic" w:hAnsi="Century Gothic" w:cs="Calibri"/>
                <w:i/>
                <w:iCs/>
                <w:color w:val="2F5496" w:themeColor="accent1" w:themeShade="BF"/>
                <w:sz w:val="22"/>
                <w:szCs w:val="22"/>
              </w:rPr>
              <w:t>Most young people can't afford more expenses</w:t>
            </w:r>
          </w:p>
        </w:tc>
      </w:tr>
      <w:tr w:rsidR="00BB11FF" w:rsidRPr="00BC67B8" w14:paraId="3608A7F9" w14:textId="77777777" w:rsidTr="002B020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5" w:type="dxa"/>
          </w:tcPr>
          <w:p w14:paraId="2AC935F8" w14:textId="77777777" w:rsidR="00BB11FF" w:rsidRPr="00BC67B8" w:rsidRDefault="00BB11FF" w:rsidP="0030653F">
            <w:pPr>
              <w:widowControl w:val="0"/>
              <w:autoSpaceDE w:val="0"/>
              <w:autoSpaceDN w:val="0"/>
              <w:adjustRightInd w:val="0"/>
              <w:rPr>
                <w:rFonts w:ascii="Century Gothic" w:hAnsi="Century Gothic" w:cs="Calibri"/>
                <w:color w:val="2F5496" w:themeColor="accent1" w:themeShade="BF"/>
                <w:sz w:val="22"/>
              </w:rPr>
            </w:pPr>
            <w:r w:rsidRPr="003568E9">
              <w:rPr>
                <w:rFonts w:ascii="Century Gothic" w:hAnsi="Century Gothic" w:cs="Calibri"/>
                <w:color w:val="2F5496" w:themeColor="accent1" w:themeShade="BF"/>
                <w:sz w:val="22"/>
              </w:rPr>
              <w:t>Invest in education</w:t>
            </w:r>
          </w:p>
        </w:tc>
        <w:tc>
          <w:tcPr>
            <w:tcW w:w="567" w:type="dxa"/>
          </w:tcPr>
          <w:p w14:paraId="0428338E" w14:textId="77777777" w:rsidR="00BB11FF" w:rsidRPr="00123697" w:rsidRDefault="00BB11FF" w:rsidP="0030653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rPr>
            </w:pPr>
            <w:r w:rsidRPr="00123697">
              <w:rPr>
                <w:rFonts w:ascii="Century Gothic" w:hAnsi="Century Gothic" w:cs="Calibri"/>
                <w:color w:val="2F5496" w:themeColor="accent1" w:themeShade="BF"/>
                <w:sz w:val="22"/>
              </w:rPr>
              <w:t>7</w:t>
            </w:r>
          </w:p>
        </w:tc>
        <w:tc>
          <w:tcPr>
            <w:tcW w:w="709" w:type="dxa"/>
          </w:tcPr>
          <w:p w14:paraId="154E7481" w14:textId="77777777" w:rsidR="00BB11FF" w:rsidRPr="00BC67B8" w:rsidRDefault="00BB11FF" w:rsidP="0030653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i/>
                <w:iCs/>
                <w:color w:val="2F5496" w:themeColor="accent1" w:themeShade="BF"/>
                <w:sz w:val="22"/>
              </w:rPr>
            </w:pPr>
            <w:r w:rsidRPr="003568E9">
              <w:rPr>
                <w:rFonts w:ascii="Century Gothic" w:hAnsi="Century Gothic" w:cs="Calibri"/>
                <w:i/>
                <w:iCs/>
                <w:color w:val="2F5496" w:themeColor="accent1" w:themeShade="BF"/>
                <w:sz w:val="22"/>
              </w:rPr>
              <w:t>23.3</w:t>
            </w:r>
          </w:p>
        </w:tc>
        <w:tc>
          <w:tcPr>
            <w:tcW w:w="5812" w:type="dxa"/>
          </w:tcPr>
          <w:p w14:paraId="7DD828E4" w14:textId="77777777" w:rsidR="00BB11FF" w:rsidRDefault="00BB11FF" w:rsidP="0030653F">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sidRPr="00883DBE">
              <w:rPr>
                <w:rFonts w:ascii="Century Gothic" w:hAnsi="Century Gothic" w:cs="Calibri"/>
                <w:i/>
                <w:iCs/>
                <w:color w:val="2F5496" w:themeColor="accent1" w:themeShade="BF"/>
                <w:sz w:val="22"/>
              </w:rPr>
              <w:t>Not everyone can afford it and learning new skills shouldn’t be a luxury.</w:t>
            </w:r>
          </w:p>
          <w:p w14:paraId="68A59D39" w14:textId="77777777" w:rsidR="00BB11FF" w:rsidRDefault="00BB11FF" w:rsidP="0030653F">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sidRPr="00883DBE">
              <w:rPr>
                <w:rFonts w:ascii="Century Gothic" w:hAnsi="Century Gothic" w:cs="Calibri"/>
                <w:i/>
                <w:iCs/>
                <w:color w:val="2F5496" w:themeColor="accent1" w:themeShade="BF"/>
                <w:sz w:val="22"/>
              </w:rPr>
              <w:t>Shouldn’t have to pay for learning</w:t>
            </w:r>
          </w:p>
          <w:p w14:paraId="348D9137" w14:textId="77777777" w:rsidR="00BB11FF" w:rsidRPr="00BC67B8" w:rsidRDefault="00BB11FF" w:rsidP="0030653F">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sidRPr="00FD6FF0">
              <w:rPr>
                <w:rFonts w:ascii="Century Gothic" w:hAnsi="Century Gothic" w:cs="Calibri"/>
                <w:i/>
                <w:iCs/>
                <w:color w:val="2F5496" w:themeColor="accent1" w:themeShade="BF"/>
                <w:sz w:val="22"/>
              </w:rPr>
              <w:t>Adult education enables people to learn, socialise and improve health and wellbeing.  This reduces early onset dementia, isolation, depression and anxiety - it saves money for health services and social care, so you should spend more on adult education not less.</w:t>
            </w:r>
          </w:p>
        </w:tc>
      </w:tr>
      <w:tr w:rsidR="00BB11FF" w:rsidRPr="00BC67B8" w14:paraId="117DE54B" w14:textId="77777777" w:rsidTr="002B020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5" w:type="dxa"/>
          </w:tcPr>
          <w:p w14:paraId="0520CFC1" w14:textId="77777777" w:rsidR="00BB11FF" w:rsidRPr="00BC67B8" w:rsidRDefault="00BB11FF" w:rsidP="0030653F">
            <w:pPr>
              <w:widowControl w:val="0"/>
              <w:autoSpaceDE w:val="0"/>
              <w:autoSpaceDN w:val="0"/>
              <w:adjustRightInd w:val="0"/>
              <w:rPr>
                <w:rFonts w:ascii="Century Gothic" w:hAnsi="Century Gothic" w:cs="Calibri"/>
                <w:color w:val="2F5496" w:themeColor="accent1" w:themeShade="BF"/>
                <w:sz w:val="22"/>
              </w:rPr>
            </w:pPr>
            <w:r w:rsidRPr="003568E9">
              <w:rPr>
                <w:rFonts w:ascii="Century Gothic" w:hAnsi="Century Gothic" w:cs="Calibri"/>
                <w:color w:val="2F5496" w:themeColor="accent1" w:themeShade="BF"/>
                <w:sz w:val="22"/>
              </w:rPr>
              <w:t>Will put people off</w:t>
            </w:r>
          </w:p>
        </w:tc>
        <w:tc>
          <w:tcPr>
            <w:tcW w:w="567" w:type="dxa"/>
          </w:tcPr>
          <w:p w14:paraId="56CEDFDA" w14:textId="77777777" w:rsidR="00BB11FF" w:rsidRPr="00BC67B8" w:rsidRDefault="00BB11FF" w:rsidP="0030653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rPr>
            </w:pPr>
            <w:r w:rsidRPr="003568E9">
              <w:rPr>
                <w:rFonts w:ascii="Century Gothic" w:hAnsi="Century Gothic" w:cs="Calibri"/>
                <w:color w:val="2F5496" w:themeColor="accent1" w:themeShade="BF"/>
                <w:sz w:val="22"/>
              </w:rPr>
              <w:t>5</w:t>
            </w:r>
          </w:p>
        </w:tc>
        <w:tc>
          <w:tcPr>
            <w:tcW w:w="709" w:type="dxa"/>
          </w:tcPr>
          <w:p w14:paraId="596E85A3" w14:textId="77777777" w:rsidR="00BB11FF" w:rsidRPr="00BC67B8" w:rsidRDefault="00BB11FF" w:rsidP="0030653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rPr>
            </w:pPr>
            <w:r w:rsidRPr="003568E9">
              <w:rPr>
                <w:rFonts w:ascii="Century Gothic" w:hAnsi="Century Gothic" w:cs="Calibri"/>
                <w:i/>
                <w:iCs/>
                <w:color w:val="2F5496" w:themeColor="accent1" w:themeShade="BF"/>
                <w:sz w:val="22"/>
              </w:rPr>
              <w:t>16.7</w:t>
            </w:r>
          </w:p>
        </w:tc>
        <w:tc>
          <w:tcPr>
            <w:tcW w:w="5812" w:type="dxa"/>
          </w:tcPr>
          <w:p w14:paraId="00099716" w14:textId="77777777" w:rsidR="00BB11FF" w:rsidRDefault="00BB11FF" w:rsidP="0030653F">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sidRPr="007D3B7F">
              <w:rPr>
                <w:rFonts w:ascii="Century Gothic" w:hAnsi="Century Gothic" w:cs="Calibri"/>
                <w:i/>
                <w:iCs/>
                <w:color w:val="2F5496" w:themeColor="accent1" w:themeShade="BF"/>
                <w:sz w:val="22"/>
              </w:rPr>
              <w:t>That will just mean less people can attend the courses</w:t>
            </w:r>
          </w:p>
          <w:p w14:paraId="0AF5C471" w14:textId="77777777" w:rsidR="00BB11FF" w:rsidRPr="00BC67B8" w:rsidRDefault="00BB11FF" w:rsidP="0030653F">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Pr>
                <w:rFonts w:ascii="Century Gothic" w:hAnsi="Century Gothic" w:cs="Calibri"/>
                <w:i/>
                <w:iCs/>
                <w:color w:val="2F5496" w:themeColor="accent1" w:themeShade="BF"/>
                <w:sz w:val="22"/>
              </w:rPr>
              <w:t>I</w:t>
            </w:r>
            <w:r w:rsidRPr="00714EEA">
              <w:rPr>
                <w:rFonts w:ascii="Century Gothic" w:hAnsi="Century Gothic" w:cs="Calibri"/>
                <w:i/>
                <w:iCs/>
                <w:color w:val="2F5496" w:themeColor="accent1" w:themeShade="BF"/>
                <w:sz w:val="22"/>
              </w:rPr>
              <w:t>f you put the fees up less people will still attend.  They need to be more accessible, maybe they could be held at more sites to make access easier</w:t>
            </w:r>
          </w:p>
        </w:tc>
      </w:tr>
      <w:tr w:rsidR="00BB11FF" w:rsidRPr="00BC67B8" w14:paraId="087F9782" w14:textId="77777777" w:rsidTr="002B020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5" w:type="dxa"/>
          </w:tcPr>
          <w:p w14:paraId="25D21EE5" w14:textId="77777777" w:rsidR="00BB11FF" w:rsidRPr="00BC67B8" w:rsidRDefault="00BB11FF" w:rsidP="0030653F">
            <w:pPr>
              <w:widowControl w:val="0"/>
              <w:autoSpaceDE w:val="0"/>
              <w:autoSpaceDN w:val="0"/>
              <w:adjustRightInd w:val="0"/>
              <w:rPr>
                <w:rFonts w:ascii="Century Gothic" w:hAnsi="Century Gothic" w:cs="Calibri"/>
                <w:color w:val="2F5496" w:themeColor="accent1" w:themeShade="BF"/>
                <w:sz w:val="22"/>
              </w:rPr>
            </w:pPr>
            <w:r w:rsidRPr="003568E9">
              <w:rPr>
                <w:rFonts w:ascii="Century Gothic" w:hAnsi="Century Gothic" w:cs="Calibri"/>
                <w:color w:val="2F5496" w:themeColor="accent1" w:themeShade="BF"/>
                <w:sz w:val="22"/>
              </w:rPr>
              <w:t>Discriminates against less well-off</w:t>
            </w:r>
          </w:p>
        </w:tc>
        <w:tc>
          <w:tcPr>
            <w:tcW w:w="567" w:type="dxa"/>
          </w:tcPr>
          <w:p w14:paraId="08F804C4" w14:textId="77777777" w:rsidR="00BB11FF" w:rsidRPr="00BC67B8" w:rsidRDefault="00BB11FF" w:rsidP="0030653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color w:val="2F5496" w:themeColor="accent1" w:themeShade="BF"/>
                <w:sz w:val="22"/>
              </w:rPr>
            </w:pPr>
            <w:r w:rsidRPr="003568E9">
              <w:rPr>
                <w:rFonts w:ascii="Century Gothic" w:hAnsi="Century Gothic" w:cs="Calibri"/>
                <w:color w:val="2F5496" w:themeColor="accent1" w:themeShade="BF"/>
                <w:sz w:val="22"/>
              </w:rPr>
              <w:t>5</w:t>
            </w:r>
          </w:p>
        </w:tc>
        <w:tc>
          <w:tcPr>
            <w:tcW w:w="709" w:type="dxa"/>
          </w:tcPr>
          <w:p w14:paraId="2DDB7EBD" w14:textId="77777777" w:rsidR="00BB11FF" w:rsidRPr="00BC67B8" w:rsidRDefault="00BB11FF" w:rsidP="0030653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i/>
                <w:iCs/>
                <w:color w:val="2F5496" w:themeColor="accent1" w:themeShade="BF"/>
                <w:sz w:val="22"/>
              </w:rPr>
            </w:pPr>
            <w:r w:rsidRPr="003568E9">
              <w:rPr>
                <w:rFonts w:ascii="Century Gothic" w:hAnsi="Century Gothic" w:cs="Calibri"/>
                <w:i/>
                <w:iCs/>
                <w:color w:val="2F5496" w:themeColor="accent1" w:themeShade="BF"/>
                <w:sz w:val="22"/>
              </w:rPr>
              <w:t>16.7</w:t>
            </w:r>
          </w:p>
        </w:tc>
        <w:tc>
          <w:tcPr>
            <w:tcW w:w="5812" w:type="dxa"/>
          </w:tcPr>
          <w:p w14:paraId="5899E097" w14:textId="77777777" w:rsidR="00BB11FF" w:rsidRDefault="00BB11FF" w:rsidP="0030653F">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sidRPr="00F8330E">
              <w:rPr>
                <w:rFonts w:ascii="Century Gothic" w:hAnsi="Century Gothic" w:cs="Calibri"/>
                <w:i/>
                <w:iCs/>
                <w:color w:val="2F5496" w:themeColor="accent1" w:themeShade="BF"/>
                <w:sz w:val="22"/>
              </w:rPr>
              <w:t>Because if they already don’t have these skills, the chance of them having money to put towards learning them is very unlikely</w:t>
            </w:r>
          </w:p>
          <w:p w14:paraId="2249E915" w14:textId="77777777" w:rsidR="00BB11FF" w:rsidRPr="00BC67B8" w:rsidRDefault="00BB11FF" w:rsidP="0030653F">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sidRPr="00F8330E">
              <w:rPr>
                <w:rFonts w:ascii="Century Gothic" w:hAnsi="Century Gothic" w:cs="Calibri"/>
                <w:i/>
                <w:iCs/>
                <w:color w:val="2F5496" w:themeColor="accent1" w:themeShade="BF"/>
                <w:sz w:val="22"/>
              </w:rPr>
              <w:t>It makes it elitist and less inclusive; it bars those without disposable income from vital life skills and socialisation.</w:t>
            </w:r>
          </w:p>
        </w:tc>
      </w:tr>
      <w:tr w:rsidR="00BB11FF" w:rsidRPr="00BC67B8" w14:paraId="1B3DBD52" w14:textId="77777777" w:rsidTr="002B020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5" w:type="dxa"/>
          </w:tcPr>
          <w:p w14:paraId="21E417A4" w14:textId="77777777" w:rsidR="00BB11FF" w:rsidRPr="00BC67B8" w:rsidRDefault="00BB11FF" w:rsidP="0030653F">
            <w:pPr>
              <w:widowControl w:val="0"/>
              <w:autoSpaceDE w:val="0"/>
              <w:autoSpaceDN w:val="0"/>
              <w:adjustRightInd w:val="0"/>
              <w:rPr>
                <w:rFonts w:ascii="Century Gothic" w:hAnsi="Century Gothic" w:cs="Calibri"/>
                <w:color w:val="2F5496" w:themeColor="accent1" w:themeShade="BF"/>
                <w:sz w:val="22"/>
              </w:rPr>
            </w:pPr>
            <w:r w:rsidRPr="003568E9">
              <w:rPr>
                <w:rFonts w:ascii="Century Gothic" w:hAnsi="Century Gothic" w:cs="Calibri"/>
                <w:color w:val="2F5496" w:themeColor="accent1" w:themeShade="BF"/>
                <w:sz w:val="22"/>
              </w:rPr>
              <w:t>Don't run loss-leaders</w:t>
            </w:r>
          </w:p>
        </w:tc>
        <w:tc>
          <w:tcPr>
            <w:tcW w:w="567" w:type="dxa"/>
          </w:tcPr>
          <w:p w14:paraId="466BB802" w14:textId="77777777" w:rsidR="00BB11FF" w:rsidRPr="00BC67B8" w:rsidRDefault="00BB11FF" w:rsidP="0030653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rPr>
            </w:pPr>
            <w:r w:rsidRPr="003568E9">
              <w:rPr>
                <w:rFonts w:ascii="Century Gothic" w:hAnsi="Century Gothic" w:cs="Calibri"/>
                <w:color w:val="2F5496" w:themeColor="accent1" w:themeShade="BF"/>
                <w:sz w:val="22"/>
              </w:rPr>
              <w:t>4</w:t>
            </w:r>
          </w:p>
        </w:tc>
        <w:tc>
          <w:tcPr>
            <w:tcW w:w="709" w:type="dxa"/>
          </w:tcPr>
          <w:p w14:paraId="2D7EFEDE" w14:textId="77777777" w:rsidR="00BB11FF" w:rsidRPr="00BC67B8" w:rsidRDefault="00BB11FF" w:rsidP="0030653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rPr>
            </w:pPr>
            <w:r w:rsidRPr="003568E9">
              <w:rPr>
                <w:rFonts w:ascii="Century Gothic" w:hAnsi="Century Gothic" w:cs="Calibri"/>
                <w:i/>
                <w:iCs/>
                <w:color w:val="2F5496" w:themeColor="accent1" w:themeShade="BF"/>
                <w:sz w:val="22"/>
              </w:rPr>
              <w:t>13.3</w:t>
            </w:r>
          </w:p>
        </w:tc>
        <w:tc>
          <w:tcPr>
            <w:tcW w:w="5812" w:type="dxa"/>
          </w:tcPr>
          <w:p w14:paraId="7C0451D4" w14:textId="77777777" w:rsidR="00BB11FF" w:rsidRDefault="00BB11FF" w:rsidP="0030653F">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sidRPr="00E7674E">
              <w:rPr>
                <w:rFonts w:ascii="Century Gothic" w:hAnsi="Century Gothic" w:cs="Calibri"/>
                <w:i/>
                <w:iCs/>
                <w:color w:val="2F5496" w:themeColor="accent1" w:themeShade="BF"/>
                <w:sz w:val="22"/>
              </w:rPr>
              <w:t>I think instead of raising the price do less course as often</w:t>
            </w:r>
          </w:p>
          <w:p w14:paraId="4CC42149" w14:textId="77777777" w:rsidR="00BB11FF" w:rsidRPr="00BC67B8" w:rsidRDefault="00BB11FF" w:rsidP="0030653F">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sidRPr="00E7674E">
              <w:rPr>
                <w:rFonts w:ascii="Century Gothic" w:hAnsi="Century Gothic" w:cs="Calibri"/>
                <w:i/>
                <w:iCs/>
                <w:color w:val="2F5496" w:themeColor="accent1" w:themeShade="BF"/>
                <w:sz w:val="22"/>
              </w:rPr>
              <w:t>Understand which courses are popular and which are not. The courses that are not so popular, either increase the course fee or stop offering it. For the more popular courses, keep it accessible. Alternatively, have a means tested basis</w:t>
            </w:r>
          </w:p>
        </w:tc>
      </w:tr>
      <w:tr w:rsidR="00BB11FF" w:rsidRPr="00BC67B8" w14:paraId="6AF60FB6" w14:textId="77777777" w:rsidTr="002B020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5" w:type="dxa"/>
          </w:tcPr>
          <w:p w14:paraId="2A94B76D" w14:textId="77777777" w:rsidR="00BB11FF" w:rsidRPr="00BC67B8" w:rsidRDefault="00BB11FF" w:rsidP="0030653F">
            <w:pPr>
              <w:widowControl w:val="0"/>
              <w:autoSpaceDE w:val="0"/>
              <w:autoSpaceDN w:val="0"/>
              <w:adjustRightInd w:val="0"/>
              <w:rPr>
                <w:rFonts w:ascii="Century Gothic" w:hAnsi="Century Gothic" w:cs="Calibri"/>
                <w:color w:val="2F5496" w:themeColor="accent1" w:themeShade="BF"/>
                <w:sz w:val="22"/>
              </w:rPr>
            </w:pPr>
            <w:r w:rsidRPr="003568E9">
              <w:rPr>
                <w:rFonts w:ascii="Century Gothic" w:hAnsi="Century Gothic" w:cs="Calibri"/>
                <w:color w:val="2F5496" w:themeColor="accent1" w:themeShade="BF"/>
                <w:sz w:val="22"/>
              </w:rPr>
              <w:t>Impact on mental health</w:t>
            </w:r>
          </w:p>
        </w:tc>
        <w:tc>
          <w:tcPr>
            <w:tcW w:w="567" w:type="dxa"/>
          </w:tcPr>
          <w:p w14:paraId="264D92C3" w14:textId="77777777" w:rsidR="00BB11FF" w:rsidRPr="00BC67B8" w:rsidRDefault="00BB11FF" w:rsidP="0030653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color w:val="2F5496" w:themeColor="accent1" w:themeShade="BF"/>
                <w:sz w:val="22"/>
              </w:rPr>
            </w:pPr>
            <w:r w:rsidRPr="003568E9">
              <w:rPr>
                <w:rFonts w:ascii="Century Gothic" w:hAnsi="Century Gothic" w:cs="Calibri"/>
                <w:color w:val="2F5496" w:themeColor="accent1" w:themeShade="BF"/>
                <w:sz w:val="22"/>
              </w:rPr>
              <w:t>3</w:t>
            </w:r>
          </w:p>
        </w:tc>
        <w:tc>
          <w:tcPr>
            <w:tcW w:w="709" w:type="dxa"/>
          </w:tcPr>
          <w:p w14:paraId="0904053B" w14:textId="77777777" w:rsidR="00BB11FF" w:rsidRPr="00BC67B8" w:rsidRDefault="00BB11FF" w:rsidP="0030653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i/>
                <w:iCs/>
                <w:color w:val="2F5496" w:themeColor="accent1" w:themeShade="BF"/>
                <w:sz w:val="22"/>
              </w:rPr>
            </w:pPr>
            <w:r w:rsidRPr="003568E9">
              <w:rPr>
                <w:rFonts w:ascii="Century Gothic" w:hAnsi="Century Gothic" w:cs="Calibri"/>
                <w:i/>
                <w:iCs/>
                <w:color w:val="2F5496" w:themeColor="accent1" w:themeShade="BF"/>
                <w:sz w:val="22"/>
              </w:rPr>
              <w:t>10.0</w:t>
            </w:r>
          </w:p>
        </w:tc>
        <w:tc>
          <w:tcPr>
            <w:tcW w:w="5812" w:type="dxa"/>
          </w:tcPr>
          <w:p w14:paraId="7A49595C" w14:textId="77777777" w:rsidR="00BB11FF" w:rsidRPr="00BC67B8" w:rsidRDefault="00BB11FF" w:rsidP="0030653F">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sidRPr="00DC5CC7">
              <w:rPr>
                <w:rFonts w:ascii="Century Gothic" w:hAnsi="Century Gothic" w:cs="Calibri"/>
                <w:i/>
                <w:iCs/>
                <w:color w:val="2F5496" w:themeColor="accent1" w:themeShade="BF"/>
                <w:sz w:val="22"/>
              </w:rPr>
              <w:t>Adult education enables people to learn, socialise and improve health and wellbeing.  This reduces early onset dementia, isolation, depression and anxiety - it saves money for health services and social care, so you should spend more on adult education not less.</w:t>
            </w:r>
          </w:p>
        </w:tc>
      </w:tr>
      <w:tr w:rsidR="00BB11FF" w:rsidRPr="00BC67B8" w14:paraId="3C8886D8" w14:textId="77777777" w:rsidTr="00885557">
        <w:trPr>
          <w:cnfStyle w:val="000000100000" w:firstRow="0" w:lastRow="0" w:firstColumn="0" w:lastColumn="0" w:oddVBand="0" w:evenVBand="0" w:oddHBand="1" w:evenHBand="0" w:firstRowFirstColumn="0" w:firstRowLastColumn="0" w:lastRowFirstColumn="0" w:lastRowLastColumn="0"/>
          <w:trHeight w:val="1119"/>
        </w:trPr>
        <w:tc>
          <w:tcPr>
            <w:cnfStyle w:val="001000000000" w:firstRow="0" w:lastRow="0" w:firstColumn="1" w:lastColumn="0" w:oddVBand="0" w:evenVBand="0" w:oddHBand="0" w:evenHBand="0" w:firstRowFirstColumn="0" w:firstRowLastColumn="0" w:lastRowFirstColumn="0" w:lastRowLastColumn="0"/>
            <w:tcW w:w="2405" w:type="dxa"/>
          </w:tcPr>
          <w:p w14:paraId="7CC5AB88" w14:textId="77777777" w:rsidR="00BB11FF" w:rsidRPr="00BC67B8" w:rsidRDefault="00BB11FF" w:rsidP="0030653F">
            <w:pPr>
              <w:widowControl w:val="0"/>
              <w:autoSpaceDE w:val="0"/>
              <w:autoSpaceDN w:val="0"/>
              <w:adjustRightInd w:val="0"/>
              <w:rPr>
                <w:rFonts w:ascii="Century Gothic" w:hAnsi="Century Gothic" w:cs="Calibri"/>
                <w:color w:val="2F5496" w:themeColor="accent1" w:themeShade="BF"/>
                <w:sz w:val="22"/>
                <w:szCs w:val="22"/>
              </w:rPr>
            </w:pPr>
            <w:r w:rsidRPr="003568E9">
              <w:rPr>
                <w:rFonts w:ascii="Century Gothic" w:hAnsi="Century Gothic" w:cs="Calibri"/>
                <w:color w:val="2F5496" w:themeColor="accent1" w:themeShade="BF"/>
                <w:sz w:val="22"/>
              </w:rPr>
              <w:t>Better publicity</w:t>
            </w:r>
          </w:p>
        </w:tc>
        <w:tc>
          <w:tcPr>
            <w:tcW w:w="567" w:type="dxa"/>
          </w:tcPr>
          <w:p w14:paraId="46526855" w14:textId="77777777" w:rsidR="00BB11FF" w:rsidRPr="00BC67B8" w:rsidRDefault="00BB11FF" w:rsidP="0030653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szCs w:val="22"/>
              </w:rPr>
            </w:pPr>
            <w:r w:rsidRPr="003568E9">
              <w:rPr>
                <w:rFonts w:ascii="Century Gothic" w:hAnsi="Century Gothic" w:cs="Calibri"/>
                <w:color w:val="2F5496" w:themeColor="accent1" w:themeShade="BF"/>
                <w:sz w:val="22"/>
              </w:rPr>
              <w:t>2</w:t>
            </w:r>
          </w:p>
        </w:tc>
        <w:tc>
          <w:tcPr>
            <w:tcW w:w="709" w:type="dxa"/>
          </w:tcPr>
          <w:p w14:paraId="62795C52" w14:textId="77777777" w:rsidR="00BB11FF" w:rsidRPr="00BC67B8" w:rsidRDefault="00BB11FF" w:rsidP="0030653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szCs w:val="22"/>
              </w:rPr>
            </w:pPr>
            <w:r w:rsidRPr="003568E9">
              <w:rPr>
                <w:rFonts w:ascii="Century Gothic" w:hAnsi="Century Gothic" w:cs="Calibri"/>
                <w:i/>
                <w:iCs/>
                <w:color w:val="2F5496" w:themeColor="accent1" w:themeShade="BF"/>
                <w:sz w:val="22"/>
              </w:rPr>
              <w:t>6.7</w:t>
            </w:r>
          </w:p>
        </w:tc>
        <w:tc>
          <w:tcPr>
            <w:tcW w:w="5812" w:type="dxa"/>
          </w:tcPr>
          <w:p w14:paraId="64D78EA7" w14:textId="77777777" w:rsidR="00BB11FF" w:rsidRPr="00BC67B8" w:rsidRDefault="00BB11FF" w:rsidP="0030653F">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45163B">
              <w:rPr>
                <w:rFonts w:ascii="Century Gothic" w:hAnsi="Century Gothic" w:cs="Calibri"/>
                <w:i/>
                <w:iCs/>
                <w:color w:val="2F5496" w:themeColor="accent1" w:themeShade="BF"/>
                <w:sz w:val="22"/>
                <w:szCs w:val="22"/>
              </w:rPr>
              <w:t>I think there should be more advertising for this things as they can be really good for people but people might not be very aware</w:t>
            </w:r>
          </w:p>
        </w:tc>
      </w:tr>
      <w:tr w:rsidR="00BB11FF" w:rsidRPr="00BC67B8" w14:paraId="72A5E5B6" w14:textId="77777777" w:rsidTr="002B020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5" w:type="dxa"/>
          </w:tcPr>
          <w:p w14:paraId="5CA9CEB4" w14:textId="71C3CFC1" w:rsidR="00BB11FF" w:rsidRPr="00BC67B8" w:rsidRDefault="00885557" w:rsidP="0030653F">
            <w:pPr>
              <w:widowControl w:val="0"/>
              <w:autoSpaceDE w:val="0"/>
              <w:autoSpaceDN w:val="0"/>
              <w:adjustRightInd w:val="0"/>
              <w:rPr>
                <w:rFonts w:ascii="Century Gothic" w:hAnsi="Century Gothic" w:cs="Calibri"/>
                <w:color w:val="2F5496" w:themeColor="accent1" w:themeShade="BF"/>
                <w:sz w:val="22"/>
                <w:szCs w:val="22"/>
              </w:rPr>
            </w:pPr>
            <w:r>
              <w:rPr>
                <w:rFonts w:ascii="Century Gothic" w:hAnsi="Century Gothic" w:cs="Calibri"/>
                <w:color w:val="2F5496" w:themeColor="accent1" w:themeShade="BF"/>
                <w:sz w:val="22"/>
                <w:szCs w:val="22"/>
              </w:rPr>
              <w:lastRenderedPageBreak/>
              <w:t>Something else</w:t>
            </w:r>
          </w:p>
        </w:tc>
        <w:tc>
          <w:tcPr>
            <w:tcW w:w="567" w:type="dxa"/>
          </w:tcPr>
          <w:p w14:paraId="796BBF1B" w14:textId="77777777" w:rsidR="00BB11FF" w:rsidRPr="00BC67B8" w:rsidRDefault="00BB11FF" w:rsidP="0030653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3568E9">
              <w:rPr>
                <w:rFonts w:ascii="Century Gothic" w:hAnsi="Century Gothic" w:cs="Calibri"/>
                <w:color w:val="2F5496" w:themeColor="accent1" w:themeShade="BF"/>
                <w:sz w:val="22"/>
              </w:rPr>
              <w:t>7</w:t>
            </w:r>
          </w:p>
        </w:tc>
        <w:tc>
          <w:tcPr>
            <w:tcW w:w="709" w:type="dxa"/>
          </w:tcPr>
          <w:p w14:paraId="358F6858" w14:textId="77777777" w:rsidR="00BB11FF" w:rsidRPr="00BC67B8" w:rsidRDefault="00BB11FF" w:rsidP="0030653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3568E9">
              <w:rPr>
                <w:rFonts w:ascii="Century Gothic" w:hAnsi="Century Gothic" w:cs="Calibri"/>
                <w:i/>
                <w:iCs/>
                <w:color w:val="2F5496" w:themeColor="accent1" w:themeShade="BF"/>
                <w:sz w:val="22"/>
              </w:rPr>
              <w:t>23.3</w:t>
            </w:r>
          </w:p>
        </w:tc>
        <w:tc>
          <w:tcPr>
            <w:tcW w:w="5812" w:type="dxa"/>
          </w:tcPr>
          <w:p w14:paraId="59A2C36C" w14:textId="77777777" w:rsidR="00BB11FF" w:rsidRDefault="00BB11FF" w:rsidP="0030653F">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EC53DD">
              <w:rPr>
                <w:rFonts w:ascii="Century Gothic" w:hAnsi="Century Gothic" w:cs="Calibri"/>
                <w:i/>
                <w:iCs/>
                <w:color w:val="2F5496" w:themeColor="accent1" w:themeShade="BF"/>
                <w:sz w:val="22"/>
                <w:szCs w:val="22"/>
              </w:rPr>
              <w:t>They can use the money for something else instead of raising the money</w:t>
            </w:r>
          </w:p>
          <w:p w14:paraId="542FDCB3" w14:textId="77777777" w:rsidR="00BB11FF" w:rsidRDefault="00BB11FF" w:rsidP="0030653F">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D97AEC">
              <w:rPr>
                <w:rFonts w:ascii="Century Gothic" w:hAnsi="Century Gothic" w:cs="Calibri"/>
                <w:i/>
                <w:iCs/>
                <w:color w:val="2F5496" w:themeColor="accent1" w:themeShade="BF"/>
                <w:sz w:val="22"/>
                <w:szCs w:val="22"/>
              </w:rPr>
              <w:t>I just think it's not a good idea to raise the fees</w:t>
            </w:r>
          </w:p>
          <w:p w14:paraId="4B32B065" w14:textId="77777777" w:rsidR="00BB11FF" w:rsidRPr="00BC67B8" w:rsidRDefault="00BB11FF" w:rsidP="0030653F">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D97AEC">
              <w:rPr>
                <w:rFonts w:ascii="Century Gothic" w:hAnsi="Century Gothic" w:cs="Calibri"/>
                <w:i/>
                <w:iCs/>
                <w:color w:val="2F5496" w:themeColor="accent1" w:themeShade="BF"/>
                <w:sz w:val="22"/>
                <w:szCs w:val="22"/>
              </w:rPr>
              <w:t>These could be ran by people who want to help those who may want to learn new skills and not have to be ran by the government</w:t>
            </w:r>
          </w:p>
        </w:tc>
      </w:tr>
      <w:tr w:rsidR="00BB11FF" w:rsidRPr="00BC67B8" w14:paraId="6E0E56A0" w14:textId="77777777" w:rsidTr="002B0202">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5" w:type="dxa"/>
          </w:tcPr>
          <w:p w14:paraId="616A5AD8" w14:textId="77777777" w:rsidR="00BB11FF" w:rsidRPr="00BC67B8" w:rsidRDefault="00BB11FF" w:rsidP="0030653F">
            <w:pPr>
              <w:widowControl w:val="0"/>
              <w:autoSpaceDE w:val="0"/>
              <w:autoSpaceDN w:val="0"/>
              <w:adjustRightInd w:val="0"/>
              <w:rPr>
                <w:rFonts w:ascii="Century Gothic" w:hAnsi="Century Gothic" w:cs="Calibri"/>
                <w:color w:val="2F5496" w:themeColor="accent1" w:themeShade="BF"/>
                <w:sz w:val="22"/>
                <w:szCs w:val="22"/>
              </w:rPr>
            </w:pPr>
            <w:r w:rsidRPr="00BC67B8">
              <w:rPr>
                <w:rFonts w:ascii="Century Gothic" w:hAnsi="Century Gothic" w:cs="Calibri"/>
                <w:color w:val="2F5496" w:themeColor="accent1" w:themeShade="BF"/>
                <w:sz w:val="22"/>
                <w:szCs w:val="22"/>
              </w:rPr>
              <w:t>Total</w:t>
            </w:r>
          </w:p>
        </w:tc>
        <w:tc>
          <w:tcPr>
            <w:tcW w:w="567" w:type="dxa"/>
          </w:tcPr>
          <w:p w14:paraId="482C07AE" w14:textId="77777777" w:rsidR="00BB11FF" w:rsidRPr="00BC67B8" w:rsidRDefault="00BB11FF" w:rsidP="0030653F">
            <w:pPr>
              <w:widowControl w:val="0"/>
              <w:autoSpaceDE w:val="0"/>
              <w:autoSpaceDN w:val="0"/>
              <w:adjustRightInd w:val="0"/>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color w:val="2F5496" w:themeColor="accent1" w:themeShade="BF"/>
                <w:sz w:val="22"/>
                <w:szCs w:val="22"/>
              </w:rPr>
            </w:pPr>
            <w:r>
              <w:rPr>
                <w:rFonts w:ascii="Century Gothic" w:hAnsi="Century Gothic" w:cs="Calibri"/>
                <w:color w:val="2F5496" w:themeColor="accent1" w:themeShade="BF"/>
                <w:sz w:val="22"/>
                <w:szCs w:val="22"/>
              </w:rPr>
              <w:t>30</w:t>
            </w:r>
          </w:p>
        </w:tc>
        <w:tc>
          <w:tcPr>
            <w:tcW w:w="709" w:type="dxa"/>
          </w:tcPr>
          <w:p w14:paraId="5C2F77AD" w14:textId="77777777" w:rsidR="00BB11FF" w:rsidRPr="00BC67B8" w:rsidRDefault="00BB11FF" w:rsidP="0030653F">
            <w:pPr>
              <w:widowControl w:val="0"/>
              <w:autoSpaceDE w:val="0"/>
              <w:autoSpaceDN w:val="0"/>
              <w:adjustRightInd w:val="0"/>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i/>
                <w:iCs/>
                <w:color w:val="2F5496" w:themeColor="accent1" w:themeShade="BF"/>
                <w:sz w:val="22"/>
                <w:szCs w:val="22"/>
              </w:rPr>
            </w:pPr>
            <w:r w:rsidRPr="00BC67B8">
              <w:rPr>
                <w:rFonts w:ascii="Century Gothic" w:hAnsi="Century Gothic" w:cs="Calibri"/>
                <w:i/>
                <w:iCs/>
                <w:color w:val="2F5496" w:themeColor="accent1" w:themeShade="BF"/>
                <w:sz w:val="22"/>
                <w:szCs w:val="22"/>
              </w:rPr>
              <w:t>-</w:t>
            </w:r>
          </w:p>
        </w:tc>
        <w:tc>
          <w:tcPr>
            <w:tcW w:w="5812" w:type="dxa"/>
          </w:tcPr>
          <w:p w14:paraId="240EFD0B" w14:textId="77777777" w:rsidR="00BB11FF" w:rsidRPr="00BC67B8" w:rsidRDefault="00BB11FF" w:rsidP="0030653F">
            <w:pPr>
              <w:widowControl w:val="0"/>
              <w:autoSpaceDE w:val="0"/>
              <w:autoSpaceDN w:val="0"/>
              <w:adjustRightInd w:val="0"/>
              <w:spacing w:after="80"/>
              <w:ind w:left="170"/>
              <w:contextualSpacing/>
              <w:cnfStyle w:val="010000000000" w:firstRow="0" w:lastRow="1" w:firstColumn="0" w:lastColumn="0" w:oddVBand="0" w:evenVBand="0" w:oddHBand="0" w:evenHBand="0" w:firstRowFirstColumn="0" w:firstRowLastColumn="0" w:lastRowFirstColumn="0" w:lastRowLastColumn="0"/>
              <w:rPr>
                <w:rFonts w:ascii="Century Gothic" w:hAnsi="Century Gothic" w:cs="Calibri"/>
                <w:i/>
                <w:iCs/>
                <w:color w:val="2F5496" w:themeColor="accent1" w:themeShade="BF"/>
                <w:sz w:val="22"/>
                <w:szCs w:val="22"/>
              </w:rPr>
            </w:pPr>
          </w:p>
        </w:tc>
      </w:tr>
    </w:tbl>
    <w:p w14:paraId="47BDBC7B" w14:textId="77777777" w:rsidR="00D34529" w:rsidRPr="00B6245C" w:rsidRDefault="00D34529" w:rsidP="00D34529">
      <w:pPr>
        <w:spacing w:after="0"/>
        <w:rPr>
          <w:i/>
          <w:iCs/>
        </w:rPr>
      </w:pPr>
      <w:r w:rsidRPr="00B6245C">
        <w:rPr>
          <w:i/>
          <w:iCs/>
        </w:rPr>
        <w:t>Note: Respondents could leave multiple comments, therefore total may exceed 100%</w:t>
      </w:r>
    </w:p>
    <w:p w14:paraId="67A43C91" w14:textId="77777777" w:rsidR="00E46232" w:rsidRPr="00DA07B7" w:rsidRDefault="00E46232" w:rsidP="00E46232"/>
    <w:p w14:paraId="22B480D0" w14:textId="77777777" w:rsidR="00E46232" w:rsidRPr="00DA07B7" w:rsidRDefault="00E46232" w:rsidP="00E46232"/>
    <w:p w14:paraId="50F90D8E" w14:textId="77777777" w:rsidR="002612E7" w:rsidRDefault="002612E7">
      <w:pPr>
        <w:rPr>
          <w:rFonts w:asciiTheme="majorHAnsi" w:eastAsiaTheme="majorEastAsia" w:hAnsiTheme="majorHAnsi" w:cstheme="majorBidi"/>
          <w:color w:val="2F5496" w:themeColor="accent1" w:themeShade="BF"/>
          <w:sz w:val="32"/>
          <w:szCs w:val="24"/>
        </w:rPr>
      </w:pPr>
      <w:r>
        <w:br w:type="page"/>
      </w:r>
    </w:p>
    <w:p w14:paraId="01BE61E4" w14:textId="2919770E" w:rsidR="00E46232" w:rsidRDefault="00E46232" w:rsidP="00EF4EB9">
      <w:pPr>
        <w:pStyle w:val="Heading3"/>
      </w:pPr>
      <w:bookmarkStart w:id="78" w:name="_Why_Do_You_5"/>
      <w:bookmarkStart w:id="79" w:name="_Toc190194146"/>
      <w:bookmarkEnd w:id="78"/>
      <w:r>
        <w:lastRenderedPageBreak/>
        <w:t xml:space="preserve">Why Do You Disagree with Increasing Fees for </w:t>
      </w:r>
      <w:r w:rsidR="00C01176">
        <w:t>Burial and Cremations</w:t>
      </w:r>
      <w:r>
        <w:t>?</w:t>
      </w:r>
      <w:bookmarkEnd w:id="79"/>
    </w:p>
    <w:p w14:paraId="0AE182D0" w14:textId="4358F706" w:rsidR="00D34529" w:rsidRPr="00BD2837" w:rsidRDefault="004C2507" w:rsidP="00D34529">
      <w:pPr>
        <w:rPr>
          <w:rStyle w:val="Hyperlink"/>
          <w:i/>
          <w:iCs/>
          <w:color w:val="CC0099"/>
        </w:rPr>
      </w:pPr>
      <w:hyperlink w:anchor="Page33" w:history="1">
        <w:r w:rsidRPr="00BD2837">
          <w:rPr>
            <w:rStyle w:val="Hyperlink"/>
            <w:i/>
            <w:iCs/>
            <w:color w:val="CC0099"/>
          </w:rPr>
          <w:t>Return to Page 33</w:t>
        </w:r>
      </w:hyperlink>
    </w:p>
    <w:tbl>
      <w:tblPr>
        <w:tblStyle w:val="GridTable4-Accent5"/>
        <w:tblW w:w="9484" w:type="dxa"/>
        <w:tblLook w:val="04E0" w:firstRow="1" w:lastRow="1" w:firstColumn="1" w:lastColumn="0" w:noHBand="0" w:noVBand="1"/>
      </w:tblPr>
      <w:tblGrid>
        <w:gridCol w:w="2518"/>
        <w:gridCol w:w="596"/>
        <w:gridCol w:w="709"/>
        <w:gridCol w:w="5661"/>
      </w:tblGrid>
      <w:tr w:rsidR="00D34529" w:rsidRPr="00DA5411" w14:paraId="1ED85286" w14:textId="77777777" w:rsidTr="0037531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08641585" w14:textId="77777777" w:rsidR="00D34529" w:rsidRPr="00DA5411" w:rsidRDefault="00D34529" w:rsidP="0030653F">
            <w:pPr>
              <w:widowControl w:val="0"/>
              <w:autoSpaceDE w:val="0"/>
              <w:autoSpaceDN w:val="0"/>
              <w:adjustRightInd w:val="0"/>
              <w:rPr>
                <w:rFonts w:asciiTheme="minorHAnsi" w:hAnsiTheme="minorHAnsi" w:cstheme="minorHAnsi"/>
                <w:color w:val="FFFFFF"/>
                <w:szCs w:val="24"/>
              </w:rPr>
            </w:pPr>
            <w:r w:rsidRPr="00DA5411">
              <w:rPr>
                <w:rFonts w:asciiTheme="minorHAnsi" w:hAnsiTheme="minorHAnsi" w:cstheme="minorHAnsi"/>
                <w:color w:val="FFFFFF"/>
                <w:szCs w:val="24"/>
              </w:rPr>
              <w:t>Theme</w:t>
            </w:r>
          </w:p>
        </w:tc>
        <w:tc>
          <w:tcPr>
            <w:tcW w:w="596" w:type="dxa"/>
          </w:tcPr>
          <w:p w14:paraId="029A4C63" w14:textId="77777777" w:rsidR="00D34529" w:rsidRPr="00DA5411" w:rsidRDefault="00D34529"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bCs/>
                <w:color w:val="FFFFFF"/>
                <w:szCs w:val="24"/>
              </w:rPr>
            </w:pPr>
            <w:r w:rsidRPr="00DA5411">
              <w:rPr>
                <w:rFonts w:asciiTheme="minorHAnsi" w:hAnsiTheme="minorHAnsi" w:cstheme="minorHAnsi"/>
                <w:b/>
                <w:bCs/>
                <w:color w:val="FFFFFF"/>
                <w:szCs w:val="24"/>
              </w:rPr>
              <w:t>No</w:t>
            </w:r>
          </w:p>
        </w:tc>
        <w:tc>
          <w:tcPr>
            <w:tcW w:w="709" w:type="dxa"/>
          </w:tcPr>
          <w:p w14:paraId="747126DD" w14:textId="77777777" w:rsidR="00D34529" w:rsidRPr="00DA5411" w:rsidRDefault="00D34529"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bCs/>
                <w:color w:val="FFFFFF"/>
                <w:szCs w:val="24"/>
              </w:rPr>
            </w:pPr>
            <w:r w:rsidRPr="00DA5411">
              <w:rPr>
                <w:rFonts w:asciiTheme="minorHAnsi" w:hAnsiTheme="minorHAnsi" w:cstheme="minorHAnsi"/>
                <w:b/>
                <w:bCs/>
                <w:color w:val="FFFFFF"/>
                <w:szCs w:val="24"/>
              </w:rPr>
              <w:t>%</w:t>
            </w:r>
          </w:p>
        </w:tc>
        <w:tc>
          <w:tcPr>
            <w:tcW w:w="5661" w:type="dxa"/>
          </w:tcPr>
          <w:p w14:paraId="33ECCF45" w14:textId="77777777" w:rsidR="00D34529" w:rsidRPr="00DA5411" w:rsidRDefault="00D34529"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bCs/>
                <w:color w:val="FFFFFF"/>
                <w:szCs w:val="24"/>
              </w:rPr>
            </w:pPr>
            <w:r w:rsidRPr="00DA5411">
              <w:rPr>
                <w:rFonts w:asciiTheme="minorHAnsi" w:hAnsiTheme="minorHAnsi" w:cstheme="minorHAnsi"/>
                <w:b/>
                <w:bCs/>
                <w:color w:val="FFFFFF"/>
                <w:szCs w:val="24"/>
              </w:rPr>
              <w:t>Example Comments</w:t>
            </w:r>
          </w:p>
        </w:tc>
      </w:tr>
      <w:tr w:rsidR="00D34529" w:rsidRPr="00DA5411" w14:paraId="765B7A40" w14:textId="77777777" w:rsidTr="0037531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6BE2AAF4" w14:textId="37C91F00" w:rsidR="00D34529" w:rsidRPr="00DA5411" w:rsidRDefault="00035F30" w:rsidP="0030653F">
            <w:pPr>
              <w:widowControl w:val="0"/>
              <w:autoSpaceDE w:val="0"/>
              <w:autoSpaceDN w:val="0"/>
              <w:adjustRightInd w:val="0"/>
              <w:rPr>
                <w:rFonts w:asciiTheme="minorHAnsi" w:hAnsiTheme="minorHAnsi" w:cstheme="minorHAnsi"/>
                <w:szCs w:val="24"/>
              </w:rPr>
            </w:pPr>
            <w:r w:rsidRPr="00D80EDE">
              <w:rPr>
                <w:rFonts w:asciiTheme="minorHAnsi" w:hAnsiTheme="minorHAnsi" w:cstheme="minorHAnsi"/>
                <w:color w:val="000000"/>
                <w:szCs w:val="24"/>
              </w:rPr>
              <w:t>Bereavement costs are already expensive</w:t>
            </w:r>
          </w:p>
        </w:tc>
        <w:tc>
          <w:tcPr>
            <w:tcW w:w="596" w:type="dxa"/>
          </w:tcPr>
          <w:p w14:paraId="71C54F65" w14:textId="52C1DCA9" w:rsidR="00D34529" w:rsidRPr="00DA5411" w:rsidRDefault="00D80EDE" w:rsidP="00A66DF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szCs w:val="24"/>
              </w:rPr>
            </w:pPr>
            <w:r w:rsidRPr="00D80EDE">
              <w:rPr>
                <w:rFonts w:asciiTheme="minorHAnsi" w:hAnsiTheme="minorHAnsi" w:cstheme="minorHAnsi"/>
                <w:color w:val="000000"/>
                <w:szCs w:val="24"/>
              </w:rPr>
              <w:t>128</w:t>
            </w:r>
          </w:p>
        </w:tc>
        <w:tc>
          <w:tcPr>
            <w:tcW w:w="709" w:type="dxa"/>
          </w:tcPr>
          <w:p w14:paraId="3983C02A" w14:textId="012F0A42" w:rsidR="00D34529" w:rsidRPr="00DA5411" w:rsidRDefault="00FA0E87" w:rsidP="00A66DF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i/>
                <w:iCs/>
                <w:szCs w:val="24"/>
              </w:rPr>
            </w:pPr>
            <w:r>
              <w:rPr>
                <w:rFonts w:asciiTheme="minorHAnsi" w:hAnsiTheme="minorHAnsi" w:cstheme="minorHAnsi"/>
                <w:i/>
                <w:iCs/>
                <w:color w:val="000000"/>
                <w:szCs w:val="24"/>
              </w:rPr>
              <w:t>24.8</w:t>
            </w:r>
          </w:p>
        </w:tc>
        <w:tc>
          <w:tcPr>
            <w:tcW w:w="5661" w:type="dxa"/>
          </w:tcPr>
          <w:p w14:paraId="02645C9D" w14:textId="77777777" w:rsidR="00DE04E6" w:rsidRPr="00DA5411" w:rsidRDefault="00DE04E6" w:rsidP="0030653F">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DA5411">
              <w:rPr>
                <w:rFonts w:asciiTheme="minorHAnsi" w:hAnsiTheme="minorHAnsi" w:cstheme="minorHAnsi"/>
                <w:i/>
                <w:iCs/>
                <w:szCs w:val="24"/>
              </w:rPr>
              <w:t>I think the costs are too high before any increase.</w:t>
            </w:r>
          </w:p>
          <w:p w14:paraId="0ED6ACC0" w14:textId="13C4DD24" w:rsidR="003660CF" w:rsidRPr="00DA5411" w:rsidRDefault="00DF439A" w:rsidP="0030653F">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DA5411">
              <w:rPr>
                <w:rFonts w:asciiTheme="minorHAnsi" w:hAnsiTheme="minorHAnsi" w:cstheme="minorHAnsi"/>
                <w:i/>
                <w:iCs/>
                <w:szCs w:val="24"/>
              </w:rPr>
              <w:t>Prices are stupidly high to begin with.</w:t>
            </w:r>
          </w:p>
          <w:p w14:paraId="5525BA29" w14:textId="54E6AC30" w:rsidR="00DF439A" w:rsidRPr="00DA5411" w:rsidRDefault="00DF439A" w:rsidP="0030653F">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DA5411">
              <w:rPr>
                <w:rFonts w:asciiTheme="minorHAnsi" w:hAnsiTheme="minorHAnsi" w:cstheme="minorHAnsi"/>
                <w:i/>
                <w:iCs/>
                <w:szCs w:val="24"/>
              </w:rPr>
              <w:t>Funerals are already exploitativly expensive already</w:t>
            </w:r>
          </w:p>
          <w:p w14:paraId="34CC386C" w14:textId="1C9B59F4" w:rsidR="00291AC1" w:rsidRPr="00DA5411" w:rsidRDefault="003660CF" w:rsidP="0030653F">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DA5411">
              <w:rPr>
                <w:rFonts w:asciiTheme="minorHAnsi" w:hAnsiTheme="minorHAnsi" w:cstheme="minorHAnsi"/>
                <w:i/>
                <w:iCs/>
                <w:szCs w:val="24"/>
              </w:rPr>
              <w:t>I think the cost of a death is already enough of a burden on a family.</w:t>
            </w:r>
          </w:p>
          <w:p w14:paraId="0E6FE972" w14:textId="3285098D" w:rsidR="00D34529" w:rsidRPr="00DA5411" w:rsidRDefault="00291AC1" w:rsidP="0030653F">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DA5411">
              <w:rPr>
                <w:rFonts w:asciiTheme="minorHAnsi" w:hAnsiTheme="minorHAnsi" w:cstheme="minorHAnsi"/>
                <w:i/>
                <w:iCs/>
                <w:szCs w:val="24"/>
              </w:rPr>
              <w:t>This is too much, FAR too much. A family is not able to access a deceased's bank account or savings until probate has been completed. This happens after the funeral and disposal of the remains - burial or cremation. Where will they find the money? Within a matter of months the council will find themselves having to set up a benefit / charitable fund to pay for the death rites of people. Better keep the charges manageable than have to sub the whole bill for bereaved families.</w:t>
            </w:r>
          </w:p>
        </w:tc>
      </w:tr>
      <w:tr w:rsidR="00D34529" w:rsidRPr="00DA5411" w14:paraId="56E190EC" w14:textId="77777777" w:rsidTr="0037531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2E6DE02A" w14:textId="201D27FF" w:rsidR="00D34529" w:rsidRPr="00DA5411" w:rsidRDefault="00035F30" w:rsidP="0030653F">
            <w:pPr>
              <w:widowControl w:val="0"/>
              <w:autoSpaceDE w:val="0"/>
              <w:autoSpaceDN w:val="0"/>
              <w:adjustRightInd w:val="0"/>
              <w:rPr>
                <w:rFonts w:asciiTheme="minorHAnsi" w:hAnsiTheme="minorHAnsi" w:cstheme="minorHAnsi"/>
                <w:szCs w:val="24"/>
              </w:rPr>
            </w:pPr>
            <w:r w:rsidRPr="00D80EDE">
              <w:rPr>
                <w:rFonts w:asciiTheme="minorHAnsi" w:hAnsiTheme="minorHAnsi" w:cstheme="minorHAnsi"/>
                <w:color w:val="000000"/>
                <w:szCs w:val="24"/>
              </w:rPr>
              <w:t>The increase is (too) big</w:t>
            </w:r>
          </w:p>
        </w:tc>
        <w:tc>
          <w:tcPr>
            <w:tcW w:w="596" w:type="dxa"/>
          </w:tcPr>
          <w:p w14:paraId="483D68EC" w14:textId="6F6A0F7B" w:rsidR="00D34529" w:rsidRPr="00DA5411" w:rsidRDefault="00D80EDE" w:rsidP="00A66DF2">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b/>
                <w:bCs/>
                <w:szCs w:val="24"/>
              </w:rPr>
            </w:pPr>
            <w:r w:rsidRPr="00D80EDE">
              <w:rPr>
                <w:rFonts w:asciiTheme="minorHAnsi" w:hAnsiTheme="minorHAnsi" w:cstheme="minorHAnsi"/>
                <w:color w:val="000000"/>
                <w:szCs w:val="24"/>
              </w:rPr>
              <w:t>121</w:t>
            </w:r>
          </w:p>
        </w:tc>
        <w:tc>
          <w:tcPr>
            <w:tcW w:w="709" w:type="dxa"/>
          </w:tcPr>
          <w:p w14:paraId="76EF1261" w14:textId="12791222" w:rsidR="00D34529" w:rsidRPr="00DA5411" w:rsidRDefault="00FA0E87" w:rsidP="00A66DF2">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b/>
                <w:bCs/>
                <w:i/>
                <w:iCs/>
                <w:szCs w:val="24"/>
              </w:rPr>
            </w:pPr>
            <w:r>
              <w:rPr>
                <w:rFonts w:asciiTheme="minorHAnsi" w:hAnsiTheme="minorHAnsi" w:cstheme="minorHAnsi"/>
                <w:i/>
                <w:iCs/>
                <w:color w:val="000000"/>
                <w:szCs w:val="24"/>
              </w:rPr>
              <w:t>23.4</w:t>
            </w:r>
          </w:p>
        </w:tc>
        <w:tc>
          <w:tcPr>
            <w:tcW w:w="5661" w:type="dxa"/>
          </w:tcPr>
          <w:p w14:paraId="6FCE5D10" w14:textId="77777777" w:rsidR="00D34529" w:rsidRPr="00DA5411" w:rsidRDefault="00CE3391" w:rsidP="0030653F">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DA5411">
              <w:rPr>
                <w:rFonts w:asciiTheme="minorHAnsi" w:hAnsiTheme="minorHAnsi" w:cstheme="minorHAnsi"/>
                <w:i/>
                <w:iCs/>
                <w:szCs w:val="24"/>
              </w:rPr>
              <w:t>Too steep of an increase!!</w:t>
            </w:r>
          </w:p>
          <w:p w14:paraId="719C1280" w14:textId="77777777" w:rsidR="00CE3391" w:rsidRPr="00DA5411" w:rsidRDefault="00DD0D3C" w:rsidP="0030653F">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DA5411">
              <w:rPr>
                <w:rFonts w:asciiTheme="minorHAnsi" w:hAnsiTheme="minorHAnsi" w:cstheme="minorHAnsi"/>
                <w:i/>
                <w:iCs/>
                <w:szCs w:val="24"/>
              </w:rPr>
              <w:t>That’s an enormous increase</w:t>
            </w:r>
          </w:p>
          <w:p w14:paraId="4B563703" w14:textId="77777777" w:rsidR="00DD0D3C" w:rsidRPr="00DA5411" w:rsidRDefault="00DD0D3C" w:rsidP="0030653F">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DA5411">
              <w:rPr>
                <w:rFonts w:asciiTheme="minorHAnsi" w:hAnsiTheme="minorHAnsi" w:cstheme="minorHAnsi"/>
                <w:i/>
                <w:iCs/>
                <w:szCs w:val="24"/>
              </w:rPr>
              <w:t>wayyyy too much!</w:t>
            </w:r>
          </w:p>
          <w:p w14:paraId="10458BE6" w14:textId="77777777" w:rsidR="00EB7268" w:rsidRPr="00DA5411" w:rsidRDefault="00EB7268" w:rsidP="0030653F">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DA5411">
              <w:rPr>
                <w:rFonts w:asciiTheme="minorHAnsi" w:hAnsiTheme="minorHAnsi" w:cstheme="minorHAnsi"/>
                <w:i/>
                <w:iCs/>
                <w:szCs w:val="24"/>
              </w:rPr>
              <w:t>Too big an increase all at once</w:t>
            </w:r>
          </w:p>
          <w:p w14:paraId="4CA0FB9D" w14:textId="7FDA1532" w:rsidR="007D6410" w:rsidRPr="00DA5411" w:rsidRDefault="00B645F5" w:rsidP="0030653F">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DA5411">
              <w:rPr>
                <w:rFonts w:asciiTheme="minorHAnsi" w:hAnsiTheme="minorHAnsi" w:cstheme="minorHAnsi"/>
                <w:i/>
                <w:iCs/>
                <w:szCs w:val="24"/>
              </w:rPr>
              <w:t>Purchase of grave increase (£65 to £1295) is too excessive</w:t>
            </w:r>
          </w:p>
        </w:tc>
      </w:tr>
      <w:tr w:rsidR="00D34529" w:rsidRPr="00DA5411" w14:paraId="11AE5013" w14:textId="77777777" w:rsidTr="0037531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2681943D" w14:textId="2EC3C7F5" w:rsidR="00D34529" w:rsidRPr="00DA5411" w:rsidRDefault="00035F30" w:rsidP="0030653F">
            <w:pPr>
              <w:widowControl w:val="0"/>
              <w:autoSpaceDE w:val="0"/>
              <w:autoSpaceDN w:val="0"/>
              <w:adjustRightInd w:val="0"/>
              <w:rPr>
                <w:rFonts w:asciiTheme="minorHAnsi" w:hAnsiTheme="minorHAnsi" w:cstheme="minorHAnsi"/>
                <w:color w:val="000000"/>
                <w:szCs w:val="24"/>
              </w:rPr>
            </w:pPr>
            <w:r w:rsidRPr="00D80EDE">
              <w:rPr>
                <w:rFonts w:asciiTheme="minorHAnsi" w:hAnsiTheme="minorHAnsi" w:cstheme="minorHAnsi"/>
                <w:color w:val="000000"/>
                <w:szCs w:val="24"/>
              </w:rPr>
              <w:t>This is a hard time for families</w:t>
            </w:r>
          </w:p>
        </w:tc>
        <w:tc>
          <w:tcPr>
            <w:tcW w:w="596" w:type="dxa"/>
          </w:tcPr>
          <w:p w14:paraId="5420AE38" w14:textId="0A82EED6" w:rsidR="00D34529" w:rsidRPr="00DA5411" w:rsidRDefault="00D80EDE" w:rsidP="00A66DF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D80EDE">
              <w:rPr>
                <w:rFonts w:asciiTheme="minorHAnsi" w:hAnsiTheme="minorHAnsi" w:cstheme="minorHAnsi"/>
                <w:color w:val="000000"/>
                <w:szCs w:val="24"/>
              </w:rPr>
              <w:t>102</w:t>
            </w:r>
          </w:p>
        </w:tc>
        <w:tc>
          <w:tcPr>
            <w:tcW w:w="709" w:type="dxa"/>
          </w:tcPr>
          <w:p w14:paraId="04C86DD1" w14:textId="0E181C78" w:rsidR="00D34529" w:rsidRPr="00DA5411" w:rsidRDefault="00FA0E87" w:rsidP="00A66DF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color w:val="000000"/>
                <w:szCs w:val="24"/>
              </w:rPr>
            </w:pPr>
            <w:r>
              <w:rPr>
                <w:rFonts w:asciiTheme="minorHAnsi" w:hAnsiTheme="minorHAnsi" w:cstheme="minorHAnsi"/>
                <w:i/>
                <w:iCs/>
                <w:color w:val="000000"/>
                <w:szCs w:val="24"/>
              </w:rPr>
              <w:t>19.7</w:t>
            </w:r>
          </w:p>
        </w:tc>
        <w:tc>
          <w:tcPr>
            <w:tcW w:w="5661" w:type="dxa"/>
          </w:tcPr>
          <w:p w14:paraId="70592428" w14:textId="77777777" w:rsidR="00D34529" w:rsidRPr="00DA5411" w:rsidRDefault="00AC2F50" w:rsidP="0030653F">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DA5411">
              <w:rPr>
                <w:rFonts w:asciiTheme="minorHAnsi" w:hAnsiTheme="minorHAnsi" w:cstheme="minorHAnsi"/>
                <w:i/>
                <w:iCs/>
                <w:szCs w:val="24"/>
              </w:rPr>
              <w:t>Those already suffering the loss of a loved one should not have to have even more stress from ever increasing costs related to death care.</w:t>
            </w:r>
          </w:p>
          <w:p w14:paraId="21864130" w14:textId="77777777" w:rsidR="00AC2F50" w:rsidRPr="00DA5411" w:rsidRDefault="00AC2F50" w:rsidP="0030653F">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DA5411">
              <w:rPr>
                <w:rFonts w:asciiTheme="minorHAnsi" w:hAnsiTheme="minorHAnsi" w:cstheme="minorHAnsi"/>
                <w:i/>
                <w:iCs/>
                <w:szCs w:val="24"/>
              </w:rPr>
              <w:t>People have enough coping with grief without this extra cost</w:t>
            </w:r>
          </w:p>
          <w:p w14:paraId="24C6A5A3" w14:textId="77777777" w:rsidR="00AC2F50" w:rsidRPr="00DA5411" w:rsidRDefault="00AC2F50" w:rsidP="0030653F">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DA5411">
              <w:rPr>
                <w:rFonts w:asciiTheme="minorHAnsi" w:hAnsiTheme="minorHAnsi" w:cstheme="minorHAnsi"/>
                <w:i/>
                <w:iCs/>
                <w:szCs w:val="24"/>
              </w:rPr>
              <w:t>Bereavement hard enough to cope with without these exorbitant costs.</w:t>
            </w:r>
          </w:p>
          <w:p w14:paraId="3B767E39" w14:textId="77777777" w:rsidR="00AC2F50" w:rsidRPr="00DA5411" w:rsidRDefault="00533027" w:rsidP="0030653F">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DA5411">
              <w:rPr>
                <w:rFonts w:asciiTheme="minorHAnsi" w:hAnsiTheme="minorHAnsi" w:cstheme="minorHAnsi"/>
                <w:i/>
                <w:iCs/>
                <w:szCs w:val="24"/>
              </w:rPr>
              <w:t>People will be mourning whilst having to worry about how they will pay for the funeral</w:t>
            </w:r>
          </w:p>
          <w:p w14:paraId="1829ABBE" w14:textId="014DF914" w:rsidR="00533027" w:rsidRPr="00DA5411" w:rsidRDefault="00533027" w:rsidP="0030653F">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DA5411">
              <w:rPr>
                <w:rFonts w:asciiTheme="minorHAnsi" w:hAnsiTheme="minorHAnsi" w:cstheme="minorHAnsi"/>
                <w:i/>
                <w:iCs/>
                <w:szCs w:val="24"/>
              </w:rPr>
              <w:t>Why increase stress on the bereaved families</w:t>
            </w:r>
            <w:r w:rsidR="00F02D16" w:rsidRPr="00DA5411">
              <w:rPr>
                <w:rFonts w:asciiTheme="minorHAnsi" w:hAnsiTheme="minorHAnsi" w:cstheme="minorHAnsi"/>
                <w:i/>
                <w:iCs/>
                <w:szCs w:val="24"/>
              </w:rPr>
              <w:t>?</w:t>
            </w:r>
          </w:p>
        </w:tc>
      </w:tr>
      <w:tr w:rsidR="00F120F5" w:rsidRPr="00DA5411" w14:paraId="51A048C7" w14:textId="77777777" w:rsidTr="0037531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6A460D0B" w14:textId="37BA7B36" w:rsidR="00F120F5" w:rsidRPr="00DA5411" w:rsidRDefault="00F70505" w:rsidP="0030653F">
            <w:pPr>
              <w:widowControl w:val="0"/>
              <w:autoSpaceDE w:val="0"/>
              <w:autoSpaceDN w:val="0"/>
              <w:adjustRightInd w:val="0"/>
              <w:rPr>
                <w:rFonts w:asciiTheme="minorHAnsi" w:hAnsiTheme="minorHAnsi" w:cstheme="minorHAnsi"/>
                <w:color w:val="000000"/>
                <w:szCs w:val="24"/>
              </w:rPr>
            </w:pPr>
            <w:r w:rsidRPr="00D80EDE">
              <w:rPr>
                <w:rFonts w:asciiTheme="minorHAnsi" w:hAnsiTheme="minorHAnsi" w:cstheme="minorHAnsi"/>
                <w:color w:val="000000"/>
                <w:szCs w:val="24"/>
              </w:rPr>
              <w:t>People will not be able to afford this</w:t>
            </w:r>
          </w:p>
        </w:tc>
        <w:tc>
          <w:tcPr>
            <w:tcW w:w="596" w:type="dxa"/>
          </w:tcPr>
          <w:p w14:paraId="1C6F5CA7" w14:textId="3B1121B5" w:rsidR="00F120F5" w:rsidRPr="00DA5411" w:rsidRDefault="00A66DF2" w:rsidP="00A66DF2">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D80EDE">
              <w:rPr>
                <w:rFonts w:asciiTheme="minorHAnsi" w:hAnsiTheme="minorHAnsi" w:cstheme="minorHAnsi"/>
                <w:color w:val="000000"/>
                <w:szCs w:val="24"/>
              </w:rPr>
              <w:t>73</w:t>
            </w:r>
          </w:p>
        </w:tc>
        <w:tc>
          <w:tcPr>
            <w:tcW w:w="709" w:type="dxa"/>
          </w:tcPr>
          <w:p w14:paraId="77423D98" w14:textId="135C872C" w:rsidR="00F120F5" w:rsidRPr="00DA5411" w:rsidRDefault="002A6609" w:rsidP="00A66DF2">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color w:val="000000"/>
                <w:szCs w:val="24"/>
              </w:rPr>
            </w:pPr>
            <w:r>
              <w:rPr>
                <w:rFonts w:asciiTheme="minorHAnsi" w:hAnsiTheme="minorHAnsi" w:cstheme="minorHAnsi"/>
                <w:i/>
                <w:iCs/>
                <w:color w:val="000000"/>
                <w:szCs w:val="24"/>
              </w:rPr>
              <w:t>14.1</w:t>
            </w:r>
          </w:p>
        </w:tc>
        <w:tc>
          <w:tcPr>
            <w:tcW w:w="5661" w:type="dxa"/>
          </w:tcPr>
          <w:p w14:paraId="04300795" w14:textId="77777777" w:rsidR="00F120F5" w:rsidRPr="00DA5411" w:rsidRDefault="006572DE" w:rsidP="0030653F">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DA5411">
              <w:rPr>
                <w:rFonts w:asciiTheme="minorHAnsi" w:hAnsiTheme="minorHAnsi" w:cstheme="minorHAnsi"/>
                <w:i/>
                <w:iCs/>
                <w:szCs w:val="24"/>
              </w:rPr>
              <w:t>Older people cant afford this especially if they are not entitled to benefits</w:t>
            </w:r>
          </w:p>
          <w:p w14:paraId="4F664E85" w14:textId="77777777" w:rsidR="006572DE" w:rsidRPr="00DA5411" w:rsidRDefault="00FA4A2C" w:rsidP="0030653F">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DA5411">
              <w:rPr>
                <w:rFonts w:asciiTheme="minorHAnsi" w:hAnsiTheme="minorHAnsi" w:cstheme="minorHAnsi"/>
                <w:i/>
                <w:iCs/>
                <w:szCs w:val="24"/>
              </w:rPr>
              <w:t>Some families will really struggle</w:t>
            </w:r>
          </w:p>
          <w:p w14:paraId="15416AD0" w14:textId="77777777" w:rsidR="00FA4A2C" w:rsidRPr="00DA5411" w:rsidRDefault="00FA4A2C" w:rsidP="0030653F">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DA5411">
              <w:rPr>
                <w:rFonts w:asciiTheme="minorHAnsi" w:hAnsiTheme="minorHAnsi" w:cstheme="minorHAnsi"/>
                <w:i/>
                <w:iCs/>
                <w:szCs w:val="24"/>
              </w:rPr>
              <w:t>Becomes less affordable!! I have a child who is pallative. I cannot work due to his needs. If he dies I would need to borrow in order to burry him.</w:t>
            </w:r>
          </w:p>
          <w:p w14:paraId="4341E2A2" w14:textId="71E535CD" w:rsidR="00FA4A2C" w:rsidRPr="00DA5411" w:rsidRDefault="00F02D16" w:rsidP="0030653F">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DA5411">
              <w:rPr>
                <w:rFonts w:asciiTheme="minorHAnsi" w:hAnsiTheme="minorHAnsi" w:cstheme="minorHAnsi"/>
                <w:i/>
                <w:iCs/>
                <w:szCs w:val="24"/>
              </w:rPr>
              <w:t>Because we can't elect for an alternative and sometimes when someone dies you lose a main source of income</w:t>
            </w:r>
          </w:p>
        </w:tc>
      </w:tr>
      <w:tr w:rsidR="00F120F5" w:rsidRPr="00DA5411" w14:paraId="651ABE06" w14:textId="77777777" w:rsidTr="0037531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44DFD9B4" w14:textId="77508D79" w:rsidR="00F120F5" w:rsidRPr="00DA5411" w:rsidRDefault="001364C1" w:rsidP="0030653F">
            <w:pPr>
              <w:widowControl w:val="0"/>
              <w:autoSpaceDE w:val="0"/>
              <w:autoSpaceDN w:val="0"/>
              <w:adjustRightInd w:val="0"/>
              <w:rPr>
                <w:rFonts w:asciiTheme="minorHAnsi" w:hAnsiTheme="minorHAnsi" w:cstheme="minorHAnsi"/>
                <w:color w:val="000000"/>
                <w:szCs w:val="24"/>
              </w:rPr>
            </w:pPr>
            <w:r w:rsidRPr="00D80EDE">
              <w:rPr>
                <w:rFonts w:asciiTheme="minorHAnsi" w:hAnsiTheme="minorHAnsi" w:cstheme="minorHAnsi"/>
                <w:color w:val="000000"/>
                <w:szCs w:val="24"/>
              </w:rPr>
              <w:lastRenderedPageBreak/>
              <w:t>Cost of living is already high</w:t>
            </w:r>
          </w:p>
        </w:tc>
        <w:tc>
          <w:tcPr>
            <w:tcW w:w="596" w:type="dxa"/>
          </w:tcPr>
          <w:p w14:paraId="5AAFBA70" w14:textId="686D5BCE" w:rsidR="00F120F5" w:rsidRPr="00DA5411" w:rsidRDefault="008D7483" w:rsidP="00A66DF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D80EDE">
              <w:rPr>
                <w:rFonts w:asciiTheme="minorHAnsi" w:hAnsiTheme="minorHAnsi" w:cstheme="minorHAnsi"/>
                <w:color w:val="000000"/>
                <w:szCs w:val="24"/>
              </w:rPr>
              <w:t>36</w:t>
            </w:r>
          </w:p>
        </w:tc>
        <w:tc>
          <w:tcPr>
            <w:tcW w:w="709" w:type="dxa"/>
          </w:tcPr>
          <w:p w14:paraId="229031AE" w14:textId="235C6A03" w:rsidR="00F120F5" w:rsidRPr="00DA5411" w:rsidRDefault="002A6609" w:rsidP="00A66DF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color w:val="000000"/>
                <w:szCs w:val="24"/>
              </w:rPr>
            </w:pPr>
            <w:r>
              <w:rPr>
                <w:rFonts w:asciiTheme="minorHAnsi" w:hAnsiTheme="minorHAnsi" w:cstheme="minorHAnsi"/>
                <w:i/>
                <w:iCs/>
                <w:color w:val="000000"/>
                <w:szCs w:val="24"/>
              </w:rPr>
              <w:t>7.0</w:t>
            </w:r>
          </w:p>
        </w:tc>
        <w:tc>
          <w:tcPr>
            <w:tcW w:w="5661" w:type="dxa"/>
          </w:tcPr>
          <w:p w14:paraId="33AEDFB6" w14:textId="49D9951F" w:rsidR="00F120F5" w:rsidRPr="00DA5411" w:rsidRDefault="00A97783" w:rsidP="0030653F">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DA5411">
              <w:rPr>
                <w:rFonts w:asciiTheme="minorHAnsi" w:hAnsiTheme="minorHAnsi" w:cstheme="minorHAnsi"/>
                <w:i/>
                <w:iCs/>
                <w:szCs w:val="24"/>
              </w:rPr>
              <w:t>Disgusted by it,</w:t>
            </w:r>
            <w:r w:rsidR="00AE6C51" w:rsidRPr="00DA5411">
              <w:rPr>
                <w:rFonts w:asciiTheme="minorHAnsi" w:hAnsiTheme="minorHAnsi" w:cstheme="minorHAnsi"/>
                <w:i/>
                <w:iCs/>
                <w:szCs w:val="24"/>
              </w:rPr>
              <w:t xml:space="preserve"> </w:t>
            </w:r>
            <w:r w:rsidRPr="00DA5411">
              <w:rPr>
                <w:rFonts w:asciiTheme="minorHAnsi" w:hAnsiTheme="minorHAnsi" w:cstheme="minorHAnsi"/>
                <w:i/>
                <w:iCs/>
                <w:szCs w:val="24"/>
              </w:rPr>
              <w:t>especially when we are all struggling to pay our bills already</w:t>
            </w:r>
          </w:p>
          <w:p w14:paraId="64A25FC7" w14:textId="77777777" w:rsidR="00A97783" w:rsidRPr="00DA5411" w:rsidRDefault="00A97783" w:rsidP="0030653F">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DA5411">
              <w:rPr>
                <w:rFonts w:asciiTheme="minorHAnsi" w:hAnsiTheme="minorHAnsi" w:cstheme="minorHAnsi"/>
                <w:i/>
                <w:iCs/>
                <w:szCs w:val="24"/>
              </w:rPr>
              <w:t>Because the cost of living crisis will impact people being able to afford these fees</w:t>
            </w:r>
          </w:p>
          <w:p w14:paraId="10CEB5A2" w14:textId="3B3AB169" w:rsidR="00A97783" w:rsidRPr="00DA5411" w:rsidRDefault="00AE6C51" w:rsidP="0030653F">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DA5411">
              <w:rPr>
                <w:rFonts w:asciiTheme="minorHAnsi" w:hAnsiTheme="minorHAnsi" w:cstheme="minorHAnsi"/>
                <w:i/>
                <w:iCs/>
                <w:szCs w:val="24"/>
              </w:rPr>
              <w:t>Not the time to increase these.</w:t>
            </w:r>
          </w:p>
        </w:tc>
      </w:tr>
      <w:tr w:rsidR="00F120F5" w:rsidRPr="00DA5411" w14:paraId="4CD550E1" w14:textId="77777777" w:rsidTr="0037531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59381536" w14:textId="4692675E" w:rsidR="00F120F5" w:rsidRPr="00DA5411" w:rsidRDefault="001364C1" w:rsidP="0030653F">
            <w:pPr>
              <w:widowControl w:val="0"/>
              <w:autoSpaceDE w:val="0"/>
              <w:autoSpaceDN w:val="0"/>
              <w:adjustRightInd w:val="0"/>
              <w:rPr>
                <w:rFonts w:asciiTheme="minorHAnsi" w:hAnsiTheme="minorHAnsi" w:cstheme="minorHAnsi"/>
                <w:color w:val="000000"/>
                <w:szCs w:val="24"/>
              </w:rPr>
            </w:pPr>
            <w:r w:rsidRPr="00DA5411">
              <w:rPr>
                <w:rFonts w:asciiTheme="minorHAnsi" w:hAnsiTheme="minorHAnsi" w:cstheme="minorHAnsi"/>
                <w:color w:val="000000"/>
                <w:szCs w:val="24"/>
              </w:rPr>
              <w:t>Insensitive /</w:t>
            </w:r>
            <w:r w:rsidRPr="00D80EDE">
              <w:rPr>
                <w:rFonts w:asciiTheme="minorHAnsi" w:hAnsiTheme="minorHAnsi" w:cstheme="minorHAnsi"/>
                <w:color w:val="000000"/>
                <w:szCs w:val="24"/>
              </w:rPr>
              <w:t xml:space="preserve"> unfair suggestion</w:t>
            </w:r>
          </w:p>
        </w:tc>
        <w:tc>
          <w:tcPr>
            <w:tcW w:w="596" w:type="dxa"/>
          </w:tcPr>
          <w:p w14:paraId="57928CE9" w14:textId="5781C360" w:rsidR="00F120F5" w:rsidRPr="00DA5411" w:rsidRDefault="008D7483" w:rsidP="00A66DF2">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D80EDE">
              <w:rPr>
                <w:rFonts w:asciiTheme="minorHAnsi" w:hAnsiTheme="minorHAnsi" w:cstheme="minorHAnsi"/>
                <w:color w:val="000000"/>
                <w:szCs w:val="24"/>
              </w:rPr>
              <w:t>36</w:t>
            </w:r>
          </w:p>
        </w:tc>
        <w:tc>
          <w:tcPr>
            <w:tcW w:w="709" w:type="dxa"/>
          </w:tcPr>
          <w:p w14:paraId="2C34ADBF" w14:textId="04269AE7" w:rsidR="00F120F5" w:rsidRPr="00DA5411" w:rsidRDefault="002A6609" w:rsidP="00A66DF2">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color w:val="000000"/>
                <w:szCs w:val="24"/>
              </w:rPr>
            </w:pPr>
            <w:r>
              <w:rPr>
                <w:rFonts w:asciiTheme="minorHAnsi" w:hAnsiTheme="minorHAnsi" w:cstheme="minorHAnsi"/>
                <w:i/>
                <w:iCs/>
                <w:color w:val="000000"/>
                <w:szCs w:val="24"/>
              </w:rPr>
              <w:t>7.0</w:t>
            </w:r>
          </w:p>
        </w:tc>
        <w:tc>
          <w:tcPr>
            <w:tcW w:w="5661" w:type="dxa"/>
          </w:tcPr>
          <w:p w14:paraId="2ECF7A3B" w14:textId="3FE262D9" w:rsidR="00F120F5" w:rsidRPr="00DA5411" w:rsidRDefault="00E81A0E" w:rsidP="0030653F">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DA5411">
              <w:rPr>
                <w:rFonts w:asciiTheme="minorHAnsi" w:hAnsiTheme="minorHAnsi" w:cstheme="minorHAnsi"/>
                <w:i/>
                <w:iCs/>
                <w:szCs w:val="24"/>
              </w:rPr>
              <w:t>I</w:t>
            </w:r>
            <w:r w:rsidR="00EA0761" w:rsidRPr="00DA5411">
              <w:rPr>
                <w:rFonts w:asciiTheme="minorHAnsi" w:hAnsiTheme="minorHAnsi" w:cstheme="minorHAnsi"/>
                <w:i/>
                <w:iCs/>
                <w:szCs w:val="24"/>
              </w:rPr>
              <w:t xml:space="preserve"> find it disrespectful to increase prices over the death of a loved ones burial/cremation/ purchasing a grave</w:t>
            </w:r>
          </w:p>
          <w:p w14:paraId="58A2026D" w14:textId="77777777" w:rsidR="00EA0761" w:rsidRPr="00DA5411" w:rsidRDefault="00E81A0E" w:rsidP="0030653F">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DA5411">
              <w:rPr>
                <w:rFonts w:asciiTheme="minorHAnsi" w:hAnsiTheme="minorHAnsi" w:cstheme="minorHAnsi"/>
                <w:i/>
                <w:iCs/>
                <w:szCs w:val="24"/>
              </w:rPr>
              <w:t>It is disgusting and insentove to put these charges up!</w:t>
            </w:r>
          </w:p>
          <w:p w14:paraId="7BFA4FD3" w14:textId="403FA527" w:rsidR="00E81A0E" w:rsidRPr="00DA5411" w:rsidRDefault="00E81A0E" w:rsidP="0030653F">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DA5411">
              <w:rPr>
                <w:rFonts w:asciiTheme="minorHAnsi" w:hAnsiTheme="minorHAnsi" w:cstheme="minorHAnsi"/>
                <w:i/>
                <w:iCs/>
                <w:szCs w:val="24"/>
              </w:rPr>
              <w:t>There is no need to increase this so drastically. Have some sympathy</w:t>
            </w:r>
          </w:p>
        </w:tc>
      </w:tr>
      <w:tr w:rsidR="00F120F5" w:rsidRPr="00DA5411" w14:paraId="06D5EB1F" w14:textId="77777777" w:rsidTr="0037531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7065E12E" w14:textId="7E449D19" w:rsidR="00F120F5" w:rsidRPr="00DA5411" w:rsidRDefault="001364C1" w:rsidP="0030653F">
            <w:pPr>
              <w:widowControl w:val="0"/>
              <w:autoSpaceDE w:val="0"/>
              <w:autoSpaceDN w:val="0"/>
              <w:adjustRightInd w:val="0"/>
              <w:rPr>
                <w:rFonts w:asciiTheme="minorHAnsi" w:hAnsiTheme="minorHAnsi" w:cstheme="minorHAnsi"/>
                <w:color w:val="000000"/>
                <w:szCs w:val="24"/>
              </w:rPr>
            </w:pPr>
            <w:r w:rsidRPr="00D80EDE">
              <w:rPr>
                <w:rFonts w:asciiTheme="minorHAnsi" w:hAnsiTheme="minorHAnsi" w:cstheme="minorHAnsi"/>
                <w:color w:val="000000"/>
                <w:szCs w:val="24"/>
              </w:rPr>
              <w:t>People have no choice</w:t>
            </w:r>
          </w:p>
        </w:tc>
        <w:tc>
          <w:tcPr>
            <w:tcW w:w="596" w:type="dxa"/>
          </w:tcPr>
          <w:p w14:paraId="0F7C82E5" w14:textId="596A789B" w:rsidR="00F120F5" w:rsidRPr="00DA5411" w:rsidRDefault="008D7483" w:rsidP="00A66DF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D80EDE">
              <w:rPr>
                <w:rFonts w:asciiTheme="minorHAnsi" w:hAnsiTheme="minorHAnsi" w:cstheme="minorHAnsi"/>
                <w:color w:val="000000"/>
                <w:szCs w:val="24"/>
              </w:rPr>
              <w:t>32</w:t>
            </w:r>
          </w:p>
        </w:tc>
        <w:tc>
          <w:tcPr>
            <w:tcW w:w="709" w:type="dxa"/>
          </w:tcPr>
          <w:p w14:paraId="36B6554C" w14:textId="20111254" w:rsidR="00F120F5" w:rsidRPr="00DA5411" w:rsidRDefault="002A6609" w:rsidP="00A66DF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color w:val="000000"/>
                <w:szCs w:val="24"/>
              </w:rPr>
            </w:pPr>
            <w:r>
              <w:rPr>
                <w:rFonts w:asciiTheme="minorHAnsi" w:hAnsiTheme="minorHAnsi" w:cstheme="minorHAnsi"/>
                <w:i/>
                <w:iCs/>
                <w:color w:val="000000"/>
                <w:szCs w:val="24"/>
              </w:rPr>
              <w:t>6.2</w:t>
            </w:r>
          </w:p>
        </w:tc>
        <w:tc>
          <w:tcPr>
            <w:tcW w:w="5661" w:type="dxa"/>
          </w:tcPr>
          <w:p w14:paraId="4A8272E4" w14:textId="77777777" w:rsidR="00F120F5" w:rsidRPr="00DA5411" w:rsidRDefault="00B0271A" w:rsidP="0030653F">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DA5411">
              <w:rPr>
                <w:rFonts w:asciiTheme="minorHAnsi" w:hAnsiTheme="minorHAnsi" w:cstheme="minorHAnsi"/>
                <w:i/>
                <w:iCs/>
                <w:szCs w:val="24"/>
              </w:rPr>
              <w:t>There is no alternative.</w:t>
            </w:r>
          </w:p>
          <w:p w14:paraId="0BF310BD" w14:textId="57335146" w:rsidR="00B0271A" w:rsidRPr="00DA5411" w:rsidRDefault="00B352E1" w:rsidP="0030653F">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DA5411">
              <w:rPr>
                <w:rFonts w:asciiTheme="minorHAnsi" w:hAnsiTheme="minorHAnsi" w:cstheme="minorHAnsi"/>
                <w:i/>
                <w:iCs/>
                <w:szCs w:val="24"/>
              </w:rPr>
              <w:t>What are people supposed to do if they can't afford it? They can't just not die, or not bury their family.</w:t>
            </w:r>
          </w:p>
        </w:tc>
      </w:tr>
      <w:tr w:rsidR="00F120F5" w:rsidRPr="00DA5411" w14:paraId="600E854F" w14:textId="77777777" w:rsidTr="0037531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606102E8" w14:textId="04300947" w:rsidR="00F120F5" w:rsidRPr="00DA5411" w:rsidRDefault="001364C1" w:rsidP="0030653F">
            <w:pPr>
              <w:widowControl w:val="0"/>
              <w:autoSpaceDE w:val="0"/>
              <w:autoSpaceDN w:val="0"/>
              <w:adjustRightInd w:val="0"/>
              <w:rPr>
                <w:rFonts w:asciiTheme="minorHAnsi" w:hAnsiTheme="minorHAnsi" w:cstheme="minorHAnsi"/>
                <w:color w:val="000000"/>
                <w:szCs w:val="24"/>
              </w:rPr>
            </w:pPr>
            <w:r w:rsidRPr="00D80EDE">
              <w:rPr>
                <w:rFonts w:asciiTheme="minorHAnsi" w:hAnsiTheme="minorHAnsi" w:cstheme="minorHAnsi"/>
                <w:color w:val="000000"/>
                <w:szCs w:val="24"/>
              </w:rPr>
              <w:t xml:space="preserve">Should be means tested / other </w:t>
            </w:r>
            <w:r w:rsidRPr="00DA5411">
              <w:rPr>
                <w:rFonts w:asciiTheme="minorHAnsi" w:hAnsiTheme="minorHAnsi" w:cstheme="minorHAnsi"/>
                <w:color w:val="000000"/>
                <w:szCs w:val="24"/>
              </w:rPr>
              <w:t>exceptions</w:t>
            </w:r>
          </w:p>
        </w:tc>
        <w:tc>
          <w:tcPr>
            <w:tcW w:w="596" w:type="dxa"/>
          </w:tcPr>
          <w:p w14:paraId="04B95594" w14:textId="2A759E39" w:rsidR="00F120F5" w:rsidRPr="00DA5411" w:rsidRDefault="008D7483" w:rsidP="00A66DF2">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D80EDE">
              <w:rPr>
                <w:rFonts w:asciiTheme="minorHAnsi" w:hAnsiTheme="minorHAnsi" w:cstheme="minorHAnsi"/>
                <w:color w:val="000000"/>
                <w:szCs w:val="24"/>
              </w:rPr>
              <w:t>28</w:t>
            </w:r>
          </w:p>
        </w:tc>
        <w:tc>
          <w:tcPr>
            <w:tcW w:w="709" w:type="dxa"/>
          </w:tcPr>
          <w:p w14:paraId="5514B354" w14:textId="7AE53C71" w:rsidR="00F120F5" w:rsidRPr="00DA5411" w:rsidRDefault="002A6609" w:rsidP="00A66DF2">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color w:val="000000"/>
                <w:szCs w:val="24"/>
              </w:rPr>
            </w:pPr>
            <w:r>
              <w:rPr>
                <w:rFonts w:asciiTheme="minorHAnsi" w:hAnsiTheme="minorHAnsi" w:cstheme="minorHAnsi"/>
                <w:i/>
                <w:iCs/>
                <w:color w:val="000000"/>
                <w:szCs w:val="24"/>
              </w:rPr>
              <w:t>5.</w:t>
            </w:r>
            <w:r w:rsidR="008D7483" w:rsidRPr="00D80EDE">
              <w:rPr>
                <w:rFonts w:asciiTheme="minorHAnsi" w:hAnsiTheme="minorHAnsi" w:cstheme="minorHAnsi"/>
                <w:i/>
                <w:iCs/>
                <w:color w:val="000000"/>
                <w:szCs w:val="24"/>
              </w:rPr>
              <w:t>4</w:t>
            </w:r>
          </w:p>
        </w:tc>
        <w:tc>
          <w:tcPr>
            <w:tcW w:w="5661" w:type="dxa"/>
          </w:tcPr>
          <w:p w14:paraId="4F92DCE9" w14:textId="77777777" w:rsidR="00F120F5" w:rsidRPr="00DA5411" w:rsidRDefault="00AA06B2" w:rsidP="0030653F">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DA5411">
              <w:rPr>
                <w:rFonts w:asciiTheme="minorHAnsi" w:hAnsiTheme="minorHAnsi" w:cstheme="minorHAnsi"/>
                <w:i/>
                <w:iCs/>
                <w:szCs w:val="24"/>
              </w:rPr>
              <w:t>If it is means tested then I agree. If the wealthy pay the higher rate fine.</w:t>
            </w:r>
          </w:p>
          <w:p w14:paraId="16308FEF" w14:textId="2DFFA6F0" w:rsidR="00AA06B2" w:rsidRPr="00DA5411" w:rsidRDefault="003E34E3" w:rsidP="0030653F">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DA5411">
              <w:rPr>
                <w:rFonts w:asciiTheme="minorHAnsi" w:hAnsiTheme="minorHAnsi" w:cstheme="minorHAnsi"/>
                <w:i/>
                <w:iCs/>
                <w:szCs w:val="24"/>
              </w:rPr>
              <w:t>Some families cannot pay this. There need to be scales starting very low, means tested</w:t>
            </w:r>
          </w:p>
        </w:tc>
      </w:tr>
      <w:tr w:rsidR="00F120F5" w:rsidRPr="00DA5411" w14:paraId="74F93E7A" w14:textId="77777777" w:rsidTr="0037531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1A336948" w14:textId="2BD69884" w:rsidR="00F120F5" w:rsidRPr="00DA5411" w:rsidRDefault="001364C1" w:rsidP="0030653F">
            <w:pPr>
              <w:widowControl w:val="0"/>
              <w:autoSpaceDE w:val="0"/>
              <w:autoSpaceDN w:val="0"/>
              <w:adjustRightInd w:val="0"/>
              <w:rPr>
                <w:rFonts w:asciiTheme="minorHAnsi" w:hAnsiTheme="minorHAnsi" w:cstheme="minorHAnsi"/>
                <w:color w:val="000000"/>
                <w:szCs w:val="24"/>
              </w:rPr>
            </w:pPr>
            <w:r w:rsidRPr="00D80EDE">
              <w:rPr>
                <w:rFonts w:asciiTheme="minorHAnsi" w:hAnsiTheme="minorHAnsi" w:cstheme="minorHAnsi"/>
                <w:color w:val="000000"/>
                <w:szCs w:val="24"/>
              </w:rPr>
              <w:t>More information needed</w:t>
            </w:r>
          </w:p>
        </w:tc>
        <w:tc>
          <w:tcPr>
            <w:tcW w:w="596" w:type="dxa"/>
          </w:tcPr>
          <w:p w14:paraId="415AB092" w14:textId="5AE97281" w:rsidR="00F120F5" w:rsidRPr="00DA5411" w:rsidRDefault="008D7483" w:rsidP="00A66DF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D80EDE">
              <w:rPr>
                <w:rFonts w:asciiTheme="minorHAnsi" w:hAnsiTheme="minorHAnsi" w:cstheme="minorHAnsi"/>
                <w:color w:val="000000"/>
                <w:szCs w:val="24"/>
              </w:rPr>
              <w:t>28</w:t>
            </w:r>
          </w:p>
        </w:tc>
        <w:tc>
          <w:tcPr>
            <w:tcW w:w="709" w:type="dxa"/>
          </w:tcPr>
          <w:p w14:paraId="4F349A78" w14:textId="32016D2E" w:rsidR="00F120F5" w:rsidRPr="00DA5411" w:rsidRDefault="00233FDF" w:rsidP="00A66DF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color w:val="000000"/>
                <w:szCs w:val="24"/>
              </w:rPr>
            </w:pPr>
            <w:r>
              <w:rPr>
                <w:rFonts w:asciiTheme="minorHAnsi" w:hAnsiTheme="minorHAnsi" w:cstheme="minorHAnsi"/>
                <w:i/>
                <w:iCs/>
                <w:color w:val="000000"/>
                <w:szCs w:val="24"/>
              </w:rPr>
              <w:t>5.</w:t>
            </w:r>
            <w:r w:rsidR="008D7483" w:rsidRPr="00D80EDE">
              <w:rPr>
                <w:rFonts w:asciiTheme="minorHAnsi" w:hAnsiTheme="minorHAnsi" w:cstheme="minorHAnsi"/>
                <w:i/>
                <w:iCs/>
                <w:color w:val="000000"/>
                <w:szCs w:val="24"/>
              </w:rPr>
              <w:t>4</w:t>
            </w:r>
          </w:p>
        </w:tc>
        <w:tc>
          <w:tcPr>
            <w:tcW w:w="5661" w:type="dxa"/>
          </w:tcPr>
          <w:p w14:paraId="11A8CBDA" w14:textId="3B643B3C" w:rsidR="00F120F5" w:rsidRPr="00DA5411" w:rsidRDefault="00C07E1E" w:rsidP="0030653F">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DA5411">
              <w:rPr>
                <w:rFonts w:asciiTheme="minorHAnsi" w:hAnsiTheme="minorHAnsi" w:cstheme="minorHAnsi"/>
                <w:i/>
                <w:iCs/>
                <w:szCs w:val="24"/>
              </w:rPr>
              <w:t>Some people may not be able to afford a burial anymore.  What will they do?</w:t>
            </w:r>
          </w:p>
          <w:p w14:paraId="3016C7BC" w14:textId="682806E2" w:rsidR="00C07E1E" w:rsidRPr="00DA5411" w:rsidRDefault="00C07E1E" w:rsidP="0030653F">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DA5411">
              <w:rPr>
                <w:rFonts w:asciiTheme="minorHAnsi" w:hAnsiTheme="minorHAnsi" w:cstheme="minorHAnsi"/>
                <w:i/>
                <w:iCs/>
                <w:szCs w:val="24"/>
              </w:rPr>
              <w:t>Why should our prices be based on completely different cities?</w:t>
            </w:r>
          </w:p>
        </w:tc>
      </w:tr>
      <w:tr w:rsidR="00D34529" w:rsidRPr="00DA5411" w14:paraId="4C87D743" w14:textId="77777777" w:rsidTr="0037531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67429748" w14:textId="1BD76F61" w:rsidR="00D34529" w:rsidRPr="00DA5411" w:rsidRDefault="005F7257" w:rsidP="0030653F">
            <w:pPr>
              <w:widowControl w:val="0"/>
              <w:autoSpaceDE w:val="0"/>
              <w:autoSpaceDN w:val="0"/>
              <w:adjustRightInd w:val="0"/>
              <w:rPr>
                <w:rFonts w:asciiTheme="minorHAnsi" w:hAnsiTheme="minorHAnsi" w:cstheme="minorHAnsi"/>
                <w:color w:val="000000"/>
                <w:szCs w:val="24"/>
              </w:rPr>
            </w:pPr>
            <w:r w:rsidRPr="00D80EDE">
              <w:rPr>
                <w:rFonts w:asciiTheme="minorHAnsi" w:hAnsiTheme="minorHAnsi" w:cstheme="minorHAnsi"/>
                <w:color w:val="000000"/>
                <w:szCs w:val="24"/>
              </w:rPr>
              <w:t>Suggestions re other ways to cut costs / raise revenues</w:t>
            </w:r>
          </w:p>
        </w:tc>
        <w:tc>
          <w:tcPr>
            <w:tcW w:w="596" w:type="dxa"/>
          </w:tcPr>
          <w:p w14:paraId="00B28FB5" w14:textId="3090774B" w:rsidR="00D34529" w:rsidRPr="00DA5411" w:rsidRDefault="007801AC" w:rsidP="00A66DF2">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D80EDE">
              <w:rPr>
                <w:rFonts w:asciiTheme="minorHAnsi" w:hAnsiTheme="minorHAnsi" w:cstheme="minorHAnsi"/>
                <w:color w:val="000000"/>
                <w:szCs w:val="24"/>
              </w:rPr>
              <w:t>26</w:t>
            </w:r>
          </w:p>
        </w:tc>
        <w:tc>
          <w:tcPr>
            <w:tcW w:w="709" w:type="dxa"/>
          </w:tcPr>
          <w:p w14:paraId="5D3FD178" w14:textId="1F592AB2" w:rsidR="00D34529" w:rsidRPr="00DA5411" w:rsidRDefault="00233FDF" w:rsidP="00A66DF2">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color w:val="000000"/>
                <w:szCs w:val="24"/>
              </w:rPr>
            </w:pPr>
            <w:r>
              <w:rPr>
                <w:rFonts w:asciiTheme="minorHAnsi" w:hAnsiTheme="minorHAnsi" w:cstheme="minorHAnsi"/>
                <w:i/>
                <w:iCs/>
                <w:color w:val="000000"/>
                <w:szCs w:val="24"/>
              </w:rPr>
              <w:t>5.0</w:t>
            </w:r>
          </w:p>
        </w:tc>
        <w:tc>
          <w:tcPr>
            <w:tcW w:w="5661" w:type="dxa"/>
          </w:tcPr>
          <w:p w14:paraId="41F92145" w14:textId="77777777" w:rsidR="00D34529" w:rsidRPr="00DA5411" w:rsidRDefault="00E03076" w:rsidP="004C0F9D">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DA5411">
              <w:rPr>
                <w:rFonts w:asciiTheme="minorHAnsi" w:hAnsiTheme="minorHAnsi" w:cstheme="minorHAnsi"/>
                <w:i/>
                <w:iCs/>
                <w:szCs w:val="24"/>
              </w:rPr>
              <w:t>You are overcharging as it is, if you really wish to save money be rid of the ‘mountain’ of pen pushing, bean counting, box ticking managers.</w:t>
            </w:r>
          </w:p>
          <w:p w14:paraId="7453C3B4" w14:textId="515CCA90" w:rsidR="00E03076" w:rsidRPr="00DA5411" w:rsidRDefault="004C647D" w:rsidP="004C0F9D">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DA5411">
              <w:rPr>
                <w:rFonts w:asciiTheme="minorHAnsi" w:hAnsiTheme="minorHAnsi" w:cstheme="minorHAnsi"/>
                <w:i/>
                <w:iCs/>
                <w:szCs w:val="24"/>
              </w:rPr>
              <w:t>The hike is too much. A rise is needed but such an extreme increase is awful. I was in an Albany Rd pawn brokers recently and a woman was pawning her jewellery to pay for her Aunt’s funeral as it takes so long before funds are released from an Estate. It was heartbreaking to witness this and her loss of dignity. You will simply put more in this position. I agree a modest rise is needed but I suggest you put pressure on Labour Senedd and UK government to explore ways of supporting more and releasing estate funds quicker otherwise more pauper funerals will happen. Even the poorest families take pride and comfort in a good send off- don’t add to their stress and grief unnecessarily. Modest increases with more bridging support please</w:t>
            </w:r>
          </w:p>
        </w:tc>
      </w:tr>
      <w:tr w:rsidR="004C0F9D" w:rsidRPr="00DA5411" w14:paraId="73382603" w14:textId="77777777" w:rsidTr="008D7685">
        <w:trPr>
          <w:cnfStyle w:val="000000100000" w:firstRow="0" w:lastRow="0" w:firstColumn="0" w:lastColumn="0" w:oddVBand="0" w:evenVBand="0" w:oddHBand="1" w:evenHBand="0" w:firstRowFirstColumn="0" w:firstRowLastColumn="0" w:lastRowFirstColumn="0" w:lastRowLastColumn="0"/>
          <w:trHeight w:val="1538"/>
        </w:trPr>
        <w:tc>
          <w:tcPr>
            <w:cnfStyle w:val="001000000000" w:firstRow="0" w:lastRow="0" w:firstColumn="1" w:lastColumn="0" w:oddVBand="0" w:evenVBand="0" w:oddHBand="0" w:evenHBand="0" w:firstRowFirstColumn="0" w:firstRowLastColumn="0" w:lastRowFirstColumn="0" w:lastRowLastColumn="0"/>
            <w:tcW w:w="2518" w:type="dxa"/>
          </w:tcPr>
          <w:p w14:paraId="03519E54" w14:textId="328DA603" w:rsidR="004C0F9D" w:rsidRPr="00DA5411" w:rsidRDefault="005F7257" w:rsidP="0030653F">
            <w:pPr>
              <w:widowControl w:val="0"/>
              <w:autoSpaceDE w:val="0"/>
              <w:autoSpaceDN w:val="0"/>
              <w:adjustRightInd w:val="0"/>
              <w:rPr>
                <w:rFonts w:asciiTheme="minorHAnsi" w:hAnsiTheme="minorHAnsi" w:cstheme="minorHAnsi"/>
                <w:color w:val="000000"/>
                <w:szCs w:val="24"/>
              </w:rPr>
            </w:pPr>
            <w:r w:rsidRPr="00D80EDE">
              <w:rPr>
                <w:rFonts w:asciiTheme="minorHAnsi" w:hAnsiTheme="minorHAnsi" w:cstheme="minorHAnsi"/>
                <w:color w:val="000000"/>
                <w:szCs w:val="24"/>
              </w:rPr>
              <w:t>Could this be phased?</w:t>
            </w:r>
          </w:p>
        </w:tc>
        <w:tc>
          <w:tcPr>
            <w:tcW w:w="596" w:type="dxa"/>
          </w:tcPr>
          <w:p w14:paraId="6D33AAE5" w14:textId="2EF21638" w:rsidR="004C0F9D" w:rsidRPr="00DA5411" w:rsidRDefault="007801AC" w:rsidP="00A66DF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D80EDE">
              <w:rPr>
                <w:rFonts w:asciiTheme="minorHAnsi" w:hAnsiTheme="minorHAnsi" w:cstheme="minorHAnsi"/>
                <w:color w:val="000000"/>
                <w:szCs w:val="24"/>
              </w:rPr>
              <w:t>13</w:t>
            </w:r>
          </w:p>
        </w:tc>
        <w:tc>
          <w:tcPr>
            <w:tcW w:w="709" w:type="dxa"/>
          </w:tcPr>
          <w:p w14:paraId="722FFDBD" w14:textId="41CA61D1" w:rsidR="004C0F9D" w:rsidRPr="00DA5411" w:rsidRDefault="00233FDF" w:rsidP="00A66DF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color w:val="000000"/>
                <w:szCs w:val="24"/>
              </w:rPr>
            </w:pPr>
            <w:r>
              <w:rPr>
                <w:rFonts w:asciiTheme="minorHAnsi" w:hAnsiTheme="minorHAnsi" w:cstheme="minorHAnsi"/>
                <w:i/>
                <w:iCs/>
                <w:color w:val="000000"/>
                <w:szCs w:val="24"/>
              </w:rPr>
              <w:t>2.5</w:t>
            </w:r>
          </w:p>
        </w:tc>
        <w:tc>
          <w:tcPr>
            <w:tcW w:w="5661" w:type="dxa"/>
          </w:tcPr>
          <w:p w14:paraId="3D23DD3A" w14:textId="77777777" w:rsidR="004C0F9D" w:rsidRPr="00DA5411" w:rsidRDefault="00D04E42" w:rsidP="004C0F9D">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DA5411">
              <w:rPr>
                <w:rFonts w:asciiTheme="minorHAnsi" w:hAnsiTheme="minorHAnsi" w:cstheme="minorHAnsi"/>
                <w:i/>
                <w:iCs/>
                <w:szCs w:val="24"/>
              </w:rPr>
              <w:t>The amount of increase needs to be phased in over time. Too much of a jump in one year.</w:t>
            </w:r>
          </w:p>
          <w:p w14:paraId="362637D1" w14:textId="75EB933C" w:rsidR="00D04E42" w:rsidRPr="00DA5411" w:rsidRDefault="00D04E42" w:rsidP="004C0F9D">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DA5411">
              <w:rPr>
                <w:rFonts w:asciiTheme="minorHAnsi" w:hAnsiTheme="minorHAnsi" w:cstheme="minorHAnsi"/>
                <w:i/>
                <w:iCs/>
                <w:szCs w:val="24"/>
              </w:rPr>
              <w:t>This is a huge increase. could be introduced over longer period.</w:t>
            </w:r>
          </w:p>
        </w:tc>
      </w:tr>
      <w:tr w:rsidR="004C0F9D" w:rsidRPr="00DA5411" w14:paraId="49047CFE" w14:textId="77777777" w:rsidTr="0037531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0E092B79" w14:textId="126CC557" w:rsidR="004C0F9D" w:rsidRPr="00DA5411" w:rsidRDefault="005F7257" w:rsidP="0030653F">
            <w:pPr>
              <w:widowControl w:val="0"/>
              <w:autoSpaceDE w:val="0"/>
              <w:autoSpaceDN w:val="0"/>
              <w:adjustRightInd w:val="0"/>
              <w:rPr>
                <w:rFonts w:asciiTheme="minorHAnsi" w:hAnsiTheme="minorHAnsi" w:cstheme="minorHAnsi"/>
                <w:color w:val="000000"/>
                <w:szCs w:val="24"/>
              </w:rPr>
            </w:pPr>
            <w:r w:rsidRPr="00D80EDE">
              <w:rPr>
                <w:rFonts w:asciiTheme="minorHAnsi" w:hAnsiTheme="minorHAnsi" w:cstheme="minorHAnsi"/>
                <w:color w:val="000000"/>
                <w:szCs w:val="24"/>
              </w:rPr>
              <w:lastRenderedPageBreak/>
              <w:t>Service should be free</w:t>
            </w:r>
          </w:p>
        </w:tc>
        <w:tc>
          <w:tcPr>
            <w:tcW w:w="596" w:type="dxa"/>
          </w:tcPr>
          <w:p w14:paraId="10D56FB7" w14:textId="29540EF6" w:rsidR="004C0F9D" w:rsidRPr="00DA5411" w:rsidRDefault="007801AC" w:rsidP="00A66DF2">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D80EDE">
              <w:rPr>
                <w:rFonts w:asciiTheme="minorHAnsi" w:hAnsiTheme="minorHAnsi" w:cstheme="minorHAnsi"/>
                <w:color w:val="000000"/>
                <w:szCs w:val="24"/>
              </w:rPr>
              <w:t>13</w:t>
            </w:r>
          </w:p>
        </w:tc>
        <w:tc>
          <w:tcPr>
            <w:tcW w:w="709" w:type="dxa"/>
          </w:tcPr>
          <w:p w14:paraId="672B8024" w14:textId="478DF725" w:rsidR="004C0F9D" w:rsidRPr="00DA5411" w:rsidRDefault="00233FDF" w:rsidP="00A66DF2">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color w:val="000000"/>
                <w:szCs w:val="24"/>
              </w:rPr>
            </w:pPr>
            <w:r>
              <w:rPr>
                <w:rFonts w:asciiTheme="minorHAnsi" w:hAnsiTheme="minorHAnsi" w:cstheme="minorHAnsi"/>
                <w:i/>
                <w:iCs/>
                <w:color w:val="000000"/>
                <w:szCs w:val="24"/>
              </w:rPr>
              <w:t>2.5</w:t>
            </w:r>
          </w:p>
        </w:tc>
        <w:tc>
          <w:tcPr>
            <w:tcW w:w="5661" w:type="dxa"/>
          </w:tcPr>
          <w:p w14:paraId="04C5812F" w14:textId="77777777" w:rsidR="004C0F9D" w:rsidRPr="00DA5411" w:rsidRDefault="00E56D22" w:rsidP="004C0F9D">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DA5411">
              <w:rPr>
                <w:rFonts w:asciiTheme="minorHAnsi" w:hAnsiTheme="minorHAnsi" w:cstheme="minorHAnsi"/>
                <w:i/>
                <w:iCs/>
                <w:szCs w:val="24"/>
              </w:rPr>
              <w:t>All life we pay tax and why have to pay for burial.</w:t>
            </w:r>
          </w:p>
          <w:p w14:paraId="0ADFDBEB" w14:textId="39BEA2F8" w:rsidR="00E56D22" w:rsidRPr="00DA5411" w:rsidRDefault="00713BBB" w:rsidP="004C0F9D">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DA5411">
              <w:rPr>
                <w:rFonts w:asciiTheme="minorHAnsi" w:hAnsiTheme="minorHAnsi" w:cstheme="minorHAnsi"/>
                <w:i/>
                <w:iCs/>
                <w:szCs w:val="24"/>
              </w:rPr>
              <w:t>Unfair to charge money for someone’s death</w:t>
            </w:r>
          </w:p>
        </w:tc>
      </w:tr>
      <w:tr w:rsidR="004C0F9D" w:rsidRPr="00DA5411" w14:paraId="4FC93799" w14:textId="77777777" w:rsidTr="0037531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0B4118F9" w14:textId="4398E42C" w:rsidR="004C0F9D" w:rsidRPr="00DA5411" w:rsidRDefault="005F7257" w:rsidP="0030653F">
            <w:pPr>
              <w:widowControl w:val="0"/>
              <w:autoSpaceDE w:val="0"/>
              <w:autoSpaceDN w:val="0"/>
              <w:adjustRightInd w:val="0"/>
              <w:rPr>
                <w:rFonts w:asciiTheme="minorHAnsi" w:hAnsiTheme="minorHAnsi" w:cstheme="minorHAnsi"/>
                <w:color w:val="000000"/>
                <w:szCs w:val="24"/>
              </w:rPr>
            </w:pPr>
            <w:r w:rsidRPr="00D80EDE">
              <w:rPr>
                <w:rFonts w:asciiTheme="minorHAnsi" w:hAnsiTheme="minorHAnsi" w:cstheme="minorHAnsi"/>
                <w:color w:val="000000"/>
                <w:szCs w:val="24"/>
              </w:rPr>
              <w:t>Discrimination re those requiring burial</w:t>
            </w:r>
          </w:p>
        </w:tc>
        <w:tc>
          <w:tcPr>
            <w:tcW w:w="596" w:type="dxa"/>
          </w:tcPr>
          <w:p w14:paraId="5B67C4EC" w14:textId="74C5998C" w:rsidR="004C0F9D" w:rsidRPr="00DA5411" w:rsidRDefault="007801AC" w:rsidP="00A66DF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D80EDE">
              <w:rPr>
                <w:rFonts w:asciiTheme="minorHAnsi" w:hAnsiTheme="minorHAnsi" w:cstheme="minorHAnsi"/>
                <w:color w:val="000000"/>
                <w:szCs w:val="24"/>
              </w:rPr>
              <w:t>5</w:t>
            </w:r>
          </w:p>
        </w:tc>
        <w:tc>
          <w:tcPr>
            <w:tcW w:w="709" w:type="dxa"/>
          </w:tcPr>
          <w:p w14:paraId="36FA81FA" w14:textId="4D9D2161" w:rsidR="004C0F9D" w:rsidRPr="00DA5411" w:rsidRDefault="00233FDF" w:rsidP="00A66DF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color w:val="000000"/>
                <w:szCs w:val="24"/>
              </w:rPr>
            </w:pPr>
            <w:r>
              <w:rPr>
                <w:rFonts w:asciiTheme="minorHAnsi" w:hAnsiTheme="minorHAnsi" w:cstheme="minorHAnsi"/>
                <w:i/>
                <w:iCs/>
                <w:color w:val="000000"/>
                <w:szCs w:val="24"/>
              </w:rPr>
              <w:t>1.</w:t>
            </w:r>
            <w:r w:rsidR="007801AC" w:rsidRPr="00D80EDE">
              <w:rPr>
                <w:rFonts w:asciiTheme="minorHAnsi" w:hAnsiTheme="minorHAnsi" w:cstheme="minorHAnsi"/>
                <w:i/>
                <w:iCs/>
                <w:color w:val="000000"/>
                <w:szCs w:val="24"/>
              </w:rPr>
              <w:t>0</w:t>
            </w:r>
          </w:p>
        </w:tc>
        <w:tc>
          <w:tcPr>
            <w:tcW w:w="5661" w:type="dxa"/>
          </w:tcPr>
          <w:p w14:paraId="43593168" w14:textId="117B97CC" w:rsidR="004C0F9D" w:rsidRPr="00DA5411" w:rsidRDefault="00713BBB" w:rsidP="004C0F9D">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DA5411">
              <w:rPr>
                <w:rFonts w:asciiTheme="minorHAnsi" w:hAnsiTheme="minorHAnsi" w:cstheme="minorHAnsi"/>
                <w:i/>
                <w:iCs/>
                <w:szCs w:val="24"/>
              </w:rPr>
              <w:t>The fees could be based on income - some people may not be able to afford it and they should have a possibility of burial according to their beliefs and traditions.</w:t>
            </w:r>
          </w:p>
        </w:tc>
      </w:tr>
      <w:tr w:rsidR="004C0F9D" w:rsidRPr="00DA5411" w14:paraId="2E255B1B" w14:textId="77777777" w:rsidTr="0037531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00092942" w14:textId="5B6ED8E8" w:rsidR="004C0F9D" w:rsidRPr="00DA5411" w:rsidRDefault="005F7257" w:rsidP="0030653F">
            <w:pPr>
              <w:widowControl w:val="0"/>
              <w:autoSpaceDE w:val="0"/>
              <w:autoSpaceDN w:val="0"/>
              <w:adjustRightInd w:val="0"/>
              <w:rPr>
                <w:rFonts w:asciiTheme="minorHAnsi" w:hAnsiTheme="minorHAnsi" w:cstheme="minorHAnsi"/>
                <w:color w:val="000000"/>
                <w:szCs w:val="24"/>
              </w:rPr>
            </w:pPr>
            <w:r w:rsidRPr="00D80EDE">
              <w:rPr>
                <w:rFonts w:asciiTheme="minorHAnsi" w:hAnsiTheme="minorHAnsi" w:cstheme="minorHAnsi"/>
                <w:color w:val="000000"/>
                <w:szCs w:val="24"/>
              </w:rPr>
              <w:t>Site maintenance</w:t>
            </w:r>
          </w:p>
        </w:tc>
        <w:tc>
          <w:tcPr>
            <w:tcW w:w="596" w:type="dxa"/>
          </w:tcPr>
          <w:p w14:paraId="7A8079D4" w14:textId="3B0F8F94" w:rsidR="004C0F9D" w:rsidRPr="00DA5411" w:rsidRDefault="007801AC" w:rsidP="00A66DF2">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D80EDE">
              <w:rPr>
                <w:rFonts w:asciiTheme="minorHAnsi" w:hAnsiTheme="minorHAnsi" w:cstheme="minorHAnsi"/>
                <w:color w:val="000000"/>
                <w:szCs w:val="24"/>
              </w:rPr>
              <w:t>3</w:t>
            </w:r>
          </w:p>
        </w:tc>
        <w:tc>
          <w:tcPr>
            <w:tcW w:w="709" w:type="dxa"/>
          </w:tcPr>
          <w:p w14:paraId="2DCEA457" w14:textId="141CEF5E" w:rsidR="004C0F9D" w:rsidRPr="00DA5411" w:rsidRDefault="007801AC" w:rsidP="00A66DF2">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color w:val="000000"/>
                <w:szCs w:val="24"/>
              </w:rPr>
            </w:pPr>
            <w:r w:rsidRPr="00D80EDE">
              <w:rPr>
                <w:rFonts w:asciiTheme="minorHAnsi" w:hAnsiTheme="minorHAnsi" w:cstheme="minorHAnsi"/>
                <w:i/>
                <w:iCs/>
                <w:color w:val="000000"/>
                <w:szCs w:val="24"/>
              </w:rPr>
              <w:t>0.</w:t>
            </w:r>
            <w:r w:rsidR="00233FDF">
              <w:rPr>
                <w:rFonts w:asciiTheme="minorHAnsi" w:hAnsiTheme="minorHAnsi" w:cstheme="minorHAnsi"/>
                <w:i/>
                <w:iCs/>
                <w:color w:val="000000"/>
                <w:szCs w:val="24"/>
              </w:rPr>
              <w:t>6</w:t>
            </w:r>
          </w:p>
        </w:tc>
        <w:tc>
          <w:tcPr>
            <w:tcW w:w="5661" w:type="dxa"/>
          </w:tcPr>
          <w:p w14:paraId="6B837B7D" w14:textId="394F3F1A" w:rsidR="004C0F9D" w:rsidRPr="00DA5411" w:rsidRDefault="00924A25" w:rsidP="004C0F9D">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DA5411">
              <w:rPr>
                <w:rFonts w:asciiTheme="minorHAnsi" w:hAnsiTheme="minorHAnsi" w:cstheme="minorHAnsi"/>
                <w:i/>
                <w:iCs/>
                <w:szCs w:val="24"/>
              </w:rPr>
              <w:t>Because there is very  little maintenance done in our cemeteries.</w:t>
            </w:r>
          </w:p>
        </w:tc>
      </w:tr>
      <w:tr w:rsidR="004C0F9D" w:rsidRPr="00DA5411" w14:paraId="6E7544EC" w14:textId="77777777" w:rsidTr="0037531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5950DAB8" w14:textId="57CA67F1" w:rsidR="004C0F9D" w:rsidRPr="00DA5411" w:rsidRDefault="005F7257" w:rsidP="0030653F">
            <w:pPr>
              <w:widowControl w:val="0"/>
              <w:autoSpaceDE w:val="0"/>
              <w:autoSpaceDN w:val="0"/>
              <w:adjustRightInd w:val="0"/>
              <w:rPr>
                <w:rFonts w:asciiTheme="minorHAnsi" w:hAnsiTheme="minorHAnsi" w:cstheme="minorHAnsi"/>
                <w:color w:val="000000"/>
                <w:szCs w:val="24"/>
              </w:rPr>
            </w:pPr>
            <w:r w:rsidRPr="00D80EDE">
              <w:rPr>
                <w:rFonts w:asciiTheme="minorHAnsi" w:hAnsiTheme="minorHAnsi" w:cstheme="minorHAnsi"/>
                <w:color w:val="000000"/>
                <w:szCs w:val="24"/>
              </w:rPr>
              <w:t>Other</w:t>
            </w:r>
          </w:p>
        </w:tc>
        <w:tc>
          <w:tcPr>
            <w:tcW w:w="596" w:type="dxa"/>
          </w:tcPr>
          <w:p w14:paraId="0DE3A19C" w14:textId="469954E3" w:rsidR="004C0F9D" w:rsidRPr="00DA5411" w:rsidRDefault="007801AC" w:rsidP="00A66DF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D80EDE">
              <w:rPr>
                <w:rFonts w:asciiTheme="minorHAnsi" w:hAnsiTheme="minorHAnsi" w:cstheme="minorHAnsi"/>
                <w:color w:val="000000"/>
                <w:szCs w:val="24"/>
              </w:rPr>
              <w:t>29</w:t>
            </w:r>
          </w:p>
        </w:tc>
        <w:tc>
          <w:tcPr>
            <w:tcW w:w="709" w:type="dxa"/>
          </w:tcPr>
          <w:p w14:paraId="70BB8C33" w14:textId="325E5CF0" w:rsidR="004C0F9D" w:rsidRPr="00DA5411" w:rsidRDefault="00233FDF" w:rsidP="00A66DF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color w:val="000000"/>
                <w:szCs w:val="24"/>
              </w:rPr>
            </w:pPr>
            <w:r>
              <w:rPr>
                <w:rFonts w:asciiTheme="minorHAnsi" w:hAnsiTheme="minorHAnsi" w:cstheme="minorHAnsi"/>
                <w:i/>
                <w:iCs/>
                <w:color w:val="000000"/>
                <w:szCs w:val="24"/>
              </w:rPr>
              <w:t>5.6</w:t>
            </w:r>
          </w:p>
        </w:tc>
        <w:tc>
          <w:tcPr>
            <w:tcW w:w="5661" w:type="dxa"/>
          </w:tcPr>
          <w:p w14:paraId="1BE833D5" w14:textId="77777777" w:rsidR="004C0F9D" w:rsidRPr="00DA5411" w:rsidRDefault="0037531B" w:rsidP="004C0F9D">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DA5411">
              <w:rPr>
                <w:rFonts w:asciiTheme="minorHAnsi" w:hAnsiTheme="minorHAnsi" w:cstheme="minorHAnsi"/>
                <w:i/>
                <w:iCs/>
                <w:szCs w:val="24"/>
              </w:rPr>
              <w:t>Is not competitive with private suppliers and reduced likelihood of people using council services.</w:t>
            </w:r>
          </w:p>
          <w:p w14:paraId="57D2EA52" w14:textId="77777777" w:rsidR="0037531B" w:rsidRPr="00DA5411" w:rsidRDefault="0037531B" w:rsidP="004C0F9D">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DA5411">
              <w:rPr>
                <w:rFonts w:asciiTheme="minorHAnsi" w:hAnsiTheme="minorHAnsi" w:cstheme="minorHAnsi"/>
                <w:i/>
                <w:iCs/>
                <w:szCs w:val="24"/>
              </w:rPr>
              <w:t>Need to ensure that services deliviring are done effectively</w:t>
            </w:r>
          </w:p>
          <w:p w14:paraId="65FE7903" w14:textId="3B9CB78F" w:rsidR="0037531B" w:rsidRPr="00DA5411" w:rsidRDefault="0037531B" w:rsidP="004C0F9D">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DA5411">
              <w:rPr>
                <w:rFonts w:asciiTheme="minorHAnsi" w:hAnsiTheme="minorHAnsi" w:cstheme="minorHAnsi"/>
                <w:i/>
                <w:iCs/>
                <w:szCs w:val="24"/>
              </w:rPr>
              <w:t>The amount charged should not exceed the actual costs of providing the service.</w:t>
            </w:r>
          </w:p>
        </w:tc>
      </w:tr>
      <w:tr w:rsidR="004C0F9D" w:rsidRPr="00DA5411" w14:paraId="32BBE291" w14:textId="77777777" w:rsidTr="0037531B">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50ABDB01" w14:textId="153DCBD6" w:rsidR="004C0F9D" w:rsidRPr="00DA5411" w:rsidRDefault="004C0F9D" w:rsidP="004C0F9D">
            <w:pPr>
              <w:widowControl w:val="0"/>
              <w:autoSpaceDE w:val="0"/>
              <w:autoSpaceDN w:val="0"/>
              <w:adjustRightInd w:val="0"/>
              <w:rPr>
                <w:rFonts w:asciiTheme="minorHAnsi" w:hAnsiTheme="minorHAnsi" w:cstheme="minorHAnsi"/>
                <w:color w:val="000000"/>
                <w:szCs w:val="24"/>
              </w:rPr>
            </w:pPr>
            <w:r w:rsidRPr="00DA5411">
              <w:rPr>
                <w:rFonts w:asciiTheme="minorHAnsi" w:hAnsiTheme="minorHAnsi" w:cstheme="minorHAnsi"/>
                <w:color w:val="000000"/>
                <w:szCs w:val="24"/>
              </w:rPr>
              <w:t>Total</w:t>
            </w:r>
          </w:p>
        </w:tc>
        <w:tc>
          <w:tcPr>
            <w:tcW w:w="596" w:type="dxa"/>
          </w:tcPr>
          <w:p w14:paraId="6BFD8D67" w14:textId="3F62D106" w:rsidR="004C0F9D" w:rsidRPr="00DA5411" w:rsidRDefault="00233FDF" w:rsidP="004C0F9D">
            <w:pPr>
              <w:widowControl w:val="0"/>
              <w:autoSpaceDE w:val="0"/>
              <w:autoSpaceDN w:val="0"/>
              <w:adjustRightInd w:val="0"/>
              <w:jc w:val="right"/>
              <w:cnfStyle w:val="010000000000" w:firstRow="0" w:lastRow="1" w:firstColumn="0" w:lastColumn="0" w:oddVBand="0" w:evenVBand="0" w:oddHBand="0" w:evenHBand="0" w:firstRowFirstColumn="0" w:firstRowLastColumn="0" w:lastRowFirstColumn="0" w:lastRowLastColumn="0"/>
              <w:rPr>
                <w:rFonts w:asciiTheme="minorHAnsi" w:hAnsiTheme="minorHAnsi" w:cstheme="minorHAnsi"/>
                <w:color w:val="000000"/>
                <w:szCs w:val="24"/>
              </w:rPr>
            </w:pPr>
            <w:r>
              <w:rPr>
                <w:rFonts w:asciiTheme="minorHAnsi" w:hAnsiTheme="minorHAnsi" w:cstheme="minorHAnsi"/>
                <w:color w:val="000000"/>
                <w:szCs w:val="24"/>
              </w:rPr>
              <w:t>517</w:t>
            </w:r>
          </w:p>
        </w:tc>
        <w:tc>
          <w:tcPr>
            <w:tcW w:w="709" w:type="dxa"/>
          </w:tcPr>
          <w:p w14:paraId="792692AA" w14:textId="77777777" w:rsidR="004C0F9D" w:rsidRPr="00DA5411" w:rsidRDefault="004C0F9D" w:rsidP="004C0F9D">
            <w:pPr>
              <w:widowControl w:val="0"/>
              <w:autoSpaceDE w:val="0"/>
              <w:autoSpaceDN w:val="0"/>
              <w:adjustRightInd w:val="0"/>
              <w:jc w:val="right"/>
              <w:cnfStyle w:val="010000000000" w:firstRow="0" w:lastRow="1" w:firstColumn="0" w:lastColumn="0" w:oddVBand="0" w:evenVBand="0" w:oddHBand="0" w:evenHBand="0" w:firstRowFirstColumn="0" w:firstRowLastColumn="0" w:lastRowFirstColumn="0" w:lastRowLastColumn="0"/>
              <w:rPr>
                <w:rFonts w:asciiTheme="minorHAnsi" w:hAnsiTheme="minorHAnsi" w:cstheme="minorHAnsi"/>
                <w:i/>
                <w:iCs/>
                <w:color w:val="000000"/>
                <w:szCs w:val="24"/>
              </w:rPr>
            </w:pPr>
          </w:p>
        </w:tc>
        <w:tc>
          <w:tcPr>
            <w:tcW w:w="5661" w:type="dxa"/>
          </w:tcPr>
          <w:p w14:paraId="57D5737A" w14:textId="77777777" w:rsidR="004C0F9D" w:rsidRPr="00DA5411" w:rsidRDefault="004C0F9D" w:rsidP="004C0F9D">
            <w:pPr>
              <w:widowControl w:val="0"/>
              <w:autoSpaceDE w:val="0"/>
              <w:autoSpaceDN w:val="0"/>
              <w:adjustRightInd w:val="0"/>
              <w:spacing w:after="80"/>
              <w:ind w:left="170"/>
              <w:contextualSpacing/>
              <w:cnfStyle w:val="010000000000" w:firstRow="0" w:lastRow="1" w:firstColumn="0" w:lastColumn="0" w:oddVBand="0" w:evenVBand="0" w:oddHBand="0" w:evenHBand="0" w:firstRowFirstColumn="0" w:firstRowLastColumn="0" w:lastRowFirstColumn="0" w:lastRowLastColumn="0"/>
              <w:rPr>
                <w:rFonts w:asciiTheme="minorHAnsi" w:hAnsiTheme="minorHAnsi" w:cstheme="minorHAnsi"/>
                <w:i/>
                <w:iCs/>
                <w:szCs w:val="24"/>
              </w:rPr>
            </w:pPr>
          </w:p>
        </w:tc>
      </w:tr>
    </w:tbl>
    <w:p w14:paraId="1259FD62" w14:textId="77777777" w:rsidR="00D34529" w:rsidRPr="00B6245C" w:rsidRDefault="00D34529" w:rsidP="00D34529">
      <w:pPr>
        <w:spacing w:after="0"/>
        <w:rPr>
          <w:i/>
          <w:iCs/>
        </w:rPr>
      </w:pPr>
      <w:r w:rsidRPr="00B6245C">
        <w:rPr>
          <w:i/>
          <w:iCs/>
        </w:rPr>
        <w:t>Note: Respondents could leave multiple comments, therefore total may exceed 100%</w:t>
      </w:r>
    </w:p>
    <w:p w14:paraId="7FBE0F63" w14:textId="77777777" w:rsidR="00E46232" w:rsidRPr="00DA07B7" w:rsidRDefault="00E46232" w:rsidP="00E46232"/>
    <w:p w14:paraId="12CB878E" w14:textId="77777777" w:rsidR="00362E12" w:rsidRPr="00DA07B7" w:rsidRDefault="00362E12" w:rsidP="00362E12"/>
    <w:p w14:paraId="7A36F31C" w14:textId="77777777" w:rsidR="002612E7" w:rsidRDefault="002612E7">
      <w:pPr>
        <w:rPr>
          <w:rFonts w:asciiTheme="majorHAnsi" w:eastAsiaTheme="majorEastAsia" w:hAnsiTheme="majorHAnsi" w:cstheme="majorBidi"/>
          <w:color w:val="2F5496" w:themeColor="accent1" w:themeShade="BF"/>
          <w:sz w:val="32"/>
          <w:szCs w:val="24"/>
        </w:rPr>
      </w:pPr>
      <w:r>
        <w:br w:type="page"/>
      </w:r>
    </w:p>
    <w:p w14:paraId="286F897A" w14:textId="0A6906CF" w:rsidR="00C01176" w:rsidRDefault="00307B96" w:rsidP="00EF4EB9">
      <w:pPr>
        <w:pStyle w:val="Heading3"/>
      </w:pPr>
      <w:bookmarkStart w:id="80" w:name="_Toc190194147"/>
      <w:r>
        <w:lastRenderedPageBreak/>
        <w:t xml:space="preserve">Young People’s Survey: </w:t>
      </w:r>
      <w:r w:rsidR="00C01176">
        <w:t xml:space="preserve">Why Do You Disagree with </w:t>
      </w:r>
      <w:r w:rsidR="00A8793C">
        <w:t>The Changes In Costs</w:t>
      </w:r>
      <w:r w:rsidR="00C01176">
        <w:t xml:space="preserve"> for Burial and Cremations?</w:t>
      </w:r>
      <w:bookmarkEnd w:id="80"/>
    </w:p>
    <w:p w14:paraId="4413208E" w14:textId="5BF8079F" w:rsidR="001369B8" w:rsidRPr="00BD2837" w:rsidRDefault="004C2507" w:rsidP="00BD2837">
      <w:pPr>
        <w:rPr>
          <w:rStyle w:val="Hyperlink"/>
          <w:i/>
          <w:iCs/>
          <w:color w:val="CC0099"/>
        </w:rPr>
      </w:pPr>
      <w:hyperlink w:anchor="Page34" w:history="1">
        <w:r w:rsidRPr="00BD2837">
          <w:rPr>
            <w:rStyle w:val="Hyperlink"/>
            <w:i/>
            <w:iCs/>
            <w:color w:val="CC0099"/>
          </w:rPr>
          <w:t>Return to Page 34</w:t>
        </w:r>
      </w:hyperlink>
    </w:p>
    <w:p w14:paraId="402B3AF5" w14:textId="77777777" w:rsidR="004C2507" w:rsidRDefault="004C2507" w:rsidP="00D34529">
      <w:pPr>
        <w:spacing w:after="0"/>
        <w:rPr>
          <w:i/>
          <w:iCs/>
        </w:rPr>
      </w:pPr>
    </w:p>
    <w:tbl>
      <w:tblPr>
        <w:tblStyle w:val="GridTable4-Accent5"/>
        <w:tblW w:w="9493" w:type="dxa"/>
        <w:tblLook w:val="04E0" w:firstRow="1" w:lastRow="1" w:firstColumn="1" w:lastColumn="0" w:noHBand="0" w:noVBand="1"/>
      </w:tblPr>
      <w:tblGrid>
        <w:gridCol w:w="2518"/>
        <w:gridCol w:w="765"/>
        <w:gridCol w:w="709"/>
        <w:gridCol w:w="5501"/>
      </w:tblGrid>
      <w:tr w:rsidR="001369B8" w:rsidRPr="007454FF" w14:paraId="557B0272" w14:textId="77777777" w:rsidTr="00864D3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6571BB26" w14:textId="77777777" w:rsidR="001369B8" w:rsidRPr="007454FF" w:rsidRDefault="001369B8" w:rsidP="0030653F">
            <w:pPr>
              <w:widowControl w:val="0"/>
              <w:autoSpaceDE w:val="0"/>
              <w:autoSpaceDN w:val="0"/>
              <w:adjustRightInd w:val="0"/>
              <w:rPr>
                <w:rFonts w:ascii="Century Gothic" w:hAnsi="Century Gothic" w:cs="Calibri"/>
                <w:color w:val="FFFFFF"/>
                <w:sz w:val="22"/>
                <w:szCs w:val="22"/>
              </w:rPr>
            </w:pPr>
            <w:r w:rsidRPr="007454FF">
              <w:rPr>
                <w:rFonts w:ascii="Century Gothic" w:hAnsi="Century Gothic" w:cs="Calibri"/>
                <w:color w:val="FFFFFF"/>
                <w:sz w:val="22"/>
                <w:szCs w:val="22"/>
              </w:rPr>
              <w:t>Theme</w:t>
            </w:r>
          </w:p>
        </w:tc>
        <w:tc>
          <w:tcPr>
            <w:tcW w:w="765" w:type="dxa"/>
          </w:tcPr>
          <w:p w14:paraId="57259BC3" w14:textId="77777777" w:rsidR="001369B8" w:rsidRPr="007454FF" w:rsidRDefault="001369B8"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No</w:t>
            </w:r>
          </w:p>
        </w:tc>
        <w:tc>
          <w:tcPr>
            <w:tcW w:w="709" w:type="dxa"/>
          </w:tcPr>
          <w:p w14:paraId="58D56473" w14:textId="77777777" w:rsidR="001369B8" w:rsidRPr="007454FF" w:rsidRDefault="001369B8"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w:t>
            </w:r>
          </w:p>
        </w:tc>
        <w:tc>
          <w:tcPr>
            <w:tcW w:w="5501" w:type="dxa"/>
          </w:tcPr>
          <w:p w14:paraId="0D7B7D1A" w14:textId="77777777" w:rsidR="001369B8" w:rsidRPr="007454FF" w:rsidRDefault="001369B8"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Example Comments</w:t>
            </w:r>
          </w:p>
        </w:tc>
      </w:tr>
      <w:tr w:rsidR="00EA3B2A" w:rsidRPr="007454FF" w14:paraId="78A68A43" w14:textId="77777777" w:rsidTr="00864D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1EA822FA" w14:textId="58D1CCCF" w:rsidR="00EA3B2A" w:rsidRPr="007454FF" w:rsidRDefault="00EA3B2A" w:rsidP="00EA3B2A">
            <w:pPr>
              <w:widowControl w:val="0"/>
              <w:autoSpaceDE w:val="0"/>
              <w:autoSpaceDN w:val="0"/>
              <w:adjustRightInd w:val="0"/>
              <w:rPr>
                <w:rFonts w:ascii="Century Gothic" w:hAnsi="Century Gothic" w:cs="Calibri"/>
                <w:color w:val="FFFFFF"/>
                <w:sz w:val="22"/>
              </w:rPr>
            </w:pPr>
            <w:r w:rsidRPr="00450F0E">
              <w:rPr>
                <w:rFonts w:ascii="Century Gothic" w:hAnsi="Century Gothic" w:cs="Calibri"/>
                <w:color w:val="2F5496" w:themeColor="accent1" w:themeShade="BF"/>
                <w:sz w:val="22"/>
              </w:rPr>
              <w:t>Discriminates against less well-off</w:t>
            </w:r>
          </w:p>
        </w:tc>
        <w:tc>
          <w:tcPr>
            <w:tcW w:w="765" w:type="dxa"/>
          </w:tcPr>
          <w:p w14:paraId="335281C0" w14:textId="03AB0EF9" w:rsidR="00EA3B2A" w:rsidRPr="00EA3B2A" w:rsidRDefault="00EA3B2A" w:rsidP="00EA3B2A">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rPr>
            </w:pPr>
            <w:r w:rsidRPr="00450F0E">
              <w:rPr>
                <w:rFonts w:ascii="Century Gothic" w:hAnsi="Century Gothic" w:cs="Calibri"/>
                <w:color w:val="2F5496" w:themeColor="accent1" w:themeShade="BF"/>
                <w:sz w:val="22"/>
              </w:rPr>
              <w:t>15</w:t>
            </w:r>
          </w:p>
        </w:tc>
        <w:tc>
          <w:tcPr>
            <w:tcW w:w="709" w:type="dxa"/>
          </w:tcPr>
          <w:p w14:paraId="7F486DAD" w14:textId="546A1DE7" w:rsidR="00EA3B2A" w:rsidRPr="00EA3B2A" w:rsidRDefault="00EA3B2A" w:rsidP="00EA3B2A">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sidRPr="00450F0E">
              <w:rPr>
                <w:rFonts w:ascii="Century Gothic" w:hAnsi="Century Gothic" w:cs="Calibri"/>
                <w:i/>
                <w:iCs/>
                <w:color w:val="2F5496" w:themeColor="accent1" w:themeShade="BF"/>
                <w:sz w:val="22"/>
              </w:rPr>
              <w:t>38.5</w:t>
            </w:r>
          </w:p>
        </w:tc>
        <w:tc>
          <w:tcPr>
            <w:tcW w:w="5501" w:type="dxa"/>
          </w:tcPr>
          <w:p w14:paraId="060A10A5" w14:textId="77777777" w:rsidR="00EA3B2A" w:rsidRDefault="00EA3B2A" w:rsidP="00EA3B2A">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16508A">
              <w:rPr>
                <w:rFonts w:ascii="Century Gothic" w:hAnsi="Century Gothic" w:cs="Calibri"/>
                <w:i/>
                <w:iCs/>
                <w:color w:val="2F5496" w:themeColor="accent1" w:themeShade="BF"/>
                <w:sz w:val="22"/>
                <w:szCs w:val="22"/>
              </w:rPr>
              <w:t>Maybe raise the prices but not to match other places otherwise it can become inaccessible for some people</w:t>
            </w:r>
          </w:p>
          <w:p w14:paraId="0AD6EEE2" w14:textId="77777777" w:rsidR="00EA3B2A" w:rsidRDefault="00EA3B2A" w:rsidP="00EA3B2A">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EF2238">
              <w:rPr>
                <w:rFonts w:ascii="Century Gothic" w:hAnsi="Century Gothic" w:cs="Calibri"/>
                <w:i/>
                <w:iCs/>
                <w:color w:val="2F5496" w:themeColor="accent1" w:themeShade="BF"/>
                <w:sz w:val="22"/>
                <w:szCs w:val="22"/>
              </w:rPr>
              <w:t>I understand why this may happen however death shouldn’t be so pricey, not everyone can earn that amount some people barely scrape by. It’s not a want but a need.</w:t>
            </w:r>
          </w:p>
          <w:p w14:paraId="18A47844" w14:textId="3FF73C73" w:rsidR="00EA3B2A" w:rsidRPr="00EA3B2A" w:rsidRDefault="00EA3B2A" w:rsidP="00EA3B2A">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EA3B2A">
              <w:rPr>
                <w:rFonts w:ascii="Century Gothic" w:hAnsi="Century Gothic" w:cs="Calibri"/>
                <w:i/>
                <w:iCs/>
                <w:color w:val="2F5496" w:themeColor="accent1" w:themeShade="BF"/>
                <w:sz w:val="22"/>
                <w:szCs w:val="22"/>
              </w:rPr>
              <w:t>I strongly don’t agree for those who cannot afford that</w:t>
            </w:r>
          </w:p>
        </w:tc>
      </w:tr>
      <w:tr w:rsidR="00EA3B2A" w:rsidRPr="007454FF" w14:paraId="425D3276" w14:textId="77777777" w:rsidTr="00864D3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64E7D096" w14:textId="380F3A60" w:rsidR="00EA3B2A" w:rsidRPr="007454FF" w:rsidRDefault="00EA3B2A" w:rsidP="00EA3B2A">
            <w:pPr>
              <w:widowControl w:val="0"/>
              <w:autoSpaceDE w:val="0"/>
              <w:autoSpaceDN w:val="0"/>
              <w:adjustRightInd w:val="0"/>
              <w:rPr>
                <w:rFonts w:ascii="Century Gothic" w:hAnsi="Century Gothic" w:cs="Calibri"/>
                <w:color w:val="FFFFFF"/>
                <w:sz w:val="22"/>
              </w:rPr>
            </w:pPr>
            <w:r w:rsidRPr="00450F0E">
              <w:rPr>
                <w:rFonts w:ascii="Century Gothic" w:hAnsi="Century Gothic" w:cs="Calibri"/>
                <w:color w:val="2F5496" w:themeColor="accent1" w:themeShade="BF"/>
                <w:sz w:val="22"/>
              </w:rPr>
              <w:t>Not fair on grieving family</w:t>
            </w:r>
          </w:p>
        </w:tc>
        <w:tc>
          <w:tcPr>
            <w:tcW w:w="765" w:type="dxa"/>
          </w:tcPr>
          <w:p w14:paraId="2C39FF62" w14:textId="3B3F554F" w:rsidR="00EA3B2A" w:rsidRPr="00EA3B2A" w:rsidRDefault="00EA3B2A" w:rsidP="00EA3B2A">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rPr>
            </w:pPr>
            <w:r w:rsidRPr="00450F0E">
              <w:rPr>
                <w:rFonts w:ascii="Century Gothic" w:hAnsi="Century Gothic" w:cs="Calibri"/>
                <w:color w:val="2F5496" w:themeColor="accent1" w:themeShade="BF"/>
                <w:sz w:val="22"/>
              </w:rPr>
              <w:t>15</w:t>
            </w:r>
          </w:p>
        </w:tc>
        <w:tc>
          <w:tcPr>
            <w:tcW w:w="709" w:type="dxa"/>
          </w:tcPr>
          <w:p w14:paraId="480713DD" w14:textId="07B888C7" w:rsidR="00EA3B2A" w:rsidRPr="00EA3B2A" w:rsidRDefault="00EA3B2A" w:rsidP="00EA3B2A">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sidRPr="00450F0E">
              <w:rPr>
                <w:rFonts w:ascii="Century Gothic" w:hAnsi="Century Gothic" w:cs="Calibri"/>
                <w:i/>
                <w:iCs/>
                <w:color w:val="2F5496" w:themeColor="accent1" w:themeShade="BF"/>
                <w:sz w:val="22"/>
              </w:rPr>
              <w:t>38.5</w:t>
            </w:r>
          </w:p>
        </w:tc>
        <w:tc>
          <w:tcPr>
            <w:tcW w:w="5501" w:type="dxa"/>
          </w:tcPr>
          <w:p w14:paraId="4F9F2153" w14:textId="77777777" w:rsidR="00DB5B40" w:rsidRDefault="00EA3B2A" w:rsidP="00DB5B40">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0B5DF0">
              <w:rPr>
                <w:rFonts w:ascii="Century Gothic" w:hAnsi="Century Gothic" w:cs="Calibri"/>
                <w:i/>
                <w:iCs/>
                <w:color w:val="2F5496" w:themeColor="accent1" w:themeShade="BF"/>
                <w:sz w:val="22"/>
                <w:szCs w:val="22"/>
              </w:rPr>
              <w:t>Because a loved one passing is already a hard time as it is.</w:t>
            </w:r>
          </w:p>
          <w:p w14:paraId="4608E29D" w14:textId="77777777" w:rsidR="00DB5B40" w:rsidRDefault="00EA3B2A" w:rsidP="00DB5B40">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DB5B40">
              <w:rPr>
                <w:rFonts w:ascii="Century Gothic" w:hAnsi="Century Gothic" w:cs="Calibri"/>
                <w:i/>
                <w:iCs/>
                <w:color w:val="2F5496" w:themeColor="accent1" w:themeShade="BF"/>
                <w:sz w:val="22"/>
                <w:szCs w:val="22"/>
              </w:rPr>
              <w:t>It puts a higher burden on vunerable people at vulnerable times</w:t>
            </w:r>
          </w:p>
          <w:p w14:paraId="5291E724" w14:textId="1EE4AE8C" w:rsidR="00EA3B2A" w:rsidRPr="00DB5B40" w:rsidRDefault="00EA3B2A" w:rsidP="00DB5B40">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DB5B40">
              <w:rPr>
                <w:rFonts w:ascii="Century Gothic" w:hAnsi="Century Gothic" w:cs="Calibri"/>
                <w:i/>
                <w:iCs/>
                <w:color w:val="2F5496" w:themeColor="accent1" w:themeShade="BF"/>
                <w:sz w:val="22"/>
                <w:szCs w:val="22"/>
              </w:rPr>
              <w:t>because someone has died so the family will be suffering and they have to pay alot of money for something to remeber them by.</w:t>
            </w:r>
          </w:p>
        </w:tc>
      </w:tr>
      <w:tr w:rsidR="00EA3B2A" w:rsidRPr="007454FF" w14:paraId="64AEC040" w14:textId="77777777" w:rsidTr="00864D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3A30A0B6" w14:textId="0F4F3831" w:rsidR="00EA3B2A" w:rsidRPr="007454FF" w:rsidRDefault="00EA3B2A" w:rsidP="00EA3B2A">
            <w:pPr>
              <w:widowControl w:val="0"/>
              <w:autoSpaceDE w:val="0"/>
              <w:autoSpaceDN w:val="0"/>
              <w:adjustRightInd w:val="0"/>
              <w:rPr>
                <w:rFonts w:ascii="Century Gothic" w:hAnsi="Century Gothic" w:cs="Calibri"/>
                <w:color w:val="FFFFFF"/>
                <w:sz w:val="22"/>
              </w:rPr>
            </w:pPr>
            <w:r w:rsidRPr="00450F0E">
              <w:rPr>
                <w:rFonts w:ascii="Century Gothic" w:hAnsi="Century Gothic" w:cs="Calibri"/>
                <w:color w:val="2F5496" w:themeColor="accent1" w:themeShade="BF"/>
                <w:sz w:val="22"/>
              </w:rPr>
              <w:t>Too expensive</w:t>
            </w:r>
          </w:p>
        </w:tc>
        <w:tc>
          <w:tcPr>
            <w:tcW w:w="765" w:type="dxa"/>
          </w:tcPr>
          <w:p w14:paraId="76923311" w14:textId="6D2B75B5" w:rsidR="00EA3B2A" w:rsidRPr="00EA3B2A" w:rsidRDefault="00EA3B2A" w:rsidP="00EA3B2A">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rPr>
            </w:pPr>
            <w:r w:rsidRPr="00450F0E">
              <w:rPr>
                <w:rFonts w:ascii="Century Gothic" w:hAnsi="Century Gothic" w:cs="Calibri"/>
                <w:color w:val="2F5496" w:themeColor="accent1" w:themeShade="BF"/>
                <w:sz w:val="22"/>
              </w:rPr>
              <w:t>12</w:t>
            </w:r>
          </w:p>
        </w:tc>
        <w:tc>
          <w:tcPr>
            <w:tcW w:w="709" w:type="dxa"/>
          </w:tcPr>
          <w:p w14:paraId="61BE01EB" w14:textId="374F8CA7" w:rsidR="00EA3B2A" w:rsidRPr="00EA3B2A" w:rsidRDefault="00EA3B2A" w:rsidP="00EA3B2A">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sidRPr="00450F0E">
              <w:rPr>
                <w:rFonts w:ascii="Century Gothic" w:hAnsi="Century Gothic" w:cs="Calibri"/>
                <w:i/>
                <w:iCs/>
                <w:color w:val="2F5496" w:themeColor="accent1" w:themeShade="BF"/>
                <w:sz w:val="22"/>
              </w:rPr>
              <w:t>30.8</w:t>
            </w:r>
          </w:p>
        </w:tc>
        <w:tc>
          <w:tcPr>
            <w:tcW w:w="5501" w:type="dxa"/>
          </w:tcPr>
          <w:p w14:paraId="01D3ABBA" w14:textId="77777777" w:rsidR="00EA3B2A" w:rsidRDefault="00EA3B2A" w:rsidP="00EA3B2A">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7440C0">
              <w:rPr>
                <w:rFonts w:ascii="Century Gothic" w:hAnsi="Century Gothic" w:cs="Calibri"/>
                <w:i/>
                <w:iCs/>
                <w:color w:val="2F5496" w:themeColor="accent1" w:themeShade="BF"/>
                <w:sz w:val="22"/>
                <w:szCs w:val="22"/>
              </w:rPr>
              <w:t>High enough charges</w:t>
            </w:r>
          </w:p>
          <w:p w14:paraId="66907534" w14:textId="77777777" w:rsidR="00EA3B2A" w:rsidRDefault="00EA3B2A" w:rsidP="00EA3B2A">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384349">
              <w:rPr>
                <w:rFonts w:ascii="Century Gothic" w:hAnsi="Century Gothic" w:cs="Calibri"/>
                <w:i/>
                <w:iCs/>
                <w:color w:val="2F5496" w:themeColor="accent1" w:themeShade="BF"/>
                <w:sz w:val="22"/>
                <w:szCs w:val="22"/>
              </w:rPr>
              <w:t>I disagree because it is too much money and the council will have less money to pay for schools and services and new buildings .</w:t>
            </w:r>
          </w:p>
          <w:p w14:paraId="515C8031" w14:textId="2D385E90" w:rsidR="00EA3B2A" w:rsidRPr="00EA3B2A" w:rsidRDefault="00EA3B2A" w:rsidP="00EA3B2A">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EA3B2A">
              <w:rPr>
                <w:rFonts w:ascii="Century Gothic" w:hAnsi="Century Gothic" w:cs="Calibri"/>
                <w:i/>
                <w:iCs/>
                <w:color w:val="2F5496" w:themeColor="accent1" w:themeShade="BF"/>
                <w:sz w:val="22"/>
                <w:szCs w:val="22"/>
              </w:rPr>
              <w:t>Its too expensive.</w:t>
            </w:r>
          </w:p>
        </w:tc>
      </w:tr>
      <w:tr w:rsidR="001369B8" w:rsidRPr="00BC67B8" w14:paraId="220CE43B" w14:textId="77777777" w:rsidTr="00864D3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6B19AB80" w14:textId="77777777" w:rsidR="001369B8" w:rsidRPr="00BC67B8" w:rsidRDefault="001369B8" w:rsidP="0030653F">
            <w:pPr>
              <w:widowControl w:val="0"/>
              <w:autoSpaceDE w:val="0"/>
              <w:autoSpaceDN w:val="0"/>
              <w:adjustRightInd w:val="0"/>
              <w:rPr>
                <w:rFonts w:ascii="Century Gothic" w:hAnsi="Century Gothic" w:cs="Calibri"/>
                <w:color w:val="2F5496" w:themeColor="accent1" w:themeShade="BF"/>
                <w:sz w:val="22"/>
                <w:szCs w:val="22"/>
              </w:rPr>
            </w:pPr>
            <w:r w:rsidRPr="00B660EE">
              <w:rPr>
                <w:rFonts w:ascii="Century Gothic" w:hAnsi="Century Gothic" w:cs="Calibri"/>
                <w:color w:val="2F5496" w:themeColor="accent1" w:themeShade="BF"/>
                <w:sz w:val="22"/>
              </w:rPr>
              <w:t>Too expensive</w:t>
            </w:r>
          </w:p>
        </w:tc>
        <w:tc>
          <w:tcPr>
            <w:tcW w:w="765" w:type="dxa"/>
          </w:tcPr>
          <w:p w14:paraId="52D53068" w14:textId="77777777" w:rsidR="001369B8" w:rsidRPr="00BC67B8" w:rsidRDefault="001369B8" w:rsidP="0030653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color w:val="2F5496" w:themeColor="accent1" w:themeShade="BF"/>
                <w:sz w:val="22"/>
                <w:szCs w:val="22"/>
              </w:rPr>
            </w:pPr>
            <w:r w:rsidRPr="00B660EE">
              <w:rPr>
                <w:rFonts w:ascii="Century Gothic" w:hAnsi="Century Gothic" w:cs="Calibri"/>
                <w:color w:val="2F5496" w:themeColor="accent1" w:themeShade="BF"/>
                <w:sz w:val="22"/>
              </w:rPr>
              <w:t>13</w:t>
            </w:r>
          </w:p>
        </w:tc>
        <w:tc>
          <w:tcPr>
            <w:tcW w:w="709" w:type="dxa"/>
          </w:tcPr>
          <w:p w14:paraId="57AED6A1" w14:textId="77777777" w:rsidR="001369B8" w:rsidRPr="00BC67B8" w:rsidRDefault="001369B8" w:rsidP="0030653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i/>
                <w:iCs/>
                <w:color w:val="2F5496" w:themeColor="accent1" w:themeShade="BF"/>
                <w:sz w:val="22"/>
                <w:szCs w:val="22"/>
              </w:rPr>
            </w:pPr>
            <w:r w:rsidRPr="00B660EE">
              <w:rPr>
                <w:rFonts w:ascii="Century Gothic" w:hAnsi="Century Gothic" w:cs="Calibri"/>
                <w:i/>
                <w:iCs/>
                <w:color w:val="2F5496" w:themeColor="accent1" w:themeShade="BF"/>
                <w:sz w:val="22"/>
              </w:rPr>
              <w:t>31.0</w:t>
            </w:r>
          </w:p>
        </w:tc>
        <w:tc>
          <w:tcPr>
            <w:tcW w:w="5501" w:type="dxa"/>
          </w:tcPr>
          <w:p w14:paraId="696CB7F3" w14:textId="77777777" w:rsidR="001369B8" w:rsidRPr="006C06AF" w:rsidRDefault="001369B8" w:rsidP="0030653F">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sidRPr="006C06AF">
              <w:rPr>
                <w:rFonts w:ascii="Century Gothic" w:hAnsi="Century Gothic" w:cs="Calibri"/>
                <w:i/>
                <w:iCs/>
                <w:color w:val="2F5496" w:themeColor="accent1" w:themeShade="BF"/>
                <w:sz w:val="22"/>
              </w:rPr>
              <w:t>It shouldn’t be expensive to lay your loved ones to rest</w:t>
            </w:r>
          </w:p>
          <w:p w14:paraId="0AD9E0D6" w14:textId="77777777" w:rsidR="001369B8" w:rsidRPr="006C06AF" w:rsidRDefault="001369B8" w:rsidP="0030653F">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sidRPr="006C06AF">
              <w:rPr>
                <w:rFonts w:ascii="Century Gothic" w:hAnsi="Century Gothic" w:cs="Calibri"/>
                <w:i/>
                <w:iCs/>
                <w:color w:val="2F5496" w:themeColor="accent1" w:themeShade="BF"/>
                <w:sz w:val="22"/>
              </w:rPr>
              <w:t>Because people are struggling with money</w:t>
            </w:r>
          </w:p>
          <w:p w14:paraId="6393395F" w14:textId="77777777" w:rsidR="001369B8" w:rsidRPr="00BC67B8" w:rsidRDefault="001369B8" w:rsidP="0030653F">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6C06AF">
              <w:rPr>
                <w:rFonts w:ascii="Century Gothic" w:hAnsi="Century Gothic" w:cs="Calibri"/>
                <w:i/>
                <w:iCs/>
                <w:color w:val="2F5496" w:themeColor="accent1" w:themeShade="BF"/>
                <w:sz w:val="22"/>
                <w:szCs w:val="22"/>
              </w:rPr>
              <w:t>It’s ridiculous. Too expensive</w:t>
            </w:r>
          </w:p>
        </w:tc>
      </w:tr>
      <w:tr w:rsidR="001369B8" w:rsidRPr="00BC67B8" w14:paraId="264A6284" w14:textId="77777777" w:rsidTr="00864D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639C626E" w14:textId="77777777" w:rsidR="001369B8" w:rsidRPr="00BC67B8" w:rsidRDefault="001369B8" w:rsidP="0030653F">
            <w:pPr>
              <w:widowControl w:val="0"/>
              <w:autoSpaceDE w:val="0"/>
              <w:autoSpaceDN w:val="0"/>
              <w:adjustRightInd w:val="0"/>
              <w:rPr>
                <w:rFonts w:ascii="Century Gothic" w:hAnsi="Century Gothic" w:cs="Calibri"/>
                <w:color w:val="2F5496" w:themeColor="accent1" w:themeShade="BF"/>
                <w:sz w:val="22"/>
              </w:rPr>
            </w:pPr>
            <w:r w:rsidRPr="00B660EE">
              <w:rPr>
                <w:rFonts w:ascii="Century Gothic" w:hAnsi="Century Gothic" w:cs="Calibri"/>
                <w:color w:val="2F5496" w:themeColor="accent1" w:themeShade="BF"/>
                <w:sz w:val="22"/>
              </w:rPr>
              <w:t>Too big an increase</w:t>
            </w:r>
          </w:p>
        </w:tc>
        <w:tc>
          <w:tcPr>
            <w:tcW w:w="765" w:type="dxa"/>
          </w:tcPr>
          <w:p w14:paraId="0178FC3E" w14:textId="77777777" w:rsidR="001369B8" w:rsidRPr="00BC67B8" w:rsidRDefault="001369B8" w:rsidP="0030653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rPr>
            </w:pPr>
            <w:r w:rsidRPr="00B660EE">
              <w:rPr>
                <w:rFonts w:ascii="Century Gothic" w:hAnsi="Century Gothic" w:cs="Calibri"/>
                <w:color w:val="2F5496" w:themeColor="accent1" w:themeShade="BF"/>
                <w:sz w:val="22"/>
              </w:rPr>
              <w:t>11</w:t>
            </w:r>
          </w:p>
        </w:tc>
        <w:tc>
          <w:tcPr>
            <w:tcW w:w="709" w:type="dxa"/>
          </w:tcPr>
          <w:p w14:paraId="197187AE" w14:textId="77777777" w:rsidR="001369B8" w:rsidRPr="00BC67B8" w:rsidRDefault="001369B8" w:rsidP="0030653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rPr>
            </w:pPr>
            <w:r w:rsidRPr="00B660EE">
              <w:rPr>
                <w:rFonts w:ascii="Century Gothic" w:hAnsi="Century Gothic" w:cs="Calibri"/>
                <w:i/>
                <w:iCs/>
                <w:color w:val="2F5496" w:themeColor="accent1" w:themeShade="BF"/>
                <w:sz w:val="22"/>
              </w:rPr>
              <w:t>26.2</w:t>
            </w:r>
          </w:p>
        </w:tc>
        <w:tc>
          <w:tcPr>
            <w:tcW w:w="5501" w:type="dxa"/>
          </w:tcPr>
          <w:p w14:paraId="336ED7AF" w14:textId="77777777" w:rsidR="001369B8" w:rsidRDefault="001369B8" w:rsidP="0030653F">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sidRPr="00911A43">
              <w:rPr>
                <w:rFonts w:ascii="Century Gothic" w:hAnsi="Century Gothic" w:cs="Calibri"/>
                <w:i/>
                <w:iCs/>
                <w:color w:val="2F5496" w:themeColor="accent1" w:themeShade="BF"/>
                <w:sz w:val="22"/>
              </w:rPr>
              <w:t>The increment is too high</w:t>
            </w:r>
          </w:p>
          <w:p w14:paraId="3E551FC4" w14:textId="77777777" w:rsidR="001369B8" w:rsidRDefault="001369B8" w:rsidP="0030653F">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sidRPr="00911A43">
              <w:rPr>
                <w:rFonts w:ascii="Century Gothic" w:hAnsi="Century Gothic" w:cs="Calibri"/>
                <w:i/>
                <w:iCs/>
                <w:color w:val="2F5496" w:themeColor="accent1" w:themeShade="BF"/>
                <w:sz w:val="22"/>
              </w:rPr>
              <w:t>Almost double is disgusting</w:t>
            </w:r>
          </w:p>
          <w:p w14:paraId="62B07376" w14:textId="77777777" w:rsidR="001369B8" w:rsidRPr="00BC67B8" w:rsidRDefault="001369B8" w:rsidP="0030653F">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sidRPr="00B40173">
              <w:rPr>
                <w:rFonts w:ascii="Century Gothic" w:hAnsi="Century Gothic" w:cs="Calibri"/>
                <w:i/>
                <w:iCs/>
                <w:color w:val="2F5496" w:themeColor="accent1" w:themeShade="BF"/>
                <w:sz w:val="22"/>
              </w:rPr>
              <w:t>It is not a reasonable increase!</w:t>
            </w:r>
          </w:p>
        </w:tc>
      </w:tr>
      <w:tr w:rsidR="001369B8" w:rsidRPr="00BC67B8" w14:paraId="1C3947B1" w14:textId="77777777" w:rsidTr="00864D3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0EB223F8" w14:textId="77777777" w:rsidR="001369B8" w:rsidRPr="00BC67B8" w:rsidRDefault="001369B8" w:rsidP="0030653F">
            <w:pPr>
              <w:widowControl w:val="0"/>
              <w:autoSpaceDE w:val="0"/>
              <w:autoSpaceDN w:val="0"/>
              <w:adjustRightInd w:val="0"/>
              <w:rPr>
                <w:rFonts w:ascii="Century Gothic" w:hAnsi="Century Gothic" w:cs="Calibri"/>
                <w:color w:val="2F5496" w:themeColor="accent1" w:themeShade="BF"/>
                <w:sz w:val="22"/>
              </w:rPr>
            </w:pPr>
            <w:r w:rsidRPr="00B660EE">
              <w:rPr>
                <w:rFonts w:ascii="Century Gothic" w:hAnsi="Century Gothic" w:cs="Calibri"/>
                <w:color w:val="2F5496" w:themeColor="accent1" w:themeShade="BF"/>
                <w:sz w:val="22"/>
              </w:rPr>
              <w:t>Day shouldn't make a difference</w:t>
            </w:r>
          </w:p>
        </w:tc>
        <w:tc>
          <w:tcPr>
            <w:tcW w:w="765" w:type="dxa"/>
          </w:tcPr>
          <w:p w14:paraId="631A958B" w14:textId="77777777" w:rsidR="001369B8" w:rsidRPr="00BC67B8" w:rsidRDefault="001369B8" w:rsidP="0030653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color w:val="2F5496" w:themeColor="accent1" w:themeShade="BF"/>
                <w:sz w:val="22"/>
              </w:rPr>
            </w:pPr>
            <w:r w:rsidRPr="00B660EE">
              <w:rPr>
                <w:rFonts w:ascii="Century Gothic" w:hAnsi="Century Gothic" w:cs="Calibri"/>
                <w:color w:val="2F5496" w:themeColor="accent1" w:themeShade="BF"/>
                <w:sz w:val="22"/>
              </w:rPr>
              <w:t>6</w:t>
            </w:r>
          </w:p>
        </w:tc>
        <w:tc>
          <w:tcPr>
            <w:tcW w:w="709" w:type="dxa"/>
          </w:tcPr>
          <w:p w14:paraId="0DE7D508" w14:textId="77777777" w:rsidR="001369B8" w:rsidRPr="00BC67B8" w:rsidRDefault="001369B8" w:rsidP="0030653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i/>
                <w:iCs/>
                <w:color w:val="2F5496" w:themeColor="accent1" w:themeShade="BF"/>
                <w:sz w:val="22"/>
              </w:rPr>
            </w:pPr>
            <w:r w:rsidRPr="00B660EE">
              <w:rPr>
                <w:rFonts w:ascii="Century Gothic" w:hAnsi="Century Gothic" w:cs="Calibri"/>
                <w:i/>
                <w:iCs/>
                <w:color w:val="2F5496" w:themeColor="accent1" w:themeShade="BF"/>
                <w:sz w:val="22"/>
              </w:rPr>
              <w:t>14.3</w:t>
            </w:r>
          </w:p>
        </w:tc>
        <w:tc>
          <w:tcPr>
            <w:tcW w:w="5501" w:type="dxa"/>
          </w:tcPr>
          <w:p w14:paraId="11E45E17" w14:textId="77777777" w:rsidR="001369B8" w:rsidRDefault="001369B8" w:rsidP="0030653F">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sidRPr="005D5E5A">
              <w:rPr>
                <w:rFonts w:ascii="Century Gothic" w:hAnsi="Century Gothic" w:cs="Calibri"/>
                <w:i/>
                <w:iCs/>
                <w:color w:val="2F5496" w:themeColor="accent1" w:themeShade="BF"/>
                <w:sz w:val="22"/>
              </w:rPr>
              <w:t>It shouldn’t matter on the day</w:t>
            </w:r>
          </w:p>
          <w:p w14:paraId="00FA4518" w14:textId="77777777" w:rsidR="001369B8" w:rsidRPr="00BC67B8" w:rsidRDefault="001369B8" w:rsidP="0030653F">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Pr>
                <w:rFonts w:ascii="Century Gothic" w:hAnsi="Century Gothic" w:cs="Calibri"/>
                <w:i/>
                <w:iCs/>
                <w:color w:val="2F5496" w:themeColor="accent1" w:themeShade="BF"/>
                <w:sz w:val="22"/>
              </w:rPr>
              <w:t>W</w:t>
            </w:r>
            <w:r w:rsidRPr="006E6C38">
              <w:rPr>
                <w:rFonts w:ascii="Century Gothic" w:hAnsi="Century Gothic" w:cs="Calibri"/>
                <w:i/>
                <w:iCs/>
                <w:color w:val="2F5496" w:themeColor="accent1" w:themeShade="BF"/>
                <w:sz w:val="22"/>
              </w:rPr>
              <w:t>eekends and bank holiday what’s so special about them ?</w:t>
            </w:r>
          </w:p>
        </w:tc>
      </w:tr>
      <w:tr w:rsidR="001369B8" w:rsidRPr="00BC67B8" w14:paraId="07A750D8" w14:textId="77777777" w:rsidTr="00864D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5C801DF4" w14:textId="77777777" w:rsidR="001369B8" w:rsidRPr="00BC67B8" w:rsidRDefault="001369B8" w:rsidP="0030653F">
            <w:pPr>
              <w:widowControl w:val="0"/>
              <w:autoSpaceDE w:val="0"/>
              <w:autoSpaceDN w:val="0"/>
              <w:adjustRightInd w:val="0"/>
              <w:rPr>
                <w:rFonts w:ascii="Century Gothic" w:hAnsi="Century Gothic" w:cs="Calibri"/>
                <w:color w:val="2F5496" w:themeColor="accent1" w:themeShade="BF"/>
                <w:sz w:val="22"/>
              </w:rPr>
            </w:pPr>
            <w:r w:rsidRPr="00B660EE">
              <w:rPr>
                <w:rFonts w:ascii="Century Gothic" w:hAnsi="Century Gothic" w:cs="Calibri"/>
                <w:color w:val="2F5496" w:themeColor="accent1" w:themeShade="BF"/>
                <w:sz w:val="22"/>
              </w:rPr>
              <w:t>Easier for people to attend on a weekend</w:t>
            </w:r>
          </w:p>
        </w:tc>
        <w:tc>
          <w:tcPr>
            <w:tcW w:w="765" w:type="dxa"/>
          </w:tcPr>
          <w:p w14:paraId="3A09F803" w14:textId="77777777" w:rsidR="001369B8" w:rsidRPr="00BC67B8" w:rsidRDefault="001369B8" w:rsidP="0030653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rPr>
            </w:pPr>
            <w:r w:rsidRPr="00B660EE">
              <w:rPr>
                <w:rFonts w:ascii="Century Gothic" w:hAnsi="Century Gothic" w:cs="Calibri"/>
                <w:color w:val="2F5496" w:themeColor="accent1" w:themeShade="BF"/>
                <w:sz w:val="22"/>
              </w:rPr>
              <w:t>6</w:t>
            </w:r>
          </w:p>
        </w:tc>
        <w:tc>
          <w:tcPr>
            <w:tcW w:w="709" w:type="dxa"/>
          </w:tcPr>
          <w:p w14:paraId="2B7C6F7F" w14:textId="77777777" w:rsidR="001369B8" w:rsidRPr="00BC67B8" w:rsidRDefault="001369B8" w:rsidP="0030653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rPr>
            </w:pPr>
            <w:r w:rsidRPr="00B660EE">
              <w:rPr>
                <w:rFonts w:ascii="Century Gothic" w:hAnsi="Century Gothic" w:cs="Calibri"/>
                <w:i/>
                <w:iCs/>
                <w:color w:val="2F5496" w:themeColor="accent1" w:themeShade="BF"/>
                <w:sz w:val="22"/>
              </w:rPr>
              <w:t>14.3</w:t>
            </w:r>
          </w:p>
        </w:tc>
        <w:tc>
          <w:tcPr>
            <w:tcW w:w="5501" w:type="dxa"/>
          </w:tcPr>
          <w:p w14:paraId="5FCE1DE5" w14:textId="77777777" w:rsidR="001369B8" w:rsidRDefault="001369B8" w:rsidP="0030653F">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sidRPr="005D4FDD">
              <w:rPr>
                <w:rFonts w:ascii="Century Gothic" w:hAnsi="Century Gothic" w:cs="Calibri"/>
                <w:i/>
                <w:iCs/>
                <w:color w:val="2F5496" w:themeColor="accent1" w:themeShade="BF"/>
                <w:sz w:val="22"/>
              </w:rPr>
              <w:t>Some people can only have funerals on these days because they have lives to live even if they are grieving</w:t>
            </w:r>
          </w:p>
          <w:p w14:paraId="015DD454" w14:textId="77777777" w:rsidR="001369B8" w:rsidRPr="00BC67B8" w:rsidRDefault="001369B8" w:rsidP="0030653F">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sidRPr="005D4FDD">
              <w:rPr>
                <w:rFonts w:ascii="Century Gothic" w:hAnsi="Century Gothic" w:cs="Calibri"/>
                <w:i/>
                <w:iCs/>
                <w:color w:val="2F5496" w:themeColor="accent1" w:themeShade="BF"/>
                <w:sz w:val="22"/>
              </w:rPr>
              <w:t>Sometimes people have funerals on the weekend because they need to work during the week to pay for the funeral</w:t>
            </w:r>
          </w:p>
        </w:tc>
      </w:tr>
      <w:tr w:rsidR="001369B8" w:rsidRPr="00BC67B8" w14:paraId="01BCEBAC" w14:textId="77777777" w:rsidTr="00864D3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38D51608" w14:textId="77777777" w:rsidR="001369B8" w:rsidRPr="00BC67B8" w:rsidRDefault="001369B8" w:rsidP="0030653F">
            <w:pPr>
              <w:widowControl w:val="0"/>
              <w:autoSpaceDE w:val="0"/>
              <w:autoSpaceDN w:val="0"/>
              <w:adjustRightInd w:val="0"/>
              <w:rPr>
                <w:rFonts w:ascii="Century Gothic" w:hAnsi="Century Gothic" w:cs="Calibri"/>
                <w:color w:val="2F5496" w:themeColor="accent1" w:themeShade="BF"/>
                <w:sz w:val="22"/>
              </w:rPr>
            </w:pPr>
            <w:r w:rsidRPr="00B660EE">
              <w:rPr>
                <w:rFonts w:ascii="Century Gothic" w:hAnsi="Century Gothic" w:cs="Calibri"/>
                <w:color w:val="2F5496" w:themeColor="accent1" w:themeShade="BF"/>
                <w:sz w:val="22"/>
              </w:rPr>
              <w:t>Not fair on grieving family</w:t>
            </w:r>
          </w:p>
        </w:tc>
        <w:tc>
          <w:tcPr>
            <w:tcW w:w="765" w:type="dxa"/>
          </w:tcPr>
          <w:p w14:paraId="61BB12A6" w14:textId="77777777" w:rsidR="001369B8" w:rsidRPr="00BC67B8" w:rsidRDefault="001369B8" w:rsidP="0030653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color w:val="2F5496" w:themeColor="accent1" w:themeShade="BF"/>
                <w:sz w:val="22"/>
              </w:rPr>
            </w:pPr>
            <w:r w:rsidRPr="00B660EE">
              <w:rPr>
                <w:rFonts w:ascii="Century Gothic" w:hAnsi="Century Gothic" w:cs="Calibri"/>
                <w:color w:val="2F5496" w:themeColor="accent1" w:themeShade="BF"/>
                <w:sz w:val="22"/>
              </w:rPr>
              <w:t>3</w:t>
            </w:r>
          </w:p>
        </w:tc>
        <w:tc>
          <w:tcPr>
            <w:tcW w:w="709" w:type="dxa"/>
          </w:tcPr>
          <w:p w14:paraId="60C75573" w14:textId="77777777" w:rsidR="001369B8" w:rsidRPr="00BC67B8" w:rsidRDefault="001369B8" w:rsidP="0030653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i/>
                <w:iCs/>
                <w:color w:val="2F5496" w:themeColor="accent1" w:themeShade="BF"/>
                <w:sz w:val="22"/>
              </w:rPr>
            </w:pPr>
            <w:r w:rsidRPr="00B660EE">
              <w:rPr>
                <w:rFonts w:ascii="Century Gothic" w:hAnsi="Century Gothic" w:cs="Calibri"/>
                <w:i/>
                <w:iCs/>
                <w:color w:val="2F5496" w:themeColor="accent1" w:themeShade="BF"/>
                <w:sz w:val="22"/>
              </w:rPr>
              <w:t>7.1</w:t>
            </w:r>
          </w:p>
        </w:tc>
        <w:tc>
          <w:tcPr>
            <w:tcW w:w="5501" w:type="dxa"/>
          </w:tcPr>
          <w:p w14:paraId="5A26133D" w14:textId="77777777" w:rsidR="001369B8" w:rsidRPr="00BC67B8" w:rsidRDefault="001369B8" w:rsidP="0030653F">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Pr>
                <w:rFonts w:ascii="Century Gothic" w:hAnsi="Century Gothic" w:cs="Calibri"/>
                <w:i/>
                <w:iCs/>
                <w:color w:val="2F5496" w:themeColor="accent1" w:themeShade="BF"/>
                <w:sz w:val="22"/>
              </w:rPr>
              <w:t>A</w:t>
            </w:r>
            <w:r w:rsidRPr="0084421C">
              <w:rPr>
                <w:rFonts w:ascii="Century Gothic" w:hAnsi="Century Gothic" w:cs="Calibri"/>
                <w:i/>
                <w:iCs/>
                <w:color w:val="2F5496" w:themeColor="accent1" w:themeShade="BF"/>
                <w:sz w:val="22"/>
              </w:rPr>
              <w:t>lready expensive to bury a loved one at a really stressful time.</w:t>
            </w:r>
          </w:p>
        </w:tc>
      </w:tr>
      <w:tr w:rsidR="001369B8" w:rsidRPr="00BC67B8" w14:paraId="4166351D" w14:textId="77777777" w:rsidTr="00864D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47A9D729" w14:textId="77777777" w:rsidR="001369B8" w:rsidRPr="00BC67B8" w:rsidRDefault="001369B8" w:rsidP="0030653F">
            <w:pPr>
              <w:widowControl w:val="0"/>
              <w:autoSpaceDE w:val="0"/>
              <w:autoSpaceDN w:val="0"/>
              <w:adjustRightInd w:val="0"/>
              <w:rPr>
                <w:rFonts w:ascii="Century Gothic" w:hAnsi="Century Gothic" w:cs="Calibri"/>
                <w:color w:val="2F5496" w:themeColor="accent1" w:themeShade="BF"/>
                <w:sz w:val="22"/>
              </w:rPr>
            </w:pPr>
            <w:r w:rsidRPr="00B660EE">
              <w:rPr>
                <w:rFonts w:ascii="Century Gothic" w:hAnsi="Century Gothic" w:cs="Calibri"/>
                <w:color w:val="2F5496" w:themeColor="accent1" w:themeShade="BF"/>
                <w:sz w:val="22"/>
              </w:rPr>
              <w:t>Discriminates against less well-off</w:t>
            </w:r>
          </w:p>
        </w:tc>
        <w:tc>
          <w:tcPr>
            <w:tcW w:w="765" w:type="dxa"/>
          </w:tcPr>
          <w:p w14:paraId="59B02A25" w14:textId="77777777" w:rsidR="001369B8" w:rsidRPr="00BC67B8" w:rsidRDefault="001369B8" w:rsidP="0030653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rPr>
            </w:pPr>
            <w:r w:rsidRPr="00B660EE">
              <w:rPr>
                <w:rFonts w:ascii="Century Gothic" w:hAnsi="Century Gothic" w:cs="Calibri"/>
                <w:color w:val="2F5496" w:themeColor="accent1" w:themeShade="BF"/>
                <w:sz w:val="22"/>
              </w:rPr>
              <w:t>3</w:t>
            </w:r>
          </w:p>
        </w:tc>
        <w:tc>
          <w:tcPr>
            <w:tcW w:w="709" w:type="dxa"/>
          </w:tcPr>
          <w:p w14:paraId="564DADA6" w14:textId="77777777" w:rsidR="001369B8" w:rsidRPr="00BC67B8" w:rsidRDefault="001369B8" w:rsidP="0030653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rPr>
            </w:pPr>
            <w:r w:rsidRPr="00B660EE">
              <w:rPr>
                <w:rFonts w:ascii="Century Gothic" w:hAnsi="Century Gothic" w:cs="Calibri"/>
                <w:i/>
                <w:iCs/>
                <w:color w:val="2F5496" w:themeColor="accent1" w:themeShade="BF"/>
                <w:sz w:val="22"/>
              </w:rPr>
              <w:t>7.1</w:t>
            </w:r>
          </w:p>
        </w:tc>
        <w:tc>
          <w:tcPr>
            <w:tcW w:w="5501" w:type="dxa"/>
          </w:tcPr>
          <w:p w14:paraId="7D0B9BD5" w14:textId="77777777" w:rsidR="001369B8" w:rsidRPr="00BC67B8" w:rsidRDefault="001369B8" w:rsidP="0030653F">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Pr>
                <w:rFonts w:ascii="Century Gothic" w:hAnsi="Century Gothic" w:cs="Calibri"/>
                <w:i/>
                <w:iCs/>
                <w:color w:val="2F5496" w:themeColor="accent1" w:themeShade="BF"/>
                <w:sz w:val="22"/>
              </w:rPr>
              <w:t>B</w:t>
            </w:r>
            <w:r w:rsidRPr="00B22322">
              <w:rPr>
                <w:rFonts w:ascii="Century Gothic" w:hAnsi="Century Gothic" w:cs="Calibri"/>
                <w:i/>
                <w:iCs/>
                <w:color w:val="2F5496" w:themeColor="accent1" w:themeShade="BF"/>
                <w:sz w:val="22"/>
              </w:rPr>
              <w:t>ecause there might be some people who are in debt an can’t afford it</w:t>
            </w:r>
          </w:p>
        </w:tc>
      </w:tr>
      <w:tr w:rsidR="001369B8" w:rsidRPr="00BC67B8" w14:paraId="0A643784" w14:textId="77777777" w:rsidTr="00864D3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09106165" w14:textId="77777777" w:rsidR="001369B8" w:rsidRPr="00BC67B8" w:rsidRDefault="001369B8" w:rsidP="0030653F">
            <w:pPr>
              <w:widowControl w:val="0"/>
              <w:autoSpaceDE w:val="0"/>
              <w:autoSpaceDN w:val="0"/>
              <w:adjustRightInd w:val="0"/>
              <w:rPr>
                <w:rFonts w:ascii="Century Gothic" w:hAnsi="Century Gothic" w:cs="Calibri"/>
                <w:color w:val="2F5496" w:themeColor="accent1" w:themeShade="BF"/>
                <w:sz w:val="22"/>
                <w:szCs w:val="22"/>
              </w:rPr>
            </w:pPr>
            <w:r w:rsidRPr="00B660EE">
              <w:rPr>
                <w:rFonts w:ascii="Century Gothic" w:hAnsi="Century Gothic" w:cs="Calibri"/>
                <w:color w:val="2F5496" w:themeColor="accent1" w:themeShade="BF"/>
                <w:sz w:val="22"/>
              </w:rPr>
              <w:lastRenderedPageBreak/>
              <w:t>People can't help when they die</w:t>
            </w:r>
          </w:p>
        </w:tc>
        <w:tc>
          <w:tcPr>
            <w:tcW w:w="765" w:type="dxa"/>
          </w:tcPr>
          <w:p w14:paraId="54751A96" w14:textId="77777777" w:rsidR="001369B8" w:rsidRPr="00BC67B8" w:rsidRDefault="001369B8" w:rsidP="0030653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color w:val="2F5496" w:themeColor="accent1" w:themeShade="BF"/>
                <w:sz w:val="22"/>
                <w:szCs w:val="22"/>
              </w:rPr>
            </w:pPr>
            <w:r w:rsidRPr="00B660EE">
              <w:rPr>
                <w:rFonts w:ascii="Century Gothic" w:hAnsi="Century Gothic" w:cs="Calibri"/>
                <w:color w:val="2F5496" w:themeColor="accent1" w:themeShade="BF"/>
                <w:sz w:val="22"/>
              </w:rPr>
              <w:t>2</w:t>
            </w:r>
          </w:p>
        </w:tc>
        <w:tc>
          <w:tcPr>
            <w:tcW w:w="709" w:type="dxa"/>
          </w:tcPr>
          <w:p w14:paraId="2B89BD7E" w14:textId="77777777" w:rsidR="001369B8" w:rsidRPr="00BC67B8" w:rsidRDefault="001369B8" w:rsidP="0030653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i/>
                <w:iCs/>
                <w:color w:val="2F5496" w:themeColor="accent1" w:themeShade="BF"/>
                <w:sz w:val="22"/>
                <w:szCs w:val="22"/>
              </w:rPr>
            </w:pPr>
            <w:r w:rsidRPr="00B660EE">
              <w:rPr>
                <w:rFonts w:ascii="Century Gothic" w:hAnsi="Century Gothic" w:cs="Calibri"/>
                <w:i/>
                <w:iCs/>
                <w:color w:val="2F5496" w:themeColor="accent1" w:themeShade="BF"/>
                <w:sz w:val="22"/>
              </w:rPr>
              <w:t>4.8</w:t>
            </w:r>
          </w:p>
        </w:tc>
        <w:tc>
          <w:tcPr>
            <w:tcW w:w="5501" w:type="dxa"/>
          </w:tcPr>
          <w:p w14:paraId="5E374BCF" w14:textId="77777777" w:rsidR="001369B8" w:rsidRPr="00BC67B8" w:rsidRDefault="001369B8" w:rsidP="0030653F">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7600E4">
              <w:rPr>
                <w:rFonts w:ascii="Century Gothic" w:hAnsi="Century Gothic" w:cs="Calibri"/>
                <w:i/>
                <w:iCs/>
                <w:color w:val="2F5496" w:themeColor="accent1" w:themeShade="BF"/>
                <w:sz w:val="22"/>
                <w:szCs w:val="22"/>
              </w:rPr>
              <w:t>People can't control when they die. Why make it more difficult for greaving families?</w:t>
            </w:r>
          </w:p>
        </w:tc>
      </w:tr>
      <w:tr w:rsidR="001369B8" w:rsidRPr="00BC67B8" w14:paraId="12C34BBE" w14:textId="77777777" w:rsidTr="00864D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41B28B56" w14:textId="77777777" w:rsidR="001369B8" w:rsidRPr="00BC67B8" w:rsidRDefault="001369B8" w:rsidP="0030653F">
            <w:pPr>
              <w:widowControl w:val="0"/>
              <w:autoSpaceDE w:val="0"/>
              <w:autoSpaceDN w:val="0"/>
              <w:adjustRightInd w:val="0"/>
              <w:rPr>
                <w:rFonts w:ascii="Century Gothic" w:hAnsi="Century Gothic" w:cs="Calibri"/>
                <w:color w:val="2F5496" w:themeColor="accent1" w:themeShade="BF"/>
                <w:sz w:val="22"/>
                <w:szCs w:val="22"/>
              </w:rPr>
            </w:pPr>
            <w:r>
              <w:rPr>
                <w:rFonts w:ascii="Century Gothic" w:hAnsi="Century Gothic" w:cs="Calibri"/>
                <w:color w:val="2F5496" w:themeColor="accent1" w:themeShade="BF"/>
                <w:sz w:val="22"/>
                <w:szCs w:val="22"/>
              </w:rPr>
              <w:t>Something else</w:t>
            </w:r>
          </w:p>
        </w:tc>
        <w:tc>
          <w:tcPr>
            <w:tcW w:w="765" w:type="dxa"/>
          </w:tcPr>
          <w:p w14:paraId="7998278C" w14:textId="77777777" w:rsidR="001369B8" w:rsidRPr="00BC67B8" w:rsidRDefault="001369B8" w:rsidP="0030653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B660EE">
              <w:rPr>
                <w:rFonts w:ascii="Century Gothic" w:hAnsi="Century Gothic" w:cs="Calibri"/>
                <w:color w:val="2F5496" w:themeColor="accent1" w:themeShade="BF"/>
                <w:sz w:val="22"/>
              </w:rPr>
              <w:t>4</w:t>
            </w:r>
          </w:p>
        </w:tc>
        <w:tc>
          <w:tcPr>
            <w:tcW w:w="709" w:type="dxa"/>
          </w:tcPr>
          <w:p w14:paraId="5D3226BC" w14:textId="77777777" w:rsidR="001369B8" w:rsidRPr="00BC67B8" w:rsidRDefault="001369B8" w:rsidP="0030653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B660EE">
              <w:rPr>
                <w:rFonts w:ascii="Century Gothic" w:hAnsi="Century Gothic" w:cs="Calibri"/>
                <w:i/>
                <w:iCs/>
                <w:color w:val="2F5496" w:themeColor="accent1" w:themeShade="BF"/>
                <w:sz w:val="22"/>
              </w:rPr>
              <w:t>9.5</w:t>
            </w:r>
          </w:p>
        </w:tc>
        <w:tc>
          <w:tcPr>
            <w:tcW w:w="5501" w:type="dxa"/>
          </w:tcPr>
          <w:p w14:paraId="6804E451" w14:textId="77777777" w:rsidR="001369B8" w:rsidRDefault="001369B8" w:rsidP="0030653F">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7270C0">
              <w:rPr>
                <w:rFonts w:ascii="Century Gothic" w:hAnsi="Century Gothic" w:cs="Calibri"/>
                <w:i/>
                <w:iCs/>
                <w:color w:val="2F5496" w:themeColor="accent1" w:themeShade="BF"/>
                <w:sz w:val="22"/>
                <w:szCs w:val="22"/>
              </w:rPr>
              <w:t>Because making money of a somebody’s death is a bit low</w:t>
            </w:r>
          </w:p>
          <w:p w14:paraId="1EB7F874" w14:textId="77777777" w:rsidR="001369B8" w:rsidRPr="00BC67B8" w:rsidRDefault="001369B8" w:rsidP="0030653F">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Pr>
                <w:rFonts w:ascii="Century Gothic" w:hAnsi="Century Gothic" w:cs="Calibri"/>
                <w:i/>
                <w:iCs/>
                <w:color w:val="2F5496" w:themeColor="accent1" w:themeShade="BF"/>
                <w:sz w:val="22"/>
                <w:szCs w:val="22"/>
              </w:rPr>
              <w:t>O</w:t>
            </w:r>
            <w:r w:rsidRPr="004B22ED">
              <w:rPr>
                <w:rFonts w:ascii="Century Gothic" w:hAnsi="Century Gothic" w:cs="Calibri"/>
                <w:i/>
                <w:iCs/>
                <w:color w:val="2F5496" w:themeColor="accent1" w:themeShade="BF"/>
                <w:sz w:val="22"/>
                <w:szCs w:val="22"/>
              </w:rPr>
              <w:t>ffer instalments or stop funerals on weekends</w:t>
            </w:r>
          </w:p>
        </w:tc>
      </w:tr>
      <w:tr w:rsidR="001369B8" w:rsidRPr="00BC67B8" w14:paraId="618C0868" w14:textId="77777777" w:rsidTr="00864D3F">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shd w:val="clear" w:color="auto" w:fill="FFFFFF" w:themeFill="background1"/>
          </w:tcPr>
          <w:p w14:paraId="693D6414" w14:textId="77777777" w:rsidR="001369B8" w:rsidRPr="00BC67B8" w:rsidRDefault="001369B8" w:rsidP="0030653F">
            <w:pPr>
              <w:widowControl w:val="0"/>
              <w:autoSpaceDE w:val="0"/>
              <w:autoSpaceDN w:val="0"/>
              <w:adjustRightInd w:val="0"/>
              <w:rPr>
                <w:rFonts w:ascii="Century Gothic" w:hAnsi="Century Gothic" w:cs="Calibri"/>
                <w:color w:val="2F5496" w:themeColor="accent1" w:themeShade="BF"/>
                <w:sz w:val="22"/>
                <w:szCs w:val="22"/>
              </w:rPr>
            </w:pPr>
            <w:r w:rsidRPr="00BC67B8">
              <w:rPr>
                <w:rFonts w:ascii="Century Gothic" w:hAnsi="Century Gothic" w:cs="Calibri"/>
                <w:color w:val="2F5496" w:themeColor="accent1" w:themeShade="BF"/>
                <w:sz w:val="22"/>
                <w:szCs w:val="22"/>
              </w:rPr>
              <w:t>Total</w:t>
            </w:r>
          </w:p>
        </w:tc>
        <w:tc>
          <w:tcPr>
            <w:tcW w:w="765" w:type="dxa"/>
            <w:shd w:val="clear" w:color="auto" w:fill="FFFFFF" w:themeFill="background1"/>
          </w:tcPr>
          <w:p w14:paraId="73354BF9" w14:textId="77777777" w:rsidR="001369B8" w:rsidRPr="00BC67B8" w:rsidRDefault="001369B8" w:rsidP="0030653F">
            <w:pPr>
              <w:widowControl w:val="0"/>
              <w:autoSpaceDE w:val="0"/>
              <w:autoSpaceDN w:val="0"/>
              <w:adjustRightInd w:val="0"/>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color w:val="2F5496" w:themeColor="accent1" w:themeShade="BF"/>
                <w:sz w:val="22"/>
                <w:szCs w:val="22"/>
              </w:rPr>
            </w:pPr>
            <w:r>
              <w:rPr>
                <w:rFonts w:ascii="Century Gothic" w:hAnsi="Century Gothic" w:cs="Calibri"/>
                <w:color w:val="2F5496" w:themeColor="accent1" w:themeShade="BF"/>
                <w:sz w:val="22"/>
                <w:szCs w:val="22"/>
              </w:rPr>
              <w:t>42</w:t>
            </w:r>
          </w:p>
        </w:tc>
        <w:tc>
          <w:tcPr>
            <w:tcW w:w="709" w:type="dxa"/>
            <w:shd w:val="clear" w:color="auto" w:fill="FFFFFF" w:themeFill="background1"/>
          </w:tcPr>
          <w:p w14:paraId="5EB08132" w14:textId="77777777" w:rsidR="001369B8" w:rsidRPr="00BC67B8" w:rsidRDefault="001369B8" w:rsidP="0030653F">
            <w:pPr>
              <w:widowControl w:val="0"/>
              <w:autoSpaceDE w:val="0"/>
              <w:autoSpaceDN w:val="0"/>
              <w:adjustRightInd w:val="0"/>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i/>
                <w:iCs/>
                <w:color w:val="2F5496" w:themeColor="accent1" w:themeShade="BF"/>
                <w:sz w:val="22"/>
                <w:szCs w:val="22"/>
              </w:rPr>
            </w:pPr>
            <w:r w:rsidRPr="00BC67B8">
              <w:rPr>
                <w:rFonts w:ascii="Century Gothic" w:hAnsi="Century Gothic" w:cs="Calibri"/>
                <w:i/>
                <w:iCs/>
                <w:color w:val="2F5496" w:themeColor="accent1" w:themeShade="BF"/>
                <w:sz w:val="22"/>
                <w:szCs w:val="22"/>
              </w:rPr>
              <w:t>-</w:t>
            </w:r>
          </w:p>
        </w:tc>
        <w:tc>
          <w:tcPr>
            <w:tcW w:w="5501" w:type="dxa"/>
            <w:shd w:val="clear" w:color="auto" w:fill="FFFFFF" w:themeFill="background1"/>
          </w:tcPr>
          <w:p w14:paraId="3459512D" w14:textId="77777777" w:rsidR="001369B8" w:rsidRPr="00BC67B8" w:rsidRDefault="001369B8" w:rsidP="0030653F">
            <w:pPr>
              <w:widowControl w:val="0"/>
              <w:autoSpaceDE w:val="0"/>
              <w:autoSpaceDN w:val="0"/>
              <w:adjustRightInd w:val="0"/>
              <w:spacing w:after="80"/>
              <w:ind w:left="170"/>
              <w:contextualSpacing/>
              <w:cnfStyle w:val="010000000000" w:firstRow="0" w:lastRow="1" w:firstColumn="0" w:lastColumn="0" w:oddVBand="0" w:evenVBand="0" w:oddHBand="0" w:evenHBand="0" w:firstRowFirstColumn="0" w:firstRowLastColumn="0" w:lastRowFirstColumn="0" w:lastRowLastColumn="0"/>
              <w:rPr>
                <w:rFonts w:ascii="Century Gothic" w:hAnsi="Century Gothic" w:cs="Calibri"/>
                <w:i/>
                <w:iCs/>
                <w:color w:val="2F5496" w:themeColor="accent1" w:themeShade="BF"/>
                <w:sz w:val="22"/>
                <w:szCs w:val="22"/>
              </w:rPr>
            </w:pPr>
          </w:p>
        </w:tc>
      </w:tr>
    </w:tbl>
    <w:p w14:paraId="0A84273A" w14:textId="2CD4BE5B" w:rsidR="00D34529" w:rsidRPr="00B6245C" w:rsidRDefault="00D34529" w:rsidP="00D34529">
      <w:pPr>
        <w:spacing w:after="0"/>
        <w:rPr>
          <w:i/>
          <w:iCs/>
        </w:rPr>
      </w:pPr>
      <w:r w:rsidRPr="00B6245C">
        <w:rPr>
          <w:i/>
          <w:iCs/>
        </w:rPr>
        <w:t>Note: Respondents could leave multiple comments, therefore total may exceed 100%</w:t>
      </w:r>
    </w:p>
    <w:p w14:paraId="59F9C9A3" w14:textId="77777777" w:rsidR="00C01176" w:rsidRPr="00DA07B7" w:rsidRDefault="00C01176" w:rsidP="00C01176"/>
    <w:p w14:paraId="5EB95485" w14:textId="77777777" w:rsidR="00C01176" w:rsidRPr="00DA07B7" w:rsidRDefault="00C01176" w:rsidP="00C01176"/>
    <w:p w14:paraId="062D141B" w14:textId="77777777" w:rsidR="002612E7" w:rsidRDefault="002612E7">
      <w:pPr>
        <w:rPr>
          <w:rFonts w:asciiTheme="majorHAnsi" w:eastAsiaTheme="majorEastAsia" w:hAnsiTheme="majorHAnsi" w:cstheme="majorBidi"/>
          <w:color w:val="2F5496" w:themeColor="accent1" w:themeShade="BF"/>
          <w:sz w:val="32"/>
          <w:szCs w:val="24"/>
        </w:rPr>
      </w:pPr>
      <w:r>
        <w:br w:type="page"/>
      </w:r>
    </w:p>
    <w:p w14:paraId="06EC5826" w14:textId="33956AC0" w:rsidR="00C01176" w:rsidRDefault="00C01176" w:rsidP="00EF4EB9">
      <w:pPr>
        <w:pStyle w:val="Heading3"/>
      </w:pPr>
      <w:bookmarkStart w:id="81" w:name="_Why_Do_You_6"/>
      <w:bookmarkStart w:id="82" w:name="_Toc190194148"/>
      <w:bookmarkEnd w:id="81"/>
      <w:r>
        <w:lastRenderedPageBreak/>
        <w:t xml:space="preserve">Why Do You Disagree with Increasing </w:t>
      </w:r>
      <w:r w:rsidR="004B587D">
        <w:t>the</w:t>
      </w:r>
      <w:r w:rsidR="00FA236F">
        <w:t xml:space="preserve"> Surcharge</w:t>
      </w:r>
      <w:r>
        <w:t xml:space="preserve"> for </w:t>
      </w:r>
      <w:r w:rsidR="00FA236F">
        <w:t xml:space="preserve">Weekend and Bank Holiday </w:t>
      </w:r>
      <w:r>
        <w:t>B</w:t>
      </w:r>
      <w:r w:rsidR="004B587D">
        <w:t>urial</w:t>
      </w:r>
      <w:r>
        <w:t>s?</w:t>
      </w:r>
      <w:bookmarkEnd w:id="82"/>
    </w:p>
    <w:p w14:paraId="29B68C85" w14:textId="60712D65" w:rsidR="007771E7" w:rsidRPr="00BD2837" w:rsidRDefault="0068234D" w:rsidP="00BD2837">
      <w:pPr>
        <w:rPr>
          <w:rStyle w:val="Hyperlink"/>
          <w:i/>
          <w:iCs/>
          <w:color w:val="CC0099"/>
        </w:rPr>
      </w:pPr>
      <w:hyperlink w:anchor="Page37" w:history="1">
        <w:r w:rsidRPr="00BD2837">
          <w:rPr>
            <w:rStyle w:val="Hyperlink"/>
            <w:i/>
            <w:iCs/>
            <w:color w:val="CC0099"/>
          </w:rPr>
          <w:t>Return to Page 37</w:t>
        </w:r>
      </w:hyperlink>
    </w:p>
    <w:p w14:paraId="4FDA92DA" w14:textId="77777777" w:rsidR="0068234D" w:rsidRDefault="0068234D" w:rsidP="00D34529">
      <w:pPr>
        <w:spacing w:after="0"/>
        <w:rPr>
          <w:i/>
          <w:iCs/>
        </w:rPr>
      </w:pPr>
    </w:p>
    <w:tbl>
      <w:tblPr>
        <w:tblStyle w:val="GridTable4-Accent5"/>
        <w:tblW w:w="9484" w:type="dxa"/>
        <w:tblLook w:val="04E0" w:firstRow="1" w:lastRow="1" w:firstColumn="1" w:lastColumn="0" w:noHBand="0" w:noVBand="1"/>
      </w:tblPr>
      <w:tblGrid>
        <w:gridCol w:w="2518"/>
        <w:gridCol w:w="765"/>
        <w:gridCol w:w="709"/>
        <w:gridCol w:w="5492"/>
      </w:tblGrid>
      <w:tr w:rsidR="00E406FB" w14:paraId="1B215488"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60D8F628" w14:textId="77777777" w:rsidR="00E406FB" w:rsidRDefault="00E406FB">
            <w:pPr>
              <w:widowControl w:val="0"/>
              <w:autoSpaceDE w:val="0"/>
              <w:autoSpaceDN w:val="0"/>
              <w:adjustRightInd w:val="0"/>
              <w:rPr>
                <w:rFonts w:cs="Calibri"/>
                <w:color w:val="FFFFFF"/>
                <w:szCs w:val="24"/>
              </w:rPr>
            </w:pPr>
            <w:r>
              <w:rPr>
                <w:rFonts w:cs="Calibri"/>
                <w:color w:val="FFFFFF"/>
                <w:szCs w:val="24"/>
              </w:rPr>
              <w:t>Theme</w:t>
            </w:r>
          </w:p>
        </w:tc>
        <w:tc>
          <w:tcPr>
            <w:tcW w:w="765" w:type="dxa"/>
          </w:tcPr>
          <w:p w14:paraId="7E684880" w14:textId="77777777" w:rsidR="00E406FB" w:rsidRDefault="00E406FB">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cs="Calibri"/>
                <w:b/>
                <w:bCs/>
                <w:color w:val="FFFFFF"/>
                <w:szCs w:val="24"/>
              </w:rPr>
            </w:pPr>
            <w:r>
              <w:rPr>
                <w:rFonts w:cs="Calibri"/>
                <w:b/>
                <w:bCs/>
                <w:color w:val="FFFFFF"/>
                <w:szCs w:val="24"/>
              </w:rPr>
              <w:t>No</w:t>
            </w:r>
          </w:p>
        </w:tc>
        <w:tc>
          <w:tcPr>
            <w:tcW w:w="709" w:type="dxa"/>
          </w:tcPr>
          <w:p w14:paraId="01B24CE4" w14:textId="77777777" w:rsidR="00E406FB" w:rsidRDefault="00E406FB">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cs="Calibri"/>
                <w:b/>
                <w:bCs/>
                <w:color w:val="FFFFFF"/>
                <w:szCs w:val="24"/>
              </w:rPr>
            </w:pPr>
            <w:r>
              <w:rPr>
                <w:rFonts w:cs="Calibri"/>
                <w:b/>
                <w:bCs/>
                <w:color w:val="FFFFFF"/>
                <w:szCs w:val="24"/>
              </w:rPr>
              <w:t>%</w:t>
            </w:r>
          </w:p>
        </w:tc>
        <w:tc>
          <w:tcPr>
            <w:tcW w:w="5492" w:type="dxa"/>
          </w:tcPr>
          <w:p w14:paraId="303C7A01" w14:textId="77777777" w:rsidR="00E406FB" w:rsidRDefault="00E406FB">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cs="Calibri"/>
                <w:b/>
                <w:bCs/>
                <w:color w:val="FFFFFF"/>
                <w:szCs w:val="24"/>
              </w:rPr>
            </w:pPr>
            <w:r>
              <w:rPr>
                <w:rFonts w:cs="Calibri"/>
                <w:b/>
                <w:bCs/>
                <w:color w:val="FFFFFF"/>
                <w:szCs w:val="24"/>
              </w:rPr>
              <w:t>Example Comments</w:t>
            </w:r>
          </w:p>
        </w:tc>
      </w:tr>
      <w:tr w:rsidR="00E406FB" w14:paraId="3E355F45" w14:textId="77777777" w:rsidTr="00360BD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68B4998E" w14:textId="6AFBABCC" w:rsidR="00E406FB" w:rsidRPr="00FA1DBB" w:rsidRDefault="00C120AE">
            <w:pPr>
              <w:widowControl w:val="0"/>
              <w:autoSpaceDE w:val="0"/>
              <w:autoSpaceDN w:val="0"/>
              <w:adjustRightInd w:val="0"/>
              <w:rPr>
                <w:rFonts w:cs="Calibri"/>
                <w:szCs w:val="24"/>
              </w:rPr>
            </w:pPr>
            <w:r w:rsidRPr="00D136DF">
              <w:rPr>
                <w:rFonts w:asciiTheme="minorHAnsi" w:hAnsiTheme="minorHAnsi" w:cstheme="minorHAnsi"/>
                <w:color w:val="000000"/>
                <w:szCs w:val="24"/>
              </w:rPr>
              <w:t>The increase is (too) big</w:t>
            </w:r>
          </w:p>
        </w:tc>
        <w:tc>
          <w:tcPr>
            <w:tcW w:w="765" w:type="dxa"/>
          </w:tcPr>
          <w:p w14:paraId="7373C69B" w14:textId="29DE283D" w:rsidR="00E406FB" w:rsidRDefault="00C120AE" w:rsidP="00360BDA">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b/>
                <w:bCs/>
                <w:szCs w:val="24"/>
              </w:rPr>
            </w:pPr>
            <w:r w:rsidRPr="00D136DF">
              <w:rPr>
                <w:rFonts w:asciiTheme="minorHAnsi" w:hAnsiTheme="minorHAnsi" w:cstheme="minorHAnsi"/>
                <w:color w:val="000000"/>
                <w:szCs w:val="24"/>
              </w:rPr>
              <w:t>182</w:t>
            </w:r>
          </w:p>
        </w:tc>
        <w:tc>
          <w:tcPr>
            <w:tcW w:w="709" w:type="dxa"/>
          </w:tcPr>
          <w:p w14:paraId="3B972956" w14:textId="02E2F528" w:rsidR="00E406FB" w:rsidRDefault="008809BA" w:rsidP="00360BDA">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b/>
                <w:bCs/>
                <w:i/>
                <w:iCs/>
                <w:szCs w:val="24"/>
              </w:rPr>
            </w:pPr>
            <w:r>
              <w:rPr>
                <w:rFonts w:asciiTheme="minorHAnsi" w:hAnsiTheme="minorHAnsi" w:cstheme="minorHAnsi"/>
                <w:i/>
                <w:iCs/>
                <w:color w:val="000000"/>
                <w:szCs w:val="24"/>
              </w:rPr>
              <w:t>31.1</w:t>
            </w:r>
          </w:p>
        </w:tc>
        <w:tc>
          <w:tcPr>
            <w:tcW w:w="5492" w:type="dxa"/>
          </w:tcPr>
          <w:p w14:paraId="1143FC68" w14:textId="77777777" w:rsidR="00E406FB" w:rsidRDefault="001C0254">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1C0254">
              <w:rPr>
                <w:rFonts w:asciiTheme="minorHAnsi" w:hAnsiTheme="minorHAnsi" w:cstheme="minorHAnsi"/>
                <w:i/>
                <w:iCs/>
                <w:szCs w:val="24"/>
              </w:rPr>
              <w:t>Thats an insane increase</w:t>
            </w:r>
          </w:p>
          <w:p w14:paraId="77721DE2" w14:textId="77777777" w:rsidR="001F3294" w:rsidRDefault="001F3294">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1F3294">
              <w:rPr>
                <w:rFonts w:asciiTheme="minorHAnsi" w:hAnsiTheme="minorHAnsi" w:cstheme="minorHAnsi"/>
                <w:i/>
                <w:iCs/>
                <w:szCs w:val="24"/>
              </w:rPr>
              <w:t>That's almost doubling which seems disproportionate given the other proposed price increases are in much smaller percentages. Maybe an increase to £475 would be more appropriate.</w:t>
            </w:r>
          </w:p>
          <w:p w14:paraId="1FF3647E" w14:textId="77777777" w:rsidR="001F3294" w:rsidRDefault="001F3294">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1F3294">
              <w:rPr>
                <w:rFonts w:asciiTheme="minorHAnsi" w:hAnsiTheme="minorHAnsi" w:cstheme="minorHAnsi"/>
                <w:i/>
                <w:iCs/>
                <w:szCs w:val="24"/>
              </w:rPr>
              <w:t>Why is the cost nearly double, this is not proportional to inflation or other increases the council has proposed.</w:t>
            </w:r>
          </w:p>
          <w:p w14:paraId="2A7883D2" w14:textId="77777777" w:rsidR="001F3294" w:rsidRDefault="00E61E89">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E61E89">
              <w:rPr>
                <w:rFonts w:asciiTheme="minorHAnsi" w:hAnsiTheme="minorHAnsi" w:cstheme="minorHAnsi"/>
                <w:i/>
                <w:iCs/>
                <w:szCs w:val="24"/>
              </w:rPr>
              <w:t>That's a huge jump</w:t>
            </w:r>
          </w:p>
          <w:p w14:paraId="311999FD" w14:textId="32B52A6D" w:rsidR="006E4710" w:rsidRPr="002A193E" w:rsidRDefault="006E4710">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6E4710">
              <w:rPr>
                <w:rFonts w:asciiTheme="minorHAnsi" w:hAnsiTheme="minorHAnsi" w:cstheme="minorHAnsi"/>
                <w:i/>
                <w:iCs/>
                <w:szCs w:val="24"/>
              </w:rPr>
              <w:t>That is a disgrace...way too expensive!</w:t>
            </w:r>
          </w:p>
        </w:tc>
      </w:tr>
      <w:tr w:rsidR="00E406FB" w14:paraId="4F2CE727" w14:textId="77777777" w:rsidTr="00360BD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2094A42C" w14:textId="63CD0558" w:rsidR="00E406FB" w:rsidRPr="00FA1DBB" w:rsidRDefault="00C120AE">
            <w:pPr>
              <w:widowControl w:val="0"/>
              <w:autoSpaceDE w:val="0"/>
              <w:autoSpaceDN w:val="0"/>
              <w:adjustRightInd w:val="0"/>
              <w:rPr>
                <w:rFonts w:cs="Calibri"/>
                <w:szCs w:val="24"/>
              </w:rPr>
            </w:pPr>
            <w:r w:rsidRPr="00D136DF">
              <w:rPr>
                <w:rFonts w:asciiTheme="minorHAnsi" w:hAnsiTheme="minorHAnsi" w:cstheme="minorHAnsi"/>
                <w:color w:val="000000"/>
                <w:szCs w:val="24"/>
              </w:rPr>
              <w:t>Bereavement costs should be the same for every day.</w:t>
            </w:r>
          </w:p>
        </w:tc>
        <w:tc>
          <w:tcPr>
            <w:tcW w:w="765" w:type="dxa"/>
          </w:tcPr>
          <w:p w14:paraId="016AF81E" w14:textId="3509DCBC" w:rsidR="00E406FB" w:rsidRDefault="00C120AE" w:rsidP="00360BDA">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b/>
                <w:bCs/>
                <w:szCs w:val="24"/>
              </w:rPr>
            </w:pPr>
            <w:r w:rsidRPr="00D136DF">
              <w:rPr>
                <w:rFonts w:asciiTheme="minorHAnsi" w:hAnsiTheme="minorHAnsi" w:cstheme="minorHAnsi"/>
                <w:color w:val="000000"/>
                <w:szCs w:val="24"/>
              </w:rPr>
              <w:t>67</w:t>
            </w:r>
          </w:p>
        </w:tc>
        <w:tc>
          <w:tcPr>
            <w:tcW w:w="709" w:type="dxa"/>
          </w:tcPr>
          <w:p w14:paraId="7FBD38FD" w14:textId="36061C1A" w:rsidR="00E406FB" w:rsidRDefault="008809BA" w:rsidP="00360BDA">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b/>
                <w:bCs/>
                <w:i/>
                <w:iCs/>
                <w:szCs w:val="24"/>
              </w:rPr>
            </w:pPr>
            <w:r>
              <w:rPr>
                <w:rFonts w:asciiTheme="minorHAnsi" w:hAnsiTheme="minorHAnsi" w:cstheme="minorHAnsi"/>
                <w:i/>
                <w:iCs/>
                <w:color w:val="000000"/>
                <w:szCs w:val="24"/>
              </w:rPr>
              <w:t>11.4</w:t>
            </w:r>
          </w:p>
        </w:tc>
        <w:tc>
          <w:tcPr>
            <w:tcW w:w="5492" w:type="dxa"/>
          </w:tcPr>
          <w:p w14:paraId="7220F7B8" w14:textId="77777777" w:rsidR="00E406FB" w:rsidRDefault="00CB25EC">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CB25EC">
              <w:rPr>
                <w:rFonts w:asciiTheme="minorHAnsi" w:hAnsiTheme="minorHAnsi" w:cstheme="minorHAnsi"/>
                <w:i/>
                <w:iCs/>
                <w:szCs w:val="24"/>
              </w:rPr>
              <w:t>This shouldn’t be at an additional cost despite it being a bank holiday!</w:t>
            </w:r>
          </w:p>
          <w:p w14:paraId="4E7F48EE" w14:textId="77777777" w:rsidR="00CB25EC" w:rsidRDefault="009F7F91">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9F7F91">
              <w:rPr>
                <w:rFonts w:asciiTheme="minorHAnsi" w:hAnsiTheme="minorHAnsi" w:cstheme="minorHAnsi"/>
                <w:i/>
                <w:iCs/>
                <w:szCs w:val="24"/>
              </w:rPr>
              <w:t>Should be same price no matter what day burial is</w:t>
            </w:r>
          </w:p>
          <w:p w14:paraId="182B0C0F" w14:textId="77777777" w:rsidR="009F7F91" w:rsidRDefault="009F7F91">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9F7F91">
              <w:rPr>
                <w:rFonts w:asciiTheme="minorHAnsi" w:hAnsiTheme="minorHAnsi" w:cstheme="minorHAnsi"/>
                <w:i/>
                <w:iCs/>
                <w:szCs w:val="24"/>
              </w:rPr>
              <w:t>Current society a weekend especially Saturday is no different to a weekday</w:t>
            </w:r>
          </w:p>
          <w:p w14:paraId="1940348E" w14:textId="3A465D49" w:rsidR="009F7F91" w:rsidRPr="002A193E" w:rsidRDefault="009F7F91">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9F7F91">
              <w:rPr>
                <w:rFonts w:asciiTheme="minorHAnsi" w:hAnsiTheme="minorHAnsi" w:cstheme="minorHAnsi"/>
                <w:i/>
                <w:iCs/>
                <w:szCs w:val="24"/>
              </w:rPr>
              <w:t>The service should be the same ie 7 days per week, as with many council services.</w:t>
            </w:r>
          </w:p>
        </w:tc>
      </w:tr>
      <w:tr w:rsidR="00E406FB" w14:paraId="55BA70C9" w14:textId="77777777" w:rsidTr="00360BD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08ACAC85" w14:textId="1B23078D" w:rsidR="00E406FB" w:rsidRPr="00FA1DBB" w:rsidRDefault="00C120AE">
            <w:pPr>
              <w:widowControl w:val="0"/>
              <w:autoSpaceDE w:val="0"/>
              <w:autoSpaceDN w:val="0"/>
              <w:adjustRightInd w:val="0"/>
              <w:rPr>
                <w:rFonts w:cs="Calibri"/>
                <w:color w:val="000000"/>
                <w:szCs w:val="24"/>
              </w:rPr>
            </w:pPr>
            <w:r w:rsidRPr="00D136DF">
              <w:rPr>
                <w:rFonts w:asciiTheme="minorHAnsi" w:hAnsiTheme="minorHAnsi" w:cstheme="minorHAnsi"/>
                <w:color w:val="000000"/>
                <w:szCs w:val="24"/>
              </w:rPr>
              <w:t>Weekend/Bank Hol</w:t>
            </w:r>
            <w:r>
              <w:rPr>
                <w:rFonts w:asciiTheme="minorHAnsi" w:hAnsiTheme="minorHAnsi" w:cstheme="minorHAnsi"/>
                <w:color w:val="000000"/>
                <w:szCs w:val="24"/>
              </w:rPr>
              <w:t>idays</w:t>
            </w:r>
            <w:r w:rsidRPr="00D136DF">
              <w:rPr>
                <w:rFonts w:asciiTheme="minorHAnsi" w:hAnsiTheme="minorHAnsi" w:cstheme="minorHAnsi"/>
                <w:color w:val="000000"/>
                <w:szCs w:val="24"/>
              </w:rPr>
              <w:t xml:space="preserve"> may be only day people can attend due to work etc</w:t>
            </w:r>
          </w:p>
        </w:tc>
        <w:tc>
          <w:tcPr>
            <w:tcW w:w="765" w:type="dxa"/>
          </w:tcPr>
          <w:p w14:paraId="63632CA0" w14:textId="0EA8DD6C" w:rsidR="00E406FB" w:rsidRPr="00EE3CCB" w:rsidRDefault="00C120AE" w:rsidP="00360BDA">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sidRPr="00D136DF">
              <w:rPr>
                <w:rFonts w:asciiTheme="minorHAnsi" w:hAnsiTheme="minorHAnsi" w:cstheme="minorHAnsi"/>
                <w:color w:val="000000"/>
                <w:szCs w:val="24"/>
              </w:rPr>
              <w:t>66</w:t>
            </w:r>
          </w:p>
        </w:tc>
        <w:tc>
          <w:tcPr>
            <w:tcW w:w="709" w:type="dxa"/>
          </w:tcPr>
          <w:p w14:paraId="6EB3ECCF" w14:textId="56F89590" w:rsidR="00E406FB" w:rsidRPr="00EE3CCB" w:rsidRDefault="00870415" w:rsidP="00360BDA">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asciiTheme="minorHAnsi" w:hAnsiTheme="minorHAnsi" w:cstheme="minorHAnsi"/>
                <w:i/>
                <w:iCs/>
                <w:color w:val="000000"/>
                <w:szCs w:val="24"/>
              </w:rPr>
              <w:t>11.3</w:t>
            </w:r>
          </w:p>
        </w:tc>
        <w:tc>
          <w:tcPr>
            <w:tcW w:w="5492" w:type="dxa"/>
          </w:tcPr>
          <w:p w14:paraId="00AD6B23" w14:textId="77777777" w:rsidR="00E406FB" w:rsidRDefault="00C6733F">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C6733F">
              <w:rPr>
                <w:rFonts w:asciiTheme="minorHAnsi" w:hAnsiTheme="minorHAnsi" w:cstheme="minorHAnsi"/>
                <w:i/>
                <w:iCs/>
                <w:szCs w:val="24"/>
              </w:rPr>
              <w:t>Not everyone can take time off in the working work easily.</w:t>
            </w:r>
          </w:p>
          <w:p w14:paraId="5734D1A9" w14:textId="77777777" w:rsidR="00C6733F" w:rsidRDefault="00A84AB3">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A84AB3">
              <w:rPr>
                <w:rFonts w:asciiTheme="minorHAnsi" w:hAnsiTheme="minorHAnsi" w:cstheme="minorHAnsi"/>
                <w:i/>
                <w:iCs/>
                <w:szCs w:val="24"/>
              </w:rPr>
              <w:t>You are penalising working people and children who need to attend school in the week</w:t>
            </w:r>
          </w:p>
          <w:p w14:paraId="7BD5EC4F" w14:textId="77777777" w:rsidR="00A84AB3" w:rsidRDefault="00693D03">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693D03">
              <w:rPr>
                <w:rFonts w:asciiTheme="minorHAnsi" w:hAnsiTheme="minorHAnsi" w:cstheme="minorHAnsi"/>
                <w:i/>
                <w:iCs/>
                <w:szCs w:val="24"/>
              </w:rPr>
              <w:t>rich families have an easier time missing work during the week. if you are on a zero hour contract missing work isn't an option. making the ones that make less pay more so they can schedule it for their downtime sounds cruel</w:t>
            </w:r>
          </w:p>
          <w:p w14:paraId="0790B69E" w14:textId="4ECCCABE" w:rsidR="00693D03" w:rsidRPr="002A193E" w:rsidRDefault="00CB3076">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CB3076">
              <w:rPr>
                <w:rFonts w:asciiTheme="minorHAnsi" w:hAnsiTheme="minorHAnsi" w:cstheme="minorHAnsi"/>
                <w:i/>
                <w:iCs/>
                <w:szCs w:val="24"/>
              </w:rPr>
              <w:t>Sometimes those are the only days everyone is available to attend</w:t>
            </w:r>
          </w:p>
        </w:tc>
      </w:tr>
      <w:tr w:rsidR="00F72F09" w14:paraId="7CEF86DF" w14:textId="77777777" w:rsidTr="00360BD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0F1E572E" w14:textId="76254498" w:rsidR="00F72F09" w:rsidRPr="00D136DF" w:rsidRDefault="007C69E4">
            <w:pPr>
              <w:widowControl w:val="0"/>
              <w:autoSpaceDE w:val="0"/>
              <w:autoSpaceDN w:val="0"/>
              <w:adjustRightInd w:val="0"/>
              <w:rPr>
                <w:rFonts w:asciiTheme="minorHAnsi" w:hAnsiTheme="minorHAnsi" w:cstheme="minorHAnsi"/>
                <w:color w:val="000000"/>
                <w:szCs w:val="24"/>
              </w:rPr>
            </w:pPr>
            <w:r w:rsidRPr="00D136DF">
              <w:rPr>
                <w:rFonts w:asciiTheme="minorHAnsi" w:hAnsiTheme="minorHAnsi" w:cstheme="minorHAnsi"/>
                <w:color w:val="000000"/>
                <w:szCs w:val="24"/>
              </w:rPr>
              <w:t>This is a hard time for families</w:t>
            </w:r>
          </w:p>
        </w:tc>
        <w:tc>
          <w:tcPr>
            <w:tcW w:w="765" w:type="dxa"/>
          </w:tcPr>
          <w:p w14:paraId="1A033177" w14:textId="1F13ADD2" w:rsidR="00F72F09" w:rsidRPr="00D136DF" w:rsidRDefault="007C69E4" w:rsidP="00360BDA">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D136DF">
              <w:rPr>
                <w:rFonts w:asciiTheme="minorHAnsi" w:hAnsiTheme="minorHAnsi" w:cstheme="minorHAnsi"/>
                <w:color w:val="000000"/>
                <w:szCs w:val="24"/>
              </w:rPr>
              <w:t>65</w:t>
            </w:r>
          </w:p>
        </w:tc>
        <w:tc>
          <w:tcPr>
            <w:tcW w:w="709" w:type="dxa"/>
          </w:tcPr>
          <w:p w14:paraId="078D6D16" w14:textId="1D7A904E" w:rsidR="00F72F09" w:rsidRPr="00D136DF" w:rsidRDefault="00870415" w:rsidP="00360BDA">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color w:val="000000"/>
                <w:szCs w:val="24"/>
              </w:rPr>
            </w:pPr>
            <w:r>
              <w:rPr>
                <w:rFonts w:asciiTheme="minorHAnsi" w:hAnsiTheme="minorHAnsi" w:cstheme="minorHAnsi"/>
                <w:i/>
                <w:iCs/>
                <w:color w:val="000000"/>
                <w:szCs w:val="24"/>
              </w:rPr>
              <w:t>11.1</w:t>
            </w:r>
          </w:p>
        </w:tc>
        <w:tc>
          <w:tcPr>
            <w:tcW w:w="5492" w:type="dxa"/>
          </w:tcPr>
          <w:p w14:paraId="18635F8B" w14:textId="77777777" w:rsidR="00F72F09" w:rsidRDefault="00A1245D">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A1245D">
              <w:rPr>
                <w:rFonts w:asciiTheme="minorHAnsi" w:hAnsiTheme="minorHAnsi" w:cstheme="minorHAnsi"/>
                <w:i/>
                <w:iCs/>
                <w:szCs w:val="24"/>
              </w:rPr>
              <w:t>How disgraceful! Poor grieving families have to pay more on a weekend? This has to be a joke!! Pick on the vulnerable why dont you!</w:t>
            </w:r>
          </w:p>
          <w:p w14:paraId="30F22FBF" w14:textId="77777777" w:rsidR="00A1245D" w:rsidRDefault="007C04F4">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7C04F4">
              <w:rPr>
                <w:rFonts w:asciiTheme="minorHAnsi" w:hAnsiTheme="minorHAnsi" w:cstheme="minorHAnsi"/>
                <w:i/>
                <w:iCs/>
                <w:szCs w:val="24"/>
              </w:rPr>
              <w:t>It's not fair on the people who have just been bereaved</w:t>
            </w:r>
          </w:p>
          <w:p w14:paraId="579EAA13" w14:textId="52510D5A" w:rsidR="007C04F4" w:rsidRPr="00C6733F" w:rsidRDefault="007C04F4">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7C04F4">
              <w:rPr>
                <w:rFonts w:asciiTheme="minorHAnsi" w:hAnsiTheme="minorHAnsi" w:cstheme="minorHAnsi"/>
                <w:i/>
                <w:iCs/>
                <w:szCs w:val="24"/>
              </w:rPr>
              <w:t>Terrible idea when people are grieving, too much of a cost increase.</w:t>
            </w:r>
          </w:p>
        </w:tc>
      </w:tr>
      <w:tr w:rsidR="00F72F09" w14:paraId="69E9C21C" w14:textId="77777777" w:rsidTr="00360BD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2952C6EF" w14:textId="4597E964" w:rsidR="00F72F09" w:rsidRPr="00D136DF" w:rsidRDefault="00AD7C75">
            <w:pPr>
              <w:widowControl w:val="0"/>
              <w:autoSpaceDE w:val="0"/>
              <w:autoSpaceDN w:val="0"/>
              <w:adjustRightInd w:val="0"/>
              <w:rPr>
                <w:rFonts w:asciiTheme="minorHAnsi" w:hAnsiTheme="minorHAnsi" w:cstheme="minorHAnsi"/>
                <w:color w:val="000000"/>
                <w:szCs w:val="24"/>
              </w:rPr>
            </w:pPr>
            <w:r w:rsidRPr="00D136DF">
              <w:rPr>
                <w:rFonts w:asciiTheme="minorHAnsi" w:hAnsiTheme="minorHAnsi" w:cstheme="minorHAnsi"/>
                <w:color w:val="000000"/>
                <w:szCs w:val="24"/>
              </w:rPr>
              <w:t>Religious requirement</w:t>
            </w:r>
            <w:r w:rsidR="00704A07">
              <w:rPr>
                <w:rFonts w:asciiTheme="minorHAnsi" w:hAnsiTheme="minorHAnsi" w:cstheme="minorHAnsi"/>
                <w:color w:val="000000"/>
                <w:szCs w:val="24"/>
              </w:rPr>
              <w:t xml:space="preserve"> </w:t>
            </w:r>
            <w:r w:rsidRPr="00D136DF">
              <w:rPr>
                <w:rFonts w:asciiTheme="minorHAnsi" w:hAnsiTheme="minorHAnsi" w:cstheme="minorHAnsi"/>
                <w:color w:val="000000"/>
                <w:szCs w:val="24"/>
              </w:rPr>
              <w:t>/ essential service / don't choose when to die</w:t>
            </w:r>
          </w:p>
        </w:tc>
        <w:tc>
          <w:tcPr>
            <w:tcW w:w="765" w:type="dxa"/>
          </w:tcPr>
          <w:p w14:paraId="67A67944" w14:textId="389380C5" w:rsidR="00F72F09" w:rsidRPr="00D136DF" w:rsidRDefault="007C69E4" w:rsidP="00360BDA">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D136DF">
              <w:rPr>
                <w:rFonts w:asciiTheme="minorHAnsi" w:hAnsiTheme="minorHAnsi" w:cstheme="minorHAnsi"/>
                <w:color w:val="000000"/>
                <w:szCs w:val="24"/>
              </w:rPr>
              <w:t>58</w:t>
            </w:r>
          </w:p>
        </w:tc>
        <w:tc>
          <w:tcPr>
            <w:tcW w:w="709" w:type="dxa"/>
          </w:tcPr>
          <w:p w14:paraId="7887199D" w14:textId="3DDFC527" w:rsidR="00F72F09" w:rsidRPr="00D136DF" w:rsidRDefault="00870415" w:rsidP="00360BDA">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color w:val="000000"/>
                <w:szCs w:val="24"/>
              </w:rPr>
            </w:pPr>
            <w:r>
              <w:rPr>
                <w:rFonts w:asciiTheme="minorHAnsi" w:hAnsiTheme="minorHAnsi" w:cstheme="minorHAnsi"/>
                <w:i/>
                <w:iCs/>
                <w:color w:val="000000"/>
                <w:szCs w:val="24"/>
              </w:rPr>
              <w:t>9.9</w:t>
            </w:r>
          </w:p>
        </w:tc>
        <w:tc>
          <w:tcPr>
            <w:tcW w:w="5492" w:type="dxa"/>
          </w:tcPr>
          <w:p w14:paraId="119B25AC" w14:textId="77777777" w:rsidR="00F72F09" w:rsidRDefault="00E50402">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E50402">
              <w:rPr>
                <w:rFonts w:asciiTheme="minorHAnsi" w:hAnsiTheme="minorHAnsi" w:cstheme="minorHAnsi"/>
                <w:i/>
                <w:iCs/>
                <w:szCs w:val="24"/>
              </w:rPr>
              <w:t xml:space="preserve">This decision will negatively impact Muslim communities in particular who have requirements on how quickly a body must be buried and that it be buried altogether. Other religions etc have the </w:t>
            </w:r>
            <w:r w:rsidRPr="00E50402">
              <w:rPr>
                <w:rFonts w:asciiTheme="minorHAnsi" w:hAnsiTheme="minorHAnsi" w:cstheme="minorHAnsi"/>
                <w:i/>
                <w:iCs/>
                <w:szCs w:val="24"/>
              </w:rPr>
              <w:lastRenderedPageBreak/>
              <w:t>option to simply delay a funeral, Muslims do not.</w:t>
            </w:r>
          </w:p>
          <w:p w14:paraId="467B8C5C" w14:textId="77777777" w:rsidR="00E50402" w:rsidRDefault="009B4C36">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9B4C36">
              <w:rPr>
                <w:rFonts w:asciiTheme="minorHAnsi" w:hAnsiTheme="minorHAnsi" w:cstheme="minorHAnsi"/>
                <w:i/>
                <w:iCs/>
                <w:szCs w:val="24"/>
              </w:rPr>
              <w:t>Certain religions require burials within a set time and they should not be penalised for this because it might fall on a weekend</w:t>
            </w:r>
          </w:p>
          <w:p w14:paraId="71EE9C29" w14:textId="29FBEBF8" w:rsidR="009B4C36" w:rsidRPr="00C6733F" w:rsidRDefault="009B4C36">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9B4C36">
              <w:rPr>
                <w:rFonts w:asciiTheme="minorHAnsi" w:hAnsiTheme="minorHAnsi" w:cstheme="minorHAnsi"/>
                <w:i/>
                <w:iCs/>
                <w:szCs w:val="24"/>
              </w:rPr>
              <w:t>This is really a racial/ religious inequality issue</w:t>
            </w:r>
          </w:p>
        </w:tc>
      </w:tr>
      <w:tr w:rsidR="00F72F09" w14:paraId="12F09E81" w14:textId="77777777" w:rsidTr="00360BD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49C7F6AB" w14:textId="477F92D3" w:rsidR="00F72F09" w:rsidRPr="00D136DF" w:rsidRDefault="00163691">
            <w:pPr>
              <w:widowControl w:val="0"/>
              <w:autoSpaceDE w:val="0"/>
              <w:autoSpaceDN w:val="0"/>
              <w:adjustRightInd w:val="0"/>
              <w:rPr>
                <w:rFonts w:asciiTheme="minorHAnsi" w:hAnsiTheme="minorHAnsi" w:cstheme="minorHAnsi"/>
                <w:color w:val="000000"/>
                <w:szCs w:val="24"/>
              </w:rPr>
            </w:pPr>
            <w:r w:rsidRPr="00D136DF">
              <w:rPr>
                <w:rFonts w:asciiTheme="minorHAnsi" w:hAnsiTheme="minorHAnsi" w:cstheme="minorHAnsi"/>
                <w:color w:val="000000"/>
                <w:szCs w:val="24"/>
              </w:rPr>
              <w:lastRenderedPageBreak/>
              <w:t>People will not be able to afford this</w:t>
            </w:r>
          </w:p>
        </w:tc>
        <w:tc>
          <w:tcPr>
            <w:tcW w:w="765" w:type="dxa"/>
          </w:tcPr>
          <w:p w14:paraId="174ECA53" w14:textId="1A98AE77" w:rsidR="00F72F09" w:rsidRPr="00D136DF" w:rsidRDefault="00AD7C75" w:rsidP="00360BDA">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D136DF">
              <w:rPr>
                <w:rFonts w:asciiTheme="minorHAnsi" w:hAnsiTheme="minorHAnsi" w:cstheme="minorHAnsi"/>
                <w:color w:val="000000"/>
                <w:szCs w:val="24"/>
              </w:rPr>
              <w:t>46</w:t>
            </w:r>
          </w:p>
        </w:tc>
        <w:tc>
          <w:tcPr>
            <w:tcW w:w="709" w:type="dxa"/>
          </w:tcPr>
          <w:p w14:paraId="44B4A194" w14:textId="26336D2F" w:rsidR="00F72F09" w:rsidRPr="00D136DF" w:rsidRDefault="00870415" w:rsidP="00360BDA">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color w:val="000000"/>
                <w:szCs w:val="24"/>
              </w:rPr>
            </w:pPr>
            <w:r>
              <w:rPr>
                <w:rFonts w:asciiTheme="minorHAnsi" w:hAnsiTheme="minorHAnsi" w:cstheme="minorHAnsi"/>
                <w:i/>
                <w:iCs/>
                <w:color w:val="000000"/>
                <w:szCs w:val="24"/>
              </w:rPr>
              <w:t>7.8</w:t>
            </w:r>
          </w:p>
        </w:tc>
        <w:tc>
          <w:tcPr>
            <w:tcW w:w="5492" w:type="dxa"/>
          </w:tcPr>
          <w:p w14:paraId="58677D37" w14:textId="77777777" w:rsidR="00F72F09" w:rsidRDefault="0096747B">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96747B">
              <w:rPr>
                <w:rFonts w:asciiTheme="minorHAnsi" w:hAnsiTheme="minorHAnsi" w:cstheme="minorHAnsi"/>
                <w:i/>
                <w:iCs/>
                <w:szCs w:val="24"/>
              </w:rPr>
              <w:t>Funeral costs are already expensive. Many people get into debt taking out loans trying to pay costs</w:t>
            </w:r>
          </w:p>
          <w:p w14:paraId="60A772EB" w14:textId="0DB93D57" w:rsidR="0096747B" w:rsidRPr="00C6733F" w:rsidRDefault="00837C83">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837C83">
              <w:rPr>
                <w:rFonts w:asciiTheme="minorHAnsi" w:hAnsiTheme="minorHAnsi" w:cstheme="minorHAnsi"/>
                <w:i/>
                <w:iCs/>
                <w:szCs w:val="24"/>
              </w:rPr>
              <w:t>Many people will find the fees too expensive</w:t>
            </w:r>
          </w:p>
        </w:tc>
      </w:tr>
      <w:tr w:rsidR="00F72F09" w14:paraId="33DF9B1E" w14:textId="77777777" w:rsidTr="00360BD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16FE253D" w14:textId="043080D9" w:rsidR="00F72F09" w:rsidRPr="00D136DF" w:rsidRDefault="00163691">
            <w:pPr>
              <w:widowControl w:val="0"/>
              <w:autoSpaceDE w:val="0"/>
              <w:autoSpaceDN w:val="0"/>
              <w:adjustRightInd w:val="0"/>
              <w:rPr>
                <w:rFonts w:asciiTheme="minorHAnsi" w:hAnsiTheme="minorHAnsi" w:cstheme="minorHAnsi"/>
                <w:color w:val="000000"/>
                <w:szCs w:val="24"/>
              </w:rPr>
            </w:pPr>
            <w:r w:rsidRPr="00D136DF">
              <w:rPr>
                <w:rFonts w:asciiTheme="minorHAnsi" w:hAnsiTheme="minorHAnsi" w:cstheme="minorHAnsi"/>
                <w:color w:val="000000"/>
                <w:szCs w:val="24"/>
              </w:rPr>
              <w:t>Bereavement costs are already expensive</w:t>
            </w:r>
          </w:p>
        </w:tc>
        <w:tc>
          <w:tcPr>
            <w:tcW w:w="765" w:type="dxa"/>
          </w:tcPr>
          <w:p w14:paraId="2EE7415F" w14:textId="216EE858" w:rsidR="00F72F09" w:rsidRPr="00D136DF" w:rsidRDefault="00163691" w:rsidP="00360BDA">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D136DF">
              <w:rPr>
                <w:rFonts w:asciiTheme="minorHAnsi" w:hAnsiTheme="minorHAnsi" w:cstheme="minorHAnsi"/>
                <w:color w:val="000000"/>
                <w:szCs w:val="24"/>
              </w:rPr>
              <w:t>44</w:t>
            </w:r>
          </w:p>
        </w:tc>
        <w:tc>
          <w:tcPr>
            <w:tcW w:w="709" w:type="dxa"/>
          </w:tcPr>
          <w:p w14:paraId="78C3936E" w14:textId="31E4EFB1" w:rsidR="00F72F09" w:rsidRPr="00D136DF" w:rsidRDefault="00B03667" w:rsidP="00360BDA">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color w:val="000000"/>
                <w:szCs w:val="24"/>
              </w:rPr>
            </w:pPr>
            <w:r>
              <w:rPr>
                <w:rFonts w:asciiTheme="minorHAnsi" w:hAnsiTheme="minorHAnsi" w:cstheme="minorHAnsi"/>
                <w:i/>
                <w:iCs/>
                <w:color w:val="000000"/>
                <w:szCs w:val="24"/>
              </w:rPr>
              <w:t>7.5</w:t>
            </w:r>
          </w:p>
        </w:tc>
        <w:tc>
          <w:tcPr>
            <w:tcW w:w="5492" w:type="dxa"/>
          </w:tcPr>
          <w:p w14:paraId="46466E84" w14:textId="77777777" w:rsidR="00F72F09" w:rsidRDefault="00E46195">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E46195">
              <w:rPr>
                <w:rFonts w:asciiTheme="minorHAnsi" w:hAnsiTheme="minorHAnsi" w:cstheme="minorHAnsi"/>
                <w:i/>
                <w:iCs/>
                <w:szCs w:val="24"/>
              </w:rPr>
              <w:t>It costs enough already without extra fees</w:t>
            </w:r>
          </w:p>
          <w:p w14:paraId="01FBCC77" w14:textId="25C65914" w:rsidR="00E46195" w:rsidRPr="00C6733F" w:rsidRDefault="00E46195">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E46195">
              <w:rPr>
                <w:rFonts w:asciiTheme="minorHAnsi" w:hAnsiTheme="minorHAnsi" w:cstheme="minorHAnsi"/>
                <w:i/>
                <w:iCs/>
                <w:szCs w:val="24"/>
              </w:rPr>
              <w:t>It’s already expensive</w:t>
            </w:r>
          </w:p>
        </w:tc>
      </w:tr>
      <w:tr w:rsidR="00F72F09" w14:paraId="5E966EF1" w14:textId="77777777" w:rsidTr="00360BD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7273EA74" w14:textId="22896151" w:rsidR="00F72F09" w:rsidRPr="00D136DF" w:rsidRDefault="0006723D">
            <w:pPr>
              <w:widowControl w:val="0"/>
              <w:autoSpaceDE w:val="0"/>
              <w:autoSpaceDN w:val="0"/>
              <w:adjustRightInd w:val="0"/>
              <w:rPr>
                <w:rFonts w:asciiTheme="minorHAnsi" w:hAnsiTheme="minorHAnsi" w:cstheme="minorHAnsi"/>
                <w:color w:val="000000"/>
                <w:szCs w:val="24"/>
              </w:rPr>
            </w:pPr>
            <w:r w:rsidRPr="00D136DF">
              <w:rPr>
                <w:rFonts w:asciiTheme="minorHAnsi" w:hAnsiTheme="minorHAnsi" w:cstheme="minorHAnsi"/>
                <w:color w:val="000000"/>
                <w:szCs w:val="24"/>
              </w:rPr>
              <w:t>Insensitive / unfair / opportunistic</w:t>
            </w:r>
          </w:p>
        </w:tc>
        <w:tc>
          <w:tcPr>
            <w:tcW w:w="765" w:type="dxa"/>
          </w:tcPr>
          <w:p w14:paraId="63F645D8" w14:textId="6D339429" w:rsidR="00F72F09" w:rsidRPr="00D136DF" w:rsidRDefault="0006723D" w:rsidP="00360BDA">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D136DF">
              <w:rPr>
                <w:rFonts w:asciiTheme="minorHAnsi" w:hAnsiTheme="minorHAnsi" w:cstheme="minorHAnsi"/>
                <w:color w:val="000000"/>
                <w:szCs w:val="24"/>
              </w:rPr>
              <w:t>37</w:t>
            </w:r>
          </w:p>
        </w:tc>
        <w:tc>
          <w:tcPr>
            <w:tcW w:w="709" w:type="dxa"/>
          </w:tcPr>
          <w:p w14:paraId="79E26A46" w14:textId="35DA277C" w:rsidR="00F72F09" w:rsidRPr="00D136DF" w:rsidRDefault="00B03667" w:rsidP="00360BDA">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color w:val="000000"/>
                <w:szCs w:val="24"/>
              </w:rPr>
            </w:pPr>
            <w:r>
              <w:rPr>
                <w:rFonts w:asciiTheme="minorHAnsi" w:hAnsiTheme="minorHAnsi" w:cstheme="minorHAnsi"/>
                <w:i/>
                <w:iCs/>
                <w:color w:val="000000"/>
                <w:szCs w:val="24"/>
              </w:rPr>
              <w:t>6.3</w:t>
            </w:r>
          </w:p>
        </w:tc>
        <w:tc>
          <w:tcPr>
            <w:tcW w:w="5492" w:type="dxa"/>
          </w:tcPr>
          <w:p w14:paraId="43251756" w14:textId="77777777" w:rsidR="00F72F09" w:rsidRDefault="006152D2">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6152D2">
              <w:rPr>
                <w:rFonts w:asciiTheme="minorHAnsi" w:hAnsiTheme="minorHAnsi" w:cstheme="minorHAnsi"/>
                <w:i/>
                <w:iCs/>
                <w:szCs w:val="24"/>
              </w:rPr>
              <w:t>It feels like you're cashing in on people's grief - definitely not a good look.</w:t>
            </w:r>
          </w:p>
          <w:p w14:paraId="7E13F477" w14:textId="0215BA88" w:rsidR="006152D2" w:rsidRPr="00C6733F" w:rsidRDefault="00CB357C">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CB357C">
              <w:rPr>
                <w:rFonts w:asciiTheme="minorHAnsi" w:hAnsiTheme="minorHAnsi" w:cstheme="minorHAnsi"/>
                <w:i/>
                <w:iCs/>
                <w:szCs w:val="24"/>
              </w:rPr>
              <w:t>Disgraceful. No thought for bereaved</w:t>
            </w:r>
          </w:p>
        </w:tc>
      </w:tr>
      <w:tr w:rsidR="00F72F09" w14:paraId="36C64877" w14:textId="77777777" w:rsidTr="00360BD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523E4C61" w14:textId="54B655AE" w:rsidR="00F72F09" w:rsidRPr="00D136DF" w:rsidRDefault="00C553E8">
            <w:pPr>
              <w:widowControl w:val="0"/>
              <w:autoSpaceDE w:val="0"/>
              <w:autoSpaceDN w:val="0"/>
              <w:adjustRightInd w:val="0"/>
              <w:rPr>
                <w:rFonts w:asciiTheme="minorHAnsi" w:hAnsiTheme="minorHAnsi" w:cstheme="minorHAnsi"/>
                <w:color w:val="000000"/>
                <w:szCs w:val="24"/>
              </w:rPr>
            </w:pPr>
            <w:r w:rsidRPr="00D136DF">
              <w:rPr>
                <w:rFonts w:asciiTheme="minorHAnsi" w:hAnsiTheme="minorHAnsi" w:cstheme="minorHAnsi"/>
                <w:color w:val="000000"/>
                <w:szCs w:val="24"/>
              </w:rPr>
              <w:t>More information needed</w:t>
            </w:r>
          </w:p>
        </w:tc>
        <w:tc>
          <w:tcPr>
            <w:tcW w:w="765" w:type="dxa"/>
          </w:tcPr>
          <w:p w14:paraId="3B05115C" w14:textId="2C080697" w:rsidR="00F72F09" w:rsidRPr="00D136DF" w:rsidRDefault="00F12416" w:rsidP="00360BDA">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D136DF">
              <w:rPr>
                <w:rFonts w:asciiTheme="minorHAnsi" w:hAnsiTheme="minorHAnsi" w:cstheme="minorHAnsi"/>
                <w:color w:val="000000"/>
                <w:szCs w:val="24"/>
              </w:rPr>
              <w:t>29</w:t>
            </w:r>
          </w:p>
        </w:tc>
        <w:tc>
          <w:tcPr>
            <w:tcW w:w="709" w:type="dxa"/>
          </w:tcPr>
          <w:p w14:paraId="4C77D462" w14:textId="5FAA3BC7" w:rsidR="00F72F09" w:rsidRPr="00D136DF" w:rsidRDefault="00F12416" w:rsidP="00360BDA">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color w:val="000000"/>
                <w:szCs w:val="24"/>
              </w:rPr>
            </w:pPr>
            <w:r w:rsidRPr="00D136DF">
              <w:rPr>
                <w:rFonts w:asciiTheme="minorHAnsi" w:hAnsiTheme="minorHAnsi" w:cstheme="minorHAnsi"/>
                <w:i/>
                <w:iCs/>
                <w:color w:val="000000"/>
                <w:szCs w:val="24"/>
              </w:rPr>
              <w:t>4.</w:t>
            </w:r>
            <w:r w:rsidR="00B03667">
              <w:rPr>
                <w:rFonts w:asciiTheme="minorHAnsi" w:hAnsiTheme="minorHAnsi" w:cstheme="minorHAnsi"/>
                <w:i/>
                <w:iCs/>
                <w:color w:val="000000"/>
                <w:szCs w:val="24"/>
              </w:rPr>
              <w:t>9</w:t>
            </w:r>
          </w:p>
        </w:tc>
        <w:tc>
          <w:tcPr>
            <w:tcW w:w="5492" w:type="dxa"/>
          </w:tcPr>
          <w:p w14:paraId="2C1C871F" w14:textId="77777777" w:rsidR="00F72F09" w:rsidRDefault="00CB357C">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CB357C">
              <w:rPr>
                <w:rFonts w:asciiTheme="minorHAnsi" w:hAnsiTheme="minorHAnsi" w:cstheme="minorHAnsi"/>
                <w:i/>
                <w:iCs/>
                <w:szCs w:val="24"/>
              </w:rPr>
              <w:t>I have never been aware of any burials on these type of days...and if they do proceed, why should they cost that much more?</w:t>
            </w:r>
          </w:p>
          <w:p w14:paraId="2C1B84E6" w14:textId="01FFD85E" w:rsidR="00E1621C" w:rsidRPr="00C6733F" w:rsidRDefault="00E1621C">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E1621C">
              <w:rPr>
                <w:rFonts w:asciiTheme="minorHAnsi" w:hAnsiTheme="minorHAnsi" w:cstheme="minorHAnsi"/>
                <w:i/>
                <w:iCs/>
                <w:szCs w:val="24"/>
              </w:rPr>
              <w:t>Why the 91% increase?</w:t>
            </w:r>
          </w:p>
        </w:tc>
      </w:tr>
      <w:tr w:rsidR="00F72F09" w14:paraId="724D1022" w14:textId="77777777" w:rsidTr="00360BD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4F5F40C8" w14:textId="188C79D0" w:rsidR="00F72F09" w:rsidRPr="00D136DF" w:rsidRDefault="00C553E8">
            <w:pPr>
              <w:widowControl w:val="0"/>
              <w:autoSpaceDE w:val="0"/>
              <w:autoSpaceDN w:val="0"/>
              <w:adjustRightInd w:val="0"/>
              <w:rPr>
                <w:rFonts w:asciiTheme="minorHAnsi" w:hAnsiTheme="minorHAnsi" w:cstheme="minorHAnsi"/>
                <w:color w:val="000000"/>
                <w:szCs w:val="24"/>
              </w:rPr>
            </w:pPr>
            <w:r w:rsidRPr="00D136DF">
              <w:rPr>
                <w:rFonts w:asciiTheme="minorHAnsi" w:hAnsiTheme="minorHAnsi" w:cstheme="minorHAnsi"/>
                <w:color w:val="000000"/>
                <w:szCs w:val="24"/>
              </w:rPr>
              <w:t>Staffing costs should be the same at weekends</w:t>
            </w:r>
          </w:p>
        </w:tc>
        <w:tc>
          <w:tcPr>
            <w:tcW w:w="765" w:type="dxa"/>
          </w:tcPr>
          <w:p w14:paraId="14452442" w14:textId="7201D65D" w:rsidR="00F72F09" w:rsidRPr="00D136DF" w:rsidRDefault="00C553E8" w:rsidP="00360BDA">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D136DF">
              <w:rPr>
                <w:rFonts w:asciiTheme="minorHAnsi" w:hAnsiTheme="minorHAnsi" w:cstheme="minorHAnsi"/>
                <w:color w:val="000000"/>
                <w:szCs w:val="24"/>
              </w:rPr>
              <w:t>23</w:t>
            </w:r>
          </w:p>
        </w:tc>
        <w:tc>
          <w:tcPr>
            <w:tcW w:w="709" w:type="dxa"/>
          </w:tcPr>
          <w:p w14:paraId="3B8CA529" w14:textId="7ADD1DEF" w:rsidR="00F72F09" w:rsidRPr="00D136DF" w:rsidRDefault="00B03667" w:rsidP="00360BDA">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color w:val="000000"/>
                <w:szCs w:val="24"/>
              </w:rPr>
            </w:pPr>
            <w:r>
              <w:rPr>
                <w:rFonts w:asciiTheme="minorHAnsi" w:hAnsiTheme="minorHAnsi" w:cstheme="minorHAnsi"/>
                <w:i/>
                <w:iCs/>
                <w:color w:val="000000"/>
                <w:szCs w:val="24"/>
              </w:rPr>
              <w:t>3</w:t>
            </w:r>
            <w:r w:rsidR="00C553E8" w:rsidRPr="00D136DF">
              <w:rPr>
                <w:rFonts w:asciiTheme="minorHAnsi" w:hAnsiTheme="minorHAnsi" w:cstheme="minorHAnsi"/>
                <w:i/>
                <w:iCs/>
                <w:color w:val="000000"/>
                <w:szCs w:val="24"/>
              </w:rPr>
              <w:t>.</w:t>
            </w:r>
            <w:r w:rsidR="009A684D">
              <w:rPr>
                <w:rFonts w:asciiTheme="minorHAnsi" w:hAnsiTheme="minorHAnsi" w:cstheme="minorHAnsi"/>
                <w:i/>
                <w:iCs/>
                <w:color w:val="000000"/>
                <w:szCs w:val="24"/>
              </w:rPr>
              <w:t>9</w:t>
            </w:r>
          </w:p>
        </w:tc>
        <w:tc>
          <w:tcPr>
            <w:tcW w:w="5492" w:type="dxa"/>
          </w:tcPr>
          <w:p w14:paraId="73FDA07C" w14:textId="77777777" w:rsidR="00F72F09" w:rsidRDefault="007D369B">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7D369B">
              <w:rPr>
                <w:rFonts w:asciiTheme="minorHAnsi" w:hAnsiTheme="minorHAnsi" w:cstheme="minorHAnsi"/>
                <w:i/>
                <w:iCs/>
                <w:szCs w:val="24"/>
              </w:rPr>
              <w:t>The Council operates flexible working policies so staff should be available to work at weekends</w:t>
            </w:r>
          </w:p>
          <w:p w14:paraId="1DA8DDAE" w14:textId="1F3F027E" w:rsidR="007D369B" w:rsidRPr="00C6733F" w:rsidRDefault="007D369B">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7D369B">
              <w:rPr>
                <w:rFonts w:asciiTheme="minorHAnsi" w:hAnsiTheme="minorHAnsi" w:cstheme="minorHAnsi"/>
                <w:i/>
                <w:iCs/>
                <w:szCs w:val="24"/>
              </w:rPr>
              <w:t>The days of payin</w:t>
            </w:r>
            <w:r>
              <w:rPr>
                <w:rFonts w:asciiTheme="minorHAnsi" w:hAnsiTheme="minorHAnsi" w:cstheme="minorHAnsi"/>
                <w:i/>
                <w:iCs/>
                <w:szCs w:val="24"/>
              </w:rPr>
              <w:t>g</w:t>
            </w:r>
            <w:r w:rsidRPr="007D369B">
              <w:rPr>
                <w:rFonts w:asciiTheme="minorHAnsi" w:hAnsiTheme="minorHAnsi" w:cstheme="minorHAnsi"/>
                <w:i/>
                <w:iCs/>
                <w:szCs w:val="24"/>
              </w:rPr>
              <w:t xml:space="preserve"> someone 2 x salary for a bank holiday and weekend are</w:t>
            </w:r>
            <w:r>
              <w:rPr>
                <w:rFonts w:asciiTheme="minorHAnsi" w:hAnsiTheme="minorHAnsi" w:cstheme="minorHAnsi"/>
                <w:i/>
                <w:iCs/>
                <w:szCs w:val="24"/>
              </w:rPr>
              <w:t xml:space="preserve"> </w:t>
            </w:r>
            <w:r w:rsidRPr="007D369B">
              <w:rPr>
                <w:rFonts w:asciiTheme="minorHAnsi" w:hAnsiTheme="minorHAnsi" w:cstheme="minorHAnsi"/>
                <w:i/>
                <w:iCs/>
                <w:szCs w:val="24"/>
              </w:rPr>
              <w:t>gone. this could be classed</w:t>
            </w:r>
            <w:r>
              <w:rPr>
                <w:rFonts w:asciiTheme="minorHAnsi" w:hAnsiTheme="minorHAnsi" w:cstheme="minorHAnsi"/>
                <w:i/>
                <w:iCs/>
                <w:szCs w:val="24"/>
              </w:rPr>
              <w:t xml:space="preserve"> </w:t>
            </w:r>
            <w:r w:rsidRPr="007D369B">
              <w:rPr>
                <w:rFonts w:asciiTheme="minorHAnsi" w:hAnsiTheme="minorHAnsi" w:cstheme="minorHAnsi"/>
                <w:i/>
                <w:iCs/>
                <w:szCs w:val="24"/>
              </w:rPr>
              <w:t>as overtime but</w:t>
            </w:r>
            <w:r>
              <w:rPr>
                <w:rFonts w:asciiTheme="minorHAnsi" w:hAnsiTheme="minorHAnsi" w:cstheme="minorHAnsi"/>
                <w:i/>
                <w:iCs/>
                <w:szCs w:val="24"/>
              </w:rPr>
              <w:t xml:space="preserve"> </w:t>
            </w:r>
            <w:r w:rsidRPr="007D369B">
              <w:rPr>
                <w:rFonts w:asciiTheme="minorHAnsi" w:hAnsiTheme="minorHAnsi" w:cstheme="minorHAnsi"/>
                <w:i/>
                <w:iCs/>
                <w:szCs w:val="24"/>
              </w:rPr>
              <w:t>in normal wage people will still agree to it.</w:t>
            </w:r>
          </w:p>
        </w:tc>
      </w:tr>
      <w:tr w:rsidR="00F72F09" w14:paraId="366C6BD7" w14:textId="77777777" w:rsidTr="00360BD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156341BD" w14:textId="27DD6663" w:rsidR="00F72F09" w:rsidRPr="00D136DF" w:rsidRDefault="00412EA8">
            <w:pPr>
              <w:widowControl w:val="0"/>
              <w:autoSpaceDE w:val="0"/>
              <w:autoSpaceDN w:val="0"/>
              <w:adjustRightInd w:val="0"/>
              <w:rPr>
                <w:rFonts w:asciiTheme="minorHAnsi" w:hAnsiTheme="minorHAnsi" w:cstheme="minorHAnsi"/>
                <w:color w:val="000000"/>
                <w:szCs w:val="24"/>
              </w:rPr>
            </w:pPr>
            <w:r w:rsidRPr="00D136DF">
              <w:rPr>
                <w:rFonts w:asciiTheme="minorHAnsi" w:hAnsiTheme="minorHAnsi" w:cstheme="minorHAnsi"/>
                <w:color w:val="000000"/>
                <w:szCs w:val="24"/>
              </w:rPr>
              <w:t>Stop weekend / bank holiday option</w:t>
            </w:r>
          </w:p>
        </w:tc>
        <w:tc>
          <w:tcPr>
            <w:tcW w:w="765" w:type="dxa"/>
          </w:tcPr>
          <w:p w14:paraId="1BDDB220" w14:textId="4A49118C" w:rsidR="00F72F09" w:rsidRPr="00D136DF" w:rsidRDefault="00412EA8" w:rsidP="00360BDA">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D136DF">
              <w:rPr>
                <w:rFonts w:asciiTheme="minorHAnsi" w:hAnsiTheme="minorHAnsi" w:cstheme="minorHAnsi"/>
                <w:color w:val="000000"/>
                <w:szCs w:val="24"/>
              </w:rPr>
              <w:t>19</w:t>
            </w:r>
          </w:p>
        </w:tc>
        <w:tc>
          <w:tcPr>
            <w:tcW w:w="709" w:type="dxa"/>
          </w:tcPr>
          <w:p w14:paraId="23072D86" w14:textId="6BEB0A58" w:rsidR="00F72F09" w:rsidRPr="00D136DF" w:rsidRDefault="009A684D" w:rsidP="00360BDA">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color w:val="000000"/>
                <w:szCs w:val="24"/>
              </w:rPr>
            </w:pPr>
            <w:r>
              <w:rPr>
                <w:rFonts w:asciiTheme="minorHAnsi" w:hAnsiTheme="minorHAnsi" w:cstheme="minorHAnsi"/>
                <w:i/>
                <w:iCs/>
                <w:color w:val="000000"/>
                <w:szCs w:val="24"/>
              </w:rPr>
              <w:t>3.</w:t>
            </w:r>
            <w:r w:rsidR="00412EA8" w:rsidRPr="00D136DF">
              <w:rPr>
                <w:rFonts w:asciiTheme="minorHAnsi" w:hAnsiTheme="minorHAnsi" w:cstheme="minorHAnsi"/>
                <w:i/>
                <w:iCs/>
                <w:color w:val="000000"/>
                <w:szCs w:val="24"/>
              </w:rPr>
              <w:t>2</w:t>
            </w:r>
          </w:p>
        </w:tc>
        <w:tc>
          <w:tcPr>
            <w:tcW w:w="5492" w:type="dxa"/>
          </w:tcPr>
          <w:p w14:paraId="649A4689" w14:textId="77777777" w:rsidR="00F72F09" w:rsidRDefault="005F6467">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5F6467">
              <w:rPr>
                <w:rFonts w:asciiTheme="minorHAnsi" w:hAnsiTheme="minorHAnsi" w:cstheme="minorHAnsi"/>
                <w:i/>
                <w:iCs/>
                <w:szCs w:val="24"/>
              </w:rPr>
              <w:t>Just don't offer weekend burials and this would reduce costs to the council.</w:t>
            </w:r>
          </w:p>
          <w:p w14:paraId="656A347C" w14:textId="0E2643A6" w:rsidR="005F6467" w:rsidRPr="00C6733F" w:rsidRDefault="005F6467">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5F6467">
              <w:rPr>
                <w:rFonts w:asciiTheme="minorHAnsi" w:hAnsiTheme="minorHAnsi" w:cstheme="minorHAnsi"/>
                <w:i/>
                <w:iCs/>
                <w:szCs w:val="24"/>
              </w:rPr>
              <w:t>Don't have weekend and bank holiday burials. Stop it save money simply- NO Cost</w:t>
            </w:r>
          </w:p>
        </w:tc>
      </w:tr>
      <w:tr w:rsidR="00F72F09" w14:paraId="5FE61B93" w14:textId="77777777" w:rsidTr="00360BD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69076E68" w14:textId="15BF85B1" w:rsidR="00F72F09" w:rsidRPr="00D136DF" w:rsidRDefault="00E90528">
            <w:pPr>
              <w:widowControl w:val="0"/>
              <w:autoSpaceDE w:val="0"/>
              <w:autoSpaceDN w:val="0"/>
              <w:adjustRightInd w:val="0"/>
              <w:rPr>
                <w:rFonts w:asciiTheme="minorHAnsi" w:hAnsiTheme="minorHAnsi" w:cstheme="minorHAnsi"/>
                <w:color w:val="000000"/>
                <w:szCs w:val="24"/>
              </w:rPr>
            </w:pPr>
            <w:r w:rsidRPr="00D136DF">
              <w:rPr>
                <w:rFonts w:asciiTheme="minorHAnsi" w:hAnsiTheme="minorHAnsi" w:cstheme="minorHAnsi"/>
                <w:color w:val="000000"/>
                <w:szCs w:val="24"/>
              </w:rPr>
              <w:t>Cost of living is already high</w:t>
            </w:r>
          </w:p>
        </w:tc>
        <w:tc>
          <w:tcPr>
            <w:tcW w:w="765" w:type="dxa"/>
          </w:tcPr>
          <w:p w14:paraId="5D238D7B" w14:textId="3D32A59E" w:rsidR="00F72F09" w:rsidRPr="00D136DF" w:rsidRDefault="00E90528" w:rsidP="00360BDA">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D136DF">
              <w:rPr>
                <w:rFonts w:asciiTheme="minorHAnsi" w:hAnsiTheme="minorHAnsi" w:cstheme="minorHAnsi"/>
                <w:color w:val="000000"/>
                <w:szCs w:val="24"/>
              </w:rPr>
              <w:t>17</w:t>
            </w:r>
          </w:p>
        </w:tc>
        <w:tc>
          <w:tcPr>
            <w:tcW w:w="709" w:type="dxa"/>
          </w:tcPr>
          <w:p w14:paraId="37F791A2" w14:textId="6DFA6DE1" w:rsidR="00F72F09" w:rsidRPr="00D136DF" w:rsidRDefault="00E90528" w:rsidP="00360BDA">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color w:val="000000"/>
                <w:szCs w:val="24"/>
              </w:rPr>
            </w:pPr>
            <w:r w:rsidRPr="00D136DF">
              <w:rPr>
                <w:rFonts w:asciiTheme="minorHAnsi" w:hAnsiTheme="minorHAnsi" w:cstheme="minorHAnsi"/>
                <w:i/>
                <w:iCs/>
                <w:color w:val="000000"/>
                <w:szCs w:val="24"/>
              </w:rPr>
              <w:t>2.</w:t>
            </w:r>
            <w:r w:rsidR="00EB63B4">
              <w:rPr>
                <w:rFonts w:asciiTheme="minorHAnsi" w:hAnsiTheme="minorHAnsi" w:cstheme="minorHAnsi"/>
                <w:i/>
                <w:iCs/>
                <w:color w:val="000000"/>
                <w:szCs w:val="24"/>
              </w:rPr>
              <w:t>9</w:t>
            </w:r>
          </w:p>
        </w:tc>
        <w:tc>
          <w:tcPr>
            <w:tcW w:w="5492" w:type="dxa"/>
          </w:tcPr>
          <w:p w14:paraId="7DE296FE" w14:textId="77777777" w:rsidR="00F72F09" w:rsidRDefault="006C7020">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Pr>
                <w:rFonts w:asciiTheme="minorHAnsi" w:hAnsiTheme="minorHAnsi" w:cstheme="minorHAnsi"/>
                <w:i/>
                <w:iCs/>
                <w:szCs w:val="24"/>
              </w:rPr>
              <w:t>T</w:t>
            </w:r>
            <w:r w:rsidRPr="006C7020">
              <w:rPr>
                <w:rFonts w:asciiTheme="minorHAnsi" w:hAnsiTheme="minorHAnsi" w:cstheme="minorHAnsi"/>
                <w:i/>
                <w:iCs/>
                <w:szCs w:val="24"/>
              </w:rPr>
              <w:t>here is already a cost of living crisis, let’s not also create a cost of dying crisis</w:t>
            </w:r>
          </w:p>
          <w:p w14:paraId="2F9AC78C" w14:textId="4DB21CE7" w:rsidR="006C7020" w:rsidRPr="00C6733F" w:rsidRDefault="00091138">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091138">
              <w:rPr>
                <w:rFonts w:asciiTheme="minorHAnsi" w:hAnsiTheme="minorHAnsi" w:cstheme="minorHAnsi"/>
                <w:i/>
                <w:iCs/>
                <w:szCs w:val="24"/>
              </w:rPr>
              <w:t>Everyone struggling financially</w:t>
            </w:r>
          </w:p>
        </w:tc>
      </w:tr>
      <w:tr w:rsidR="00F72F09" w14:paraId="2F712667" w14:textId="77777777" w:rsidTr="00360BD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35FA6CC3" w14:textId="31E3069A" w:rsidR="00F72F09" w:rsidRPr="00D136DF" w:rsidRDefault="00E90528">
            <w:pPr>
              <w:widowControl w:val="0"/>
              <w:autoSpaceDE w:val="0"/>
              <w:autoSpaceDN w:val="0"/>
              <w:adjustRightInd w:val="0"/>
              <w:rPr>
                <w:rFonts w:asciiTheme="minorHAnsi" w:hAnsiTheme="minorHAnsi" w:cstheme="minorHAnsi"/>
                <w:color w:val="000000"/>
                <w:szCs w:val="24"/>
              </w:rPr>
            </w:pPr>
            <w:r w:rsidRPr="00D136DF">
              <w:rPr>
                <w:rFonts w:asciiTheme="minorHAnsi" w:hAnsiTheme="minorHAnsi" w:cstheme="minorHAnsi"/>
                <w:color w:val="000000"/>
                <w:szCs w:val="24"/>
              </w:rPr>
              <w:t>Suggestions re other ways to cut costs / raise revenues</w:t>
            </w:r>
          </w:p>
        </w:tc>
        <w:tc>
          <w:tcPr>
            <w:tcW w:w="765" w:type="dxa"/>
          </w:tcPr>
          <w:p w14:paraId="632B4948" w14:textId="3C559792" w:rsidR="00F72F09" w:rsidRPr="00D136DF" w:rsidRDefault="00E90528" w:rsidP="00360BDA">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D136DF">
              <w:rPr>
                <w:rFonts w:asciiTheme="minorHAnsi" w:hAnsiTheme="minorHAnsi" w:cstheme="minorHAnsi"/>
                <w:color w:val="000000"/>
                <w:szCs w:val="24"/>
              </w:rPr>
              <w:t>14</w:t>
            </w:r>
          </w:p>
        </w:tc>
        <w:tc>
          <w:tcPr>
            <w:tcW w:w="709" w:type="dxa"/>
          </w:tcPr>
          <w:p w14:paraId="0EA74433" w14:textId="5C50317E" w:rsidR="00F72F09" w:rsidRPr="00D136DF" w:rsidRDefault="00EB63B4" w:rsidP="00360BDA">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color w:val="000000"/>
                <w:szCs w:val="24"/>
              </w:rPr>
            </w:pPr>
            <w:r>
              <w:rPr>
                <w:rFonts w:asciiTheme="minorHAnsi" w:hAnsiTheme="minorHAnsi" w:cstheme="minorHAnsi"/>
                <w:i/>
                <w:iCs/>
                <w:color w:val="000000"/>
                <w:szCs w:val="24"/>
              </w:rPr>
              <w:t>2.4</w:t>
            </w:r>
          </w:p>
        </w:tc>
        <w:tc>
          <w:tcPr>
            <w:tcW w:w="5492" w:type="dxa"/>
          </w:tcPr>
          <w:p w14:paraId="03DE3D3B" w14:textId="77777777" w:rsidR="00EE786C" w:rsidRDefault="00CC22EA">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CC22EA">
              <w:rPr>
                <w:rFonts w:asciiTheme="minorHAnsi" w:hAnsiTheme="minorHAnsi" w:cstheme="minorHAnsi"/>
                <w:i/>
                <w:iCs/>
                <w:szCs w:val="24"/>
              </w:rPr>
              <w:t>You need to reduce your costs before considering feeling increases.</w:t>
            </w:r>
          </w:p>
          <w:p w14:paraId="41F0015D" w14:textId="7385A0D4" w:rsidR="00CC22EA" w:rsidRPr="00C6733F" w:rsidRDefault="00CC22EA">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CC22EA">
              <w:rPr>
                <w:rFonts w:asciiTheme="minorHAnsi" w:hAnsiTheme="minorHAnsi" w:cstheme="minorHAnsi"/>
                <w:i/>
                <w:iCs/>
                <w:szCs w:val="24"/>
              </w:rPr>
              <w:t>Prices should remain flat take money off your senior leadership team</w:t>
            </w:r>
          </w:p>
        </w:tc>
      </w:tr>
      <w:tr w:rsidR="00EE786C" w14:paraId="4368739B" w14:textId="77777777" w:rsidTr="00360BD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2C16F067" w14:textId="31A70EC6" w:rsidR="00EE786C" w:rsidRPr="00D136DF" w:rsidRDefault="00EE786C" w:rsidP="00EE786C">
            <w:pPr>
              <w:widowControl w:val="0"/>
              <w:autoSpaceDE w:val="0"/>
              <w:autoSpaceDN w:val="0"/>
              <w:adjustRightInd w:val="0"/>
              <w:rPr>
                <w:rFonts w:asciiTheme="minorHAnsi" w:hAnsiTheme="minorHAnsi" w:cstheme="minorHAnsi"/>
                <w:color w:val="000000"/>
                <w:szCs w:val="24"/>
              </w:rPr>
            </w:pPr>
            <w:r w:rsidRPr="00D136DF">
              <w:rPr>
                <w:rFonts w:asciiTheme="minorHAnsi" w:hAnsiTheme="minorHAnsi" w:cstheme="minorHAnsi"/>
                <w:color w:val="000000"/>
                <w:szCs w:val="24"/>
              </w:rPr>
              <w:t>Should be means tested / other exceptions</w:t>
            </w:r>
          </w:p>
        </w:tc>
        <w:tc>
          <w:tcPr>
            <w:tcW w:w="765" w:type="dxa"/>
          </w:tcPr>
          <w:p w14:paraId="071176F0" w14:textId="2304EF85" w:rsidR="00EE786C" w:rsidRPr="00D136DF" w:rsidRDefault="00EE786C" w:rsidP="00EE786C">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D136DF">
              <w:rPr>
                <w:rFonts w:asciiTheme="minorHAnsi" w:hAnsiTheme="minorHAnsi" w:cstheme="minorHAnsi"/>
                <w:color w:val="000000"/>
                <w:szCs w:val="24"/>
              </w:rPr>
              <w:t>9</w:t>
            </w:r>
          </w:p>
        </w:tc>
        <w:tc>
          <w:tcPr>
            <w:tcW w:w="709" w:type="dxa"/>
          </w:tcPr>
          <w:p w14:paraId="440C8EA8" w14:textId="78547193" w:rsidR="00EE786C" w:rsidRPr="00D136DF" w:rsidRDefault="00EE786C" w:rsidP="00EE786C">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color w:val="000000"/>
                <w:szCs w:val="24"/>
              </w:rPr>
            </w:pPr>
            <w:r w:rsidRPr="00D136DF">
              <w:rPr>
                <w:rFonts w:asciiTheme="minorHAnsi" w:hAnsiTheme="minorHAnsi" w:cstheme="minorHAnsi"/>
                <w:i/>
                <w:iCs/>
                <w:color w:val="000000"/>
                <w:szCs w:val="24"/>
              </w:rPr>
              <w:t>1.</w:t>
            </w:r>
            <w:r w:rsidR="00EB63B4">
              <w:rPr>
                <w:rFonts w:asciiTheme="minorHAnsi" w:hAnsiTheme="minorHAnsi" w:cstheme="minorHAnsi"/>
                <w:i/>
                <w:iCs/>
                <w:color w:val="000000"/>
                <w:szCs w:val="24"/>
              </w:rPr>
              <w:t>5</w:t>
            </w:r>
          </w:p>
        </w:tc>
        <w:tc>
          <w:tcPr>
            <w:tcW w:w="5492" w:type="dxa"/>
          </w:tcPr>
          <w:p w14:paraId="1771CBA0" w14:textId="77777777" w:rsidR="00EE786C" w:rsidRDefault="00EE786C" w:rsidP="00EE786C">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EE786C">
              <w:rPr>
                <w:rFonts w:asciiTheme="minorHAnsi" w:hAnsiTheme="minorHAnsi" w:cstheme="minorHAnsi"/>
                <w:i/>
                <w:iCs/>
                <w:szCs w:val="24"/>
              </w:rPr>
              <w:t>I do agree, but hope that there would be some exemption for child burials or those leaving no assets.</w:t>
            </w:r>
          </w:p>
          <w:p w14:paraId="30C9A916" w14:textId="36235411" w:rsidR="00EE786C" w:rsidRPr="00C6733F" w:rsidRDefault="00EE786C" w:rsidP="00EE786C">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EE786C">
              <w:rPr>
                <w:rFonts w:asciiTheme="minorHAnsi" w:hAnsiTheme="minorHAnsi" w:cstheme="minorHAnsi"/>
                <w:i/>
                <w:iCs/>
                <w:szCs w:val="24"/>
              </w:rPr>
              <w:t xml:space="preserve">The increase is often beyond a lot of people am on </w:t>
            </w:r>
            <w:r w:rsidR="00A73AC8" w:rsidRPr="00EE786C">
              <w:rPr>
                <w:rFonts w:asciiTheme="minorHAnsi" w:hAnsiTheme="minorHAnsi" w:cstheme="minorHAnsi"/>
                <w:i/>
                <w:iCs/>
                <w:szCs w:val="24"/>
              </w:rPr>
              <w:t>benefits the</w:t>
            </w:r>
            <w:r w:rsidRPr="00EE786C">
              <w:rPr>
                <w:rFonts w:asciiTheme="minorHAnsi" w:hAnsiTheme="minorHAnsi" w:cstheme="minorHAnsi"/>
                <w:i/>
                <w:iCs/>
                <w:szCs w:val="24"/>
              </w:rPr>
              <w:t xml:space="preserve"> cost should  be lower for the families or if the estate left is low</w:t>
            </w:r>
          </w:p>
        </w:tc>
      </w:tr>
      <w:tr w:rsidR="00EE786C" w14:paraId="167B9B5A" w14:textId="77777777" w:rsidTr="00360BD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6DC6FA99" w14:textId="5D14C2EE" w:rsidR="00EE786C" w:rsidRPr="00D136DF" w:rsidRDefault="00EE786C" w:rsidP="00EE786C">
            <w:pPr>
              <w:widowControl w:val="0"/>
              <w:autoSpaceDE w:val="0"/>
              <w:autoSpaceDN w:val="0"/>
              <w:adjustRightInd w:val="0"/>
              <w:rPr>
                <w:rFonts w:asciiTheme="minorHAnsi" w:hAnsiTheme="minorHAnsi" w:cstheme="minorHAnsi"/>
                <w:color w:val="000000"/>
                <w:szCs w:val="24"/>
              </w:rPr>
            </w:pPr>
            <w:r w:rsidRPr="00D136DF">
              <w:rPr>
                <w:rFonts w:asciiTheme="minorHAnsi" w:hAnsiTheme="minorHAnsi" w:cstheme="minorHAnsi"/>
                <w:color w:val="000000"/>
                <w:szCs w:val="24"/>
              </w:rPr>
              <w:t>Could this be phased?</w:t>
            </w:r>
          </w:p>
        </w:tc>
        <w:tc>
          <w:tcPr>
            <w:tcW w:w="765" w:type="dxa"/>
          </w:tcPr>
          <w:p w14:paraId="0588ADA8" w14:textId="5EB6CA22" w:rsidR="00EE786C" w:rsidRPr="00D136DF" w:rsidRDefault="00EE786C" w:rsidP="00EE786C">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D136DF">
              <w:rPr>
                <w:rFonts w:asciiTheme="minorHAnsi" w:hAnsiTheme="minorHAnsi" w:cstheme="minorHAnsi"/>
                <w:color w:val="000000"/>
                <w:szCs w:val="24"/>
              </w:rPr>
              <w:t>9</w:t>
            </w:r>
          </w:p>
        </w:tc>
        <w:tc>
          <w:tcPr>
            <w:tcW w:w="709" w:type="dxa"/>
          </w:tcPr>
          <w:p w14:paraId="677AB310" w14:textId="38BB0D3A" w:rsidR="00EE786C" w:rsidRPr="00D136DF" w:rsidRDefault="00EE786C" w:rsidP="00EE786C">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color w:val="000000"/>
                <w:szCs w:val="24"/>
              </w:rPr>
            </w:pPr>
            <w:r w:rsidRPr="00D136DF">
              <w:rPr>
                <w:rFonts w:asciiTheme="minorHAnsi" w:hAnsiTheme="minorHAnsi" w:cstheme="minorHAnsi"/>
                <w:i/>
                <w:iCs/>
                <w:color w:val="000000"/>
                <w:szCs w:val="24"/>
              </w:rPr>
              <w:t>1.</w:t>
            </w:r>
            <w:r w:rsidR="00EB63B4">
              <w:rPr>
                <w:rFonts w:asciiTheme="minorHAnsi" w:hAnsiTheme="minorHAnsi" w:cstheme="minorHAnsi"/>
                <w:i/>
                <w:iCs/>
                <w:color w:val="000000"/>
                <w:szCs w:val="24"/>
              </w:rPr>
              <w:t>5</w:t>
            </w:r>
          </w:p>
        </w:tc>
        <w:tc>
          <w:tcPr>
            <w:tcW w:w="5492" w:type="dxa"/>
          </w:tcPr>
          <w:p w14:paraId="798DCF7B" w14:textId="77777777" w:rsidR="00EE786C" w:rsidRDefault="00E863D0" w:rsidP="00EE786C">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E863D0">
              <w:rPr>
                <w:rFonts w:asciiTheme="minorHAnsi" w:hAnsiTheme="minorHAnsi" w:cstheme="minorHAnsi"/>
                <w:i/>
                <w:iCs/>
                <w:szCs w:val="24"/>
              </w:rPr>
              <w:t>Nearly doubled straight away, it may be better in public opinion if it was slowly raised over time.</w:t>
            </w:r>
          </w:p>
          <w:p w14:paraId="69344D05" w14:textId="24082CF9" w:rsidR="00C1464F" w:rsidRPr="00C6733F" w:rsidRDefault="00C1464F" w:rsidP="00EE786C">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C1464F">
              <w:rPr>
                <w:rFonts w:asciiTheme="minorHAnsi" w:hAnsiTheme="minorHAnsi" w:cstheme="minorHAnsi"/>
                <w:i/>
                <w:iCs/>
                <w:szCs w:val="24"/>
              </w:rPr>
              <w:t xml:space="preserve">This is a huge increase. could be introduced over </w:t>
            </w:r>
            <w:r w:rsidRPr="00C1464F">
              <w:rPr>
                <w:rFonts w:asciiTheme="minorHAnsi" w:hAnsiTheme="minorHAnsi" w:cstheme="minorHAnsi"/>
                <w:i/>
                <w:iCs/>
                <w:szCs w:val="24"/>
              </w:rPr>
              <w:lastRenderedPageBreak/>
              <w:t>longer period.</w:t>
            </w:r>
          </w:p>
        </w:tc>
      </w:tr>
      <w:tr w:rsidR="00EE786C" w14:paraId="6B7A4BE4" w14:textId="77777777" w:rsidTr="00360BD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7A24F1A0" w14:textId="4C68D6F2" w:rsidR="00EE786C" w:rsidRPr="00D136DF" w:rsidRDefault="00EE786C" w:rsidP="00EE786C">
            <w:pPr>
              <w:widowControl w:val="0"/>
              <w:autoSpaceDE w:val="0"/>
              <w:autoSpaceDN w:val="0"/>
              <w:adjustRightInd w:val="0"/>
              <w:rPr>
                <w:rFonts w:asciiTheme="minorHAnsi" w:hAnsiTheme="minorHAnsi" w:cstheme="minorHAnsi"/>
                <w:color w:val="000000"/>
                <w:szCs w:val="24"/>
              </w:rPr>
            </w:pPr>
            <w:r w:rsidRPr="00D136DF">
              <w:rPr>
                <w:rFonts w:asciiTheme="minorHAnsi" w:hAnsiTheme="minorHAnsi" w:cstheme="minorHAnsi"/>
                <w:color w:val="000000"/>
                <w:szCs w:val="24"/>
              </w:rPr>
              <w:lastRenderedPageBreak/>
              <w:t>Will increase demand for other days</w:t>
            </w:r>
          </w:p>
        </w:tc>
        <w:tc>
          <w:tcPr>
            <w:tcW w:w="765" w:type="dxa"/>
          </w:tcPr>
          <w:p w14:paraId="765679EA" w14:textId="66FA18D4" w:rsidR="00EE786C" w:rsidRPr="00D136DF" w:rsidRDefault="00EE786C" w:rsidP="00EE786C">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D136DF">
              <w:rPr>
                <w:rFonts w:asciiTheme="minorHAnsi" w:hAnsiTheme="minorHAnsi" w:cstheme="minorHAnsi"/>
                <w:color w:val="000000"/>
                <w:szCs w:val="24"/>
              </w:rPr>
              <w:t>7</w:t>
            </w:r>
          </w:p>
        </w:tc>
        <w:tc>
          <w:tcPr>
            <w:tcW w:w="709" w:type="dxa"/>
          </w:tcPr>
          <w:p w14:paraId="6E8FEA56" w14:textId="35B0FB0D" w:rsidR="00EE786C" w:rsidRPr="00D136DF" w:rsidRDefault="00EE786C" w:rsidP="00EE786C">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color w:val="000000"/>
                <w:szCs w:val="24"/>
              </w:rPr>
            </w:pPr>
            <w:r w:rsidRPr="00D136DF">
              <w:rPr>
                <w:rFonts w:asciiTheme="minorHAnsi" w:hAnsiTheme="minorHAnsi" w:cstheme="minorHAnsi"/>
                <w:i/>
                <w:iCs/>
                <w:color w:val="000000"/>
                <w:szCs w:val="24"/>
              </w:rPr>
              <w:t>1.</w:t>
            </w:r>
            <w:r w:rsidR="00EB63B4">
              <w:rPr>
                <w:rFonts w:asciiTheme="minorHAnsi" w:hAnsiTheme="minorHAnsi" w:cstheme="minorHAnsi"/>
                <w:i/>
                <w:iCs/>
                <w:color w:val="000000"/>
                <w:szCs w:val="24"/>
              </w:rPr>
              <w:t>2</w:t>
            </w:r>
          </w:p>
        </w:tc>
        <w:tc>
          <w:tcPr>
            <w:tcW w:w="5492" w:type="dxa"/>
          </w:tcPr>
          <w:p w14:paraId="221DC77A" w14:textId="05B6EB81" w:rsidR="00EE786C" w:rsidRPr="00C6733F" w:rsidRDefault="00C1464F" w:rsidP="00EE786C">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C1464F">
              <w:rPr>
                <w:rFonts w:asciiTheme="minorHAnsi" w:hAnsiTheme="minorHAnsi" w:cstheme="minorHAnsi"/>
                <w:i/>
                <w:iCs/>
                <w:szCs w:val="24"/>
              </w:rPr>
              <w:t>Almost doubling the fee seems completely disproportionate and would, undoubtedly, cause a decrease in demand, resulting in a backlog of funerals. Thus, deepening the anguish of people who are already in distress.</w:t>
            </w:r>
          </w:p>
        </w:tc>
      </w:tr>
      <w:tr w:rsidR="00EE786C" w14:paraId="5D2F1AAF" w14:textId="77777777" w:rsidTr="00360BD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383175E3" w14:textId="0F6FAD2B" w:rsidR="00EE786C" w:rsidRPr="00D136DF" w:rsidRDefault="00EE786C" w:rsidP="00EE786C">
            <w:pPr>
              <w:widowControl w:val="0"/>
              <w:autoSpaceDE w:val="0"/>
              <w:autoSpaceDN w:val="0"/>
              <w:adjustRightInd w:val="0"/>
              <w:rPr>
                <w:rFonts w:asciiTheme="minorHAnsi" w:hAnsiTheme="minorHAnsi" w:cstheme="minorHAnsi"/>
                <w:color w:val="000000"/>
                <w:szCs w:val="24"/>
              </w:rPr>
            </w:pPr>
            <w:r w:rsidRPr="00D136DF">
              <w:rPr>
                <w:rFonts w:asciiTheme="minorHAnsi" w:hAnsiTheme="minorHAnsi" w:cstheme="minorHAnsi"/>
                <w:color w:val="000000"/>
                <w:szCs w:val="24"/>
              </w:rPr>
              <w:t>Should be free</w:t>
            </w:r>
          </w:p>
        </w:tc>
        <w:tc>
          <w:tcPr>
            <w:tcW w:w="765" w:type="dxa"/>
          </w:tcPr>
          <w:p w14:paraId="5C844899" w14:textId="29B9DA80" w:rsidR="00EE786C" w:rsidRPr="00D136DF" w:rsidRDefault="00EE786C" w:rsidP="00EE786C">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color w:val="000000"/>
                <w:szCs w:val="24"/>
              </w:rPr>
            </w:pPr>
            <w:r w:rsidRPr="00D136DF">
              <w:rPr>
                <w:rFonts w:asciiTheme="minorHAnsi" w:hAnsiTheme="minorHAnsi" w:cstheme="minorHAnsi"/>
                <w:color w:val="000000"/>
                <w:szCs w:val="24"/>
              </w:rPr>
              <w:t>5</w:t>
            </w:r>
          </w:p>
        </w:tc>
        <w:tc>
          <w:tcPr>
            <w:tcW w:w="709" w:type="dxa"/>
          </w:tcPr>
          <w:p w14:paraId="59E20C31" w14:textId="2BEF5D92" w:rsidR="00EE786C" w:rsidRPr="00D136DF" w:rsidRDefault="00EE786C" w:rsidP="00EE786C">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color w:val="000000"/>
                <w:szCs w:val="24"/>
              </w:rPr>
            </w:pPr>
            <w:r w:rsidRPr="00D136DF">
              <w:rPr>
                <w:rFonts w:asciiTheme="minorHAnsi" w:hAnsiTheme="minorHAnsi" w:cstheme="minorHAnsi"/>
                <w:i/>
                <w:iCs/>
                <w:color w:val="000000"/>
                <w:szCs w:val="24"/>
              </w:rPr>
              <w:t>0.</w:t>
            </w:r>
            <w:r w:rsidR="00EB63B4">
              <w:rPr>
                <w:rFonts w:asciiTheme="minorHAnsi" w:hAnsiTheme="minorHAnsi" w:cstheme="minorHAnsi"/>
                <w:i/>
                <w:iCs/>
                <w:color w:val="000000"/>
                <w:szCs w:val="24"/>
              </w:rPr>
              <w:t>9</w:t>
            </w:r>
          </w:p>
        </w:tc>
        <w:tc>
          <w:tcPr>
            <w:tcW w:w="5492" w:type="dxa"/>
          </w:tcPr>
          <w:p w14:paraId="4FFAA23F" w14:textId="7E72A762" w:rsidR="00EE786C" w:rsidRPr="00C6733F" w:rsidRDefault="00692DBE" w:rsidP="00EE786C">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692DBE">
              <w:rPr>
                <w:rFonts w:asciiTheme="minorHAnsi" w:hAnsiTheme="minorHAnsi" w:cstheme="minorHAnsi"/>
                <w:i/>
                <w:iCs/>
                <w:szCs w:val="24"/>
              </w:rPr>
              <w:t>We pay enough Council Tax to provide these services</w:t>
            </w:r>
          </w:p>
        </w:tc>
      </w:tr>
      <w:tr w:rsidR="00EE786C" w14:paraId="25C260F9" w14:textId="77777777" w:rsidTr="00360BD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62F8A932" w14:textId="4BC4FB53" w:rsidR="00EE786C" w:rsidRPr="00D136DF" w:rsidRDefault="00EE786C" w:rsidP="00EE786C">
            <w:pPr>
              <w:widowControl w:val="0"/>
              <w:autoSpaceDE w:val="0"/>
              <w:autoSpaceDN w:val="0"/>
              <w:adjustRightInd w:val="0"/>
              <w:rPr>
                <w:rFonts w:asciiTheme="minorHAnsi" w:hAnsiTheme="minorHAnsi" w:cstheme="minorHAnsi"/>
                <w:color w:val="000000"/>
                <w:szCs w:val="24"/>
              </w:rPr>
            </w:pPr>
            <w:r w:rsidRPr="00D136DF">
              <w:rPr>
                <w:rFonts w:asciiTheme="minorHAnsi" w:hAnsiTheme="minorHAnsi" w:cstheme="minorHAnsi"/>
                <w:color w:val="000000"/>
                <w:szCs w:val="24"/>
              </w:rPr>
              <w:t>Other</w:t>
            </w:r>
          </w:p>
        </w:tc>
        <w:tc>
          <w:tcPr>
            <w:tcW w:w="765" w:type="dxa"/>
          </w:tcPr>
          <w:p w14:paraId="787FCD7C" w14:textId="0A7B054B" w:rsidR="00EE786C" w:rsidRPr="00D136DF" w:rsidRDefault="00EE786C" w:rsidP="00EE786C">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color w:val="000000"/>
                <w:szCs w:val="24"/>
              </w:rPr>
            </w:pPr>
            <w:r w:rsidRPr="00D136DF">
              <w:rPr>
                <w:rFonts w:asciiTheme="minorHAnsi" w:hAnsiTheme="minorHAnsi" w:cstheme="minorHAnsi"/>
                <w:color w:val="000000"/>
                <w:szCs w:val="24"/>
              </w:rPr>
              <w:t>25</w:t>
            </w:r>
          </w:p>
        </w:tc>
        <w:tc>
          <w:tcPr>
            <w:tcW w:w="709" w:type="dxa"/>
          </w:tcPr>
          <w:p w14:paraId="59FB0495" w14:textId="1F4F8D94" w:rsidR="00EE786C" w:rsidRPr="00D136DF" w:rsidRDefault="00EB63B4" w:rsidP="00EE786C">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color w:val="000000"/>
                <w:szCs w:val="24"/>
              </w:rPr>
            </w:pPr>
            <w:r>
              <w:rPr>
                <w:rFonts w:asciiTheme="minorHAnsi" w:hAnsiTheme="minorHAnsi" w:cstheme="minorHAnsi"/>
                <w:i/>
                <w:iCs/>
                <w:color w:val="000000"/>
                <w:szCs w:val="24"/>
              </w:rPr>
              <w:t>4.</w:t>
            </w:r>
            <w:r w:rsidR="00EE786C" w:rsidRPr="00D136DF">
              <w:rPr>
                <w:rFonts w:asciiTheme="minorHAnsi" w:hAnsiTheme="minorHAnsi" w:cstheme="minorHAnsi"/>
                <w:i/>
                <w:iCs/>
                <w:color w:val="000000"/>
                <w:szCs w:val="24"/>
              </w:rPr>
              <w:t>3</w:t>
            </w:r>
          </w:p>
        </w:tc>
        <w:tc>
          <w:tcPr>
            <w:tcW w:w="5492" w:type="dxa"/>
          </w:tcPr>
          <w:p w14:paraId="0E4219DA" w14:textId="77777777" w:rsidR="00EE786C" w:rsidRDefault="00673CA6" w:rsidP="00EE786C">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673CA6">
              <w:rPr>
                <w:rFonts w:asciiTheme="minorHAnsi" w:hAnsiTheme="minorHAnsi" w:cstheme="minorHAnsi"/>
                <w:i/>
                <w:iCs/>
                <w:szCs w:val="24"/>
              </w:rPr>
              <w:t>no competition</w:t>
            </w:r>
          </w:p>
          <w:p w14:paraId="42904FC7" w14:textId="77777777" w:rsidR="00673CA6" w:rsidRDefault="00673CA6" w:rsidP="00EE786C">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673CA6">
              <w:rPr>
                <w:rFonts w:asciiTheme="minorHAnsi" w:hAnsiTheme="minorHAnsi" w:cstheme="minorHAnsi"/>
                <w:i/>
                <w:iCs/>
                <w:szCs w:val="24"/>
              </w:rPr>
              <w:t>Fees should be increased further.</w:t>
            </w:r>
          </w:p>
          <w:p w14:paraId="0DEBAFC2" w14:textId="2E75594B" w:rsidR="00673CA6" w:rsidRPr="00C6733F" w:rsidRDefault="00C204BE" w:rsidP="00EE786C">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C204BE">
              <w:rPr>
                <w:rFonts w:asciiTheme="minorHAnsi" w:hAnsiTheme="minorHAnsi" w:cstheme="minorHAnsi"/>
                <w:i/>
                <w:iCs/>
                <w:szCs w:val="24"/>
              </w:rPr>
              <w:t>Go with what’s available</w:t>
            </w:r>
          </w:p>
        </w:tc>
      </w:tr>
      <w:tr w:rsidR="00EE786C" w14:paraId="0F9D31DD" w14:textId="77777777" w:rsidTr="00360BDA">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6C85C15C" w14:textId="77777777" w:rsidR="00EE786C" w:rsidRPr="00FA1DBB" w:rsidRDefault="00EE786C" w:rsidP="00EE786C">
            <w:pPr>
              <w:widowControl w:val="0"/>
              <w:autoSpaceDE w:val="0"/>
              <w:autoSpaceDN w:val="0"/>
              <w:adjustRightInd w:val="0"/>
              <w:rPr>
                <w:rFonts w:cs="Calibri"/>
                <w:color w:val="000000"/>
                <w:szCs w:val="24"/>
              </w:rPr>
            </w:pPr>
            <w:r w:rsidRPr="00FA1DBB">
              <w:rPr>
                <w:rFonts w:cs="Calibri"/>
                <w:color w:val="000000"/>
                <w:szCs w:val="24"/>
              </w:rPr>
              <w:t>Total</w:t>
            </w:r>
          </w:p>
        </w:tc>
        <w:tc>
          <w:tcPr>
            <w:tcW w:w="765" w:type="dxa"/>
          </w:tcPr>
          <w:p w14:paraId="6257C74D" w14:textId="3DD37A8F" w:rsidR="00EE786C" w:rsidRPr="00EE3CCB" w:rsidRDefault="00EB63B4" w:rsidP="00EE786C">
            <w:pPr>
              <w:widowControl w:val="0"/>
              <w:autoSpaceDE w:val="0"/>
              <w:autoSpaceDN w:val="0"/>
              <w:adjustRightInd w:val="0"/>
              <w:jc w:val="right"/>
              <w:cnfStyle w:val="010000000000" w:firstRow="0" w:lastRow="1" w:firstColumn="0" w:lastColumn="0" w:oddVBand="0" w:evenVBand="0" w:oddHBand="0" w:evenHBand="0" w:firstRowFirstColumn="0" w:firstRowLastColumn="0" w:lastRowFirstColumn="0" w:lastRowLastColumn="0"/>
              <w:rPr>
                <w:rFonts w:cs="Calibri"/>
                <w:color w:val="000000"/>
                <w:szCs w:val="24"/>
              </w:rPr>
            </w:pPr>
            <w:r>
              <w:rPr>
                <w:rFonts w:cs="Calibri"/>
                <w:color w:val="000000"/>
                <w:szCs w:val="24"/>
              </w:rPr>
              <w:t>586</w:t>
            </w:r>
          </w:p>
        </w:tc>
        <w:tc>
          <w:tcPr>
            <w:tcW w:w="709" w:type="dxa"/>
          </w:tcPr>
          <w:p w14:paraId="5C85CFEE" w14:textId="77777777" w:rsidR="00EE786C" w:rsidRPr="00EE3CCB" w:rsidRDefault="00EE786C" w:rsidP="00EE786C">
            <w:pPr>
              <w:widowControl w:val="0"/>
              <w:autoSpaceDE w:val="0"/>
              <w:autoSpaceDN w:val="0"/>
              <w:adjustRightInd w:val="0"/>
              <w:jc w:val="right"/>
              <w:cnfStyle w:val="010000000000" w:firstRow="0" w:lastRow="1" w:firstColumn="0" w:lastColumn="0" w:oddVBand="0" w:evenVBand="0" w:oddHBand="0" w:evenHBand="0" w:firstRowFirstColumn="0" w:firstRowLastColumn="0" w:lastRowFirstColumn="0" w:lastRowLastColumn="0"/>
              <w:rPr>
                <w:rFonts w:cs="Calibri"/>
                <w:i/>
                <w:iCs/>
                <w:color w:val="000000"/>
                <w:szCs w:val="24"/>
              </w:rPr>
            </w:pPr>
            <w:r>
              <w:rPr>
                <w:rFonts w:cs="Calibri"/>
                <w:i/>
                <w:iCs/>
                <w:color w:val="000000"/>
                <w:szCs w:val="24"/>
              </w:rPr>
              <w:t>-</w:t>
            </w:r>
          </w:p>
        </w:tc>
        <w:tc>
          <w:tcPr>
            <w:tcW w:w="5492" w:type="dxa"/>
          </w:tcPr>
          <w:p w14:paraId="1486BA13" w14:textId="77777777" w:rsidR="00EE786C" w:rsidRDefault="00EE786C" w:rsidP="00EE786C">
            <w:pPr>
              <w:widowControl w:val="0"/>
              <w:autoSpaceDE w:val="0"/>
              <w:autoSpaceDN w:val="0"/>
              <w:adjustRightInd w:val="0"/>
              <w:spacing w:after="80"/>
              <w:ind w:left="170"/>
              <w:contextualSpacing/>
              <w:cnfStyle w:val="010000000000" w:firstRow="0" w:lastRow="1" w:firstColumn="0" w:lastColumn="0" w:oddVBand="0" w:evenVBand="0" w:oddHBand="0" w:evenHBand="0" w:firstRowFirstColumn="0" w:firstRowLastColumn="0" w:lastRowFirstColumn="0" w:lastRowLastColumn="0"/>
              <w:rPr>
                <w:rFonts w:cs="Calibri"/>
                <w:i/>
                <w:iCs/>
                <w:szCs w:val="24"/>
              </w:rPr>
            </w:pPr>
          </w:p>
        </w:tc>
      </w:tr>
    </w:tbl>
    <w:p w14:paraId="7F00A497" w14:textId="3BC5AE25" w:rsidR="00D34529" w:rsidRPr="00B6245C" w:rsidRDefault="00D34529" w:rsidP="00D34529">
      <w:pPr>
        <w:spacing w:after="0"/>
        <w:rPr>
          <w:i/>
          <w:iCs/>
        </w:rPr>
      </w:pPr>
      <w:r w:rsidRPr="00B6245C">
        <w:rPr>
          <w:i/>
          <w:iCs/>
        </w:rPr>
        <w:t>Note: Respondents could leave multiple comments, therefore total may exceed 100%</w:t>
      </w:r>
    </w:p>
    <w:p w14:paraId="33FE5783" w14:textId="77777777" w:rsidR="00C01176" w:rsidRPr="00DA07B7" w:rsidRDefault="00C01176" w:rsidP="00C01176"/>
    <w:p w14:paraId="06F301B7" w14:textId="77777777" w:rsidR="002612E7" w:rsidRDefault="002612E7">
      <w:pPr>
        <w:rPr>
          <w:rFonts w:asciiTheme="majorHAnsi" w:eastAsiaTheme="majorEastAsia" w:hAnsiTheme="majorHAnsi" w:cstheme="majorBidi"/>
          <w:color w:val="2F5496" w:themeColor="accent1" w:themeShade="BF"/>
          <w:sz w:val="32"/>
          <w:szCs w:val="24"/>
        </w:rPr>
      </w:pPr>
      <w:r>
        <w:br w:type="page"/>
      </w:r>
    </w:p>
    <w:p w14:paraId="2F58BB96" w14:textId="63BA8E53" w:rsidR="004B587D" w:rsidRDefault="00307B96" w:rsidP="00EF4EB9">
      <w:pPr>
        <w:pStyle w:val="Heading3"/>
      </w:pPr>
      <w:bookmarkStart w:id="83" w:name="_Toc190194149"/>
      <w:r>
        <w:lastRenderedPageBreak/>
        <w:t xml:space="preserve">Young People’s Survey: </w:t>
      </w:r>
      <w:r w:rsidR="004B587D">
        <w:t xml:space="preserve">Why Do You Disagree with the </w:t>
      </w:r>
      <w:r w:rsidR="00C71468">
        <w:t>Change</w:t>
      </w:r>
      <w:r w:rsidR="00A8793C">
        <w:t xml:space="preserve"> in Cost</w:t>
      </w:r>
      <w:r w:rsidR="004B587D">
        <w:t xml:space="preserve"> for Weekend and Bank Holiday Burials?</w:t>
      </w:r>
      <w:bookmarkEnd w:id="83"/>
    </w:p>
    <w:p w14:paraId="46484657" w14:textId="425F585F" w:rsidR="00E406FB" w:rsidRPr="00BD2837" w:rsidRDefault="00CD3895" w:rsidP="00BD2837">
      <w:pPr>
        <w:rPr>
          <w:rStyle w:val="Hyperlink"/>
          <w:i/>
          <w:iCs/>
          <w:color w:val="CC0099"/>
        </w:rPr>
      </w:pPr>
      <w:hyperlink w:anchor="Page38" w:history="1">
        <w:r w:rsidRPr="00BD2837">
          <w:rPr>
            <w:rStyle w:val="Hyperlink"/>
            <w:i/>
            <w:iCs/>
            <w:color w:val="CC0099"/>
          </w:rPr>
          <w:t>Return to Page 38</w:t>
        </w:r>
      </w:hyperlink>
    </w:p>
    <w:p w14:paraId="6332ECAD" w14:textId="77777777" w:rsidR="00CD3895" w:rsidRDefault="00CD3895" w:rsidP="00D34529">
      <w:pPr>
        <w:spacing w:after="0"/>
        <w:rPr>
          <w:i/>
          <w:iCs/>
        </w:rPr>
      </w:pPr>
    </w:p>
    <w:tbl>
      <w:tblPr>
        <w:tblStyle w:val="GridTable4-Accent5"/>
        <w:tblW w:w="9351" w:type="dxa"/>
        <w:tblLook w:val="04E0" w:firstRow="1" w:lastRow="1" w:firstColumn="1" w:lastColumn="0" w:noHBand="0" w:noVBand="1"/>
      </w:tblPr>
      <w:tblGrid>
        <w:gridCol w:w="2518"/>
        <w:gridCol w:w="765"/>
        <w:gridCol w:w="709"/>
        <w:gridCol w:w="5359"/>
      </w:tblGrid>
      <w:tr w:rsidR="00E406FB" w:rsidRPr="007454FF" w14:paraId="5C1FAB03" w14:textId="77777777" w:rsidTr="003B3926">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5DBF562A" w14:textId="77777777" w:rsidR="00E406FB" w:rsidRPr="007454FF" w:rsidRDefault="00E406FB">
            <w:pPr>
              <w:widowControl w:val="0"/>
              <w:autoSpaceDE w:val="0"/>
              <w:autoSpaceDN w:val="0"/>
              <w:adjustRightInd w:val="0"/>
              <w:rPr>
                <w:rFonts w:ascii="Century Gothic" w:hAnsi="Century Gothic" w:cs="Calibri"/>
                <w:color w:val="FFFFFF"/>
                <w:sz w:val="22"/>
                <w:szCs w:val="22"/>
              </w:rPr>
            </w:pPr>
            <w:r w:rsidRPr="007454FF">
              <w:rPr>
                <w:rFonts w:ascii="Century Gothic" w:hAnsi="Century Gothic" w:cs="Calibri"/>
                <w:color w:val="FFFFFF"/>
                <w:sz w:val="22"/>
                <w:szCs w:val="22"/>
              </w:rPr>
              <w:t>Theme</w:t>
            </w:r>
          </w:p>
        </w:tc>
        <w:tc>
          <w:tcPr>
            <w:tcW w:w="765" w:type="dxa"/>
          </w:tcPr>
          <w:p w14:paraId="10596BF1" w14:textId="77777777" w:rsidR="00E406FB" w:rsidRPr="007454FF" w:rsidRDefault="00E406FB">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No</w:t>
            </w:r>
          </w:p>
        </w:tc>
        <w:tc>
          <w:tcPr>
            <w:tcW w:w="709" w:type="dxa"/>
          </w:tcPr>
          <w:p w14:paraId="518EB87E" w14:textId="77777777" w:rsidR="00E406FB" w:rsidRPr="007454FF" w:rsidRDefault="00E406FB">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w:t>
            </w:r>
          </w:p>
        </w:tc>
        <w:tc>
          <w:tcPr>
            <w:tcW w:w="5359" w:type="dxa"/>
          </w:tcPr>
          <w:p w14:paraId="6B489F99" w14:textId="77777777" w:rsidR="00E406FB" w:rsidRPr="007454FF" w:rsidRDefault="00E406FB">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Example Comments</w:t>
            </w:r>
          </w:p>
        </w:tc>
      </w:tr>
      <w:tr w:rsidR="00E406FB" w:rsidRPr="00BC67B8" w14:paraId="280D11FF" w14:textId="77777777" w:rsidTr="003B392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45F08ACD" w14:textId="77777777" w:rsidR="00E406FB" w:rsidRPr="00BC67B8" w:rsidRDefault="00E406FB">
            <w:pPr>
              <w:widowControl w:val="0"/>
              <w:autoSpaceDE w:val="0"/>
              <w:autoSpaceDN w:val="0"/>
              <w:adjustRightInd w:val="0"/>
              <w:rPr>
                <w:rFonts w:ascii="Century Gothic" w:hAnsi="Century Gothic" w:cs="Calibri"/>
                <w:color w:val="2F5496" w:themeColor="accent1" w:themeShade="BF"/>
                <w:sz w:val="22"/>
                <w:szCs w:val="22"/>
              </w:rPr>
            </w:pPr>
            <w:r w:rsidRPr="00B660EE">
              <w:rPr>
                <w:rFonts w:ascii="Century Gothic" w:hAnsi="Century Gothic" w:cs="Calibri"/>
                <w:color w:val="2F5496" w:themeColor="accent1" w:themeShade="BF"/>
                <w:sz w:val="22"/>
              </w:rPr>
              <w:t>Too expensive</w:t>
            </w:r>
          </w:p>
        </w:tc>
        <w:tc>
          <w:tcPr>
            <w:tcW w:w="765" w:type="dxa"/>
          </w:tcPr>
          <w:p w14:paraId="3809A5DA" w14:textId="77777777" w:rsidR="00E406FB" w:rsidRPr="00BC67B8" w:rsidRDefault="00E406FB">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szCs w:val="22"/>
              </w:rPr>
            </w:pPr>
            <w:r w:rsidRPr="00B660EE">
              <w:rPr>
                <w:rFonts w:ascii="Century Gothic" w:hAnsi="Century Gothic" w:cs="Calibri"/>
                <w:color w:val="2F5496" w:themeColor="accent1" w:themeShade="BF"/>
                <w:sz w:val="22"/>
              </w:rPr>
              <w:t>13</w:t>
            </w:r>
          </w:p>
        </w:tc>
        <w:tc>
          <w:tcPr>
            <w:tcW w:w="709" w:type="dxa"/>
          </w:tcPr>
          <w:p w14:paraId="652C6BB1" w14:textId="77777777" w:rsidR="00E406FB" w:rsidRPr="00BC67B8" w:rsidRDefault="00E406FB">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szCs w:val="22"/>
              </w:rPr>
            </w:pPr>
            <w:r w:rsidRPr="00B660EE">
              <w:rPr>
                <w:rFonts w:ascii="Century Gothic" w:hAnsi="Century Gothic" w:cs="Calibri"/>
                <w:i/>
                <w:iCs/>
                <w:color w:val="2F5496" w:themeColor="accent1" w:themeShade="BF"/>
                <w:sz w:val="22"/>
              </w:rPr>
              <w:t>31.0</w:t>
            </w:r>
          </w:p>
        </w:tc>
        <w:tc>
          <w:tcPr>
            <w:tcW w:w="5359" w:type="dxa"/>
          </w:tcPr>
          <w:p w14:paraId="742C5AC9" w14:textId="77777777" w:rsidR="00E406FB" w:rsidRPr="006C06AF" w:rsidRDefault="00E406FB">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sidRPr="006C06AF">
              <w:rPr>
                <w:rFonts w:ascii="Century Gothic" w:hAnsi="Century Gothic" w:cs="Calibri"/>
                <w:i/>
                <w:iCs/>
                <w:color w:val="2F5496" w:themeColor="accent1" w:themeShade="BF"/>
                <w:sz w:val="22"/>
              </w:rPr>
              <w:t>It shouldn’t be expensive to lay your loved ones to rest</w:t>
            </w:r>
          </w:p>
          <w:p w14:paraId="64A3CA07" w14:textId="77777777" w:rsidR="00E406FB" w:rsidRPr="006C06AF" w:rsidRDefault="00E406FB">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sidRPr="006C06AF">
              <w:rPr>
                <w:rFonts w:ascii="Century Gothic" w:hAnsi="Century Gothic" w:cs="Calibri"/>
                <w:i/>
                <w:iCs/>
                <w:color w:val="2F5496" w:themeColor="accent1" w:themeShade="BF"/>
                <w:sz w:val="22"/>
              </w:rPr>
              <w:t>Because people are struggling with money</w:t>
            </w:r>
          </w:p>
          <w:p w14:paraId="7A8A55DE" w14:textId="77777777" w:rsidR="00E406FB" w:rsidRPr="00BC67B8" w:rsidRDefault="00E406FB">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6C06AF">
              <w:rPr>
                <w:rFonts w:ascii="Century Gothic" w:hAnsi="Century Gothic" w:cs="Calibri"/>
                <w:i/>
                <w:iCs/>
                <w:color w:val="2F5496" w:themeColor="accent1" w:themeShade="BF"/>
                <w:sz w:val="22"/>
                <w:szCs w:val="22"/>
              </w:rPr>
              <w:t>It’s ridiculous. Too expensive</w:t>
            </w:r>
          </w:p>
        </w:tc>
      </w:tr>
      <w:tr w:rsidR="00E406FB" w:rsidRPr="00BC67B8" w14:paraId="4BA20DFA" w14:textId="77777777" w:rsidTr="003B392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1878304B" w14:textId="77777777" w:rsidR="00E406FB" w:rsidRPr="00BC67B8" w:rsidRDefault="00E406FB">
            <w:pPr>
              <w:widowControl w:val="0"/>
              <w:autoSpaceDE w:val="0"/>
              <w:autoSpaceDN w:val="0"/>
              <w:adjustRightInd w:val="0"/>
              <w:rPr>
                <w:rFonts w:ascii="Century Gothic" w:hAnsi="Century Gothic" w:cs="Calibri"/>
                <w:color w:val="2F5496" w:themeColor="accent1" w:themeShade="BF"/>
                <w:sz w:val="22"/>
              </w:rPr>
            </w:pPr>
            <w:r w:rsidRPr="00B660EE">
              <w:rPr>
                <w:rFonts w:ascii="Century Gothic" w:hAnsi="Century Gothic" w:cs="Calibri"/>
                <w:color w:val="2F5496" w:themeColor="accent1" w:themeShade="BF"/>
                <w:sz w:val="22"/>
              </w:rPr>
              <w:t>Too big an increase</w:t>
            </w:r>
          </w:p>
        </w:tc>
        <w:tc>
          <w:tcPr>
            <w:tcW w:w="765" w:type="dxa"/>
          </w:tcPr>
          <w:p w14:paraId="55E159C1" w14:textId="77777777" w:rsidR="00E406FB" w:rsidRPr="00BC67B8" w:rsidRDefault="00E406FB">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color w:val="2F5496" w:themeColor="accent1" w:themeShade="BF"/>
                <w:sz w:val="22"/>
              </w:rPr>
            </w:pPr>
            <w:r w:rsidRPr="00B660EE">
              <w:rPr>
                <w:rFonts w:ascii="Century Gothic" w:hAnsi="Century Gothic" w:cs="Calibri"/>
                <w:color w:val="2F5496" w:themeColor="accent1" w:themeShade="BF"/>
                <w:sz w:val="22"/>
              </w:rPr>
              <w:t>11</w:t>
            </w:r>
          </w:p>
        </w:tc>
        <w:tc>
          <w:tcPr>
            <w:tcW w:w="709" w:type="dxa"/>
          </w:tcPr>
          <w:p w14:paraId="413D16E8" w14:textId="77777777" w:rsidR="00E406FB" w:rsidRPr="00BC67B8" w:rsidRDefault="00E406FB">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i/>
                <w:iCs/>
                <w:color w:val="2F5496" w:themeColor="accent1" w:themeShade="BF"/>
                <w:sz w:val="22"/>
              </w:rPr>
            </w:pPr>
            <w:r w:rsidRPr="00B660EE">
              <w:rPr>
                <w:rFonts w:ascii="Century Gothic" w:hAnsi="Century Gothic" w:cs="Calibri"/>
                <w:i/>
                <w:iCs/>
                <w:color w:val="2F5496" w:themeColor="accent1" w:themeShade="BF"/>
                <w:sz w:val="22"/>
              </w:rPr>
              <w:t>26.2</w:t>
            </w:r>
          </w:p>
        </w:tc>
        <w:tc>
          <w:tcPr>
            <w:tcW w:w="5359" w:type="dxa"/>
          </w:tcPr>
          <w:p w14:paraId="5FA49B4B" w14:textId="77777777" w:rsidR="00E406FB" w:rsidRDefault="00E406FB">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sidRPr="00911A43">
              <w:rPr>
                <w:rFonts w:ascii="Century Gothic" w:hAnsi="Century Gothic" w:cs="Calibri"/>
                <w:i/>
                <w:iCs/>
                <w:color w:val="2F5496" w:themeColor="accent1" w:themeShade="BF"/>
                <w:sz w:val="22"/>
              </w:rPr>
              <w:t>The increment is too high</w:t>
            </w:r>
          </w:p>
          <w:p w14:paraId="48E6845B" w14:textId="77777777" w:rsidR="00E406FB" w:rsidRDefault="00E406FB">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sidRPr="00911A43">
              <w:rPr>
                <w:rFonts w:ascii="Century Gothic" w:hAnsi="Century Gothic" w:cs="Calibri"/>
                <w:i/>
                <w:iCs/>
                <w:color w:val="2F5496" w:themeColor="accent1" w:themeShade="BF"/>
                <w:sz w:val="22"/>
              </w:rPr>
              <w:t>Almost double is disgusting</w:t>
            </w:r>
          </w:p>
          <w:p w14:paraId="4E70776A" w14:textId="77777777" w:rsidR="00E406FB" w:rsidRPr="00BC67B8" w:rsidRDefault="00E406FB">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sidRPr="00B40173">
              <w:rPr>
                <w:rFonts w:ascii="Century Gothic" w:hAnsi="Century Gothic" w:cs="Calibri"/>
                <w:i/>
                <w:iCs/>
                <w:color w:val="2F5496" w:themeColor="accent1" w:themeShade="BF"/>
                <w:sz w:val="22"/>
              </w:rPr>
              <w:t>It is not a reasonable increase!</w:t>
            </w:r>
          </w:p>
        </w:tc>
      </w:tr>
      <w:tr w:rsidR="00E406FB" w:rsidRPr="00BC67B8" w14:paraId="47542E95" w14:textId="77777777" w:rsidTr="003B392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22FEFBF3" w14:textId="77777777" w:rsidR="00E406FB" w:rsidRPr="00BC67B8" w:rsidRDefault="00E406FB">
            <w:pPr>
              <w:widowControl w:val="0"/>
              <w:autoSpaceDE w:val="0"/>
              <w:autoSpaceDN w:val="0"/>
              <w:adjustRightInd w:val="0"/>
              <w:rPr>
                <w:rFonts w:ascii="Century Gothic" w:hAnsi="Century Gothic" w:cs="Calibri"/>
                <w:color w:val="2F5496" w:themeColor="accent1" w:themeShade="BF"/>
                <w:sz w:val="22"/>
              </w:rPr>
            </w:pPr>
            <w:r w:rsidRPr="00B660EE">
              <w:rPr>
                <w:rFonts w:ascii="Century Gothic" w:hAnsi="Century Gothic" w:cs="Calibri"/>
                <w:color w:val="2F5496" w:themeColor="accent1" w:themeShade="BF"/>
                <w:sz w:val="22"/>
              </w:rPr>
              <w:t>Day shouldn't make a difference</w:t>
            </w:r>
          </w:p>
        </w:tc>
        <w:tc>
          <w:tcPr>
            <w:tcW w:w="765" w:type="dxa"/>
          </w:tcPr>
          <w:p w14:paraId="2B1461BC" w14:textId="77777777" w:rsidR="00E406FB" w:rsidRPr="00BC67B8" w:rsidRDefault="00E406FB">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rPr>
            </w:pPr>
            <w:r w:rsidRPr="00B660EE">
              <w:rPr>
                <w:rFonts w:ascii="Century Gothic" w:hAnsi="Century Gothic" w:cs="Calibri"/>
                <w:color w:val="2F5496" w:themeColor="accent1" w:themeShade="BF"/>
                <w:sz w:val="22"/>
              </w:rPr>
              <w:t>6</w:t>
            </w:r>
          </w:p>
        </w:tc>
        <w:tc>
          <w:tcPr>
            <w:tcW w:w="709" w:type="dxa"/>
          </w:tcPr>
          <w:p w14:paraId="47F63593" w14:textId="77777777" w:rsidR="00E406FB" w:rsidRPr="00BC67B8" w:rsidRDefault="00E406FB">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rPr>
            </w:pPr>
            <w:r w:rsidRPr="00B660EE">
              <w:rPr>
                <w:rFonts w:ascii="Century Gothic" w:hAnsi="Century Gothic" w:cs="Calibri"/>
                <w:i/>
                <w:iCs/>
                <w:color w:val="2F5496" w:themeColor="accent1" w:themeShade="BF"/>
                <w:sz w:val="22"/>
              </w:rPr>
              <w:t>14.3</w:t>
            </w:r>
          </w:p>
        </w:tc>
        <w:tc>
          <w:tcPr>
            <w:tcW w:w="5359" w:type="dxa"/>
          </w:tcPr>
          <w:p w14:paraId="4B721ECB" w14:textId="77777777" w:rsidR="00E406FB" w:rsidRDefault="00E406FB">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sidRPr="005D5E5A">
              <w:rPr>
                <w:rFonts w:ascii="Century Gothic" w:hAnsi="Century Gothic" w:cs="Calibri"/>
                <w:i/>
                <w:iCs/>
                <w:color w:val="2F5496" w:themeColor="accent1" w:themeShade="BF"/>
                <w:sz w:val="22"/>
              </w:rPr>
              <w:t>It shouldn’t matter on the day</w:t>
            </w:r>
          </w:p>
          <w:p w14:paraId="74143C24" w14:textId="77777777" w:rsidR="00E406FB" w:rsidRPr="00BC67B8" w:rsidRDefault="00E406FB">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Pr>
                <w:rFonts w:ascii="Century Gothic" w:hAnsi="Century Gothic" w:cs="Calibri"/>
                <w:i/>
                <w:iCs/>
                <w:color w:val="2F5496" w:themeColor="accent1" w:themeShade="BF"/>
                <w:sz w:val="22"/>
              </w:rPr>
              <w:t>W</w:t>
            </w:r>
            <w:r w:rsidRPr="006E6C38">
              <w:rPr>
                <w:rFonts w:ascii="Century Gothic" w:hAnsi="Century Gothic" w:cs="Calibri"/>
                <w:i/>
                <w:iCs/>
                <w:color w:val="2F5496" w:themeColor="accent1" w:themeShade="BF"/>
                <w:sz w:val="22"/>
              </w:rPr>
              <w:t>eekends and bank holiday what’s so special about them ?</w:t>
            </w:r>
          </w:p>
        </w:tc>
      </w:tr>
      <w:tr w:rsidR="00E406FB" w:rsidRPr="00BC67B8" w14:paraId="7EF9959F" w14:textId="77777777" w:rsidTr="003B392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038BED90" w14:textId="77777777" w:rsidR="00E406FB" w:rsidRPr="00BC67B8" w:rsidRDefault="00E406FB">
            <w:pPr>
              <w:widowControl w:val="0"/>
              <w:autoSpaceDE w:val="0"/>
              <w:autoSpaceDN w:val="0"/>
              <w:adjustRightInd w:val="0"/>
              <w:rPr>
                <w:rFonts w:ascii="Century Gothic" w:hAnsi="Century Gothic" w:cs="Calibri"/>
                <w:color w:val="2F5496" w:themeColor="accent1" w:themeShade="BF"/>
                <w:sz w:val="22"/>
              </w:rPr>
            </w:pPr>
            <w:r w:rsidRPr="00B660EE">
              <w:rPr>
                <w:rFonts w:ascii="Century Gothic" w:hAnsi="Century Gothic" w:cs="Calibri"/>
                <w:color w:val="2F5496" w:themeColor="accent1" w:themeShade="BF"/>
                <w:sz w:val="22"/>
              </w:rPr>
              <w:t>Easier for people to attend on a weekend</w:t>
            </w:r>
          </w:p>
        </w:tc>
        <w:tc>
          <w:tcPr>
            <w:tcW w:w="765" w:type="dxa"/>
          </w:tcPr>
          <w:p w14:paraId="2A256237" w14:textId="77777777" w:rsidR="00E406FB" w:rsidRPr="00BC67B8" w:rsidRDefault="00E406FB">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color w:val="2F5496" w:themeColor="accent1" w:themeShade="BF"/>
                <w:sz w:val="22"/>
              </w:rPr>
            </w:pPr>
            <w:r w:rsidRPr="00B660EE">
              <w:rPr>
                <w:rFonts w:ascii="Century Gothic" w:hAnsi="Century Gothic" w:cs="Calibri"/>
                <w:color w:val="2F5496" w:themeColor="accent1" w:themeShade="BF"/>
                <w:sz w:val="22"/>
              </w:rPr>
              <w:t>6</w:t>
            </w:r>
          </w:p>
        </w:tc>
        <w:tc>
          <w:tcPr>
            <w:tcW w:w="709" w:type="dxa"/>
          </w:tcPr>
          <w:p w14:paraId="77359498" w14:textId="77777777" w:rsidR="00E406FB" w:rsidRPr="00BC67B8" w:rsidRDefault="00E406FB">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i/>
                <w:iCs/>
                <w:color w:val="2F5496" w:themeColor="accent1" w:themeShade="BF"/>
                <w:sz w:val="22"/>
              </w:rPr>
            </w:pPr>
            <w:r w:rsidRPr="00B660EE">
              <w:rPr>
                <w:rFonts w:ascii="Century Gothic" w:hAnsi="Century Gothic" w:cs="Calibri"/>
                <w:i/>
                <w:iCs/>
                <w:color w:val="2F5496" w:themeColor="accent1" w:themeShade="BF"/>
                <w:sz w:val="22"/>
              </w:rPr>
              <w:t>14.3</w:t>
            </w:r>
          </w:p>
        </w:tc>
        <w:tc>
          <w:tcPr>
            <w:tcW w:w="5359" w:type="dxa"/>
          </w:tcPr>
          <w:p w14:paraId="5D928966" w14:textId="77777777" w:rsidR="00E406FB" w:rsidRDefault="00E406FB">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sidRPr="005D4FDD">
              <w:rPr>
                <w:rFonts w:ascii="Century Gothic" w:hAnsi="Century Gothic" w:cs="Calibri"/>
                <w:i/>
                <w:iCs/>
                <w:color w:val="2F5496" w:themeColor="accent1" w:themeShade="BF"/>
                <w:sz w:val="22"/>
              </w:rPr>
              <w:t>Some people can only have funerals on these days because they have lives to live even if they are grieving</w:t>
            </w:r>
          </w:p>
          <w:p w14:paraId="59ADE366" w14:textId="77777777" w:rsidR="00E406FB" w:rsidRPr="00BC67B8" w:rsidRDefault="00E406FB">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sidRPr="005D4FDD">
              <w:rPr>
                <w:rFonts w:ascii="Century Gothic" w:hAnsi="Century Gothic" w:cs="Calibri"/>
                <w:i/>
                <w:iCs/>
                <w:color w:val="2F5496" w:themeColor="accent1" w:themeShade="BF"/>
                <w:sz w:val="22"/>
              </w:rPr>
              <w:t>Sometimes people have funerals on the weekend because they need to work during the week to pay for the funeral</w:t>
            </w:r>
          </w:p>
        </w:tc>
      </w:tr>
      <w:tr w:rsidR="00E406FB" w:rsidRPr="00BC67B8" w14:paraId="5AA1048B" w14:textId="77777777" w:rsidTr="003B392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47EDDF3C" w14:textId="77777777" w:rsidR="00E406FB" w:rsidRPr="00BC67B8" w:rsidRDefault="00E406FB">
            <w:pPr>
              <w:widowControl w:val="0"/>
              <w:autoSpaceDE w:val="0"/>
              <w:autoSpaceDN w:val="0"/>
              <w:adjustRightInd w:val="0"/>
              <w:rPr>
                <w:rFonts w:ascii="Century Gothic" w:hAnsi="Century Gothic" w:cs="Calibri"/>
                <w:color w:val="2F5496" w:themeColor="accent1" w:themeShade="BF"/>
                <w:sz w:val="22"/>
              </w:rPr>
            </w:pPr>
            <w:r w:rsidRPr="00B660EE">
              <w:rPr>
                <w:rFonts w:ascii="Century Gothic" w:hAnsi="Century Gothic" w:cs="Calibri"/>
                <w:color w:val="2F5496" w:themeColor="accent1" w:themeShade="BF"/>
                <w:sz w:val="22"/>
              </w:rPr>
              <w:t>Not fair on grieving family</w:t>
            </w:r>
          </w:p>
        </w:tc>
        <w:tc>
          <w:tcPr>
            <w:tcW w:w="765" w:type="dxa"/>
          </w:tcPr>
          <w:p w14:paraId="0B99DEFC" w14:textId="77777777" w:rsidR="00E406FB" w:rsidRPr="00BC67B8" w:rsidRDefault="00E406FB">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rPr>
            </w:pPr>
            <w:r w:rsidRPr="00B660EE">
              <w:rPr>
                <w:rFonts w:ascii="Century Gothic" w:hAnsi="Century Gothic" w:cs="Calibri"/>
                <w:color w:val="2F5496" w:themeColor="accent1" w:themeShade="BF"/>
                <w:sz w:val="22"/>
              </w:rPr>
              <w:t>3</w:t>
            </w:r>
          </w:p>
        </w:tc>
        <w:tc>
          <w:tcPr>
            <w:tcW w:w="709" w:type="dxa"/>
          </w:tcPr>
          <w:p w14:paraId="290C2963" w14:textId="77777777" w:rsidR="00E406FB" w:rsidRPr="00BC67B8" w:rsidRDefault="00E406FB">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rPr>
            </w:pPr>
            <w:r w:rsidRPr="00B660EE">
              <w:rPr>
                <w:rFonts w:ascii="Century Gothic" w:hAnsi="Century Gothic" w:cs="Calibri"/>
                <w:i/>
                <w:iCs/>
                <w:color w:val="2F5496" w:themeColor="accent1" w:themeShade="BF"/>
                <w:sz w:val="22"/>
              </w:rPr>
              <w:t>7.1</w:t>
            </w:r>
          </w:p>
        </w:tc>
        <w:tc>
          <w:tcPr>
            <w:tcW w:w="5359" w:type="dxa"/>
          </w:tcPr>
          <w:p w14:paraId="529C8B83" w14:textId="77777777" w:rsidR="00E406FB" w:rsidRPr="00BC67B8" w:rsidRDefault="00E406FB">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Pr>
                <w:rFonts w:ascii="Century Gothic" w:hAnsi="Century Gothic" w:cs="Calibri"/>
                <w:i/>
                <w:iCs/>
                <w:color w:val="2F5496" w:themeColor="accent1" w:themeShade="BF"/>
                <w:sz w:val="22"/>
              </w:rPr>
              <w:t>A</w:t>
            </w:r>
            <w:r w:rsidRPr="0084421C">
              <w:rPr>
                <w:rFonts w:ascii="Century Gothic" w:hAnsi="Century Gothic" w:cs="Calibri"/>
                <w:i/>
                <w:iCs/>
                <w:color w:val="2F5496" w:themeColor="accent1" w:themeShade="BF"/>
                <w:sz w:val="22"/>
              </w:rPr>
              <w:t>lready expensive to bury a loved one at a really stressful time.</w:t>
            </w:r>
          </w:p>
        </w:tc>
      </w:tr>
      <w:tr w:rsidR="00E406FB" w:rsidRPr="00BC67B8" w14:paraId="4F00BD15" w14:textId="77777777" w:rsidTr="003B392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6E382E2C" w14:textId="77777777" w:rsidR="00E406FB" w:rsidRPr="00BC67B8" w:rsidRDefault="00E406FB">
            <w:pPr>
              <w:widowControl w:val="0"/>
              <w:autoSpaceDE w:val="0"/>
              <w:autoSpaceDN w:val="0"/>
              <w:adjustRightInd w:val="0"/>
              <w:rPr>
                <w:rFonts w:ascii="Century Gothic" w:hAnsi="Century Gothic" w:cs="Calibri"/>
                <w:color w:val="2F5496" w:themeColor="accent1" w:themeShade="BF"/>
                <w:sz w:val="22"/>
              </w:rPr>
            </w:pPr>
            <w:r w:rsidRPr="00B660EE">
              <w:rPr>
                <w:rFonts w:ascii="Century Gothic" w:hAnsi="Century Gothic" w:cs="Calibri"/>
                <w:color w:val="2F5496" w:themeColor="accent1" w:themeShade="BF"/>
                <w:sz w:val="22"/>
              </w:rPr>
              <w:t>Discriminates against less well-off</w:t>
            </w:r>
          </w:p>
        </w:tc>
        <w:tc>
          <w:tcPr>
            <w:tcW w:w="765" w:type="dxa"/>
          </w:tcPr>
          <w:p w14:paraId="7C503A7A" w14:textId="77777777" w:rsidR="00E406FB" w:rsidRPr="00BC67B8" w:rsidRDefault="00E406FB">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color w:val="2F5496" w:themeColor="accent1" w:themeShade="BF"/>
                <w:sz w:val="22"/>
              </w:rPr>
            </w:pPr>
            <w:r w:rsidRPr="00B660EE">
              <w:rPr>
                <w:rFonts w:ascii="Century Gothic" w:hAnsi="Century Gothic" w:cs="Calibri"/>
                <w:color w:val="2F5496" w:themeColor="accent1" w:themeShade="BF"/>
                <w:sz w:val="22"/>
              </w:rPr>
              <w:t>3</w:t>
            </w:r>
          </w:p>
        </w:tc>
        <w:tc>
          <w:tcPr>
            <w:tcW w:w="709" w:type="dxa"/>
          </w:tcPr>
          <w:p w14:paraId="2CE05B20" w14:textId="77777777" w:rsidR="00E406FB" w:rsidRPr="00BC67B8" w:rsidRDefault="00E406FB">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i/>
                <w:iCs/>
                <w:color w:val="2F5496" w:themeColor="accent1" w:themeShade="BF"/>
                <w:sz w:val="22"/>
              </w:rPr>
            </w:pPr>
            <w:r w:rsidRPr="00B660EE">
              <w:rPr>
                <w:rFonts w:ascii="Century Gothic" w:hAnsi="Century Gothic" w:cs="Calibri"/>
                <w:i/>
                <w:iCs/>
                <w:color w:val="2F5496" w:themeColor="accent1" w:themeShade="BF"/>
                <w:sz w:val="22"/>
              </w:rPr>
              <w:t>7.1</w:t>
            </w:r>
          </w:p>
        </w:tc>
        <w:tc>
          <w:tcPr>
            <w:tcW w:w="5359" w:type="dxa"/>
          </w:tcPr>
          <w:p w14:paraId="36149765" w14:textId="77777777" w:rsidR="00E406FB" w:rsidRPr="00BC67B8" w:rsidRDefault="00E406FB">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Pr>
                <w:rFonts w:ascii="Century Gothic" w:hAnsi="Century Gothic" w:cs="Calibri"/>
                <w:i/>
                <w:iCs/>
                <w:color w:val="2F5496" w:themeColor="accent1" w:themeShade="BF"/>
                <w:sz w:val="22"/>
              </w:rPr>
              <w:t>B</w:t>
            </w:r>
            <w:r w:rsidRPr="00B22322">
              <w:rPr>
                <w:rFonts w:ascii="Century Gothic" w:hAnsi="Century Gothic" w:cs="Calibri"/>
                <w:i/>
                <w:iCs/>
                <w:color w:val="2F5496" w:themeColor="accent1" w:themeShade="BF"/>
                <w:sz w:val="22"/>
              </w:rPr>
              <w:t>ecause there might be some people who are in debt an can’t afford it</w:t>
            </w:r>
          </w:p>
        </w:tc>
      </w:tr>
      <w:tr w:rsidR="00E406FB" w:rsidRPr="00BC67B8" w14:paraId="50D91BF0" w14:textId="77777777" w:rsidTr="003B392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6A629BBA" w14:textId="77777777" w:rsidR="00E406FB" w:rsidRPr="00BC67B8" w:rsidRDefault="00E406FB">
            <w:pPr>
              <w:widowControl w:val="0"/>
              <w:autoSpaceDE w:val="0"/>
              <w:autoSpaceDN w:val="0"/>
              <w:adjustRightInd w:val="0"/>
              <w:rPr>
                <w:rFonts w:ascii="Century Gothic" w:hAnsi="Century Gothic" w:cs="Calibri"/>
                <w:color w:val="2F5496" w:themeColor="accent1" w:themeShade="BF"/>
                <w:sz w:val="22"/>
                <w:szCs w:val="22"/>
              </w:rPr>
            </w:pPr>
            <w:r w:rsidRPr="00B660EE">
              <w:rPr>
                <w:rFonts w:ascii="Century Gothic" w:hAnsi="Century Gothic" w:cs="Calibri"/>
                <w:color w:val="2F5496" w:themeColor="accent1" w:themeShade="BF"/>
                <w:sz w:val="22"/>
              </w:rPr>
              <w:t>People can't help when they die</w:t>
            </w:r>
          </w:p>
        </w:tc>
        <w:tc>
          <w:tcPr>
            <w:tcW w:w="765" w:type="dxa"/>
          </w:tcPr>
          <w:p w14:paraId="63FD2B40" w14:textId="77777777" w:rsidR="00E406FB" w:rsidRPr="00BC67B8" w:rsidRDefault="00E406FB">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szCs w:val="22"/>
              </w:rPr>
            </w:pPr>
            <w:r w:rsidRPr="00B660EE">
              <w:rPr>
                <w:rFonts w:ascii="Century Gothic" w:hAnsi="Century Gothic" w:cs="Calibri"/>
                <w:color w:val="2F5496" w:themeColor="accent1" w:themeShade="BF"/>
                <w:sz w:val="22"/>
              </w:rPr>
              <w:t>2</w:t>
            </w:r>
          </w:p>
        </w:tc>
        <w:tc>
          <w:tcPr>
            <w:tcW w:w="709" w:type="dxa"/>
          </w:tcPr>
          <w:p w14:paraId="027119AF" w14:textId="77777777" w:rsidR="00E406FB" w:rsidRPr="00BC67B8" w:rsidRDefault="00E406FB">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szCs w:val="22"/>
              </w:rPr>
            </w:pPr>
            <w:r w:rsidRPr="00B660EE">
              <w:rPr>
                <w:rFonts w:ascii="Century Gothic" w:hAnsi="Century Gothic" w:cs="Calibri"/>
                <w:i/>
                <w:iCs/>
                <w:color w:val="2F5496" w:themeColor="accent1" w:themeShade="BF"/>
                <w:sz w:val="22"/>
              </w:rPr>
              <w:t>4.8</w:t>
            </w:r>
          </w:p>
        </w:tc>
        <w:tc>
          <w:tcPr>
            <w:tcW w:w="5359" w:type="dxa"/>
          </w:tcPr>
          <w:p w14:paraId="47F30379" w14:textId="77777777" w:rsidR="00E406FB" w:rsidRPr="00BC67B8" w:rsidRDefault="00E406FB">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7600E4">
              <w:rPr>
                <w:rFonts w:ascii="Century Gothic" w:hAnsi="Century Gothic" w:cs="Calibri"/>
                <w:i/>
                <w:iCs/>
                <w:color w:val="2F5496" w:themeColor="accent1" w:themeShade="BF"/>
                <w:sz w:val="22"/>
                <w:szCs w:val="22"/>
              </w:rPr>
              <w:t>People can't control when they die. Why make it more difficult for greaving families?</w:t>
            </w:r>
          </w:p>
        </w:tc>
      </w:tr>
      <w:tr w:rsidR="00E406FB" w:rsidRPr="00BC67B8" w14:paraId="3ECD6D5D" w14:textId="77777777" w:rsidTr="003B392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3411B502" w14:textId="77777777" w:rsidR="00E406FB" w:rsidRPr="00BC67B8" w:rsidRDefault="00E406FB">
            <w:pPr>
              <w:widowControl w:val="0"/>
              <w:autoSpaceDE w:val="0"/>
              <w:autoSpaceDN w:val="0"/>
              <w:adjustRightInd w:val="0"/>
              <w:rPr>
                <w:rFonts w:ascii="Century Gothic" w:hAnsi="Century Gothic" w:cs="Calibri"/>
                <w:color w:val="2F5496" w:themeColor="accent1" w:themeShade="BF"/>
                <w:sz w:val="22"/>
                <w:szCs w:val="22"/>
              </w:rPr>
            </w:pPr>
            <w:r>
              <w:rPr>
                <w:rFonts w:ascii="Century Gothic" w:hAnsi="Century Gothic" w:cs="Calibri"/>
                <w:color w:val="2F5496" w:themeColor="accent1" w:themeShade="BF"/>
                <w:sz w:val="22"/>
                <w:szCs w:val="22"/>
              </w:rPr>
              <w:t>Something else</w:t>
            </w:r>
          </w:p>
        </w:tc>
        <w:tc>
          <w:tcPr>
            <w:tcW w:w="765" w:type="dxa"/>
          </w:tcPr>
          <w:p w14:paraId="2659DA01" w14:textId="77777777" w:rsidR="00E406FB" w:rsidRPr="00BC67B8" w:rsidRDefault="00E406FB">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color w:val="2F5496" w:themeColor="accent1" w:themeShade="BF"/>
                <w:sz w:val="22"/>
                <w:szCs w:val="22"/>
              </w:rPr>
            </w:pPr>
            <w:r w:rsidRPr="00B660EE">
              <w:rPr>
                <w:rFonts w:ascii="Century Gothic" w:hAnsi="Century Gothic" w:cs="Calibri"/>
                <w:color w:val="2F5496" w:themeColor="accent1" w:themeShade="BF"/>
                <w:sz w:val="22"/>
              </w:rPr>
              <w:t>4</w:t>
            </w:r>
          </w:p>
        </w:tc>
        <w:tc>
          <w:tcPr>
            <w:tcW w:w="709" w:type="dxa"/>
          </w:tcPr>
          <w:p w14:paraId="600D2EC1" w14:textId="77777777" w:rsidR="00E406FB" w:rsidRPr="00BC67B8" w:rsidRDefault="00E406FB">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B660EE">
              <w:rPr>
                <w:rFonts w:ascii="Century Gothic" w:hAnsi="Century Gothic" w:cs="Calibri"/>
                <w:i/>
                <w:iCs/>
                <w:color w:val="2F5496" w:themeColor="accent1" w:themeShade="BF"/>
                <w:sz w:val="22"/>
              </w:rPr>
              <w:t>9.5</w:t>
            </w:r>
          </w:p>
        </w:tc>
        <w:tc>
          <w:tcPr>
            <w:tcW w:w="5359" w:type="dxa"/>
          </w:tcPr>
          <w:p w14:paraId="74C78C82" w14:textId="77777777" w:rsidR="00E406FB" w:rsidRDefault="00E406FB">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7270C0">
              <w:rPr>
                <w:rFonts w:ascii="Century Gothic" w:hAnsi="Century Gothic" w:cs="Calibri"/>
                <w:i/>
                <w:iCs/>
                <w:color w:val="2F5496" w:themeColor="accent1" w:themeShade="BF"/>
                <w:sz w:val="22"/>
                <w:szCs w:val="22"/>
              </w:rPr>
              <w:t>Because making money of a somebody’s death is a bit low</w:t>
            </w:r>
          </w:p>
          <w:p w14:paraId="266654BC" w14:textId="77777777" w:rsidR="00E406FB" w:rsidRPr="00BC67B8" w:rsidRDefault="00E406FB">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Pr>
                <w:rFonts w:ascii="Century Gothic" w:hAnsi="Century Gothic" w:cs="Calibri"/>
                <w:i/>
                <w:iCs/>
                <w:color w:val="2F5496" w:themeColor="accent1" w:themeShade="BF"/>
                <w:sz w:val="22"/>
                <w:szCs w:val="22"/>
              </w:rPr>
              <w:t>O</w:t>
            </w:r>
            <w:r w:rsidRPr="004B22ED">
              <w:rPr>
                <w:rFonts w:ascii="Century Gothic" w:hAnsi="Century Gothic" w:cs="Calibri"/>
                <w:i/>
                <w:iCs/>
                <w:color w:val="2F5496" w:themeColor="accent1" w:themeShade="BF"/>
                <w:sz w:val="22"/>
                <w:szCs w:val="22"/>
              </w:rPr>
              <w:t>ffer instalments or stop funerals on weekends</w:t>
            </w:r>
          </w:p>
        </w:tc>
      </w:tr>
      <w:tr w:rsidR="00E406FB" w:rsidRPr="00BC67B8" w14:paraId="207C2F56" w14:textId="77777777" w:rsidTr="003B3926">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shd w:val="clear" w:color="auto" w:fill="FFFFFF" w:themeFill="background1"/>
          </w:tcPr>
          <w:p w14:paraId="69E9640C" w14:textId="77777777" w:rsidR="00E406FB" w:rsidRPr="00BC67B8" w:rsidRDefault="00E406FB">
            <w:pPr>
              <w:widowControl w:val="0"/>
              <w:autoSpaceDE w:val="0"/>
              <w:autoSpaceDN w:val="0"/>
              <w:adjustRightInd w:val="0"/>
              <w:rPr>
                <w:rFonts w:ascii="Century Gothic" w:hAnsi="Century Gothic" w:cs="Calibri"/>
                <w:color w:val="2F5496" w:themeColor="accent1" w:themeShade="BF"/>
                <w:sz w:val="22"/>
                <w:szCs w:val="22"/>
              </w:rPr>
            </w:pPr>
            <w:r w:rsidRPr="00BC67B8">
              <w:rPr>
                <w:rFonts w:ascii="Century Gothic" w:hAnsi="Century Gothic" w:cs="Calibri"/>
                <w:color w:val="2F5496" w:themeColor="accent1" w:themeShade="BF"/>
                <w:sz w:val="22"/>
                <w:szCs w:val="22"/>
              </w:rPr>
              <w:t>Total</w:t>
            </w:r>
          </w:p>
        </w:tc>
        <w:tc>
          <w:tcPr>
            <w:tcW w:w="765" w:type="dxa"/>
            <w:shd w:val="clear" w:color="auto" w:fill="FFFFFF" w:themeFill="background1"/>
          </w:tcPr>
          <w:p w14:paraId="39B00357" w14:textId="77777777" w:rsidR="00E406FB" w:rsidRPr="00BC67B8" w:rsidRDefault="00E406FB">
            <w:pPr>
              <w:widowControl w:val="0"/>
              <w:autoSpaceDE w:val="0"/>
              <w:autoSpaceDN w:val="0"/>
              <w:adjustRightInd w:val="0"/>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color w:val="2F5496" w:themeColor="accent1" w:themeShade="BF"/>
                <w:sz w:val="22"/>
                <w:szCs w:val="22"/>
              </w:rPr>
            </w:pPr>
            <w:r>
              <w:rPr>
                <w:rFonts w:ascii="Century Gothic" w:hAnsi="Century Gothic" w:cs="Calibri"/>
                <w:color w:val="2F5496" w:themeColor="accent1" w:themeShade="BF"/>
                <w:sz w:val="22"/>
                <w:szCs w:val="22"/>
              </w:rPr>
              <w:t>42</w:t>
            </w:r>
          </w:p>
        </w:tc>
        <w:tc>
          <w:tcPr>
            <w:tcW w:w="709" w:type="dxa"/>
            <w:shd w:val="clear" w:color="auto" w:fill="FFFFFF" w:themeFill="background1"/>
          </w:tcPr>
          <w:p w14:paraId="307CF86C" w14:textId="77777777" w:rsidR="00E406FB" w:rsidRPr="00BC67B8" w:rsidRDefault="00E406FB">
            <w:pPr>
              <w:widowControl w:val="0"/>
              <w:autoSpaceDE w:val="0"/>
              <w:autoSpaceDN w:val="0"/>
              <w:adjustRightInd w:val="0"/>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i/>
                <w:iCs/>
                <w:color w:val="2F5496" w:themeColor="accent1" w:themeShade="BF"/>
                <w:sz w:val="22"/>
                <w:szCs w:val="22"/>
              </w:rPr>
            </w:pPr>
            <w:r w:rsidRPr="00BC67B8">
              <w:rPr>
                <w:rFonts w:ascii="Century Gothic" w:hAnsi="Century Gothic" w:cs="Calibri"/>
                <w:i/>
                <w:iCs/>
                <w:color w:val="2F5496" w:themeColor="accent1" w:themeShade="BF"/>
                <w:sz w:val="22"/>
                <w:szCs w:val="22"/>
              </w:rPr>
              <w:t>-</w:t>
            </w:r>
          </w:p>
        </w:tc>
        <w:tc>
          <w:tcPr>
            <w:tcW w:w="5359" w:type="dxa"/>
            <w:shd w:val="clear" w:color="auto" w:fill="FFFFFF" w:themeFill="background1"/>
          </w:tcPr>
          <w:p w14:paraId="45531C94" w14:textId="77777777" w:rsidR="00E406FB" w:rsidRPr="00BC67B8" w:rsidRDefault="00E406FB">
            <w:pPr>
              <w:widowControl w:val="0"/>
              <w:autoSpaceDE w:val="0"/>
              <w:autoSpaceDN w:val="0"/>
              <w:adjustRightInd w:val="0"/>
              <w:spacing w:after="80"/>
              <w:ind w:left="170"/>
              <w:contextualSpacing/>
              <w:cnfStyle w:val="010000000000" w:firstRow="0" w:lastRow="1" w:firstColumn="0" w:lastColumn="0" w:oddVBand="0" w:evenVBand="0" w:oddHBand="0" w:evenHBand="0" w:firstRowFirstColumn="0" w:firstRowLastColumn="0" w:lastRowFirstColumn="0" w:lastRowLastColumn="0"/>
              <w:rPr>
                <w:rFonts w:ascii="Century Gothic" w:hAnsi="Century Gothic" w:cs="Calibri"/>
                <w:i/>
                <w:iCs/>
                <w:color w:val="2F5496" w:themeColor="accent1" w:themeShade="BF"/>
                <w:sz w:val="22"/>
                <w:szCs w:val="22"/>
              </w:rPr>
            </w:pPr>
          </w:p>
        </w:tc>
      </w:tr>
    </w:tbl>
    <w:p w14:paraId="510C0009" w14:textId="29373711" w:rsidR="00D34529" w:rsidRPr="00B6245C" w:rsidRDefault="00D34529" w:rsidP="00D34529">
      <w:pPr>
        <w:spacing w:after="0"/>
        <w:rPr>
          <w:i/>
          <w:iCs/>
        </w:rPr>
      </w:pPr>
      <w:r w:rsidRPr="00B6245C">
        <w:rPr>
          <w:i/>
          <w:iCs/>
        </w:rPr>
        <w:t>Note: Respondents could leave multiple comments, therefore total may exceed 100%</w:t>
      </w:r>
    </w:p>
    <w:p w14:paraId="7A212967" w14:textId="77777777" w:rsidR="004B587D" w:rsidRPr="00DA07B7" w:rsidRDefault="004B587D" w:rsidP="004B587D"/>
    <w:p w14:paraId="7D73EF91" w14:textId="77777777" w:rsidR="002612E7" w:rsidRDefault="002612E7">
      <w:pPr>
        <w:rPr>
          <w:rFonts w:asciiTheme="majorHAnsi" w:eastAsiaTheme="majorEastAsia" w:hAnsiTheme="majorHAnsi" w:cstheme="majorBidi"/>
          <w:color w:val="2F5496" w:themeColor="accent1" w:themeShade="BF"/>
          <w:sz w:val="32"/>
          <w:szCs w:val="24"/>
        </w:rPr>
      </w:pPr>
      <w:r>
        <w:br w:type="page"/>
      </w:r>
    </w:p>
    <w:p w14:paraId="22E80D72" w14:textId="309C7652" w:rsidR="004B587D" w:rsidRPr="00970F1C" w:rsidRDefault="004B587D" w:rsidP="00EF4EB9">
      <w:pPr>
        <w:pStyle w:val="Heading3"/>
      </w:pPr>
      <w:bookmarkStart w:id="84" w:name="_Why_Do_You_7"/>
      <w:bookmarkStart w:id="85" w:name="_Toc190194150"/>
      <w:bookmarkEnd w:id="84"/>
      <w:r w:rsidRPr="00970F1C">
        <w:lastRenderedPageBreak/>
        <w:t>Why Do You Disagree with Increasing the Cost of Parking Permits?</w:t>
      </w:r>
      <w:bookmarkEnd w:id="85"/>
    </w:p>
    <w:p w14:paraId="4A35DD28" w14:textId="2EFA6933" w:rsidR="00D34529" w:rsidRPr="00BD2837" w:rsidRDefault="00CD3895" w:rsidP="00D34529">
      <w:pPr>
        <w:rPr>
          <w:rStyle w:val="Hyperlink"/>
          <w:i/>
          <w:iCs/>
          <w:color w:val="CC0099"/>
        </w:rPr>
      </w:pPr>
      <w:hyperlink w:anchor="Page42" w:history="1">
        <w:r w:rsidRPr="00BD2837">
          <w:rPr>
            <w:rStyle w:val="Hyperlink"/>
            <w:i/>
            <w:iCs/>
            <w:color w:val="CC0099"/>
          </w:rPr>
          <w:t>Return to Page 4</w:t>
        </w:r>
        <w:r w:rsidR="006A279F">
          <w:rPr>
            <w:rStyle w:val="Hyperlink"/>
            <w:i/>
            <w:iCs/>
            <w:color w:val="CC0099"/>
          </w:rPr>
          <w:t>2</w:t>
        </w:r>
      </w:hyperlink>
    </w:p>
    <w:tbl>
      <w:tblPr>
        <w:tblStyle w:val="GridTable4-Accent5"/>
        <w:tblW w:w="9484" w:type="dxa"/>
        <w:tblLook w:val="04E0" w:firstRow="1" w:lastRow="1" w:firstColumn="1" w:lastColumn="0" w:noHBand="0" w:noVBand="1"/>
      </w:tblPr>
      <w:tblGrid>
        <w:gridCol w:w="2689"/>
        <w:gridCol w:w="594"/>
        <w:gridCol w:w="709"/>
        <w:gridCol w:w="5492"/>
      </w:tblGrid>
      <w:tr w:rsidR="00D34529" w14:paraId="0EF3CA7F" w14:textId="77777777" w:rsidTr="0023399D">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0F7224AC" w14:textId="77777777" w:rsidR="00D34529" w:rsidRDefault="00D34529" w:rsidP="0030653F">
            <w:pPr>
              <w:widowControl w:val="0"/>
              <w:autoSpaceDE w:val="0"/>
              <w:autoSpaceDN w:val="0"/>
              <w:adjustRightInd w:val="0"/>
              <w:rPr>
                <w:rFonts w:cs="Calibri"/>
                <w:color w:val="FFFFFF"/>
                <w:szCs w:val="24"/>
              </w:rPr>
            </w:pPr>
            <w:r>
              <w:rPr>
                <w:rFonts w:cs="Calibri"/>
                <w:color w:val="FFFFFF"/>
                <w:szCs w:val="24"/>
              </w:rPr>
              <w:t>Theme</w:t>
            </w:r>
          </w:p>
        </w:tc>
        <w:tc>
          <w:tcPr>
            <w:tcW w:w="594" w:type="dxa"/>
          </w:tcPr>
          <w:p w14:paraId="28F5857F" w14:textId="77777777" w:rsidR="00D34529" w:rsidRDefault="00D34529"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cs="Calibri"/>
                <w:b/>
                <w:bCs/>
                <w:color w:val="FFFFFF"/>
                <w:szCs w:val="24"/>
              </w:rPr>
            </w:pPr>
            <w:r>
              <w:rPr>
                <w:rFonts w:cs="Calibri"/>
                <w:b/>
                <w:bCs/>
                <w:color w:val="FFFFFF"/>
                <w:szCs w:val="24"/>
              </w:rPr>
              <w:t>No</w:t>
            </w:r>
          </w:p>
        </w:tc>
        <w:tc>
          <w:tcPr>
            <w:tcW w:w="709" w:type="dxa"/>
          </w:tcPr>
          <w:p w14:paraId="6E0F16A6" w14:textId="77777777" w:rsidR="00D34529" w:rsidRDefault="00D34529"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cs="Calibri"/>
                <w:b/>
                <w:bCs/>
                <w:color w:val="FFFFFF"/>
                <w:szCs w:val="24"/>
              </w:rPr>
            </w:pPr>
            <w:r>
              <w:rPr>
                <w:rFonts w:cs="Calibri"/>
                <w:b/>
                <w:bCs/>
                <w:color w:val="FFFFFF"/>
                <w:szCs w:val="24"/>
              </w:rPr>
              <w:t>%</w:t>
            </w:r>
          </w:p>
        </w:tc>
        <w:tc>
          <w:tcPr>
            <w:tcW w:w="5492" w:type="dxa"/>
          </w:tcPr>
          <w:p w14:paraId="53E4E360" w14:textId="77777777" w:rsidR="00D34529" w:rsidRDefault="00D34529"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cs="Calibri"/>
                <w:b/>
                <w:bCs/>
                <w:color w:val="FFFFFF"/>
                <w:szCs w:val="24"/>
              </w:rPr>
            </w:pPr>
            <w:r>
              <w:rPr>
                <w:rFonts w:cs="Calibri"/>
                <w:b/>
                <w:bCs/>
                <w:color w:val="FFFFFF"/>
                <w:szCs w:val="24"/>
              </w:rPr>
              <w:t>Example Comments</w:t>
            </w:r>
          </w:p>
        </w:tc>
      </w:tr>
      <w:tr w:rsidR="00D34529" w14:paraId="43C52CFB" w14:textId="77777777" w:rsidTr="0023399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39AC1DD7" w14:textId="24A5D462" w:rsidR="00D34529" w:rsidRPr="00FA1DBB" w:rsidRDefault="00970F1C" w:rsidP="0030653F">
            <w:pPr>
              <w:widowControl w:val="0"/>
              <w:autoSpaceDE w:val="0"/>
              <w:autoSpaceDN w:val="0"/>
              <w:adjustRightInd w:val="0"/>
              <w:rPr>
                <w:rFonts w:cs="Calibri"/>
                <w:szCs w:val="24"/>
              </w:rPr>
            </w:pPr>
            <w:r w:rsidRPr="00970F1C">
              <w:rPr>
                <w:rFonts w:cs="Calibri"/>
                <w:szCs w:val="24"/>
              </w:rPr>
              <w:t>Should be free to park outside your house. Affects only certain areas</w:t>
            </w:r>
          </w:p>
        </w:tc>
        <w:tc>
          <w:tcPr>
            <w:tcW w:w="594" w:type="dxa"/>
          </w:tcPr>
          <w:p w14:paraId="1B018152" w14:textId="794A43C1" w:rsidR="00D34529" w:rsidRPr="004B08E8" w:rsidRDefault="004B08E8" w:rsidP="004B08E8">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szCs w:val="24"/>
              </w:rPr>
            </w:pPr>
            <w:r w:rsidRPr="004B08E8">
              <w:rPr>
                <w:rFonts w:cs="Calibri"/>
                <w:szCs w:val="24"/>
              </w:rPr>
              <w:t>167</w:t>
            </w:r>
          </w:p>
        </w:tc>
        <w:tc>
          <w:tcPr>
            <w:tcW w:w="709" w:type="dxa"/>
          </w:tcPr>
          <w:p w14:paraId="23CAF3D1" w14:textId="5A543DA9" w:rsidR="00D34529" w:rsidRPr="004B08E8" w:rsidRDefault="00914094" w:rsidP="004B08E8">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i/>
                <w:iCs/>
                <w:szCs w:val="24"/>
              </w:rPr>
            </w:pPr>
            <w:r>
              <w:rPr>
                <w:rFonts w:cs="Calibri"/>
                <w:i/>
                <w:iCs/>
                <w:szCs w:val="24"/>
              </w:rPr>
              <w:t>27.0</w:t>
            </w:r>
          </w:p>
        </w:tc>
        <w:tc>
          <w:tcPr>
            <w:tcW w:w="5492" w:type="dxa"/>
          </w:tcPr>
          <w:p w14:paraId="303BAE41" w14:textId="77777777" w:rsidR="00D34529" w:rsidRDefault="008061B3" w:rsidP="00846DB1">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8061B3">
              <w:rPr>
                <w:rFonts w:asciiTheme="minorHAnsi" w:hAnsiTheme="minorHAnsi" w:cstheme="minorHAnsi"/>
                <w:i/>
                <w:iCs/>
                <w:szCs w:val="24"/>
              </w:rPr>
              <w:t>Why should you pay to park outside your house? You should provide street parking car parks</w:t>
            </w:r>
          </w:p>
          <w:p w14:paraId="0B850DFB" w14:textId="77777777" w:rsidR="008061B3" w:rsidRDefault="00A41E0A" w:rsidP="00846DB1">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A41E0A">
              <w:rPr>
                <w:rFonts w:asciiTheme="minorHAnsi" w:hAnsiTheme="minorHAnsi" w:cstheme="minorHAnsi"/>
                <w:i/>
                <w:iCs/>
                <w:szCs w:val="24"/>
              </w:rPr>
              <w:t>Its unfair to residents that have no alternative.</w:t>
            </w:r>
          </w:p>
          <w:p w14:paraId="5890DBE9" w14:textId="77777777" w:rsidR="00A41E0A" w:rsidRDefault="00A41E0A" w:rsidP="00846DB1">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A41E0A">
              <w:rPr>
                <w:rFonts w:asciiTheme="minorHAnsi" w:hAnsiTheme="minorHAnsi" w:cstheme="minorHAnsi"/>
                <w:i/>
                <w:iCs/>
                <w:szCs w:val="24"/>
              </w:rPr>
              <w:t>A public highway is for the use of everybody and there should be no charge for parking .</w:t>
            </w:r>
          </w:p>
          <w:p w14:paraId="687AFA34" w14:textId="77777777" w:rsidR="00A41E0A" w:rsidRDefault="00AC5CCB" w:rsidP="00846DB1">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AC5CCB">
              <w:rPr>
                <w:rFonts w:asciiTheme="minorHAnsi" w:hAnsiTheme="minorHAnsi" w:cstheme="minorHAnsi"/>
                <w:i/>
                <w:iCs/>
                <w:szCs w:val="24"/>
              </w:rPr>
              <w:t>I presume people don't have a choice about having to have a permit, so charging for it as well seems unfair.</w:t>
            </w:r>
          </w:p>
          <w:p w14:paraId="3BF86847" w14:textId="41DDAB4F" w:rsidR="00AC5CCB" w:rsidRPr="002A193E" w:rsidRDefault="00846DB1" w:rsidP="0030653F">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846DB1">
              <w:rPr>
                <w:rFonts w:asciiTheme="minorHAnsi" w:hAnsiTheme="minorHAnsi" w:cstheme="minorHAnsi"/>
                <w:i/>
                <w:iCs/>
                <w:szCs w:val="24"/>
              </w:rPr>
              <w:t>A person should not have to pay to park outside their own home - it's an unfair penalty on those who live near the city centre</w:t>
            </w:r>
          </w:p>
        </w:tc>
      </w:tr>
      <w:tr w:rsidR="00D34529" w14:paraId="64D067C3" w14:textId="77777777" w:rsidTr="0023399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7E5B7411" w14:textId="6757F969" w:rsidR="00D34529" w:rsidRPr="00FA1DBB" w:rsidRDefault="000E1A07" w:rsidP="0030653F">
            <w:pPr>
              <w:widowControl w:val="0"/>
              <w:autoSpaceDE w:val="0"/>
              <w:autoSpaceDN w:val="0"/>
              <w:adjustRightInd w:val="0"/>
              <w:rPr>
                <w:rFonts w:cs="Calibri"/>
                <w:szCs w:val="24"/>
              </w:rPr>
            </w:pPr>
            <w:r w:rsidRPr="000E1A07">
              <w:rPr>
                <w:rFonts w:cs="Calibri"/>
                <w:szCs w:val="24"/>
              </w:rPr>
              <w:t>2nd permit increase is too high</w:t>
            </w:r>
          </w:p>
        </w:tc>
        <w:tc>
          <w:tcPr>
            <w:tcW w:w="594" w:type="dxa"/>
          </w:tcPr>
          <w:p w14:paraId="1580BD0B" w14:textId="7AA4BD47" w:rsidR="00D34529" w:rsidRPr="004B08E8" w:rsidRDefault="000E1A07" w:rsidP="004B08E8">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szCs w:val="24"/>
              </w:rPr>
            </w:pPr>
            <w:r>
              <w:rPr>
                <w:rFonts w:cs="Calibri"/>
                <w:szCs w:val="24"/>
              </w:rPr>
              <w:t>101</w:t>
            </w:r>
          </w:p>
        </w:tc>
        <w:tc>
          <w:tcPr>
            <w:tcW w:w="709" w:type="dxa"/>
          </w:tcPr>
          <w:p w14:paraId="06E1150F" w14:textId="0EA25973" w:rsidR="00D34529" w:rsidRPr="004B08E8" w:rsidRDefault="00914094" w:rsidP="004B08E8">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i/>
                <w:iCs/>
                <w:szCs w:val="24"/>
              </w:rPr>
            </w:pPr>
            <w:r>
              <w:rPr>
                <w:rFonts w:cs="Calibri"/>
                <w:i/>
                <w:iCs/>
                <w:szCs w:val="24"/>
              </w:rPr>
              <w:t>16.3</w:t>
            </w:r>
          </w:p>
        </w:tc>
        <w:tc>
          <w:tcPr>
            <w:tcW w:w="5492" w:type="dxa"/>
          </w:tcPr>
          <w:p w14:paraId="48B2062E" w14:textId="77777777" w:rsidR="00D34529" w:rsidRDefault="00BD7D5E" w:rsidP="00DA2FD6">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BD7D5E">
              <w:rPr>
                <w:rFonts w:asciiTheme="minorHAnsi" w:hAnsiTheme="minorHAnsi" w:cstheme="minorHAnsi"/>
                <w:i/>
                <w:iCs/>
                <w:szCs w:val="24"/>
              </w:rPr>
              <w:t>The cost from 30 to 35 pounds is fine for a single permit, but a 50% increase for the second is too much all at once. It's fair enough to increase these and I think placing the burden on second cars is also fair, but that's a large increase to expect people to swallow.</w:t>
            </w:r>
          </w:p>
          <w:p w14:paraId="7C4D4A10" w14:textId="77777777" w:rsidR="00BD7D5E" w:rsidRDefault="0030766C" w:rsidP="00DA2FD6">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30766C">
              <w:rPr>
                <w:rFonts w:asciiTheme="minorHAnsi" w:hAnsiTheme="minorHAnsi" w:cstheme="minorHAnsi"/>
                <w:i/>
                <w:iCs/>
                <w:szCs w:val="24"/>
              </w:rPr>
              <w:t>The increase in first permit seems reasonable but the increase in second is far too high.</w:t>
            </w:r>
          </w:p>
          <w:p w14:paraId="58679D90" w14:textId="77777777" w:rsidR="0030766C" w:rsidRDefault="00EA60E5" w:rsidP="00DA2FD6">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EA60E5">
              <w:rPr>
                <w:rFonts w:asciiTheme="minorHAnsi" w:hAnsiTheme="minorHAnsi" w:cstheme="minorHAnsi"/>
                <w:i/>
                <w:iCs/>
                <w:szCs w:val="24"/>
              </w:rPr>
              <w:t>Cost of second permit is too much.</w:t>
            </w:r>
          </w:p>
          <w:p w14:paraId="637CDC99" w14:textId="77777777" w:rsidR="00EA60E5" w:rsidRDefault="00EA60E5" w:rsidP="00DA2FD6">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EA60E5">
              <w:rPr>
                <w:rFonts w:asciiTheme="minorHAnsi" w:hAnsiTheme="minorHAnsi" w:cstheme="minorHAnsi"/>
                <w:i/>
                <w:iCs/>
                <w:szCs w:val="24"/>
              </w:rPr>
              <w:t>50% increase in one go is unfair to residents</w:t>
            </w:r>
          </w:p>
          <w:p w14:paraId="03F18D8F" w14:textId="649DD994" w:rsidR="00EA60E5" w:rsidRPr="002A193E" w:rsidRDefault="00DA2FD6" w:rsidP="0030653F">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DA2FD6">
              <w:rPr>
                <w:rFonts w:asciiTheme="minorHAnsi" w:hAnsiTheme="minorHAnsi" w:cstheme="minorHAnsi"/>
                <w:i/>
                <w:iCs/>
                <w:szCs w:val="24"/>
              </w:rPr>
              <w:t>I agree with the raise for the first permit but the increase in the raise for the second permit is too high. I'd expect it to be closer to £100.</w:t>
            </w:r>
          </w:p>
        </w:tc>
      </w:tr>
      <w:tr w:rsidR="00D34529" w14:paraId="2ED83D43" w14:textId="77777777" w:rsidTr="0023399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2A298240" w14:textId="06D27DDE" w:rsidR="00D34529" w:rsidRPr="00FA1DBB" w:rsidRDefault="000E1A07" w:rsidP="0030653F">
            <w:pPr>
              <w:widowControl w:val="0"/>
              <w:autoSpaceDE w:val="0"/>
              <w:autoSpaceDN w:val="0"/>
              <w:adjustRightInd w:val="0"/>
              <w:rPr>
                <w:rFonts w:cs="Calibri"/>
                <w:color w:val="000000"/>
                <w:szCs w:val="24"/>
              </w:rPr>
            </w:pPr>
            <w:r w:rsidRPr="000E1A07">
              <w:rPr>
                <w:rFonts w:cs="Calibri"/>
                <w:color w:val="000000"/>
                <w:szCs w:val="24"/>
              </w:rPr>
              <w:t>Cost of living / will impact less well-off</w:t>
            </w:r>
          </w:p>
        </w:tc>
        <w:tc>
          <w:tcPr>
            <w:tcW w:w="594" w:type="dxa"/>
          </w:tcPr>
          <w:p w14:paraId="1576A5FF" w14:textId="30602604" w:rsidR="00D34529" w:rsidRPr="004B08E8" w:rsidRDefault="00985688" w:rsidP="004B08E8">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szCs w:val="24"/>
              </w:rPr>
              <w:t>63</w:t>
            </w:r>
          </w:p>
        </w:tc>
        <w:tc>
          <w:tcPr>
            <w:tcW w:w="709" w:type="dxa"/>
          </w:tcPr>
          <w:p w14:paraId="03CAEBD3" w14:textId="3641C98F" w:rsidR="00D34529" w:rsidRPr="004B08E8" w:rsidRDefault="00914094" w:rsidP="004B08E8">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szCs w:val="24"/>
              </w:rPr>
              <w:t>10.2</w:t>
            </w:r>
          </w:p>
        </w:tc>
        <w:tc>
          <w:tcPr>
            <w:tcW w:w="5492" w:type="dxa"/>
          </w:tcPr>
          <w:p w14:paraId="67AFAC81" w14:textId="77777777" w:rsidR="00D34529" w:rsidRDefault="00B07C53" w:rsidP="00B24847">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B07C53">
              <w:rPr>
                <w:rFonts w:asciiTheme="minorHAnsi" w:hAnsiTheme="minorHAnsi" w:cstheme="minorHAnsi"/>
                <w:i/>
                <w:iCs/>
                <w:szCs w:val="24"/>
              </w:rPr>
              <w:t>Those living on the borderline will find it more expensive.</w:t>
            </w:r>
          </w:p>
          <w:p w14:paraId="7C635861" w14:textId="77777777" w:rsidR="00B07C53" w:rsidRDefault="00134D57" w:rsidP="00B24847">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134D57">
              <w:rPr>
                <w:rFonts w:asciiTheme="minorHAnsi" w:hAnsiTheme="minorHAnsi" w:cstheme="minorHAnsi"/>
                <w:i/>
                <w:iCs/>
                <w:szCs w:val="24"/>
              </w:rPr>
              <w:t>Poor households can't afford it due to rise in food and fuel prices. It's tax on the working class living in deprived areas of Cardiff</w:t>
            </w:r>
          </w:p>
          <w:p w14:paraId="6E2EB876" w14:textId="77777777" w:rsidR="00134D57" w:rsidRDefault="000232B7" w:rsidP="00B24847">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0232B7">
              <w:rPr>
                <w:rFonts w:asciiTheme="minorHAnsi" w:hAnsiTheme="minorHAnsi" w:cstheme="minorHAnsi"/>
                <w:i/>
                <w:iCs/>
                <w:szCs w:val="24"/>
              </w:rPr>
              <w:t>This will impacts the poor as costs of living is very high</w:t>
            </w:r>
          </w:p>
          <w:p w14:paraId="1AC5BC5F" w14:textId="1A036BBB" w:rsidR="00B24847" w:rsidRPr="00B24847" w:rsidRDefault="00B24847" w:rsidP="00B24847">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B24847">
              <w:rPr>
                <w:rFonts w:asciiTheme="minorHAnsi" w:hAnsiTheme="minorHAnsi" w:cstheme="minorHAnsi"/>
                <w:i/>
                <w:iCs/>
                <w:szCs w:val="24"/>
              </w:rPr>
              <w:t>People’s salaries do not rise by this amount, so it would be continue to widen the gap between those who can afford it and those that can’t.</w:t>
            </w:r>
          </w:p>
        </w:tc>
      </w:tr>
      <w:tr w:rsidR="00985688" w14:paraId="2800E9CE" w14:textId="77777777" w:rsidTr="0023399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46EFC025" w14:textId="3F908A9B" w:rsidR="00985688" w:rsidRPr="000E1A07" w:rsidRDefault="00985688" w:rsidP="0030653F">
            <w:pPr>
              <w:widowControl w:val="0"/>
              <w:autoSpaceDE w:val="0"/>
              <w:autoSpaceDN w:val="0"/>
              <w:adjustRightInd w:val="0"/>
              <w:rPr>
                <w:rFonts w:cs="Calibri"/>
                <w:color w:val="000000"/>
                <w:szCs w:val="24"/>
              </w:rPr>
            </w:pPr>
            <w:r w:rsidRPr="00985688">
              <w:rPr>
                <w:rFonts w:cs="Calibri"/>
                <w:color w:val="000000"/>
                <w:szCs w:val="24"/>
              </w:rPr>
              <w:t>Improve the scheme / Increase fines &amp; checks</w:t>
            </w:r>
          </w:p>
        </w:tc>
        <w:tc>
          <w:tcPr>
            <w:tcW w:w="594" w:type="dxa"/>
          </w:tcPr>
          <w:p w14:paraId="76AB14F1" w14:textId="660E46C7" w:rsidR="00985688" w:rsidRDefault="00985688" w:rsidP="004B08E8">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szCs w:val="24"/>
              </w:rPr>
              <w:t>60</w:t>
            </w:r>
          </w:p>
        </w:tc>
        <w:tc>
          <w:tcPr>
            <w:tcW w:w="709" w:type="dxa"/>
          </w:tcPr>
          <w:p w14:paraId="1C4F6906" w14:textId="51A75B3B" w:rsidR="00985688" w:rsidRDefault="0074351C" w:rsidP="004B08E8">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szCs w:val="24"/>
              </w:rPr>
              <w:t>9.</w:t>
            </w:r>
            <w:r w:rsidR="00985688">
              <w:rPr>
                <w:rFonts w:cs="Calibri"/>
                <w:i/>
                <w:iCs/>
                <w:color w:val="000000"/>
                <w:szCs w:val="24"/>
              </w:rPr>
              <w:t>7</w:t>
            </w:r>
          </w:p>
        </w:tc>
        <w:tc>
          <w:tcPr>
            <w:tcW w:w="5492" w:type="dxa"/>
          </w:tcPr>
          <w:p w14:paraId="490047D5" w14:textId="77777777" w:rsidR="00985688" w:rsidRDefault="003F7731" w:rsidP="00377AF3">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3F7731">
              <w:rPr>
                <w:rFonts w:asciiTheme="minorHAnsi" w:hAnsiTheme="minorHAnsi" w:cstheme="minorHAnsi"/>
                <w:i/>
                <w:iCs/>
                <w:szCs w:val="24"/>
              </w:rPr>
              <w:t>They are just another form of tax. People still park in our area without permits and there’s hardly ever a vehicle driving around checking up. We gave a door cam so we can see how VERY infrequently our area is monitored.</w:t>
            </w:r>
          </w:p>
          <w:p w14:paraId="61E532A9" w14:textId="77777777" w:rsidR="003F7731" w:rsidRDefault="00676F6C" w:rsidP="00377AF3">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676F6C">
              <w:rPr>
                <w:rFonts w:asciiTheme="minorHAnsi" w:hAnsiTheme="minorHAnsi" w:cstheme="minorHAnsi"/>
                <w:i/>
                <w:iCs/>
                <w:szCs w:val="24"/>
              </w:rPr>
              <w:t xml:space="preserve">Get more traffic wardens!  There is an influx of </w:t>
            </w:r>
            <w:r w:rsidRPr="00676F6C">
              <w:rPr>
                <w:rFonts w:asciiTheme="minorHAnsi" w:hAnsiTheme="minorHAnsi" w:cstheme="minorHAnsi"/>
                <w:i/>
                <w:iCs/>
                <w:szCs w:val="24"/>
              </w:rPr>
              <w:lastRenderedPageBreak/>
              <w:t>illegally parked cars 5 times a day to go to prayer near me &amp; I haven't seen a warden or ticket on a windscreen for years!</w:t>
            </w:r>
          </w:p>
          <w:p w14:paraId="074DEDF4" w14:textId="77777777" w:rsidR="00676F6C" w:rsidRDefault="00676F6C" w:rsidP="00377AF3">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676F6C">
              <w:rPr>
                <w:rFonts w:asciiTheme="minorHAnsi" w:hAnsiTheme="minorHAnsi" w:cstheme="minorHAnsi"/>
                <w:i/>
                <w:iCs/>
                <w:szCs w:val="24"/>
              </w:rPr>
              <w:t>I would have agreed if the council provided an easier means of contacting the parking enforcement service</w:t>
            </w:r>
          </w:p>
          <w:p w14:paraId="2D7CCE3E" w14:textId="07B7E9A5" w:rsidR="00C33882" w:rsidRPr="002A193E" w:rsidRDefault="00377AF3" w:rsidP="0030653F">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377AF3">
              <w:rPr>
                <w:rFonts w:asciiTheme="minorHAnsi" w:hAnsiTheme="minorHAnsi" w:cstheme="minorHAnsi"/>
                <w:i/>
                <w:iCs/>
                <w:szCs w:val="24"/>
              </w:rPr>
              <w:t>The more you charge, the more likely people are to park in the wrong places, which are not policed, or monitored adequately.</w:t>
            </w:r>
          </w:p>
        </w:tc>
      </w:tr>
      <w:tr w:rsidR="00985688" w14:paraId="41DCFC6C" w14:textId="77777777" w:rsidTr="0023399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41EA759C" w14:textId="21DE1AF1" w:rsidR="00985688" w:rsidRPr="00985688" w:rsidRDefault="006F3151" w:rsidP="0030653F">
            <w:pPr>
              <w:widowControl w:val="0"/>
              <w:autoSpaceDE w:val="0"/>
              <w:autoSpaceDN w:val="0"/>
              <w:adjustRightInd w:val="0"/>
              <w:rPr>
                <w:rFonts w:cs="Calibri"/>
                <w:color w:val="000000"/>
                <w:szCs w:val="24"/>
              </w:rPr>
            </w:pPr>
            <w:r w:rsidRPr="006F3151">
              <w:rPr>
                <w:rFonts w:cs="Calibri"/>
                <w:color w:val="000000"/>
                <w:szCs w:val="24"/>
              </w:rPr>
              <w:lastRenderedPageBreak/>
              <w:t>Suggested pricing variation</w:t>
            </w:r>
          </w:p>
        </w:tc>
        <w:tc>
          <w:tcPr>
            <w:tcW w:w="594" w:type="dxa"/>
          </w:tcPr>
          <w:p w14:paraId="5AAEBB36" w14:textId="31F10EE1" w:rsidR="00985688" w:rsidRDefault="006F3151" w:rsidP="004B08E8">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szCs w:val="24"/>
              </w:rPr>
              <w:t>46</w:t>
            </w:r>
          </w:p>
        </w:tc>
        <w:tc>
          <w:tcPr>
            <w:tcW w:w="709" w:type="dxa"/>
          </w:tcPr>
          <w:p w14:paraId="7C50E2C7" w14:textId="08B813E2" w:rsidR="00985688" w:rsidRDefault="0074351C" w:rsidP="004B08E8">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szCs w:val="24"/>
              </w:rPr>
              <w:t>7.4</w:t>
            </w:r>
          </w:p>
        </w:tc>
        <w:tc>
          <w:tcPr>
            <w:tcW w:w="5492" w:type="dxa"/>
          </w:tcPr>
          <w:p w14:paraId="3CEE0CA0" w14:textId="77777777" w:rsidR="00985688" w:rsidRDefault="00076D98" w:rsidP="00947C9D">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076D98">
              <w:rPr>
                <w:rFonts w:asciiTheme="minorHAnsi" w:hAnsiTheme="minorHAnsi" w:cstheme="minorHAnsi"/>
                <w:i/>
                <w:iCs/>
                <w:szCs w:val="24"/>
              </w:rPr>
              <w:t>Parking permits should be charged according to size of vehicle</w:t>
            </w:r>
          </w:p>
          <w:p w14:paraId="7E56DC5D" w14:textId="77777777" w:rsidR="00076D98" w:rsidRDefault="00191BFE" w:rsidP="00947C9D">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191BFE">
              <w:rPr>
                <w:rFonts w:asciiTheme="minorHAnsi" w:hAnsiTheme="minorHAnsi" w:cstheme="minorHAnsi"/>
                <w:i/>
                <w:iCs/>
                <w:szCs w:val="24"/>
              </w:rPr>
              <w:t>The second permits should be the same price as the first permits</w:t>
            </w:r>
          </w:p>
          <w:p w14:paraId="4618D62B" w14:textId="6CFFD28E" w:rsidR="00191BFE" w:rsidRPr="002A193E" w:rsidRDefault="00947C9D" w:rsidP="0030653F">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947C9D">
              <w:rPr>
                <w:rFonts w:asciiTheme="minorHAnsi" w:hAnsiTheme="minorHAnsi" w:cstheme="minorHAnsi"/>
                <w:i/>
                <w:iCs/>
                <w:szCs w:val="24"/>
              </w:rPr>
              <w:t>Make the cost of the first permit free. Charge £155 for second permit.</w:t>
            </w:r>
          </w:p>
        </w:tc>
      </w:tr>
      <w:tr w:rsidR="006F3151" w14:paraId="79D91D65" w14:textId="77777777" w:rsidTr="0023399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38FA88A4" w14:textId="0466FDD6" w:rsidR="006F3151" w:rsidRPr="006F3151" w:rsidRDefault="006F3151" w:rsidP="0030653F">
            <w:pPr>
              <w:widowControl w:val="0"/>
              <w:autoSpaceDE w:val="0"/>
              <w:autoSpaceDN w:val="0"/>
              <w:adjustRightInd w:val="0"/>
              <w:rPr>
                <w:rFonts w:cs="Calibri"/>
                <w:color w:val="000000"/>
                <w:szCs w:val="24"/>
              </w:rPr>
            </w:pPr>
            <w:r w:rsidRPr="006F3151">
              <w:rPr>
                <w:rFonts w:cs="Calibri"/>
                <w:color w:val="000000"/>
                <w:szCs w:val="24"/>
              </w:rPr>
              <w:t>Already expensive</w:t>
            </w:r>
          </w:p>
        </w:tc>
        <w:tc>
          <w:tcPr>
            <w:tcW w:w="594" w:type="dxa"/>
          </w:tcPr>
          <w:p w14:paraId="7E58BD49" w14:textId="5DA18A05" w:rsidR="006F3151" w:rsidRDefault="006F3151" w:rsidP="004B08E8">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szCs w:val="24"/>
              </w:rPr>
              <w:t>44</w:t>
            </w:r>
          </w:p>
        </w:tc>
        <w:tc>
          <w:tcPr>
            <w:tcW w:w="709" w:type="dxa"/>
          </w:tcPr>
          <w:p w14:paraId="2D62A530" w14:textId="715FE175" w:rsidR="006F3151" w:rsidRDefault="0074351C" w:rsidP="004B08E8">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szCs w:val="24"/>
              </w:rPr>
              <w:t>7.1</w:t>
            </w:r>
          </w:p>
        </w:tc>
        <w:tc>
          <w:tcPr>
            <w:tcW w:w="5492" w:type="dxa"/>
          </w:tcPr>
          <w:p w14:paraId="4391C058" w14:textId="77777777" w:rsidR="006F3151" w:rsidRDefault="00705BE0" w:rsidP="00267D7F">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705BE0">
              <w:rPr>
                <w:rFonts w:asciiTheme="minorHAnsi" w:hAnsiTheme="minorHAnsi" w:cstheme="minorHAnsi"/>
                <w:i/>
                <w:iCs/>
                <w:szCs w:val="24"/>
              </w:rPr>
              <w:t>No please, people in general can't affordsuch amount.</w:t>
            </w:r>
          </w:p>
          <w:p w14:paraId="649D49FA" w14:textId="77777777" w:rsidR="00705BE0" w:rsidRDefault="00267D7F" w:rsidP="00267D7F">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267D7F">
              <w:rPr>
                <w:rFonts w:asciiTheme="minorHAnsi" w:hAnsiTheme="minorHAnsi" w:cstheme="minorHAnsi"/>
                <w:i/>
                <w:iCs/>
                <w:szCs w:val="24"/>
              </w:rPr>
              <w:t>We’re not made of money</w:t>
            </w:r>
          </w:p>
          <w:p w14:paraId="3C67EC18" w14:textId="1FF4698E" w:rsidR="00267D7F" w:rsidRPr="002A193E" w:rsidRDefault="00267D7F" w:rsidP="0030653F">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267D7F">
              <w:rPr>
                <w:rFonts w:asciiTheme="minorHAnsi" w:hAnsiTheme="minorHAnsi" w:cstheme="minorHAnsi"/>
                <w:i/>
                <w:iCs/>
                <w:szCs w:val="24"/>
              </w:rPr>
              <w:t>its already very expensive</w:t>
            </w:r>
          </w:p>
        </w:tc>
      </w:tr>
      <w:tr w:rsidR="006F3151" w14:paraId="5B06D6A1" w14:textId="77777777" w:rsidTr="0023399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42D47150" w14:textId="2E417B20" w:rsidR="006F3151" w:rsidRPr="006F3151" w:rsidRDefault="00D74826" w:rsidP="0030653F">
            <w:pPr>
              <w:widowControl w:val="0"/>
              <w:autoSpaceDE w:val="0"/>
              <w:autoSpaceDN w:val="0"/>
              <w:adjustRightInd w:val="0"/>
              <w:rPr>
                <w:rFonts w:cs="Calibri"/>
                <w:color w:val="000000"/>
                <w:szCs w:val="24"/>
              </w:rPr>
            </w:pPr>
            <w:r w:rsidRPr="00D74826">
              <w:rPr>
                <w:rFonts w:cs="Calibri"/>
                <w:color w:val="000000"/>
                <w:szCs w:val="24"/>
              </w:rPr>
              <w:t>Still cannot find parking place.</w:t>
            </w:r>
          </w:p>
        </w:tc>
        <w:tc>
          <w:tcPr>
            <w:tcW w:w="594" w:type="dxa"/>
          </w:tcPr>
          <w:p w14:paraId="6B0BDDE8" w14:textId="7A782AD8" w:rsidR="006F3151" w:rsidRDefault="00D74826" w:rsidP="004B08E8">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szCs w:val="24"/>
              </w:rPr>
              <w:t>44</w:t>
            </w:r>
          </w:p>
        </w:tc>
        <w:tc>
          <w:tcPr>
            <w:tcW w:w="709" w:type="dxa"/>
          </w:tcPr>
          <w:p w14:paraId="414CF0F0" w14:textId="2C103E73" w:rsidR="006F3151" w:rsidRDefault="00DD3A3A" w:rsidP="004B08E8">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szCs w:val="24"/>
              </w:rPr>
              <w:t>7.1</w:t>
            </w:r>
          </w:p>
        </w:tc>
        <w:tc>
          <w:tcPr>
            <w:tcW w:w="5492" w:type="dxa"/>
          </w:tcPr>
          <w:p w14:paraId="2811B007" w14:textId="77777777" w:rsidR="006F3151" w:rsidRDefault="00043AD3" w:rsidP="000B517D">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043AD3">
              <w:rPr>
                <w:rFonts w:asciiTheme="minorHAnsi" w:hAnsiTheme="minorHAnsi" w:cstheme="minorHAnsi"/>
                <w:i/>
                <w:iCs/>
                <w:szCs w:val="24"/>
              </w:rPr>
              <w:t>Its hard enough for people to park near there homes without charging them more</w:t>
            </w:r>
          </w:p>
          <w:p w14:paraId="1D2FFC90" w14:textId="77777777" w:rsidR="00043AD3" w:rsidRDefault="00951B6C" w:rsidP="000B517D">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951B6C">
              <w:rPr>
                <w:rFonts w:asciiTheme="minorHAnsi" w:hAnsiTheme="minorHAnsi" w:cstheme="minorHAnsi"/>
                <w:i/>
                <w:iCs/>
                <w:szCs w:val="24"/>
              </w:rPr>
              <w:t>We cant even park outside our own house which is permit parking disgusting</w:t>
            </w:r>
          </w:p>
          <w:p w14:paraId="3FC3F124" w14:textId="70E60C8C" w:rsidR="00951B6C" w:rsidRPr="002A193E" w:rsidRDefault="000B517D" w:rsidP="0030653F">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0B517D">
              <w:rPr>
                <w:rFonts w:asciiTheme="minorHAnsi" w:hAnsiTheme="minorHAnsi" w:cstheme="minorHAnsi"/>
                <w:i/>
                <w:iCs/>
                <w:szCs w:val="24"/>
              </w:rPr>
              <w:t>We pay enough money as it is and I can never park in my own street since the change to the permits. Often having to drive around streets in circles to try and find a space and walking for miles back to my home in the dark.</w:t>
            </w:r>
          </w:p>
        </w:tc>
      </w:tr>
      <w:tr w:rsidR="00D74826" w14:paraId="10927BF8" w14:textId="77777777" w:rsidTr="0023399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6271B492" w14:textId="40ACEED5" w:rsidR="00D74826" w:rsidRPr="00D74826" w:rsidRDefault="00D85B53" w:rsidP="0030653F">
            <w:pPr>
              <w:widowControl w:val="0"/>
              <w:autoSpaceDE w:val="0"/>
              <w:autoSpaceDN w:val="0"/>
              <w:adjustRightInd w:val="0"/>
              <w:rPr>
                <w:rFonts w:cs="Calibri"/>
                <w:color w:val="000000"/>
                <w:szCs w:val="24"/>
              </w:rPr>
            </w:pPr>
            <w:r w:rsidRPr="00D85B53">
              <w:rPr>
                <w:rFonts w:cs="Calibri"/>
                <w:color w:val="000000"/>
                <w:szCs w:val="24"/>
              </w:rPr>
              <w:t>Council tax / road tax should cover this</w:t>
            </w:r>
          </w:p>
        </w:tc>
        <w:tc>
          <w:tcPr>
            <w:tcW w:w="594" w:type="dxa"/>
          </w:tcPr>
          <w:p w14:paraId="3F291E21" w14:textId="26C8915C" w:rsidR="00D74826" w:rsidRDefault="00D85B53" w:rsidP="004B08E8">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szCs w:val="24"/>
              </w:rPr>
              <w:t>41</w:t>
            </w:r>
          </w:p>
        </w:tc>
        <w:tc>
          <w:tcPr>
            <w:tcW w:w="709" w:type="dxa"/>
          </w:tcPr>
          <w:p w14:paraId="2775B0B5" w14:textId="3699B407" w:rsidR="00D74826" w:rsidRDefault="00DD3A3A" w:rsidP="004B08E8">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szCs w:val="24"/>
              </w:rPr>
              <w:t>6.6</w:t>
            </w:r>
          </w:p>
        </w:tc>
        <w:tc>
          <w:tcPr>
            <w:tcW w:w="5492" w:type="dxa"/>
          </w:tcPr>
          <w:p w14:paraId="506F8909" w14:textId="77777777" w:rsidR="00D74826" w:rsidRDefault="003E68E8" w:rsidP="00816DBB">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3E68E8">
              <w:rPr>
                <w:rFonts w:asciiTheme="minorHAnsi" w:hAnsiTheme="minorHAnsi" w:cstheme="minorHAnsi"/>
                <w:i/>
                <w:iCs/>
                <w:szCs w:val="24"/>
              </w:rPr>
              <w:t>We should not be paying a parking fee. We pay enough car tax as it is.</w:t>
            </w:r>
          </w:p>
          <w:p w14:paraId="22C7E87F" w14:textId="77777777" w:rsidR="003E68E8" w:rsidRDefault="000B0893" w:rsidP="00816DBB">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0B0893">
              <w:rPr>
                <w:rFonts w:asciiTheme="minorHAnsi" w:hAnsiTheme="minorHAnsi" w:cstheme="minorHAnsi"/>
                <w:i/>
                <w:iCs/>
                <w:szCs w:val="24"/>
              </w:rPr>
              <w:t>People pay enough road tax without having to get charged extra</w:t>
            </w:r>
          </w:p>
          <w:p w14:paraId="6908C5A0" w14:textId="7F68F02B" w:rsidR="000B0893" w:rsidRPr="002A193E" w:rsidRDefault="00816DBB" w:rsidP="0030653F">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816DBB">
              <w:rPr>
                <w:rFonts w:asciiTheme="minorHAnsi" w:hAnsiTheme="minorHAnsi" w:cstheme="minorHAnsi"/>
                <w:i/>
                <w:iCs/>
                <w:szCs w:val="24"/>
              </w:rPr>
              <w:t>Because we should not have to pay to park outside our own properties that we already pay council tax for. This is discriminatory against people who cannot afford properties with off street parking.</w:t>
            </w:r>
          </w:p>
        </w:tc>
      </w:tr>
      <w:tr w:rsidR="00D85B53" w14:paraId="1E8570D5" w14:textId="77777777" w:rsidTr="0023399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2AD4E749" w14:textId="7E583FDF" w:rsidR="00D85B53" w:rsidRPr="00D85B53" w:rsidRDefault="00D123A1" w:rsidP="0030653F">
            <w:pPr>
              <w:widowControl w:val="0"/>
              <w:autoSpaceDE w:val="0"/>
              <w:autoSpaceDN w:val="0"/>
              <w:adjustRightInd w:val="0"/>
              <w:rPr>
                <w:rFonts w:cs="Calibri"/>
                <w:color w:val="000000"/>
                <w:szCs w:val="24"/>
              </w:rPr>
            </w:pPr>
            <w:r w:rsidRPr="00D123A1">
              <w:rPr>
                <w:rFonts w:cs="Calibri"/>
                <w:color w:val="000000"/>
                <w:szCs w:val="24"/>
              </w:rPr>
              <w:t>Negative attitude towards motorists</w:t>
            </w:r>
          </w:p>
        </w:tc>
        <w:tc>
          <w:tcPr>
            <w:tcW w:w="594" w:type="dxa"/>
          </w:tcPr>
          <w:p w14:paraId="44B995BD" w14:textId="368429A0" w:rsidR="00D85B53" w:rsidRDefault="00D123A1" w:rsidP="004B08E8">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szCs w:val="24"/>
              </w:rPr>
              <w:t>37</w:t>
            </w:r>
          </w:p>
        </w:tc>
        <w:tc>
          <w:tcPr>
            <w:tcW w:w="709" w:type="dxa"/>
          </w:tcPr>
          <w:p w14:paraId="1EB252AC" w14:textId="45709222" w:rsidR="00D85B53" w:rsidRDefault="00DD3A3A" w:rsidP="004B08E8">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szCs w:val="24"/>
              </w:rPr>
              <w:t>6.0</w:t>
            </w:r>
          </w:p>
        </w:tc>
        <w:tc>
          <w:tcPr>
            <w:tcW w:w="5492" w:type="dxa"/>
          </w:tcPr>
          <w:p w14:paraId="67D40E23" w14:textId="77777777" w:rsidR="00D85B53" w:rsidRDefault="002E1079" w:rsidP="004C23AF">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2E1079">
              <w:rPr>
                <w:rFonts w:asciiTheme="minorHAnsi" w:hAnsiTheme="minorHAnsi" w:cstheme="minorHAnsi"/>
                <w:i/>
                <w:iCs/>
                <w:szCs w:val="24"/>
              </w:rPr>
              <w:t>Car owners are forever being punished STOP the war on  Cars , they are essential to most people</w:t>
            </w:r>
          </w:p>
          <w:p w14:paraId="67B8514A" w14:textId="77777777" w:rsidR="002E1079" w:rsidRDefault="005447B6" w:rsidP="004C23AF">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5447B6">
              <w:rPr>
                <w:rFonts w:asciiTheme="minorHAnsi" w:hAnsiTheme="minorHAnsi" w:cstheme="minorHAnsi"/>
                <w:i/>
                <w:iCs/>
                <w:szCs w:val="24"/>
              </w:rPr>
              <w:t>Since the introduction of parking permits it is being used to milk motorists</w:t>
            </w:r>
          </w:p>
          <w:p w14:paraId="3A1A5040" w14:textId="323FCF09" w:rsidR="005447B6" w:rsidRPr="002A193E" w:rsidRDefault="004C23AF" w:rsidP="0030653F">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4C23AF">
              <w:rPr>
                <w:rFonts w:asciiTheme="minorHAnsi" w:hAnsiTheme="minorHAnsi" w:cstheme="minorHAnsi"/>
                <w:i/>
                <w:iCs/>
                <w:szCs w:val="24"/>
              </w:rPr>
              <w:t xml:space="preserve">yet more evidence os the war on cars leading to the degradation  of the city centre. As more people are forced off the road or out of the city the only benefit is to out of town retail parks and online companies. Further compounded by loss of income from </w:t>
            </w:r>
            <w:r w:rsidRPr="004C23AF">
              <w:rPr>
                <w:rFonts w:asciiTheme="minorHAnsi" w:hAnsiTheme="minorHAnsi" w:cstheme="minorHAnsi"/>
                <w:i/>
                <w:iCs/>
                <w:szCs w:val="24"/>
              </w:rPr>
              <w:lastRenderedPageBreak/>
              <w:t>business rates</w:t>
            </w:r>
          </w:p>
        </w:tc>
      </w:tr>
      <w:tr w:rsidR="00D123A1" w14:paraId="34132CCF" w14:textId="77777777" w:rsidTr="0023399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057F8D39" w14:textId="07CC0885" w:rsidR="00D123A1" w:rsidRPr="00D123A1" w:rsidRDefault="0023399D" w:rsidP="0030653F">
            <w:pPr>
              <w:widowControl w:val="0"/>
              <w:autoSpaceDE w:val="0"/>
              <w:autoSpaceDN w:val="0"/>
              <w:adjustRightInd w:val="0"/>
              <w:rPr>
                <w:rFonts w:cs="Calibri"/>
                <w:color w:val="000000"/>
                <w:szCs w:val="24"/>
              </w:rPr>
            </w:pPr>
            <w:r w:rsidRPr="0023399D">
              <w:rPr>
                <w:rFonts w:cs="Calibri"/>
                <w:color w:val="000000"/>
                <w:szCs w:val="24"/>
              </w:rPr>
              <w:lastRenderedPageBreak/>
              <w:t>Better public transport / infrastructure required</w:t>
            </w:r>
          </w:p>
        </w:tc>
        <w:tc>
          <w:tcPr>
            <w:tcW w:w="594" w:type="dxa"/>
          </w:tcPr>
          <w:p w14:paraId="09597F0E" w14:textId="4A35395C" w:rsidR="00D123A1" w:rsidRDefault="0023399D" w:rsidP="004B08E8">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szCs w:val="24"/>
              </w:rPr>
              <w:t>32</w:t>
            </w:r>
          </w:p>
        </w:tc>
        <w:tc>
          <w:tcPr>
            <w:tcW w:w="709" w:type="dxa"/>
          </w:tcPr>
          <w:p w14:paraId="496BEA2B" w14:textId="7FABF084" w:rsidR="00D123A1" w:rsidRDefault="00DD3A3A" w:rsidP="004B08E8">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szCs w:val="24"/>
              </w:rPr>
              <w:t>5.2</w:t>
            </w:r>
          </w:p>
        </w:tc>
        <w:tc>
          <w:tcPr>
            <w:tcW w:w="5492" w:type="dxa"/>
          </w:tcPr>
          <w:p w14:paraId="7D80184B" w14:textId="77777777" w:rsidR="00D123A1" w:rsidRDefault="00433638" w:rsidP="00F7102D">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433638">
              <w:rPr>
                <w:rFonts w:asciiTheme="minorHAnsi" w:hAnsiTheme="minorHAnsi" w:cstheme="minorHAnsi"/>
                <w:i/>
                <w:iCs/>
                <w:szCs w:val="24"/>
              </w:rPr>
              <w:t>Many people have no option to owen a car even if they don't use it a lot as the publice transport is so bad</w:t>
            </w:r>
          </w:p>
          <w:p w14:paraId="4D67F68A" w14:textId="77777777" w:rsidR="00433638" w:rsidRDefault="00F7102D" w:rsidP="00F7102D">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F7102D">
              <w:rPr>
                <w:rFonts w:asciiTheme="minorHAnsi" w:hAnsiTheme="minorHAnsi" w:cstheme="minorHAnsi"/>
                <w:i/>
                <w:iCs/>
                <w:szCs w:val="24"/>
              </w:rPr>
              <w:t>A resident should not need to pay because you have turned much parking in to cycle lanes with inadequate public transport</w:t>
            </w:r>
          </w:p>
          <w:p w14:paraId="4C03424C" w14:textId="17D774B2" w:rsidR="00F7102D" w:rsidRPr="002A193E" w:rsidRDefault="00F7102D" w:rsidP="0030653F">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F7102D">
              <w:rPr>
                <w:rFonts w:asciiTheme="minorHAnsi" w:hAnsiTheme="minorHAnsi" w:cstheme="minorHAnsi"/>
                <w:i/>
                <w:iCs/>
                <w:szCs w:val="24"/>
              </w:rPr>
              <w:t>Would be a huge burden on students and families, an increase in parking permits should be followed by improvement of public transport.</w:t>
            </w:r>
          </w:p>
        </w:tc>
      </w:tr>
      <w:tr w:rsidR="0023399D" w14:paraId="18C6E919" w14:textId="77777777" w:rsidTr="0023399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579C9BB6" w14:textId="4BCF9F97" w:rsidR="0023399D" w:rsidRPr="0023399D" w:rsidRDefault="00CB0A8F" w:rsidP="0030653F">
            <w:pPr>
              <w:widowControl w:val="0"/>
              <w:autoSpaceDE w:val="0"/>
              <w:autoSpaceDN w:val="0"/>
              <w:adjustRightInd w:val="0"/>
              <w:rPr>
                <w:rFonts w:cs="Calibri"/>
                <w:color w:val="000000"/>
                <w:szCs w:val="24"/>
              </w:rPr>
            </w:pPr>
            <w:r w:rsidRPr="00CB0A8F">
              <w:rPr>
                <w:rFonts w:cs="Calibri"/>
                <w:color w:val="000000"/>
                <w:szCs w:val="24"/>
              </w:rPr>
              <w:t>Vehicle(s) may be essential e.g. for work</w:t>
            </w:r>
          </w:p>
        </w:tc>
        <w:tc>
          <w:tcPr>
            <w:tcW w:w="594" w:type="dxa"/>
          </w:tcPr>
          <w:p w14:paraId="2E0E6717" w14:textId="599417FA" w:rsidR="0023399D" w:rsidRDefault="00CB0A8F" w:rsidP="004B08E8">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szCs w:val="24"/>
              </w:rPr>
              <w:t>30</w:t>
            </w:r>
          </w:p>
        </w:tc>
        <w:tc>
          <w:tcPr>
            <w:tcW w:w="709" w:type="dxa"/>
          </w:tcPr>
          <w:p w14:paraId="7995AC40" w14:textId="048C3729" w:rsidR="0023399D" w:rsidRDefault="000A3449" w:rsidP="004B08E8">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szCs w:val="24"/>
              </w:rPr>
              <w:t>4.9</w:t>
            </w:r>
          </w:p>
        </w:tc>
        <w:tc>
          <w:tcPr>
            <w:tcW w:w="5492" w:type="dxa"/>
          </w:tcPr>
          <w:p w14:paraId="5BB1AA2F" w14:textId="77777777" w:rsidR="0023399D" w:rsidRDefault="006E3F51" w:rsidP="007A49B4">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6E3F51">
              <w:rPr>
                <w:rFonts w:asciiTheme="minorHAnsi" w:hAnsiTheme="minorHAnsi" w:cstheme="minorHAnsi"/>
                <w:i/>
                <w:iCs/>
                <w:szCs w:val="24"/>
              </w:rPr>
              <w:t>That's penalising people who often work from home/run a business needing a vehicle. Its 2025 not 1995.</w:t>
            </w:r>
          </w:p>
          <w:p w14:paraId="3C263F17" w14:textId="77777777" w:rsidR="006E3F51" w:rsidRDefault="007A49B4" w:rsidP="007A49B4">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7A49B4">
              <w:rPr>
                <w:rFonts w:asciiTheme="minorHAnsi" w:hAnsiTheme="minorHAnsi" w:cstheme="minorHAnsi"/>
                <w:i/>
                <w:iCs/>
                <w:szCs w:val="24"/>
              </w:rPr>
              <w:t>An ‘easy’ council income target that penalises those living in city centre locations, esp those who need their vehicle</w:t>
            </w:r>
          </w:p>
          <w:p w14:paraId="7DFE1DB7" w14:textId="7FA7E232" w:rsidR="007A49B4" w:rsidRPr="002A193E" w:rsidRDefault="007A49B4" w:rsidP="0030653F">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7A49B4">
              <w:rPr>
                <w:rFonts w:asciiTheme="minorHAnsi" w:hAnsiTheme="minorHAnsi" w:cstheme="minorHAnsi"/>
                <w:i/>
                <w:iCs/>
                <w:szCs w:val="24"/>
              </w:rPr>
              <w:t>The second permit increase is far too high. If a couple or family require multiple cars this unfairly punishes them. Some people have work vans for exmaple.</w:t>
            </w:r>
          </w:p>
        </w:tc>
      </w:tr>
      <w:tr w:rsidR="00CB0A8F" w14:paraId="44D21DD7" w14:textId="77777777" w:rsidTr="0023399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60BC34F8" w14:textId="6967A0C8" w:rsidR="00CB0A8F" w:rsidRPr="00CB0A8F" w:rsidRDefault="008A48F7" w:rsidP="0030653F">
            <w:pPr>
              <w:widowControl w:val="0"/>
              <w:autoSpaceDE w:val="0"/>
              <w:autoSpaceDN w:val="0"/>
              <w:adjustRightInd w:val="0"/>
              <w:rPr>
                <w:rFonts w:cs="Calibri"/>
                <w:color w:val="000000"/>
                <w:szCs w:val="24"/>
              </w:rPr>
            </w:pPr>
            <w:r w:rsidRPr="008A48F7">
              <w:rPr>
                <w:rFonts w:cs="Calibri"/>
                <w:color w:val="000000"/>
                <w:szCs w:val="24"/>
              </w:rPr>
              <w:t>Price has increased recently</w:t>
            </w:r>
          </w:p>
        </w:tc>
        <w:tc>
          <w:tcPr>
            <w:tcW w:w="594" w:type="dxa"/>
          </w:tcPr>
          <w:p w14:paraId="2F48FBF1" w14:textId="7B9B3E2C" w:rsidR="00CB0A8F" w:rsidRDefault="008A48F7" w:rsidP="004B08E8">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szCs w:val="24"/>
              </w:rPr>
              <w:t>22</w:t>
            </w:r>
          </w:p>
        </w:tc>
        <w:tc>
          <w:tcPr>
            <w:tcW w:w="709" w:type="dxa"/>
          </w:tcPr>
          <w:p w14:paraId="1DF621F9" w14:textId="2EC3719A" w:rsidR="00CB0A8F" w:rsidRDefault="000A3449" w:rsidP="004B08E8">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szCs w:val="24"/>
              </w:rPr>
              <w:t>3.6</w:t>
            </w:r>
          </w:p>
        </w:tc>
        <w:tc>
          <w:tcPr>
            <w:tcW w:w="5492" w:type="dxa"/>
          </w:tcPr>
          <w:p w14:paraId="4005B053" w14:textId="77777777" w:rsidR="00CB0A8F" w:rsidRDefault="00160F56" w:rsidP="006D1842">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160F56">
              <w:rPr>
                <w:rFonts w:asciiTheme="minorHAnsi" w:hAnsiTheme="minorHAnsi" w:cstheme="minorHAnsi"/>
                <w:i/>
                <w:iCs/>
                <w:szCs w:val="24"/>
              </w:rPr>
              <w:t>It has only just gone up in price.</w:t>
            </w:r>
          </w:p>
          <w:p w14:paraId="068203A2" w14:textId="4658728C" w:rsidR="00160F56" w:rsidRPr="002A193E" w:rsidRDefault="006D1842" w:rsidP="0030653F">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6D1842">
              <w:rPr>
                <w:rFonts w:asciiTheme="minorHAnsi" w:hAnsiTheme="minorHAnsi" w:cstheme="minorHAnsi"/>
                <w:i/>
                <w:iCs/>
                <w:szCs w:val="24"/>
              </w:rPr>
              <w:t>last year was a massive hike in resident parking in cathays</w:t>
            </w:r>
          </w:p>
        </w:tc>
      </w:tr>
      <w:tr w:rsidR="008A48F7" w14:paraId="6B42F000" w14:textId="77777777" w:rsidTr="0023399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6F3DE33B" w14:textId="2EE82B38" w:rsidR="008A48F7" w:rsidRPr="008A48F7" w:rsidRDefault="00AE252F" w:rsidP="0030653F">
            <w:pPr>
              <w:widowControl w:val="0"/>
              <w:autoSpaceDE w:val="0"/>
              <w:autoSpaceDN w:val="0"/>
              <w:adjustRightInd w:val="0"/>
              <w:rPr>
                <w:rFonts w:cs="Calibri"/>
                <w:color w:val="000000"/>
                <w:szCs w:val="24"/>
              </w:rPr>
            </w:pPr>
            <w:r w:rsidRPr="00AE252F">
              <w:rPr>
                <w:rFonts w:cs="Calibri"/>
                <w:color w:val="000000"/>
                <w:szCs w:val="24"/>
              </w:rPr>
              <w:t>Money-making exercise</w:t>
            </w:r>
          </w:p>
        </w:tc>
        <w:tc>
          <w:tcPr>
            <w:tcW w:w="594" w:type="dxa"/>
          </w:tcPr>
          <w:p w14:paraId="34435215" w14:textId="68FFB1A4" w:rsidR="008A48F7" w:rsidRDefault="00AE252F" w:rsidP="004B08E8">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szCs w:val="24"/>
              </w:rPr>
              <w:t>17</w:t>
            </w:r>
          </w:p>
        </w:tc>
        <w:tc>
          <w:tcPr>
            <w:tcW w:w="709" w:type="dxa"/>
          </w:tcPr>
          <w:p w14:paraId="15B0CF04" w14:textId="4EA6035A" w:rsidR="008A48F7" w:rsidRDefault="00AE252F" w:rsidP="004B08E8">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szCs w:val="24"/>
              </w:rPr>
              <w:t>2.</w:t>
            </w:r>
            <w:r w:rsidR="000A3449">
              <w:rPr>
                <w:rFonts w:cs="Calibri"/>
                <w:i/>
                <w:iCs/>
                <w:color w:val="000000"/>
                <w:szCs w:val="24"/>
              </w:rPr>
              <w:t>8</w:t>
            </w:r>
          </w:p>
        </w:tc>
        <w:tc>
          <w:tcPr>
            <w:tcW w:w="5492" w:type="dxa"/>
          </w:tcPr>
          <w:p w14:paraId="28E794BE" w14:textId="77777777" w:rsidR="008A48F7" w:rsidRDefault="00541091" w:rsidP="0075227B">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541091">
              <w:rPr>
                <w:rFonts w:asciiTheme="minorHAnsi" w:hAnsiTheme="minorHAnsi" w:cstheme="minorHAnsi"/>
                <w:i/>
                <w:iCs/>
                <w:szCs w:val="24"/>
              </w:rPr>
              <w:t>already l paying to much as this is purely a revenue generator for the council</w:t>
            </w:r>
          </w:p>
          <w:p w14:paraId="3B0288B2" w14:textId="2F1E088C" w:rsidR="00541091" w:rsidRPr="002A193E" w:rsidRDefault="00A61A18" w:rsidP="0030653F">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A61A18">
              <w:rPr>
                <w:rFonts w:asciiTheme="minorHAnsi" w:hAnsiTheme="minorHAnsi" w:cstheme="minorHAnsi"/>
                <w:i/>
                <w:iCs/>
                <w:szCs w:val="24"/>
              </w:rPr>
              <w:t>This is a tax raising scam</w:t>
            </w:r>
          </w:p>
        </w:tc>
      </w:tr>
      <w:tr w:rsidR="00AE252F" w14:paraId="05743152" w14:textId="77777777" w:rsidTr="0023399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0DBBC0E4" w14:textId="20E5C20F" w:rsidR="00AE252F" w:rsidRPr="00AE252F" w:rsidRDefault="00EE48BC" w:rsidP="0030653F">
            <w:pPr>
              <w:widowControl w:val="0"/>
              <w:autoSpaceDE w:val="0"/>
              <w:autoSpaceDN w:val="0"/>
              <w:adjustRightInd w:val="0"/>
              <w:rPr>
                <w:rFonts w:cs="Calibri"/>
                <w:color w:val="000000"/>
                <w:szCs w:val="24"/>
              </w:rPr>
            </w:pPr>
            <w:r w:rsidRPr="00EE48BC">
              <w:rPr>
                <w:rFonts w:cs="Calibri"/>
                <w:color w:val="000000"/>
                <w:szCs w:val="24"/>
              </w:rPr>
              <w:t>More information required</w:t>
            </w:r>
          </w:p>
        </w:tc>
        <w:tc>
          <w:tcPr>
            <w:tcW w:w="594" w:type="dxa"/>
          </w:tcPr>
          <w:p w14:paraId="76E3A38C" w14:textId="5E2BC399" w:rsidR="00AE252F" w:rsidRDefault="00EE48BC" w:rsidP="004B08E8">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szCs w:val="24"/>
              </w:rPr>
              <w:t>17</w:t>
            </w:r>
          </w:p>
        </w:tc>
        <w:tc>
          <w:tcPr>
            <w:tcW w:w="709" w:type="dxa"/>
          </w:tcPr>
          <w:p w14:paraId="16061EF5" w14:textId="67FDA9D9" w:rsidR="00AE252F" w:rsidRDefault="00EE48BC" w:rsidP="004B08E8">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szCs w:val="24"/>
              </w:rPr>
              <w:t>2.</w:t>
            </w:r>
            <w:r w:rsidR="000A3449">
              <w:rPr>
                <w:rFonts w:cs="Calibri"/>
                <w:i/>
                <w:iCs/>
                <w:color w:val="000000"/>
                <w:szCs w:val="24"/>
              </w:rPr>
              <w:t>8</w:t>
            </w:r>
          </w:p>
        </w:tc>
        <w:tc>
          <w:tcPr>
            <w:tcW w:w="5492" w:type="dxa"/>
          </w:tcPr>
          <w:p w14:paraId="5EEF64D3" w14:textId="352E15CA" w:rsidR="00AE252F" w:rsidRDefault="00544D3E" w:rsidP="00F35691">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544D3E">
              <w:rPr>
                <w:rFonts w:asciiTheme="minorHAnsi" w:hAnsiTheme="minorHAnsi" w:cstheme="minorHAnsi"/>
                <w:i/>
                <w:iCs/>
                <w:szCs w:val="24"/>
              </w:rPr>
              <w:t>Its just a revenue raising  service but then say doesnt even cover costs Where is revenue bing spent?</w:t>
            </w:r>
            <w:r w:rsidR="00F35691">
              <w:rPr>
                <w:rFonts w:asciiTheme="minorHAnsi" w:hAnsiTheme="minorHAnsi" w:cstheme="minorHAnsi"/>
                <w:i/>
                <w:iCs/>
                <w:szCs w:val="24"/>
              </w:rPr>
              <w:t xml:space="preserve"> </w:t>
            </w:r>
            <w:r w:rsidRPr="00544D3E">
              <w:rPr>
                <w:rFonts w:asciiTheme="minorHAnsi" w:hAnsiTheme="minorHAnsi" w:cstheme="minorHAnsi"/>
                <w:i/>
                <w:iCs/>
                <w:szCs w:val="24"/>
              </w:rPr>
              <w:t>enforcement sould be self funding by the fines</w:t>
            </w:r>
          </w:p>
          <w:p w14:paraId="03DE6277" w14:textId="3E69F5AB" w:rsidR="00544D3E" w:rsidRPr="002A193E" w:rsidRDefault="00F35691" w:rsidP="0030653F">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F35691">
              <w:rPr>
                <w:rFonts w:asciiTheme="minorHAnsi" w:hAnsiTheme="minorHAnsi" w:cstheme="minorHAnsi"/>
                <w:i/>
                <w:iCs/>
                <w:szCs w:val="24"/>
              </w:rPr>
              <w:t>Why the increased cost of administration, permits are mainly purchased online.</w:t>
            </w:r>
          </w:p>
        </w:tc>
      </w:tr>
      <w:tr w:rsidR="00EE48BC" w14:paraId="7C880207" w14:textId="77777777" w:rsidTr="0023399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727D621E" w14:textId="0CA1B954" w:rsidR="00EE48BC" w:rsidRPr="00EE48BC" w:rsidRDefault="00CB14AE" w:rsidP="0030653F">
            <w:pPr>
              <w:widowControl w:val="0"/>
              <w:autoSpaceDE w:val="0"/>
              <w:autoSpaceDN w:val="0"/>
              <w:adjustRightInd w:val="0"/>
              <w:rPr>
                <w:rFonts w:cs="Calibri"/>
                <w:color w:val="000000"/>
                <w:szCs w:val="24"/>
              </w:rPr>
            </w:pPr>
            <w:r w:rsidRPr="00CB14AE">
              <w:rPr>
                <w:rFonts w:cs="Calibri"/>
                <w:color w:val="000000"/>
                <w:szCs w:val="24"/>
              </w:rPr>
              <w:t>Visitor permit comment</w:t>
            </w:r>
          </w:p>
        </w:tc>
        <w:tc>
          <w:tcPr>
            <w:tcW w:w="594" w:type="dxa"/>
          </w:tcPr>
          <w:p w14:paraId="4F2A0E3D" w14:textId="0CB35D58" w:rsidR="00EE48BC" w:rsidRDefault="00CB14AE" w:rsidP="004B08E8">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szCs w:val="24"/>
              </w:rPr>
              <w:t>17</w:t>
            </w:r>
          </w:p>
        </w:tc>
        <w:tc>
          <w:tcPr>
            <w:tcW w:w="709" w:type="dxa"/>
          </w:tcPr>
          <w:p w14:paraId="1B7115F3" w14:textId="665B7567" w:rsidR="00EE48BC" w:rsidRDefault="00CB14AE" w:rsidP="004B08E8">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szCs w:val="24"/>
              </w:rPr>
              <w:t>2.</w:t>
            </w:r>
            <w:r w:rsidR="009F1C27">
              <w:rPr>
                <w:rFonts w:cs="Calibri"/>
                <w:i/>
                <w:iCs/>
                <w:color w:val="000000"/>
                <w:szCs w:val="24"/>
              </w:rPr>
              <w:t>8</w:t>
            </w:r>
          </w:p>
        </w:tc>
        <w:tc>
          <w:tcPr>
            <w:tcW w:w="5492" w:type="dxa"/>
          </w:tcPr>
          <w:p w14:paraId="66F11B3E" w14:textId="77777777" w:rsidR="00EE48BC" w:rsidRDefault="00F368D6" w:rsidP="00C80761">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F368D6">
              <w:rPr>
                <w:rFonts w:asciiTheme="minorHAnsi" w:hAnsiTheme="minorHAnsi" w:cstheme="minorHAnsi"/>
                <w:i/>
                <w:iCs/>
                <w:szCs w:val="24"/>
              </w:rPr>
              <w:t>The second parking permit rise is too expensive, especially for elderly people. It will discourage visitors which will further isolate them</w:t>
            </w:r>
          </w:p>
          <w:p w14:paraId="5C63D24F" w14:textId="3E296983" w:rsidR="00F368D6" w:rsidRPr="002A193E" w:rsidRDefault="00C80761" w:rsidP="0030653F">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C80761">
              <w:rPr>
                <w:rFonts w:asciiTheme="minorHAnsi" w:hAnsiTheme="minorHAnsi" w:cstheme="minorHAnsi"/>
                <w:i/>
                <w:iCs/>
                <w:szCs w:val="24"/>
              </w:rPr>
              <w:t>Too expensive for visitors permit</w:t>
            </w:r>
          </w:p>
        </w:tc>
      </w:tr>
      <w:tr w:rsidR="00CB14AE" w14:paraId="1ECD4F05" w14:textId="77777777" w:rsidTr="0023399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2D27A5AF" w14:textId="2C352B3A" w:rsidR="00CB14AE" w:rsidRPr="00CB14AE" w:rsidRDefault="005878AF" w:rsidP="0030653F">
            <w:pPr>
              <w:widowControl w:val="0"/>
              <w:autoSpaceDE w:val="0"/>
              <w:autoSpaceDN w:val="0"/>
              <w:adjustRightInd w:val="0"/>
              <w:rPr>
                <w:rFonts w:cs="Calibri"/>
                <w:color w:val="000000"/>
                <w:szCs w:val="24"/>
              </w:rPr>
            </w:pPr>
            <w:r w:rsidRPr="005878AF">
              <w:rPr>
                <w:rFonts w:cs="Calibri"/>
                <w:color w:val="000000"/>
                <w:szCs w:val="24"/>
              </w:rPr>
              <w:t>Increase further</w:t>
            </w:r>
          </w:p>
        </w:tc>
        <w:tc>
          <w:tcPr>
            <w:tcW w:w="594" w:type="dxa"/>
          </w:tcPr>
          <w:p w14:paraId="650BFD85" w14:textId="2205D7BF" w:rsidR="00CB14AE" w:rsidRDefault="00CB14AE" w:rsidP="004B08E8">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szCs w:val="24"/>
              </w:rPr>
              <w:t>15</w:t>
            </w:r>
          </w:p>
        </w:tc>
        <w:tc>
          <w:tcPr>
            <w:tcW w:w="709" w:type="dxa"/>
          </w:tcPr>
          <w:p w14:paraId="1809B415" w14:textId="269CA970" w:rsidR="00CB14AE" w:rsidRDefault="005878AF" w:rsidP="004B08E8">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szCs w:val="24"/>
              </w:rPr>
              <w:t>1.</w:t>
            </w:r>
            <w:r w:rsidR="009F1C27">
              <w:rPr>
                <w:rFonts w:cs="Calibri"/>
                <w:i/>
                <w:iCs/>
                <w:color w:val="000000"/>
                <w:szCs w:val="24"/>
              </w:rPr>
              <w:t>4</w:t>
            </w:r>
          </w:p>
        </w:tc>
        <w:tc>
          <w:tcPr>
            <w:tcW w:w="5492" w:type="dxa"/>
          </w:tcPr>
          <w:p w14:paraId="264B7C3A" w14:textId="77777777" w:rsidR="00CB14AE" w:rsidRDefault="000A10DC" w:rsidP="00E91383">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0A10DC">
              <w:rPr>
                <w:rFonts w:asciiTheme="minorHAnsi" w:hAnsiTheme="minorHAnsi" w:cstheme="minorHAnsi"/>
                <w:i/>
                <w:iCs/>
                <w:szCs w:val="24"/>
              </w:rPr>
              <w:t>Should be higher with more funding for public transport so cars are not needed</w:t>
            </w:r>
          </w:p>
          <w:p w14:paraId="474E3829" w14:textId="41243724" w:rsidR="000A10DC" w:rsidRPr="002A193E" w:rsidRDefault="00E91383" w:rsidP="0030653F">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E91383">
              <w:rPr>
                <w:rFonts w:asciiTheme="minorHAnsi" w:hAnsiTheme="minorHAnsi" w:cstheme="minorHAnsi"/>
                <w:i/>
                <w:iCs/>
                <w:szCs w:val="24"/>
              </w:rPr>
              <w:t>I think the cost should be A LOT higher, £100 for the first, £85 for anymore.</w:t>
            </w:r>
          </w:p>
        </w:tc>
      </w:tr>
      <w:tr w:rsidR="005878AF" w14:paraId="1A36926B" w14:textId="77777777" w:rsidTr="0023399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3C2CF96F" w14:textId="0053F6A2" w:rsidR="005878AF" w:rsidRPr="005878AF" w:rsidRDefault="006C795F" w:rsidP="0030653F">
            <w:pPr>
              <w:widowControl w:val="0"/>
              <w:autoSpaceDE w:val="0"/>
              <w:autoSpaceDN w:val="0"/>
              <w:adjustRightInd w:val="0"/>
              <w:rPr>
                <w:rFonts w:cs="Calibri"/>
                <w:color w:val="000000"/>
                <w:szCs w:val="24"/>
              </w:rPr>
            </w:pPr>
            <w:r w:rsidRPr="006C795F">
              <w:rPr>
                <w:rFonts w:cs="Calibri"/>
                <w:color w:val="000000"/>
                <w:szCs w:val="24"/>
              </w:rPr>
              <w:t>Reduce spend / find the money elsewhere</w:t>
            </w:r>
          </w:p>
        </w:tc>
        <w:tc>
          <w:tcPr>
            <w:tcW w:w="594" w:type="dxa"/>
          </w:tcPr>
          <w:p w14:paraId="2469EB9F" w14:textId="3AEF7A0E" w:rsidR="005878AF" w:rsidRDefault="006C795F" w:rsidP="004B08E8">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szCs w:val="24"/>
              </w:rPr>
              <w:t>12</w:t>
            </w:r>
          </w:p>
        </w:tc>
        <w:tc>
          <w:tcPr>
            <w:tcW w:w="709" w:type="dxa"/>
          </w:tcPr>
          <w:p w14:paraId="0E80F381" w14:textId="56B36884" w:rsidR="005878AF" w:rsidRDefault="006C795F" w:rsidP="004B08E8">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szCs w:val="24"/>
              </w:rPr>
              <w:t>1.</w:t>
            </w:r>
            <w:r w:rsidR="009F1C27">
              <w:rPr>
                <w:rFonts w:cs="Calibri"/>
                <w:i/>
                <w:iCs/>
                <w:color w:val="000000"/>
                <w:szCs w:val="24"/>
              </w:rPr>
              <w:t>9</w:t>
            </w:r>
          </w:p>
        </w:tc>
        <w:tc>
          <w:tcPr>
            <w:tcW w:w="5492" w:type="dxa"/>
          </w:tcPr>
          <w:p w14:paraId="76E3DB3D" w14:textId="77777777" w:rsidR="005878AF" w:rsidRDefault="00251EA6" w:rsidP="003F6814">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251EA6">
              <w:rPr>
                <w:rFonts w:asciiTheme="minorHAnsi" w:hAnsiTheme="minorHAnsi" w:cstheme="minorHAnsi"/>
                <w:i/>
                <w:iCs/>
                <w:szCs w:val="24"/>
              </w:rPr>
              <w:t>The charges are high enough staffing levels should be reduced</w:t>
            </w:r>
          </w:p>
          <w:p w14:paraId="040A4CF2" w14:textId="20C1AF77" w:rsidR="00251EA6" w:rsidRPr="002A193E" w:rsidRDefault="003F6814" w:rsidP="0030653F">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3F6814">
              <w:rPr>
                <w:rFonts w:asciiTheme="minorHAnsi" w:hAnsiTheme="minorHAnsi" w:cstheme="minorHAnsi"/>
                <w:i/>
                <w:iCs/>
                <w:szCs w:val="24"/>
              </w:rPr>
              <w:t xml:space="preserve">instead of increasing council should decrease free </w:t>
            </w:r>
            <w:r w:rsidRPr="003F6814">
              <w:rPr>
                <w:rFonts w:asciiTheme="minorHAnsi" w:hAnsiTheme="minorHAnsi" w:cstheme="minorHAnsi"/>
                <w:i/>
                <w:iCs/>
                <w:szCs w:val="24"/>
              </w:rPr>
              <w:lastRenderedPageBreak/>
              <w:t>parking</w:t>
            </w:r>
          </w:p>
        </w:tc>
      </w:tr>
      <w:tr w:rsidR="00911D2B" w14:paraId="096C2BF0" w14:textId="77777777" w:rsidTr="0023399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2372E9C2" w14:textId="0AA49A51" w:rsidR="00911D2B" w:rsidRPr="006C795F" w:rsidRDefault="00911D2B" w:rsidP="00911D2B">
            <w:pPr>
              <w:widowControl w:val="0"/>
              <w:autoSpaceDE w:val="0"/>
              <w:autoSpaceDN w:val="0"/>
              <w:adjustRightInd w:val="0"/>
              <w:rPr>
                <w:rFonts w:cs="Calibri"/>
                <w:color w:val="000000"/>
                <w:szCs w:val="24"/>
              </w:rPr>
            </w:pPr>
            <w:r w:rsidRPr="00995BA4">
              <w:rPr>
                <w:rFonts w:cs="Calibri"/>
                <w:color w:val="000000"/>
                <w:szCs w:val="24"/>
              </w:rPr>
              <w:lastRenderedPageBreak/>
              <w:t>HMOs / Students</w:t>
            </w:r>
          </w:p>
        </w:tc>
        <w:tc>
          <w:tcPr>
            <w:tcW w:w="594" w:type="dxa"/>
          </w:tcPr>
          <w:p w14:paraId="0A7E7A51" w14:textId="67C0CA40" w:rsidR="00911D2B" w:rsidRDefault="00911D2B" w:rsidP="00911D2B">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szCs w:val="24"/>
              </w:rPr>
              <w:t>10</w:t>
            </w:r>
          </w:p>
        </w:tc>
        <w:tc>
          <w:tcPr>
            <w:tcW w:w="709" w:type="dxa"/>
          </w:tcPr>
          <w:p w14:paraId="312729CD" w14:textId="770A6C22" w:rsidR="00911D2B" w:rsidRDefault="00911D2B" w:rsidP="00911D2B">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szCs w:val="24"/>
              </w:rPr>
              <w:t>1.</w:t>
            </w:r>
            <w:r w:rsidR="00FD0079">
              <w:rPr>
                <w:rFonts w:cs="Calibri"/>
                <w:i/>
                <w:iCs/>
                <w:color w:val="000000"/>
                <w:szCs w:val="24"/>
              </w:rPr>
              <w:t>6</w:t>
            </w:r>
          </w:p>
        </w:tc>
        <w:tc>
          <w:tcPr>
            <w:tcW w:w="5492" w:type="dxa"/>
          </w:tcPr>
          <w:p w14:paraId="06ECC318" w14:textId="77777777" w:rsidR="00911D2B" w:rsidRDefault="00C74D9A" w:rsidP="00EB290D">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C74D9A">
              <w:rPr>
                <w:rFonts w:asciiTheme="minorHAnsi" w:hAnsiTheme="minorHAnsi" w:cstheme="minorHAnsi"/>
                <w:i/>
                <w:iCs/>
                <w:szCs w:val="24"/>
              </w:rPr>
              <w:t>Having to pay for a permit and still not being able to park because of the high amount of students is offensive</w:t>
            </w:r>
          </w:p>
          <w:p w14:paraId="467B760A" w14:textId="40ACABF2" w:rsidR="00C74D9A" w:rsidRPr="002A193E" w:rsidRDefault="0057666A" w:rsidP="00911D2B">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57666A">
              <w:rPr>
                <w:rFonts w:asciiTheme="minorHAnsi" w:hAnsiTheme="minorHAnsi" w:cstheme="minorHAnsi"/>
                <w:i/>
                <w:iCs/>
                <w:szCs w:val="24"/>
              </w:rPr>
              <w:t>It's your choice to sell the land to developers. They then build 100's of properties without any parking. Then you want to charge people a huge amount to park near these buildings. Could you maybe start making sure that developers are putting in parking for these residential building. For the flats, there could be underground parking. A minimum of 1 space per flat. For the houses instead of having terrace houses with no garden or anything maybe offer building with parking for at least one car per house. With more and more families living under one roof because of the cost of buying and renting there are more cars to one property. This is on you. Public transport is shocking and unreliable so people have to use their own form of transport.</w:t>
            </w:r>
          </w:p>
        </w:tc>
      </w:tr>
      <w:tr w:rsidR="00911D2B" w14:paraId="63AD49DB" w14:textId="77777777" w:rsidTr="0023399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456647D8" w14:textId="3E0CC8E9" w:rsidR="00911D2B" w:rsidRPr="006C795F" w:rsidRDefault="00911D2B" w:rsidP="00911D2B">
            <w:pPr>
              <w:widowControl w:val="0"/>
              <w:autoSpaceDE w:val="0"/>
              <w:autoSpaceDN w:val="0"/>
              <w:adjustRightInd w:val="0"/>
              <w:rPr>
                <w:rFonts w:cs="Calibri"/>
                <w:color w:val="000000"/>
                <w:szCs w:val="24"/>
              </w:rPr>
            </w:pPr>
            <w:r w:rsidRPr="00001906">
              <w:rPr>
                <w:rFonts w:cs="Calibri"/>
                <w:color w:val="000000"/>
                <w:szCs w:val="24"/>
              </w:rPr>
              <w:t>Car ownership is already expensive</w:t>
            </w:r>
          </w:p>
        </w:tc>
        <w:tc>
          <w:tcPr>
            <w:tcW w:w="594" w:type="dxa"/>
          </w:tcPr>
          <w:p w14:paraId="7FDF113E" w14:textId="0B847029" w:rsidR="00911D2B" w:rsidRDefault="00911D2B" w:rsidP="00911D2B">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szCs w:val="24"/>
              </w:rPr>
              <w:t>9</w:t>
            </w:r>
          </w:p>
        </w:tc>
        <w:tc>
          <w:tcPr>
            <w:tcW w:w="709" w:type="dxa"/>
          </w:tcPr>
          <w:p w14:paraId="2BA56751" w14:textId="7C156C3C" w:rsidR="00911D2B" w:rsidRDefault="00911D2B" w:rsidP="00911D2B">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szCs w:val="24"/>
              </w:rPr>
              <w:t>1.</w:t>
            </w:r>
            <w:r w:rsidR="008F1AF0">
              <w:rPr>
                <w:rFonts w:cs="Calibri"/>
                <w:i/>
                <w:iCs/>
                <w:color w:val="000000"/>
                <w:szCs w:val="24"/>
              </w:rPr>
              <w:t>5</w:t>
            </w:r>
          </w:p>
        </w:tc>
        <w:tc>
          <w:tcPr>
            <w:tcW w:w="5492" w:type="dxa"/>
          </w:tcPr>
          <w:p w14:paraId="5278AD93" w14:textId="77777777" w:rsidR="00911D2B" w:rsidRDefault="00F834D7" w:rsidP="009B7116">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F834D7">
              <w:rPr>
                <w:rFonts w:asciiTheme="minorHAnsi" w:hAnsiTheme="minorHAnsi" w:cstheme="minorHAnsi"/>
                <w:i/>
                <w:iCs/>
                <w:szCs w:val="24"/>
              </w:rPr>
              <w:t>People pay enough already car tax petrol , insurance</w:t>
            </w:r>
          </w:p>
          <w:p w14:paraId="03796892" w14:textId="38C1F2D0" w:rsidR="00F834D7" w:rsidRPr="002A193E" w:rsidRDefault="009B7116" w:rsidP="00911D2B">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9B7116">
              <w:rPr>
                <w:rFonts w:asciiTheme="minorHAnsi" w:hAnsiTheme="minorHAnsi" w:cstheme="minorHAnsi"/>
                <w:i/>
                <w:iCs/>
                <w:szCs w:val="24"/>
              </w:rPr>
              <w:t>People with a car are hit by other costs already.</w:t>
            </w:r>
          </w:p>
        </w:tc>
      </w:tr>
      <w:tr w:rsidR="00911D2B" w14:paraId="347B68F5" w14:textId="77777777" w:rsidTr="0023399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5F43EC87" w14:textId="14D572F0" w:rsidR="00911D2B" w:rsidRPr="00001906" w:rsidRDefault="00911D2B" w:rsidP="00911D2B">
            <w:pPr>
              <w:widowControl w:val="0"/>
              <w:autoSpaceDE w:val="0"/>
              <w:autoSpaceDN w:val="0"/>
              <w:adjustRightInd w:val="0"/>
              <w:rPr>
                <w:rFonts w:cs="Calibri"/>
                <w:color w:val="000000"/>
                <w:szCs w:val="24"/>
              </w:rPr>
            </w:pPr>
            <w:r w:rsidRPr="00144166">
              <w:rPr>
                <w:rFonts w:cs="Calibri"/>
                <w:color w:val="000000"/>
                <w:szCs w:val="24"/>
              </w:rPr>
              <w:t>Planning issue</w:t>
            </w:r>
          </w:p>
        </w:tc>
        <w:tc>
          <w:tcPr>
            <w:tcW w:w="594" w:type="dxa"/>
          </w:tcPr>
          <w:p w14:paraId="4BD5DA19" w14:textId="7D763FAA" w:rsidR="00911D2B" w:rsidRDefault="00911D2B" w:rsidP="00911D2B">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szCs w:val="24"/>
              </w:rPr>
              <w:t>9</w:t>
            </w:r>
          </w:p>
        </w:tc>
        <w:tc>
          <w:tcPr>
            <w:tcW w:w="709" w:type="dxa"/>
          </w:tcPr>
          <w:p w14:paraId="661CCFDD" w14:textId="05B6960F" w:rsidR="00911D2B" w:rsidRDefault="00911D2B" w:rsidP="00911D2B">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szCs w:val="24"/>
              </w:rPr>
              <w:t>1.</w:t>
            </w:r>
            <w:r w:rsidR="008F1AF0">
              <w:rPr>
                <w:rFonts w:cs="Calibri"/>
                <w:i/>
                <w:iCs/>
                <w:color w:val="000000"/>
                <w:szCs w:val="24"/>
              </w:rPr>
              <w:t>5</w:t>
            </w:r>
          </w:p>
        </w:tc>
        <w:tc>
          <w:tcPr>
            <w:tcW w:w="5492" w:type="dxa"/>
          </w:tcPr>
          <w:p w14:paraId="4B269C50" w14:textId="77777777" w:rsidR="00911D2B" w:rsidRDefault="006522B8" w:rsidP="00EB290D">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6522B8">
              <w:rPr>
                <w:rFonts w:asciiTheme="minorHAnsi" w:hAnsiTheme="minorHAnsi" w:cstheme="minorHAnsi"/>
                <w:i/>
                <w:iCs/>
                <w:szCs w:val="24"/>
              </w:rPr>
              <w:t>Why the residents have to pay for the bad planing of the city.</w:t>
            </w:r>
          </w:p>
          <w:p w14:paraId="7A5F48DE" w14:textId="0350F3A9" w:rsidR="006522B8" w:rsidRPr="002A193E" w:rsidRDefault="00EB290D" w:rsidP="00911D2B">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EB290D">
              <w:rPr>
                <w:rFonts w:asciiTheme="minorHAnsi" w:hAnsiTheme="minorHAnsi" w:cstheme="minorHAnsi"/>
                <w:i/>
                <w:iCs/>
                <w:szCs w:val="24"/>
              </w:rPr>
              <w:t>People should have a right to park outside their homes if no driveways are available. Maybe the council should make the provision of adequate parking for resident to be a planning requirement?</w:t>
            </w:r>
          </w:p>
        </w:tc>
      </w:tr>
      <w:tr w:rsidR="00911D2B" w14:paraId="4405348A" w14:textId="77777777" w:rsidTr="0023399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66BD1F10" w14:textId="6F39A972" w:rsidR="00911D2B" w:rsidRPr="00144166" w:rsidRDefault="00911D2B" w:rsidP="00911D2B">
            <w:pPr>
              <w:widowControl w:val="0"/>
              <w:autoSpaceDE w:val="0"/>
              <w:autoSpaceDN w:val="0"/>
              <w:adjustRightInd w:val="0"/>
              <w:rPr>
                <w:rFonts w:cs="Calibri"/>
                <w:color w:val="000000"/>
                <w:szCs w:val="24"/>
              </w:rPr>
            </w:pPr>
            <w:r w:rsidRPr="00911D2B">
              <w:rPr>
                <w:rFonts w:cs="Calibri"/>
                <w:color w:val="000000"/>
                <w:szCs w:val="24"/>
              </w:rPr>
              <w:t>Unintended consequences</w:t>
            </w:r>
          </w:p>
        </w:tc>
        <w:tc>
          <w:tcPr>
            <w:tcW w:w="594" w:type="dxa"/>
          </w:tcPr>
          <w:p w14:paraId="005D8A86" w14:textId="12265F58" w:rsidR="00911D2B" w:rsidRDefault="00911D2B" w:rsidP="00911D2B">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szCs w:val="24"/>
              </w:rPr>
              <w:t>8</w:t>
            </w:r>
          </w:p>
        </w:tc>
        <w:tc>
          <w:tcPr>
            <w:tcW w:w="709" w:type="dxa"/>
          </w:tcPr>
          <w:p w14:paraId="1F97E4C3" w14:textId="1BCFBD80" w:rsidR="00911D2B" w:rsidRDefault="00911D2B" w:rsidP="00911D2B">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szCs w:val="24"/>
              </w:rPr>
              <w:t>1.</w:t>
            </w:r>
            <w:r w:rsidR="008F1AF0">
              <w:rPr>
                <w:rFonts w:cs="Calibri"/>
                <w:i/>
                <w:iCs/>
                <w:color w:val="000000"/>
                <w:szCs w:val="24"/>
              </w:rPr>
              <w:t>3</w:t>
            </w:r>
          </w:p>
        </w:tc>
        <w:tc>
          <w:tcPr>
            <w:tcW w:w="5492" w:type="dxa"/>
          </w:tcPr>
          <w:p w14:paraId="1556B2D1" w14:textId="77777777" w:rsidR="00911D2B" w:rsidRDefault="00897E26" w:rsidP="000C025A">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897E26">
              <w:rPr>
                <w:rFonts w:asciiTheme="minorHAnsi" w:hAnsiTheme="minorHAnsi" w:cstheme="minorHAnsi"/>
                <w:i/>
                <w:iCs/>
                <w:szCs w:val="24"/>
              </w:rPr>
              <w:t>Further large increses will only encourage people who can to turn their front gardens into carparks!</w:t>
            </w:r>
          </w:p>
          <w:p w14:paraId="212FDB85" w14:textId="433C2CD7" w:rsidR="00C23A3F" w:rsidRPr="002A193E" w:rsidRDefault="00C23A3F" w:rsidP="00911D2B">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C23A3F">
              <w:rPr>
                <w:rFonts w:asciiTheme="minorHAnsi" w:hAnsiTheme="minorHAnsi" w:cstheme="minorHAnsi"/>
                <w:i/>
                <w:iCs/>
                <w:szCs w:val="24"/>
              </w:rPr>
              <w:t>I strongly disagree, i feel the increase is too high. Such a jump in fees is unfair and people will start avoiding permits</w:t>
            </w:r>
          </w:p>
        </w:tc>
      </w:tr>
      <w:tr w:rsidR="00911D2B" w14:paraId="5A978D69" w14:textId="77777777" w:rsidTr="0023399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081B5C6B" w14:textId="2D70ECD7" w:rsidR="00911D2B" w:rsidRPr="00995BA4" w:rsidRDefault="001F4A2E" w:rsidP="00911D2B">
            <w:pPr>
              <w:widowControl w:val="0"/>
              <w:autoSpaceDE w:val="0"/>
              <w:autoSpaceDN w:val="0"/>
              <w:adjustRightInd w:val="0"/>
              <w:rPr>
                <w:rFonts w:cs="Calibri"/>
                <w:color w:val="000000"/>
                <w:szCs w:val="24"/>
              </w:rPr>
            </w:pPr>
            <w:r w:rsidRPr="001F4A2E">
              <w:rPr>
                <w:rFonts w:cs="Calibri"/>
                <w:color w:val="000000"/>
                <w:szCs w:val="24"/>
              </w:rPr>
              <w:t>Don't agree with parking schemes</w:t>
            </w:r>
          </w:p>
        </w:tc>
        <w:tc>
          <w:tcPr>
            <w:tcW w:w="594" w:type="dxa"/>
          </w:tcPr>
          <w:p w14:paraId="1CB52859" w14:textId="603ABA03" w:rsidR="00911D2B" w:rsidRDefault="001F4A2E" w:rsidP="00911D2B">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szCs w:val="24"/>
              </w:rPr>
              <w:t>5</w:t>
            </w:r>
          </w:p>
        </w:tc>
        <w:tc>
          <w:tcPr>
            <w:tcW w:w="709" w:type="dxa"/>
          </w:tcPr>
          <w:p w14:paraId="6CD9B000" w14:textId="6603CC2F" w:rsidR="00911D2B" w:rsidRDefault="001F4A2E" w:rsidP="00911D2B">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szCs w:val="24"/>
              </w:rPr>
              <w:t>0.</w:t>
            </w:r>
            <w:r w:rsidR="009F1C27">
              <w:rPr>
                <w:rFonts w:cs="Calibri"/>
                <w:i/>
                <w:iCs/>
                <w:color w:val="000000"/>
                <w:szCs w:val="24"/>
              </w:rPr>
              <w:t>8</w:t>
            </w:r>
          </w:p>
        </w:tc>
        <w:tc>
          <w:tcPr>
            <w:tcW w:w="5492" w:type="dxa"/>
          </w:tcPr>
          <w:p w14:paraId="3EAC350B" w14:textId="77777777" w:rsidR="00911D2B" w:rsidRDefault="00681C10" w:rsidP="00911D2B">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681C10">
              <w:rPr>
                <w:rFonts w:asciiTheme="minorHAnsi" w:hAnsiTheme="minorHAnsi" w:cstheme="minorHAnsi"/>
                <w:i/>
                <w:iCs/>
                <w:szCs w:val="24"/>
              </w:rPr>
              <w:t>Don't agree with parking permits</w:t>
            </w:r>
          </w:p>
          <w:p w14:paraId="7641EFC0" w14:textId="418F98B9" w:rsidR="00681C10" w:rsidRPr="002A193E" w:rsidRDefault="00A43659" w:rsidP="00911D2B">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A43659">
              <w:rPr>
                <w:rFonts w:asciiTheme="minorHAnsi" w:hAnsiTheme="minorHAnsi" w:cstheme="minorHAnsi"/>
                <w:i/>
                <w:iCs/>
                <w:szCs w:val="24"/>
              </w:rPr>
              <w:t>dont agree in principle with parking permits</w:t>
            </w:r>
          </w:p>
        </w:tc>
      </w:tr>
      <w:tr w:rsidR="001F4A2E" w14:paraId="25FFA336" w14:textId="77777777" w:rsidTr="0023399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2765B366" w14:textId="40216D35" w:rsidR="001F4A2E" w:rsidRPr="001F4A2E" w:rsidRDefault="001F4A2E" w:rsidP="00911D2B">
            <w:pPr>
              <w:widowControl w:val="0"/>
              <w:autoSpaceDE w:val="0"/>
              <w:autoSpaceDN w:val="0"/>
              <w:adjustRightInd w:val="0"/>
              <w:rPr>
                <w:rFonts w:cs="Calibri"/>
                <w:color w:val="000000"/>
                <w:szCs w:val="24"/>
              </w:rPr>
            </w:pPr>
            <w:r>
              <w:rPr>
                <w:rFonts w:cs="Calibri"/>
                <w:color w:val="000000"/>
                <w:szCs w:val="24"/>
              </w:rPr>
              <w:t>Other</w:t>
            </w:r>
          </w:p>
        </w:tc>
        <w:tc>
          <w:tcPr>
            <w:tcW w:w="594" w:type="dxa"/>
          </w:tcPr>
          <w:p w14:paraId="03A01D62" w14:textId="6191C8BC" w:rsidR="001F4A2E" w:rsidRDefault="001F4A2E" w:rsidP="00911D2B">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szCs w:val="24"/>
              </w:rPr>
              <w:t>19</w:t>
            </w:r>
          </w:p>
        </w:tc>
        <w:tc>
          <w:tcPr>
            <w:tcW w:w="709" w:type="dxa"/>
          </w:tcPr>
          <w:p w14:paraId="3093FD76" w14:textId="6DCAFC65" w:rsidR="001F4A2E" w:rsidRDefault="001F4A2E" w:rsidP="00911D2B">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szCs w:val="24"/>
              </w:rPr>
              <w:t>3</w:t>
            </w:r>
            <w:r w:rsidR="009F1C27">
              <w:rPr>
                <w:rFonts w:cs="Calibri"/>
                <w:i/>
                <w:iCs/>
                <w:color w:val="000000"/>
                <w:szCs w:val="24"/>
              </w:rPr>
              <w:t>.1</w:t>
            </w:r>
          </w:p>
        </w:tc>
        <w:tc>
          <w:tcPr>
            <w:tcW w:w="5492" w:type="dxa"/>
          </w:tcPr>
          <w:p w14:paraId="0061724F" w14:textId="77777777" w:rsidR="001F4A2E" w:rsidRDefault="00D85511" w:rsidP="00AD2A54">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D85511">
              <w:rPr>
                <w:rFonts w:asciiTheme="minorHAnsi" w:hAnsiTheme="minorHAnsi" w:cstheme="minorHAnsi"/>
                <w:i/>
                <w:iCs/>
                <w:szCs w:val="24"/>
              </w:rPr>
              <w:t>Although I do not require a permit, I feel it is unfair to compare costs in Cardiff to other uk cities as different councils have their own priorities and charges for all services.</w:t>
            </w:r>
          </w:p>
          <w:p w14:paraId="11BF621D" w14:textId="77777777" w:rsidR="00D85511" w:rsidRDefault="00161E6E" w:rsidP="00AD2A54">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161E6E">
              <w:rPr>
                <w:rFonts w:asciiTheme="minorHAnsi" w:hAnsiTheme="minorHAnsi" w:cstheme="minorHAnsi"/>
                <w:i/>
                <w:iCs/>
                <w:szCs w:val="24"/>
              </w:rPr>
              <w:t>The third party app is beyond useless. Bring it in house. The increase is too much</w:t>
            </w:r>
          </w:p>
          <w:p w14:paraId="386F6EEF" w14:textId="2E7BED33" w:rsidR="009A4662" w:rsidRPr="002A193E" w:rsidRDefault="009A4662" w:rsidP="00911D2B">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9A4662">
              <w:rPr>
                <w:rFonts w:asciiTheme="minorHAnsi" w:hAnsiTheme="minorHAnsi" w:cstheme="minorHAnsi"/>
                <w:i/>
                <w:iCs/>
                <w:szCs w:val="24"/>
              </w:rPr>
              <w:t xml:space="preserve">The parking in Grangetown is appalling and I can never park anyway so this increase feels ridiculous. I would suggest charging more for vans or vehicles that are really big (eg large taxis or the chill out </w:t>
            </w:r>
            <w:r w:rsidRPr="009A4662">
              <w:rPr>
                <w:rFonts w:asciiTheme="minorHAnsi" w:hAnsiTheme="minorHAnsi" w:cstheme="minorHAnsi"/>
                <w:i/>
                <w:iCs/>
                <w:szCs w:val="24"/>
              </w:rPr>
              <w:lastRenderedPageBreak/>
              <w:t>vans). We also have a huge amount of disabled spots as our neighbours have worked out that that is a way to guarantee a space!</w:t>
            </w:r>
          </w:p>
        </w:tc>
      </w:tr>
      <w:tr w:rsidR="00911D2B" w14:paraId="5959BBA3" w14:textId="77777777" w:rsidTr="0023399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38B30862" w14:textId="77777777" w:rsidR="00911D2B" w:rsidRPr="00FA1DBB" w:rsidRDefault="00911D2B" w:rsidP="00911D2B">
            <w:pPr>
              <w:widowControl w:val="0"/>
              <w:autoSpaceDE w:val="0"/>
              <w:autoSpaceDN w:val="0"/>
              <w:adjustRightInd w:val="0"/>
              <w:rPr>
                <w:rFonts w:cs="Calibri"/>
                <w:color w:val="000000"/>
                <w:szCs w:val="24"/>
              </w:rPr>
            </w:pPr>
            <w:r w:rsidRPr="00FA1DBB">
              <w:rPr>
                <w:rFonts w:cs="Calibri"/>
                <w:color w:val="000000"/>
                <w:szCs w:val="24"/>
              </w:rPr>
              <w:lastRenderedPageBreak/>
              <w:t>Total</w:t>
            </w:r>
          </w:p>
        </w:tc>
        <w:tc>
          <w:tcPr>
            <w:tcW w:w="594" w:type="dxa"/>
          </w:tcPr>
          <w:p w14:paraId="475577A9" w14:textId="233246DF" w:rsidR="00911D2B" w:rsidRPr="00EE3CCB" w:rsidRDefault="009F1C27" w:rsidP="00911D2B">
            <w:pPr>
              <w:widowControl w:val="0"/>
              <w:autoSpaceDE w:val="0"/>
              <w:autoSpaceDN w:val="0"/>
              <w:adjustRightInd w:val="0"/>
              <w:jc w:val="right"/>
              <w:cnfStyle w:val="010000000000" w:firstRow="0" w:lastRow="1" w:firstColumn="0" w:lastColumn="0" w:oddVBand="0" w:evenVBand="0" w:oddHBand="0" w:evenHBand="0" w:firstRowFirstColumn="0" w:firstRowLastColumn="0" w:lastRowFirstColumn="0" w:lastRowLastColumn="0"/>
              <w:rPr>
                <w:rFonts w:cs="Calibri"/>
                <w:color w:val="000000"/>
                <w:szCs w:val="24"/>
              </w:rPr>
            </w:pPr>
            <w:r>
              <w:rPr>
                <w:rFonts w:cs="Calibri"/>
                <w:color w:val="000000"/>
                <w:szCs w:val="24"/>
              </w:rPr>
              <w:t>618</w:t>
            </w:r>
          </w:p>
        </w:tc>
        <w:tc>
          <w:tcPr>
            <w:tcW w:w="709" w:type="dxa"/>
          </w:tcPr>
          <w:p w14:paraId="34DC62FD" w14:textId="77777777" w:rsidR="00911D2B" w:rsidRPr="00EE3CCB" w:rsidRDefault="00911D2B" w:rsidP="00911D2B">
            <w:pPr>
              <w:widowControl w:val="0"/>
              <w:autoSpaceDE w:val="0"/>
              <w:autoSpaceDN w:val="0"/>
              <w:adjustRightInd w:val="0"/>
              <w:cnfStyle w:val="010000000000" w:firstRow="0" w:lastRow="1" w:firstColumn="0" w:lastColumn="0" w:oddVBand="0" w:evenVBand="0" w:oddHBand="0" w:evenHBand="0" w:firstRowFirstColumn="0" w:firstRowLastColumn="0" w:lastRowFirstColumn="0" w:lastRowLastColumn="0"/>
              <w:rPr>
                <w:rFonts w:cs="Calibri"/>
                <w:i/>
                <w:iCs/>
                <w:color w:val="000000"/>
                <w:szCs w:val="24"/>
              </w:rPr>
            </w:pPr>
            <w:r>
              <w:rPr>
                <w:rFonts w:cs="Calibri"/>
                <w:i/>
                <w:iCs/>
                <w:color w:val="000000"/>
                <w:szCs w:val="24"/>
              </w:rPr>
              <w:t>-</w:t>
            </w:r>
          </w:p>
        </w:tc>
        <w:tc>
          <w:tcPr>
            <w:tcW w:w="5492" w:type="dxa"/>
          </w:tcPr>
          <w:p w14:paraId="05CE6087" w14:textId="77777777" w:rsidR="00911D2B" w:rsidRDefault="00911D2B" w:rsidP="00911D2B">
            <w:pPr>
              <w:widowControl w:val="0"/>
              <w:autoSpaceDE w:val="0"/>
              <w:autoSpaceDN w:val="0"/>
              <w:adjustRightInd w:val="0"/>
              <w:spacing w:after="80"/>
              <w:ind w:left="170"/>
              <w:contextualSpacing/>
              <w:cnfStyle w:val="010000000000" w:firstRow="0" w:lastRow="1" w:firstColumn="0" w:lastColumn="0" w:oddVBand="0" w:evenVBand="0" w:oddHBand="0" w:evenHBand="0" w:firstRowFirstColumn="0" w:firstRowLastColumn="0" w:lastRowFirstColumn="0" w:lastRowLastColumn="0"/>
              <w:rPr>
                <w:rFonts w:cs="Calibri"/>
                <w:i/>
                <w:iCs/>
                <w:szCs w:val="24"/>
              </w:rPr>
            </w:pPr>
          </w:p>
        </w:tc>
      </w:tr>
    </w:tbl>
    <w:p w14:paraId="62803694" w14:textId="77777777" w:rsidR="00D34529" w:rsidRPr="00B6245C" w:rsidRDefault="00D34529" w:rsidP="00D34529">
      <w:pPr>
        <w:spacing w:after="0"/>
        <w:rPr>
          <w:i/>
          <w:iCs/>
        </w:rPr>
      </w:pPr>
      <w:r w:rsidRPr="00B6245C">
        <w:rPr>
          <w:i/>
          <w:iCs/>
        </w:rPr>
        <w:t>Note: Respondents could leave multiple comments, therefore total may exceed 100%</w:t>
      </w:r>
    </w:p>
    <w:p w14:paraId="3B588E1B" w14:textId="77777777" w:rsidR="004B587D" w:rsidRPr="00DA07B7" w:rsidRDefault="004B587D" w:rsidP="004B587D"/>
    <w:p w14:paraId="3F700EC9" w14:textId="77777777" w:rsidR="00C01176" w:rsidRPr="00DA07B7" w:rsidRDefault="00C01176" w:rsidP="00C01176"/>
    <w:p w14:paraId="6401B57D" w14:textId="77777777" w:rsidR="002612E7" w:rsidRDefault="002612E7">
      <w:pPr>
        <w:rPr>
          <w:rFonts w:asciiTheme="majorHAnsi" w:eastAsiaTheme="majorEastAsia" w:hAnsiTheme="majorHAnsi" w:cstheme="majorBidi"/>
          <w:color w:val="2F5496" w:themeColor="accent1" w:themeShade="BF"/>
          <w:sz w:val="32"/>
          <w:szCs w:val="24"/>
        </w:rPr>
      </w:pPr>
      <w:r>
        <w:br w:type="page"/>
      </w:r>
    </w:p>
    <w:p w14:paraId="423C1A5A" w14:textId="55D4E929" w:rsidR="004B587D" w:rsidRDefault="00307B96" w:rsidP="00EF4EB9">
      <w:pPr>
        <w:pStyle w:val="Heading3"/>
      </w:pPr>
      <w:bookmarkStart w:id="86" w:name="_Toc190194151"/>
      <w:r>
        <w:lastRenderedPageBreak/>
        <w:t xml:space="preserve">Young People’s Survey: </w:t>
      </w:r>
      <w:r w:rsidR="004B587D">
        <w:t>Why Do You Disagree with Increasing the Cost of Parking Permits?</w:t>
      </w:r>
      <w:bookmarkEnd w:id="86"/>
    </w:p>
    <w:p w14:paraId="5FB2E1FD" w14:textId="3442084B" w:rsidR="00D34529" w:rsidRPr="00BD2837" w:rsidRDefault="004F4097" w:rsidP="00D34529">
      <w:pPr>
        <w:rPr>
          <w:rStyle w:val="Hyperlink"/>
          <w:i/>
          <w:iCs/>
          <w:color w:val="CC0099"/>
        </w:rPr>
      </w:pPr>
      <w:hyperlink w:anchor="Page43" w:history="1">
        <w:r w:rsidRPr="00BD2837">
          <w:rPr>
            <w:rStyle w:val="Hyperlink"/>
            <w:i/>
            <w:iCs/>
            <w:color w:val="CC0099"/>
          </w:rPr>
          <w:t>Return to Page 43</w:t>
        </w:r>
      </w:hyperlink>
    </w:p>
    <w:tbl>
      <w:tblPr>
        <w:tblStyle w:val="GridTable4-Accent5"/>
        <w:tblW w:w="9351" w:type="dxa"/>
        <w:tblLook w:val="04E0" w:firstRow="1" w:lastRow="1" w:firstColumn="1" w:lastColumn="0" w:noHBand="0" w:noVBand="1"/>
      </w:tblPr>
      <w:tblGrid>
        <w:gridCol w:w="2518"/>
        <w:gridCol w:w="765"/>
        <w:gridCol w:w="709"/>
        <w:gridCol w:w="5359"/>
      </w:tblGrid>
      <w:tr w:rsidR="0064564D" w:rsidRPr="007454FF" w14:paraId="0D70C619" w14:textId="77777777" w:rsidTr="00A01C6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14D738E7" w14:textId="77777777" w:rsidR="0064564D" w:rsidRPr="007454FF" w:rsidRDefault="0064564D" w:rsidP="0030653F">
            <w:pPr>
              <w:widowControl w:val="0"/>
              <w:autoSpaceDE w:val="0"/>
              <w:autoSpaceDN w:val="0"/>
              <w:adjustRightInd w:val="0"/>
              <w:ind w:left="-120"/>
              <w:rPr>
                <w:rFonts w:ascii="Century Gothic" w:hAnsi="Century Gothic" w:cs="Calibri"/>
                <w:color w:val="FFFFFF"/>
                <w:sz w:val="22"/>
                <w:szCs w:val="22"/>
              </w:rPr>
            </w:pPr>
            <w:r w:rsidRPr="007454FF">
              <w:rPr>
                <w:rFonts w:ascii="Century Gothic" w:hAnsi="Century Gothic" w:cs="Calibri"/>
                <w:color w:val="FFFFFF"/>
                <w:sz w:val="22"/>
                <w:szCs w:val="22"/>
              </w:rPr>
              <w:t>Theme</w:t>
            </w:r>
          </w:p>
        </w:tc>
        <w:tc>
          <w:tcPr>
            <w:tcW w:w="765" w:type="dxa"/>
          </w:tcPr>
          <w:p w14:paraId="1FAEC259" w14:textId="77777777" w:rsidR="0064564D" w:rsidRPr="007454FF" w:rsidRDefault="0064564D"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No</w:t>
            </w:r>
          </w:p>
        </w:tc>
        <w:tc>
          <w:tcPr>
            <w:tcW w:w="709" w:type="dxa"/>
          </w:tcPr>
          <w:p w14:paraId="0E628E4D" w14:textId="77777777" w:rsidR="0064564D" w:rsidRPr="007454FF" w:rsidRDefault="0064564D"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w:t>
            </w:r>
          </w:p>
        </w:tc>
        <w:tc>
          <w:tcPr>
            <w:tcW w:w="5359" w:type="dxa"/>
          </w:tcPr>
          <w:p w14:paraId="75F9DBC3" w14:textId="77777777" w:rsidR="0064564D" w:rsidRPr="007454FF" w:rsidRDefault="0064564D"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Example Comments</w:t>
            </w:r>
          </w:p>
        </w:tc>
      </w:tr>
      <w:tr w:rsidR="0064564D" w:rsidRPr="00BC67B8" w14:paraId="69357BAA" w14:textId="77777777" w:rsidTr="00A01C6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3A6C631B" w14:textId="77777777" w:rsidR="0064564D" w:rsidRPr="00BC67B8" w:rsidRDefault="0064564D" w:rsidP="0030653F">
            <w:pPr>
              <w:widowControl w:val="0"/>
              <w:autoSpaceDE w:val="0"/>
              <w:autoSpaceDN w:val="0"/>
              <w:adjustRightInd w:val="0"/>
              <w:rPr>
                <w:rFonts w:ascii="Century Gothic" w:hAnsi="Century Gothic" w:cs="Calibri"/>
                <w:color w:val="2F5496" w:themeColor="accent1" w:themeShade="BF"/>
                <w:sz w:val="22"/>
                <w:szCs w:val="22"/>
              </w:rPr>
            </w:pPr>
            <w:r w:rsidRPr="00E248E6">
              <w:rPr>
                <w:rFonts w:ascii="Century Gothic" w:hAnsi="Century Gothic" w:cs="Calibri"/>
                <w:color w:val="2F5496" w:themeColor="accent1" w:themeShade="BF"/>
                <w:sz w:val="22"/>
              </w:rPr>
              <w:t>Against charges for residential parking</w:t>
            </w:r>
          </w:p>
        </w:tc>
        <w:tc>
          <w:tcPr>
            <w:tcW w:w="765" w:type="dxa"/>
          </w:tcPr>
          <w:p w14:paraId="6B22DB39" w14:textId="77777777" w:rsidR="0064564D" w:rsidRPr="00BC67B8" w:rsidRDefault="0064564D" w:rsidP="0030653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szCs w:val="22"/>
              </w:rPr>
            </w:pPr>
            <w:r w:rsidRPr="00E248E6">
              <w:rPr>
                <w:rFonts w:ascii="Century Gothic" w:hAnsi="Century Gothic" w:cs="Calibri"/>
                <w:color w:val="2F5496" w:themeColor="accent1" w:themeShade="BF"/>
                <w:sz w:val="22"/>
              </w:rPr>
              <w:t>7</w:t>
            </w:r>
          </w:p>
        </w:tc>
        <w:tc>
          <w:tcPr>
            <w:tcW w:w="709" w:type="dxa"/>
          </w:tcPr>
          <w:p w14:paraId="3341006F" w14:textId="77777777" w:rsidR="0064564D" w:rsidRPr="00BC67B8" w:rsidRDefault="0064564D" w:rsidP="0030653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szCs w:val="22"/>
              </w:rPr>
            </w:pPr>
            <w:r w:rsidRPr="00E248E6">
              <w:rPr>
                <w:rFonts w:ascii="Century Gothic" w:hAnsi="Century Gothic" w:cs="Calibri"/>
                <w:i/>
                <w:iCs/>
                <w:color w:val="2F5496" w:themeColor="accent1" w:themeShade="BF"/>
                <w:sz w:val="22"/>
              </w:rPr>
              <w:t>28.0</w:t>
            </w:r>
          </w:p>
        </w:tc>
        <w:tc>
          <w:tcPr>
            <w:tcW w:w="5359" w:type="dxa"/>
          </w:tcPr>
          <w:p w14:paraId="5FBA7D5C" w14:textId="77777777" w:rsidR="0064564D" w:rsidRDefault="0064564D" w:rsidP="0030653F">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D06A1D">
              <w:rPr>
                <w:rFonts w:ascii="Century Gothic" w:hAnsi="Century Gothic" w:cs="Calibri"/>
                <w:i/>
                <w:iCs/>
                <w:color w:val="2F5496" w:themeColor="accent1" w:themeShade="BF"/>
                <w:sz w:val="22"/>
                <w:szCs w:val="22"/>
              </w:rPr>
              <w:t>Why should I have to pay to park my car?</w:t>
            </w:r>
          </w:p>
          <w:p w14:paraId="106826DD" w14:textId="77777777" w:rsidR="0064564D" w:rsidRDefault="0064564D" w:rsidP="0030653F">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4349DE">
              <w:rPr>
                <w:rFonts w:ascii="Century Gothic" w:hAnsi="Century Gothic" w:cs="Calibri"/>
                <w:i/>
                <w:iCs/>
                <w:color w:val="2F5496" w:themeColor="accent1" w:themeShade="BF"/>
                <w:sz w:val="22"/>
                <w:szCs w:val="22"/>
              </w:rPr>
              <w:t>I totally disagree of any parking fees</w:t>
            </w:r>
          </w:p>
          <w:p w14:paraId="06A7AA1B" w14:textId="77777777" w:rsidR="0064564D" w:rsidRPr="004349DE" w:rsidRDefault="0064564D" w:rsidP="0030653F">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4349DE">
              <w:rPr>
                <w:rFonts w:ascii="Century Gothic" w:hAnsi="Century Gothic" w:cs="Calibri"/>
                <w:i/>
                <w:iCs/>
                <w:color w:val="2F5496" w:themeColor="accent1" w:themeShade="BF"/>
                <w:sz w:val="22"/>
                <w:szCs w:val="22"/>
              </w:rPr>
              <w:t>people should not have to pay to park outside their own homes</w:t>
            </w:r>
          </w:p>
        </w:tc>
      </w:tr>
      <w:tr w:rsidR="0064564D" w:rsidRPr="00BC67B8" w14:paraId="32F0ACCB" w14:textId="77777777" w:rsidTr="00A01C6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43D608E4" w14:textId="77777777" w:rsidR="0064564D" w:rsidRPr="00BC67B8" w:rsidRDefault="0064564D" w:rsidP="0030653F">
            <w:pPr>
              <w:widowControl w:val="0"/>
              <w:autoSpaceDE w:val="0"/>
              <w:autoSpaceDN w:val="0"/>
              <w:adjustRightInd w:val="0"/>
              <w:rPr>
                <w:rFonts w:ascii="Century Gothic" w:hAnsi="Century Gothic" w:cs="Calibri"/>
                <w:color w:val="2F5496" w:themeColor="accent1" w:themeShade="BF"/>
                <w:sz w:val="22"/>
              </w:rPr>
            </w:pPr>
            <w:r w:rsidRPr="00E248E6">
              <w:rPr>
                <w:rFonts w:ascii="Century Gothic" w:hAnsi="Century Gothic" w:cs="Calibri"/>
                <w:color w:val="2F5496" w:themeColor="accent1" w:themeShade="BF"/>
                <w:sz w:val="22"/>
              </w:rPr>
              <w:t>Too expensive</w:t>
            </w:r>
          </w:p>
        </w:tc>
        <w:tc>
          <w:tcPr>
            <w:tcW w:w="765" w:type="dxa"/>
          </w:tcPr>
          <w:p w14:paraId="051FEE65" w14:textId="77777777" w:rsidR="0064564D" w:rsidRPr="00BC67B8" w:rsidRDefault="0064564D" w:rsidP="0030653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color w:val="2F5496" w:themeColor="accent1" w:themeShade="BF"/>
                <w:sz w:val="22"/>
              </w:rPr>
            </w:pPr>
            <w:r w:rsidRPr="00E248E6">
              <w:rPr>
                <w:rFonts w:ascii="Century Gothic" w:hAnsi="Century Gothic" w:cs="Calibri"/>
                <w:color w:val="2F5496" w:themeColor="accent1" w:themeShade="BF"/>
                <w:sz w:val="22"/>
              </w:rPr>
              <w:t>5</w:t>
            </w:r>
          </w:p>
        </w:tc>
        <w:tc>
          <w:tcPr>
            <w:tcW w:w="709" w:type="dxa"/>
          </w:tcPr>
          <w:p w14:paraId="35094AD2" w14:textId="77777777" w:rsidR="0064564D" w:rsidRPr="00BC67B8" w:rsidRDefault="0064564D" w:rsidP="0030653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i/>
                <w:iCs/>
                <w:color w:val="2F5496" w:themeColor="accent1" w:themeShade="BF"/>
                <w:sz w:val="22"/>
              </w:rPr>
            </w:pPr>
            <w:r w:rsidRPr="00E248E6">
              <w:rPr>
                <w:rFonts w:ascii="Century Gothic" w:hAnsi="Century Gothic" w:cs="Calibri"/>
                <w:i/>
                <w:iCs/>
                <w:color w:val="2F5496" w:themeColor="accent1" w:themeShade="BF"/>
                <w:sz w:val="22"/>
              </w:rPr>
              <w:t>20.0</w:t>
            </w:r>
          </w:p>
        </w:tc>
        <w:tc>
          <w:tcPr>
            <w:tcW w:w="5359" w:type="dxa"/>
          </w:tcPr>
          <w:p w14:paraId="4088219F" w14:textId="77777777" w:rsidR="0064564D" w:rsidRPr="004349DE" w:rsidRDefault="0064564D" w:rsidP="0030653F">
            <w:pPr>
              <w:widowControl w:val="0"/>
              <w:numPr>
                <w:ilvl w:val="0"/>
                <w:numId w:val="1"/>
              </w:numPr>
              <w:autoSpaceDE w:val="0"/>
              <w:autoSpaceDN w:val="0"/>
              <w:adjustRightInd w:val="0"/>
              <w:spacing w:after="120"/>
              <w:ind w:left="170" w:hanging="215"/>
              <w:contextualSpacing/>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4349DE">
              <w:rPr>
                <w:rFonts w:ascii="Century Gothic" w:hAnsi="Century Gothic" w:cs="Calibri"/>
                <w:i/>
                <w:iCs/>
                <w:color w:val="2F5496" w:themeColor="accent1" w:themeShade="BF"/>
                <w:sz w:val="22"/>
                <w:szCs w:val="22"/>
              </w:rPr>
              <w:t>Too expensive</w:t>
            </w:r>
          </w:p>
          <w:p w14:paraId="417EA79B" w14:textId="77777777" w:rsidR="0064564D" w:rsidRPr="00BC67B8" w:rsidRDefault="0064564D" w:rsidP="0030653F">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sidRPr="00230DA2">
              <w:rPr>
                <w:rFonts w:ascii="Century Gothic" w:hAnsi="Century Gothic" w:cs="Calibri"/>
                <w:i/>
                <w:iCs/>
                <w:color w:val="2F5496" w:themeColor="accent1" w:themeShade="BF"/>
                <w:sz w:val="22"/>
              </w:rPr>
              <w:t>We already pay taxes so why are we increasing</w:t>
            </w:r>
          </w:p>
        </w:tc>
      </w:tr>
      <w:tr w:rsidR="0064564D" w:rsidRPr="00BC67B8" w14:paraId="0C86AD1E" w14:textId="77777777" w:rsidTr="00A01C6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5621A629" w14:textId="77777777" w:rsidR="0064564D" w:rsidRPr="00BC67B8" w:rsidRDefault="0064564D" w:rsidP="0030653F">
            <w:pPr>
              <w:widowControl w:val="0"/>
              <w:autoSpaceDE w:val="0"/>
              <w:autoSpaceDN w:val="0"/>
              <w:adjustRightInd w:val="0"/>
              <w:rPr>
                <w:rFonts w:ascii="Century Gothic" w:hAnsi="Century Gothic" w:cs="Calibri"/>
                <w:color w:val="2F5496" w:themeColor="accent1" w:themeShade="BF"/>
                <w:sz w:val="22"/>
              </w:rPr>
            </w:pPr>
            <w:r w:rsidRPr="00E248E6">
              <w:rPr>
                <w:rFonts w:ascii="Century Gothic" w:hAnsi="Century Gothic" w:cs="Calibri"/>
                <w:color w:val="2F5496" w:themeColor="accent1" w:themeShade="BF"/>
                <w:sz w:val="22"/>
              </w:rPr>
              <w:t>Discriminates against less well-off</w:t>
            </w:r>
          </w:p>
        </w:tc>
        <w:tc>
          <w:tcPr>
            <w:tcW w:w="765" w:type="dxa"/>
          </w:tcPr>
          <w:p w14:paraId="63F0587F" w14:textId="77777777" w:rsidR="0064564D" w:rsidRPr="00BC67B8" w:rsidRDefault="0064564D" w:rsidP="0030653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rPr>
            </w:pPr>
            <w:r w:rsidRPr="00E248E6">
              <w:rPr>
                <w:rFonts w:ascii="Century Gothic" w:hAnsi="Century Gothic" w:cs="Calibri"/>
                <w:color w:val="2F5496" w:themeColor="accent1" w:themeShade="BF"/>
                <w:sz w:val="22"/>
              </w:rPr>
              <w:t>4</w:t>
            </w:r>
          </w:p>
        </w:tc>
        <w:tc>
          <w:tcPr>
            <w:tcW w:w="709" w:type="dxa"/>
          </w:tcPr>
          <w:p w14:paraId="167FE5AB" w14:textId="77777777" w:rsidR="0064564D" w:rsidRPr="00BC67B8" w:rsidRDefault="0064564D" w:rsidP="0030653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rPr>
            </w:pPr>
            <w:r w:rsidRPr="00E248E6">
              <w:rPr>
                <w:rFonts w:ascii="Century Gothic" w:hAnsi="Century Gothic" w:cs="Calibri"/>
                <w:i/>
                <w:iCs/>
                <w:color w:val="2F5496" w:themeColor="accent1" w:themeShade="BF"/>
                <w:sz w:val="22"/>
              </w:rPr>
              <w:t>16.0</w:t>
            </w:r>
          </w:p>
        </w:tc>
        <w:tc>
          <w:tcPr>
            <w:tcW w:w="5359" w:type="dxa"/>
          </w:tcPr>
          <w:p w14:paraId="439A8951" w14:textId="77777777" w:rsidR="0064564D" w:rsidRPr="004349DE" w:rsidRDefault="0064564D" w:rsidP="0030653F">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4349DE">
              <w:rPr>
                <w:rFonts w:ascii="Century Gothic" w:hAnsi="Century Gothic" w:cs="Calibri"/>
                <w:i/>
                <w:iCs/>
                <w:color w:val="2F5496" w:themeColor="accent1" w:themeShade="BF"/>
                <w:sz w:val="22"/>
                <w:szCs w:val="22"/>
              </w:rPr>
              <w:t>Disadvantages less wealthy and prohibits their right to travel freely</w:t>
            </w:r>
          </w:p>
          <w:p w14:paraId="1A92CB1C" w14:textId="77777777" w:rsidR="0064564D" w:rsidRPr="00BC67B8" w:rsidRDefault="0064564D" w:rsidP="0030653F">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Pr>
                <w:rFonts w:ascii="Century Gothic" w:hAnsi="Century Gothic" w:cs="Calibri"/>
                <w:i/>
                <w:iCs/>
                <w:color w:val="2F5496" w:themeColor="accent1" w:themeShade="BF"/>
                <w:sz w:val="22"/>
              </w:rPr>
              <w:t>I</w:t>
            </w:r>
            <w:r w:rsidRPr="0005322B">
              <w:rPr>
                <w:rFonts w:ascii="Century Gothic" w:hAnsi="Century Gothic" w:cs="Calibri"/>
                <w:i/>
                <w:iCs/>
                <w:color w:val="2F5496" w:themeColor="accent1" w:themeShade="BF"/>
                <w:sz w:val="22"/>
              </w:rPr>
              <w:t>n lower income areas there are often more residential parking spots and very little money to afford them. This change would ultimately limit car usage in lower income households thereby limiting their prospects and employability in many ways</w:t>
            </w:r>
          </w:p>
        </w:tc>
      </w:tr>
      <w:tr w:rsidR="0064564D" w:rsidRPr="00BC67B8" w14:paraId="5AE3D31C" w14:textId="77777777" w:rsidTr="00A01C6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25AC175D" w14:textId="77777777" w:rsidR="0064564D" w:rsidRPr="00BC67B8" w:rsidRDefault="0064564D" w:rsidP="0030653F">
            <w:pPr>
              <w:widowControl w:val="0"/>
              <w:autoSpaceDE w:val="0"/>
              <w:autoSpaceDN w:val="0"/>
              <w:adjustRightInd w:val="0"/>
              <w:rPr>
                <w:rFonts w:ascii="Century Gothic" w:hAnsi="Century Gothic" w:cs="Calibri"/>
                <w:color w:val="2F5496" w:themeColor="accent1" w:themeShade="BF"/>
                <w:sz w:val="22"/>
              </w:rPr>
            </w:pPr>
            <w:r w:rsidRPr="00E248E6">
              <w:rPr>
                <w:rFonts w:ascii="Century Gothic" w:hAnsi="Century Gothic" w:cs="Calibri"/>
                <w:color w:val="2F5496" w:themeColor="accent1" w:themeShade="BF"/>
                <w:sz w:val="22"/>
              </w:rPr>
              <w:t>Too big a jump</w:t>
            </w:r>
          </w:p>
        </w:tc>
        <w:tc>
          <w:tcPr>
            <w:tcW w:w="765" w:type="dxa"/>
          </w:tcPr>
          <w:p w14:paraId="56091EDB" w14:textId="77777777" w:rsidR="0064564D" w:rsidRPr="00BC67B8" w:rsidRDefault="0064564D" w:rsidP="0030653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color w:val="2F5496" w:themeColor="accent1" w:themeShade="BF"/>
                <w:sz w:val="22"/>
              </w:rPr>
            </w:pPr>
            <w:r w:rsidRPr="00E248E6">
              <w:rPr>
                <w:rFonts w:ascii="Century Gothic" w:hAnsi="Century Gothic" w:cs="Calibri"/>
                <w:color w:val="2F5496" w:themeColor="accent1" w:themeShade="BF"/>
                <w:sz w:val="22"/>
              </w:rPr>
              <w:t>3</w:t>
            </w:r>
          </w:p>
        </w:tc>
        <w:tc>
          <w:tcPr>
            <w:tcW w:w="709" w:type="dxa"/>
          </w:tcPr>
          <w:p w14:paraId="36F189C1" w14:textId="77777777" w:rsidR="0064564D" w:rsidRPr="00BC67B8" w:rsidRDefault="0064564D" w:rsidP="0030653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i/>
                <w:iCs/>
                <w:color w:val="2F5496" w:themeColor="accent1" w:themeShade="BF"/>
                <w:sz w:val="22"/>
              </w:rPr>
            </w:pPr>
            <w:r w:rsidRPr="00E248E6">
              <w:rPr>
                <w:rFonts w:ascii="Century Gothic" w:hAnsi="Century Gothic" w:cs="Calibri"/>
                <w:i/>
                <w:iCs/>
                <w:color w:val="2F5496" w:themeColor="accent1" w:themeShade="BF"/>
                <w:sz w:val="22"/>
              </w:rPr>
              <w:t>12.0</w:t>
            </w:r>
          </w:p>
        </w:tc>
        <w:tc>
          <w:tcPr>
            <w:tcW w:w="5359" w:type="dxa"/>
          </w:tcPr>
          <w:p w14:paraId="6B3E94EA" w14:textId="77777777" w:rsidR="0064564D" w:rsidRPr="00BC67B8" w:rsidRDefault="0064564D" w:rsidP="0030653F">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sidRPr="004349DE">
              <w:rPr>
                <w:rFonts w:ascii="Century Gothic" w:hAnsi="Century Gothic" w:cs="Calibri"/>
                <w:i/>
                <w:iCs/>
                <w:color w:val="2F5496" w:themeColor="accent1" w:themeShade="BF"/>
                <w:sz w:val="22"/>
                <w:szCs w:val="22"/>
              </w:rPr>
              <w:t>The increment in the price of the second</w:t>
            </w:r>
            <w:r w:rsidRPr="005F7A43">
              <w:rPr>
                <w:rFonts w:ascii="Century Gothic" w:hAnsi="Century Gothic" w:cs="Calibri"/>
                <w:i/>
                <w:iCs/>
                <w:color w:val="2F5496" w:themeColor="accent1" w:themeShade="BF"/>
                <w:sz w:val="22"/>
              </w:rPr>
              <w:t xml:space="preserve"> permit is too high</w:t>
            </w:r>
          </w:p>
        </w:tc>
      </w:tr>
      <w:tr w:rsidR="0064564D" w:rsidRPr="00BC67B8" w14:paraId="6B9139B6" w14:textId="77777777" w:rsidTr="00A01C6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7126CDFB" w14:textId="77777777" w:rsidR="0064564D" w:rsidRPr="00BC67B8" w:rsidRDefault="0064564D" w:rsidP="0030653F">
            <w:pPr>
              <w:widowControl w:val="0"/>
              <w:autoSpaceDE w:val="0"/>
              <w:autoSpaceDN w:val="0"/>
              <w:adjustRightInd w:val="0"/>
              <w:rPr>
                <w:rFonts w:ascii="Century Gothic" w:hAnsi="Century Gothic" w:cs="Calibri"/>
                <w:color w:val="2F5496" w:themeColor="accent1" w:themeShade="BF"/>
                <w:sz w:val="22"/>
              </w:rPr>
            </w:pPr>
            <w:r w:rsidRPr="00E248E6">
              <w:rPr>
                <w:rFonts w:ascii="Century Gothic" w:hAnsi="Century Gothic" w:cs="Calibri"/>
                <w:color w:val="2F5496" w:themeColor="accent1" w:themeShade="BF"/>
                <w:sz w:val="22"/>
              </w:rPr>
              <w:t>Second permit too expensive</w:t>
            </w:r>
          </w:p>
        </w:tc>
        <w:tc>
          <w:tcPr>
            <w:tcW w:w="765" w:type="dxa"/>
          </w:tcPr>
          <w:p w14:paraId="78B91D34" w14:textId="77777777" w:rsidR="0064564D" w:rsidRPr="00BC67B8" w:rsidRDefault="0064564D" w:rsidP="0030653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rPr>
            </w:pPr>
            <w:r w:rsidRPr="00E248E6">
              <w:rPr>
                <w:rFonts w:ascii="Century Gothic" w:hAnsi="Century Gothic" w:cs="Calibri"/>
                <w:color w:val="2F5496" w:themeColor="accent1" w:themeShade="BF"/>
                <w:sz w:val="22"/>
              </w:rPr>
              <w:t>3</w:t>
            </w:r>
          </w:p>
        </w:tc>
        <w:tc>
          <w:tcPr>
            <w:tcW w:w="709" w:type="dxa"/>
          </w:tcPr>
          <w:p w14:paraId="70A23A04" w14:textId="77777777" w:rsidR="0064564D" w:rsidRPr="00BC67B8" w:rsidRDefault="0064564D" w:rsidP="0030653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rPr>
            </w:pPr>
            <w:r w:rsidRPr="00E248E6">
              <w:rPr>
                <w:rFonts w:ascii="Century Gothic" w:hAnsi="Century Gothic" w:cs="Calibri"/>
                <w:i/>
                <w:iCs/>
                <w:color w:val="2F5496" w:themeColor="accent1" w:themeShade="BF"/>
                <w:sz w:val="22"/>
              </w:rPr>
              <w:t>12.0</w:t>
            </w:r>
          </w:p>
        </w:tc>
        <w:tc>
          <w:tcPr>
            <w:tcW w:w="5359" w:type="dxa"/>
          </w:tcPr>
          <w:p w14:paraId="1A989B79" w14:textId="77777777" w:rsidR="0064564D" w:rsidRPr="00BC67B8" w:rsidRDefault="0064564D" w:rsidP="0030653F">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sidRPr="00933085">
              <w:rPr>
                <w:rFonts w:ascii="Century Gothic" w:hAnsi="Century Gothic" w:cs="Calibri"/>
                <w:i/>
                <w:iCs/>
                <w:color w:val="2F5496" w:themeColor="accent1" w:themeShade="BF"/>
                <w:sz w:val="22"/>
              </w:rPr>
              <w:t>The cost of the second permit is way more than the first and this doesn't seem fair.</w:t>
            </w:r>
          </w:p>
        </w:tc>
      </w:tr>
      <w:tr w:rsidR="0064564D" w:rsidRPr="00BC67B8" w14:paraId="53F90D9A" w14:textId="77777777" w:rsidTr="00A01C6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3D5FE345" w14:textId="77777777" w:rsidR="0064564D" w:rsidRPr="00BC67B8" w:rsidRDefault="0064564D" w:rsidP="0030653F">
            <w:pPr>
              <w:widowControl w:val="0"/>
              <w:autoSpaceDE w:val="0"/>
              <w:autoSpaceDN w:val="0"/>
              <w:adjustRightInd w:val="0"/>
              <w:rPr>
                <w:rFonts w:ascii="Century Gothic" w:hAnsi="Century Gothic" w:cs="Calibri"/>
                <w:color w:val="2F5496" w:themeColor="accent1" w:themeShade="BF"/>
                <w:sz w:val="22"/>
                <w:szCs w:val="22"/>
              </w:rPr>
            </w:pPr>
            <w:r w:rsidRPr="00E248E6">
              <w:rPr>
                <w:rFonts w:ascii="Century Gothic" w:hAnsi="Century Gothic" w:cs="Calibri"/>
                <w:color w:val="2F5496" w:themeColor="accent1" w:themeShade="BF"/>
                <w:sz w:val="22"/>
              </w:rPr>
              <w:t>Disabled parking</w:t>
            </w:r>
          </w:p>
        </w:tc>
        <w:tc>
          <w:tcPr>
            <w:tcW w:w="765" w:type="dxa"/>
          </w:tcPr>
          <w:p w14:paraId="229E9420" w14:textId="77777777" w:rsidR="0064564D" w:rsidRPr="00BC67B8" w:rsidRDefault="0064564D" w:rsidP="0030653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color w:val="2F5496" w:themeColor="accent1" w:themeShade="BF"/>
                <w:sz w:val="22"/>
                <w:szCs w:val="22"/>
              </w:rPr>
            </w:pPr>
            <w:r w:rsidRPr="00E248E6">
              <w:rPr>
                <w:rFonts w:ascii="Century Gothic" w:hAnsi="Century Gothic" w:cs="Calibri"/>
                <w:color w:val="2F5496" w:themeColor="accent1" w:themeShade="BF"/>
                <w:sz w:val="22"/>
              </w:rPr>
              <w:t>2</w:t>
            </w:r>
          </w:p>
        </w:tc>
        <w:tc>
          <w:tcPr>
            <w:tcW w:w="709" w:type="dxa"/>
          </w:tcPr>
          <w:p w14:paraId="38A56319" w14:textId="77777777" w:rsidR="0064564D" w:rsidRPr="00BC67B8" w:rsidRDefault="0064564D" w:rsidP="0030653F">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i/>
                <w:iCs/>
                <w:color w:val="2F5496" w:themeColor="accent1" w:themeShade="BF"/>
                <w:sz w:val="22"/>
                <w:szCs w:val="22"/>
              </w:rPr>
            </w:pPr>
            <w:r w:rsidRPr="00E248E6">
              <w:rPr>
                <w:rFonts w:ascii="Century Gothic" w:hAnsi="Century Gothic" w:cs="Calibri"/>
                <w:i/>
                <w:iCs/>
                <w:color w:val="2F5496" w:themeColor="accent1" w:themeShade="BF"/>
                <w:sz w:val="22"/>
              </w:rPr>
              <w:t>8.0</w:t>
            </w:r>
          </w:p>
        </w:tc>
        <w:tc>
          <w:tcPr>
            <w:tcW w:w="5359" w:type="dxa"/>
          </w:tcPr>
          <w:p w14:paraId="3BD776E5" w14:textId="77777777" w:rsidR="0064564D" w:rsidRPr="00BC67B8" w:rsidRDefault="0064564D" w:rsidP="0030653F">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011A32">
              <w:rPr>
                <w:rFonts w:ascii="Century Gothic" w:hAnsi="Century Gothic" w:cs="Calibri"/>
                <w:i/>
                <w:iCs/>
                <w:color w:val="2F5496" w:themeColor="accent1" w:themeShade="BF"/>
                <w:sz w:val="22"/>
                <w:szCs w:val="22"/>
              </w:rPr>
              <w:t>I think there is a massive lack of Disabled parking. Most areas have just one disabled bay and permits are expensive for those who are already funding additional needs.</w:t>
            </w:r>
          </w:p>
        </w:tc>
      </w:tr>
      <w:tr w:rsidR="0064564D" w:rsidRPr="00BC67B8" w14:paraId="1B953374" w14:textId="77777777" w:rsidTr="00A01C6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148BA1B1" w14:textId="77777777" w:rsidR="0064564D" w:rsidRPr="00BC67B8" w:rsidRDefault="0064564D" w:rsidP="0030653F">
            <w:pPr>
              <w:widowControl w:val="0"/>
              <w:autoSpaceDE w:val="0"/>
              <w:autoSpaceDN w:val="0"/>
              <w:adjustRightInd w:val="0"/>
              <w:rPr>
                <w:rFonts w:ascii="Century Gothic" w:hAnsi="Century Gothic" w:cs="Calibri"/>
                <w:color w:val="2F5496" w:themeColor="accent1" w:themeShade="BF"/>
                <w:sz w:val="22"/>
                <w:szCs w:val="22"/>
              </w:rPr>
            </w:pPr>
            <w:r>
              <w:rPr>
                <w:rFonts w:ascii="Century Gothic" w:hAnsi="Century Gothic" w:cs="Calibri"/>
                <w:color w:val="2F5496" w:themeColor="accent1" w:themeShade="BF"/>
                <w:sz w:val="22"/>
                <w:szCs w:val="22"/>
              </w:rPr>
              <w:t>Something else</w:t>
            </w:r>
          </w:p>
        </w:tc>
        <w:tc>
          <w:tcPr>
            <w:tcW w:w="765" w:type="dxa"/>
          </w:tcPr>
          <w:p w14:paraId="4BC6C77C" w14:textId="77777777" w:rsidR="0064564D" w:rsidRPr="00BC67B8" w:rsidRDefault="0064564D" w:rsidP="0030653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E248E6">
              <w:rPr>
                <w:rFonts w:ascii="Century Gothic" w:hAnsi="Century Gothic" w:cs="Calibri"/>
                <w:color w:val="2F5496" w:themeColor="accent1" w:themeShade="BF"/>
                <w:sz w:val="22"/>
              </w:rPr>
              <w:t>5</w:t>
            </w:r>
          </w:p>
        </w:tc>
        <w:tc>
          <w:tcPr>
            <w:tcW w:w="709" w:type="dxa"/>
          </w:tcPr>
          <w:p w14:paraId="23DFC521" w14:textId="77777777" w:rsidR="0064564D" w:rsidRPr="00BC67B8" w:rsidRDefault="0064564D" w:rsidP="0030653F">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E248E6">
              <w:rPr>
                <w:rFonts w:ascii="Century Gothic" w:hAnsi="Century Gothic" w:cs="Calibri"/>
                <w:i/>
                <w:iCs/>
                <w:color w:val="2F5496" w:themeColor="accent1" w:themeShade="BF"/>
                <w:sz w:val="22"/>
              </w:rPr>
              <w:t>20.0</w:t>
            </w:r>
          </w:p>
        </w:tc>
        <w:tc>
          <w:tcPr>
            <w:tcW w:w="5359" w:type="dxa"/>
          </w:tcPr>
          <w:p w14:paraId="5A9A37BD" w14:textId="77777777" w:rsidR="0064564D" w:rsidRDefault="0064564D" w:rsidP="0030653F">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5D5E8A">
              <w:rPr>
                <w:rFonts w:ascii="Century Gothic" w:hAnsi="Century Gothic" w:cs="Calibri"/>
                <w:i/>
                <w:iCs/>
                <w:color w:val="2F5496" w:themeColor="accent1" w:themeShade="BF"/>
                <w:sz w:val="22"/>
                <w:szCs w:val="22"/>
              </w:rPr>
              <w:t>Access to a vehicle for work purposes should not have further financial barriers imposed</w:t>
            </w:r>
          </w:p>
          <w:p w14:paraId="695922B4" w14:textId="77777777" w:rsidR="0064564D" w:rsidRPr="00BC67B8" w:rsidRDefault="0064564D" w:rsidP="0030653F">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366A1D">
              <w:rPr>
                <w:rFonts w:ascii="Century Gothic" w:hAnsi="Century Gothic" w:cs="Calibri"/>
                <w:i/>
                <w:iCs/>
                <w:color w:val="2F5496" w:themeColor="accent1" w:themeShade="BF"/>
                <w:sz w:val="22"/>
                <w:szCs w:val="22"/>
              </w:rPr>
              <w:t xml:space="preserve">Having lived in Cathay's most of my life- I had to move our due to the parking situation. It is confusing, expensive and at least before you could SEE if someone had a permit!!  </w:t>
            </w:r>
          </w:p>
        </w:tc>
      </w:tr>
      <w:tr w:rsidR="0064564D" w:rsidRPr="00BC67B8" w14:paraId="25EFD9DD" w14:textId="77777777" w:rsidTr="00A01C6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shd w:val="clear" w:color="auto" w:fill="FFFFFF" w:themeFill="background1"/>
          </w:tcPr>
          <w:p w14:paraId="45E3975F" w14:textId="77777777" w:rsidR="0064564D" w:rsidRPr="00BC67B8" w:rsidRDefault="0064564D" w:rsidP="0030653F">
            <w:pPr>
              <w:widowControl w:val="0"/>
              <w:autoSpaceDE w:val="0"/>
              <w:autoSpaceDN w:val="0"/>
              <w:adjustRightInd w:val="0"/>
              <w:rPr>
                <w:rFonts w:ascii="Century Gothic" w:hAnsi="Century Gothic" w:cs="Calibri"/>
                <w:color w:val="2F5496" w:themeColor="accent1" w:themeShade="BF"/>
                <w:sz w:val="22"/>
                <w:szCs w:val="22"/>
              </w:rPr>
            </w:pPr>
            <w:r w:rsidRPr="00BC67B8">
              <w:rPr>
                <w:rFonts w:ascii="Century Gothic" w:hAnsi="Century Gothic" w:cs="Calibri"/>
                <w:color w:val="2F5496" w:themeColor="accent1" w:themeShade="BF"/>
                <w:sz w:val="22"/>
                <w:szCs w:val="22"/>
              </w:rPr>
              <w:t>Total</w:t>
            </w:r>
          </w:p>
        </w:tc>
        <w:tc>
          <w:tcPr>
            <w:tcW w:w="765" w:type="dxa"/>
            <w:shd w:val="clear" w:color="auto" w:fill="FFFFFF" w:themeFill="background1"/>
          </w:tcPr>
          <w:p w14:paraId="4732F41F" w14:textId="77777777" w:rsidR="0064564D" w:rsidRPr="00BC67B8" w:rsidRDefault="0064564D" w:rsidP="0030653F">
            <w:pPr>
              <w:widowControl w:val="0"/>
              <w:autoSpaceDE w:val="0"/>
              <w:autoSpaceDN w:val="0"/>
              <w:adjustRightInd w:val="0"/>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color w:val="2F5496" w:themeColor="accent1" w:themeShade="BF"/>
                <w:sz w:val="22"/>
                <w:szCs w:val="22"/>
              </w:rPr>
            </w:pPr>
            <w:r>
              <w:rPr>
                <w:rFonts w:ascii="Century Gothic" w:hAnsi="Century Gothic" w:cs="Calibri"/>
                <w:color w:val="2F5496" w:themeColor="accent1" w:themeShade="BF"/>
                <w:sz w:val="22"/>
                <w:szCs w:val="22"/>
              </w:rPr>
              <w:t>25</w:t>
            </w:r>
          </w:p>
        </w:tc>
        <w:tc>
          <w:tcPr>
            <w:tcW w:w="709" w:type="dxa"/>
            <w:shd w:val="clear" w:color="auto" w:fill="FFFFFF" w:themeFill="background1"/>
          </w:tcPr>
          <w:p w14:paraId="08CC3696" w14:textId="77777777" w:rsidR="0064564D" w:rsidRPr="00BC67B8" w:rsidRDefault="0064564D" w:rsidP="0030653F">
            <w:pPr>
              <w:widowControl w:val="0"/>
              <w:autoSpaceDE w:val="0"/>
              <w:autoSpaceDN w:val="0"/>
              <w:adjustRightInd w:val="0"/>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i/>
                <w:iCs/>
                <w:color w:val="2F5496" w:themeColor="accent1" w:themeShade="BF"/>
                <w:sz w:val="22"/>
                <w:szCs w:val="22"/>
              </w:rPr>
            </w:pPr>
            <w:r w:rsidRPr="00BC67B8">
              <w:rPr>
                <w:rFonts w:ascii="Century Gothic" w:hAnsi="Century Gothic" w:cs="Calibri"/>
                <w:i/>
                <w:iCs/>
                <w:color w:val="2F5496" w:themeColor="accent1" w:themeShade="BF"/>
                <w:sz w:val="22"/>
                <w:szCs w:val="22"/>
              </w:rPr>
              <w:t>-</w:t>
            </w:r>
          </w:p>
        </w:tc>
        <w:tc>
          <w:tcPr>
            <w:tcW w:w="5359" w:type="dxa"/>
            <w:shd w:val="clear" w:color="auto" w:fill="FFFFFF" w:themeFill="background1"/>
          </w:tcPr>
          <w:p w14:paraId="1D56CC7F" w14:textId="77777777" w:rsidR="0064564D" w:rsidRPr="00BC67B8" w:rsidRDefault="0064564D" w:rsidP="0030653F">
            <w:pPr>
              <w:widowControl w:val="0"/>
              <w:autoSpaceDE w:val="0"/>
              <w:autoSpaceDN w:val="0"/>
              <w:adjustRightInd w:val="0"/>
              <w:spacing w:after="80"/>
              <w:ind w:left="170"/>
              <w:contextualSpacing/>
              <w:cnfStyle w:val="010000000000" w:firstRow="0" w:lastRow="1" w:firstColumn="0" w:lastColumn="0" w:oddVBand="0" w:evenVBand="0" w:oddHBand="0" w:evenHBand="0" w:firstRowFirstColumn="0" w:firstRowLastColumn="0" w:lastRowFirstColumn="0" w:lastRowLastColumn="0"/>
              <w:rPr>
                <w:rFonts w:ascii="Century Gothic" w:hAnsi="Century Gothic" w:cs="Calibri"/>
                <w:i/>
                <w:iCs/>
                <w:color w:val="2F5496" w:themeColor="accent1" w:themeShade="BF"/>
                <w:sz w:val="22"/>
                <w:szCs w:val="22"/>
              </w:rPr>
            </w:pPr>
          </w:p>
        </w:tc>
      </w:tr>
    </w:tbl>
    <w:p w14:paraId="6C1B016E" w14:textId="77777777" w:rsidR="0064564D" w:rsidRPr="00B6245C" w:rsidRDefault="0064564D" w:rsidP="0064564D">
      <w:pPr>
        <w:spacing w:after="0"/>
        <w:rPr>
          <w:i/>
          <w:iCs/>
        </w:rPr>
      </w:pPr>
      <w:r w:rsidRPr="00B6245C">
        <w:rPr>
          <w:i/>
          <w:iCs/>
        </w:rPr>
        <w:t>Note: Respondents could leave multiple comments, therefore total may exceed 100%</w:t>
      </w:r>
    </w:p>
    <w:p w14:paraId="6312BB6A" w14:textId="77777777" w:rsidR="0064564D" w:rsidRPr="00DA07B7" w:rsidRDefault="0064564D" w:rsidP="0064564D"/>
    <w:p w14:paraId="73B71F9D" w14:textId="77777777" w:rsidR="00864D3F" w:rsidRDefault="00864D3F">
      <w:pPr>
        <w:rPr>
          <w:rFonts w:asciiTheme="majorHAnsi" w:eastAsiaTheme="majorEastAsia" w:hAnsiTheme="majorHAnsi" w:cstheme="majorBidi"/>
          <w:color w:val="2F5496" w:themeColor="accent1" w:themeShade="BF"/>
          <w:sz w:val="32"/>
          <w:szCs w:val="24"/>
        </w:rPr>
      </w:pPr>
      <w:r>
        <w:br w:type="page"/>
      </w:r>
    </w:p>
    <w:p w14:paraId="57704CC8" w14:textId="6612A0FE" w:rsidR="002A1DC0" w:rsidRPr="00D275A2" w:rsidRDefault="007D6CF5" w:rsidP="00EF4EB9">
      <w:pPr>
        <w:pStyle w:val="Heading3"/>
      </w:pPr>
      <w:bookmarkStart w:id="87" w:name="_Agreement_with_the"/>
      <w:bookmarkStart w:id="88" w:name="_Toc190194152"/>
      <w:bookmarkEnd w:id="87"/>
      <w:r w:rsidRPr="00D275A2">
        <w:lastRenderedPageBreak/>
        <w:t>Agreement with the Council’s Principles for Caring for Older People by De</w:t>
      </w:r>
      <w:r w:rsidR="00B45630" w:rsidRPr="00D275A2">
        <w:t>mographic and Geography</w:t>
      </w:r>
      <w:bookmarkEnd w:id="88"/>
    </w:p>
    <w:p w14:paraId="0A3E78FE" w14:textId="36537557" w:rsidR="002A1DC0" w:rsidRPr="00BD2837" w:rsidRDefault="00B47956" w:rsidP="002A1DC0">
      <w:pPr>
        <w:rPr>
          <w:rStyle w:val="Hyperlink"/>
          <w:i/>
          <w:iCs/>
          <w:color w:val="CC0099"/>
        </w:rPr>
      </w:pPr>
      <w:hyperlink w:anchor="Page50" w:history="1">
        <w:r w:rsidRPr="00BD2837">
          <w:rPr>
            <w:rStyle w:val="Hyperlink"/>
            <w:i/>
            <w:iCs/>
            <w:color w:val="CC0099"/>
          </w:rPr>
          <w:t>Return to Page 50</w:t>
        </w:r>
      </w:hyperlink>
    </w:p>
    <w:p w14:paraId="42964744" w14:textId="75D8D0C6" w:rsidR="00BE1D9B" w:rsidRDefault="00BE1D9B" w:rsidP="002A1DC0">
      <w:r>
        <w:rPr>
          <w:noProof/>
        </w:rPr>
        <w:drawing>
          <wp:inline distT="0" distB="0" distL="0" distR="0" wp14:anchorId="19CE382A" wp14:editId="2899E146">
            <wp:extent cx="5760000" cy="3600000"/>
            <wp:effectExtent l="0" t="0" r="12700" b="635"/>
            <wp:docPr id="112627591" name="Chart 1" descr="Chart showing results">
              <a:extLst xmlns:a="http://schemas.openxmlformats.org/drawingml/2006/main">
                <a:ext uri="{FF2B5EF4-FFF2-40B4-BE49-F238E27FC236}">
                  <a16:creationId xmlns:a16="http://schemas.microsoft.com/office/drawing/2014/main" id="{96C4BD48-85D8-4D00-996B-C3D79B56638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9"/>
              </a:graphicData>
            </a:graphic>
          </wp:inline>
        </w:drawing>
      </w:r>
    </w:p>
    <w:p w14:paraId="60EBB3D7" w14:textId="7E1DCE01" w:rsidR="00A0221C" w:rsidRDefault="00A0221C" w:rsidP="002A1DC0">
      <w:r>
        <w:rPr>
          <w:noProof/>
        </w:rPr>
        <w:drawing>
          <wp:inline distT="0" distB="0" distL="0" distR="0" wp14:anchorId="58750149" wp14:editId="01E175FA">
            <wp:extent cx="5760000" cy="3240000"/>
            <wp:effectExtent l="0" t="0" r="12700" b="17780"/>
            <wp:docPr id="529397508" name="Chart 1" descr="Chart showing results">
              <a:extLst xmlns:a="http://schemas.openxmlformats.org/drawingml/2006/main">
                <a:ext uri="{FF2B5EF4-FFF2-40B4-BE49-F238E27FC236}">
                  <a16:creationId xmlns:a16="http://schemas.microsoft.com/office/drawing/2014/main" id="{535EF49D-A2FC-45CE-BA77-FDF1E3C6DD8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0"/>
              </a:graphicData>
            </a:graphic>
          </wp:inline>
        </w:drawing>
      </w:r>
    </w:p>
    <w:p w14:paraId="2F65DCEF" w14:textId="77777777" w:rsidR="00A0221C" w:rsidRDefault="00A0221C" w:rsidP="002A1DC0"/>
    <w:p w14:paraId="409E8A26" w14:textId="235C4C8B" w:rsidR="00A0221C" w:rsidRDefault="009C4004" w:rsidP="002A1DC0">
      <w:r>
        <w:rPr>
          <w:noProof/>
        </w:rPr>
        <w:lastRenderedPageBreak/>
        <w:drawing>
          <wp:inline distT="0" distB="0" distL="0" distR="0" wp14:anchorId="26F14877" wp14:editId="76CE295C">
            <wp:extent cx="5760000" cy="3600000"/>
            <wp:effectExtent l="0" t="0" r="12700" b="635"/>
            <wp:docPr id="1870737756" name="Chart 1" descr="Chart showing results">
              <a:extLst xmlns:a="http://schemas.openxmlformats.org/drawingml/2006/main">
                <a:ext uri="{FF2B5EF4-FFF2-40B4-BE49-F238E27FC236}">
                  <a16:creationId xmlns:a16="http://schemas.microsoft.com/office/drawing/2014/main" id="{763569F5-7CEF-485A-BB1F-BFB6A9464F4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1"/>
              </a:graphicData>
            </a:graphic>
          </wp:inline>
        </w:drawing>
      </w:r>
    </w:p>
    <w:p w14:paraId="1A166607" w14:textId="12A19E9B" w:rsidR="009C4004" w:rsidRDefault="009C4004" w:rsidP="002A1DC0">
      <w:r>
        <w:rPr>
          <w:noProof/>
        </w:rPr>
        <w:drawing>
          <wp:inline distT="0" distB="0" distL="0" distR="0" wp14:anchorId="5D4E4A6B" wp14:editId="49FDB029">
            <wp:extent cx="5760000" cy="3240000"/>
            <wp:effectExtent l="0" t="0" r="12700" b="17780"/>
            <wp:docPr id="682480819" name="Chart 1" descr="Chart showing results">
              <a:extLst xmlns:a="http://schemas.openxmlformats.org/drawingml/2006/main">
                <a:ext uri="{FF2B5EF4-FFF2-40B4-BE49-F238E27FC236}">
                  <a16:creationId xmlns:a16="http://schemas.microsoft.com/office/drawing/2014/main" id="{6554913C-EA64-436D-BE78-E1D22D2336E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2"/>
              </a:graphicData>
            </a:graphic>
          </wp:inline>
        </w:drawing>
      </w:r>
    </w:p>
    <w:p w14:paraId="092F84B1" w14:textId="77777777" w:rsidR="009C4004" w:rsidRDefault="009C4004" w:rsidP="002A1DC0"/>
    <w:p w14:paraId="0F419863" w14:textId="564AA109" w:rsidR="009C4004" w:rsidRDefault="00715F36" w:rsidP="002A1DC0">
      <w:r>
        <w:rPr>
          <w:noProof/>
        </w:rPr>
        <w:lastRenderedPageBreak/>
        <w:drawing>
          <wp:inline distT="0" distB="0" distL="0" distR="0" wp14:anchorId="0810BD86" wp14:editId="3C8CEFF7">
            <wp:extent cx="5760000" cy="3600000"/>
            <wp:effectExtent l="0" t="0" r="12700" b="635"/>
            <wp:docPr id="972896930" name="Chart 1" descr="Chart showing results">
              <a:extLst xmlns:a="http://schemas.openxmlformats.org/drawingml/2006/main">
                <a:ext uri="{FF2B5EF4-FFF2-40B4-BE49-F238E27FC236}">
                  <a16:creationId xmlns:a16="http://schemas.microsoft.com/office/drawing/2014/main" id="{1F69DA40-162E-4606-9BF9-05A512C6F74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3"/>
              </a:graphicData>
            </a:graphic>
          </wp:inline>
        </w:drawing>
      </w:r>
    </w:p>
    <w:p w14:paraId="56D18ACA" w14:textId="4E716EC8" w:rsidR="00A92484" w:rsidRDefault="00A92484" w:rsidP="002A1DC0">
      <w:r>
        <w:rPr>
          <w:noProof/>
        </w:rPr>
        <w:drawing>
          <wp:inline distT="0" distB="0" distL="0" distR="0" wp14:anchorId="70B3C6D9" wp14:editId="55AB386D">
            <wp:extent cx="5760000" cy="3240000"/>
            <wp:effectExtent l="0" t="0" r="12700" b="17780"/>
            <wp:docPr id="487886444" name="Chart 1" descr="Chart showing results">
              <a:extLst xmlns:a="http://schemas.openxmlformats.org/drawingml/2006/main">
                <a:ext uri="{FF2B5EF4-FFF2-40B4-BE49-F238E27FC236}">
                  <a16:creationId xmlns:a16="http://schemas.microsoft.com/office/drawing/2014/main" id="{0E0B7B2A-8910-4B43-8051-F34CE5B0957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4"/>
              </a:graphicData>
            </a:graphic>
          </wp:inline>
        </w:drawing>
      </w:r>
    </w:p>
    <w:p w14:paraId="5699961D" w14:textId="77777777" w:rsidR="009634F2" w:rsidRDefault="009634F2" w:rsidP="002A1DC0"/>
    <w:p w14:paraId="4C4BAB54" w14:textId="47E71CB7" w:rsidR="009634F2" w:rsidRDefault="0060424A" w:rsidP="002A1DC0">
      <w:r>
        <w:rPr>
          <w:noProof/>
        </w:rPr>
        <w:lastRenderedPageBreak/>
        <w:drawing>
          <wp:inline distT="0" distB="0" distL="0" distR="0" wp14:anchorId="08456AFB" wp14:editId="4E52685C">
            <wp:extent cx="5760000" cy="3600000"/>
            <wp:effectExtent l="0" t="0" r="12700" b="635"/>
            <wp:docPr id="736513248" name="Chart 1" descr="Chart showing results">
              <a:extLst xmlns:a="http://schemas.openxmlformats.org/drawingml/2006/main">
                <a:ext uri="{FF2B5EF4-FFF2-40B4-BE49-F238E27FC236}">
                  <a16:creationId xmlns:a16="http://schemas.microsoft.com/office/drawing/2014/main" id="{1DCC17A2-045B-45BC-B2A7-E44AD0EF565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5"/>
              </a:graphicData>
            </a:graphic>
          </wp:inline>
        </w:drawing>
      </w:r>
    </w:p>
    <w:p w14:paraId="68B57BEB" w14:textId="2714F45D" w:rsidR="0060424A" w:rsidRDefault="0060424A" w:rsidP="002A1DC0">
      <w:r>
        <w:rPr>
          <w:noProof/>
        </w:rPr>
        <w:drawing>
          <wp:inline distT="0" distB="0" distL="0" distR="0" wp14:anchorId="69EF5BA4" wp14:editId="23B1A683">
            <wp:extent cx="5760000" cy="3240000"/>
            <wp:effectExtent l="0" t="0" r="12700" b="17780"/>
            <wp:docPr id="2027853802" name="Chart 1" descr="Chart showing results">
              <a:extLst xmlns:a="http://schemas.openxmlformats.org/drawingml/2006/main">
                <a:ext uri="{FF2B5EF4-FFF2-40B4-BE49-F238E27FC236}">
                  <a16:creationId xmlns:a16="http://schemas.microsoft.com/office/drawing/2014/main" id="{3919F3C1-3DA6-4B88-8F70-9197E5F7004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6"/>
              </a:graphicData>
            </a:graphic>
          </wp:inline>
        </w:drawing>
      </w:r>
    </w:p>
    <w:p w14:paraId="4EED8058" w14:textId="1EF24114" w:rsidR="0060424A" w:rsidRDefault="008E0901" w:rsidP="002A1DC0">
      <w:r>
        <w:rPr>
          <w:noProof/>
        </w:rPr>
        <w:lastRenderedPageBreak/>
        <w:drawing>
          <wp:inline distT="0" distB="0" distL="0" distR="0" wp14:anchorId="4EB76C70" wp14:editId="7815B4A4">
            <wp:extent cx="5760000" cy="3600000"/>
            <wp:effectExtent l="0" t="0" r="12700" b="635"/>
            <wp:docPr id="174129097" name="Chart 1" descr="Chart showing results">
              <a:extLst xmlns:a="http://schemas.openxmlformats.org/drawingml/2006/main">
                <a:ext uri="{FF2B5EF4-FFF2-40B4-BE49-F238E27FC236}">
                  <a16:creationId xmlns:a16="http://schemas.microsoft.com/office/drawing/2014/main" id="{B472006E-8B35-4DC4-8FE3-B254B7FF94C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7"/>
              </a:graphicData>
            </a:graphic>
          </wp:inline>
        </w:drawing>
      </w:r>
    </w:p>
    <w:p w14:paraId="76A94A1E" w14:textId="1785FD47" w:rsidR="008E0901" w:rsidRDefault="008E0901" w:rsidP="002A1DC0">
      <w:r>
        <w:rPr>
          <w:noProof/>
        </w:rPr>
        <w:drawing>
          <wp:inline distT="0" distB="0" distL="0" distR="0" wp14:anchorId="0A523EC6" wp14:editId="36CD0B01">
            <wp:extent cx="5760000" cy="3240000"/>
            <wp:effectExtent l="0" t="0" r="12700" b="17780"/>
            <wp:docPr id="1499281443" name="Chart 1" descr="Chart showing results">
              <a:extLst xmlns:a="http://schemas.openxmlformats.org/drawingml/2006/main">
                <a:ext uri="{FF2B5EF4-FFF2-40B4-BE49-F238E27FC236}">
                  <a16:creationId xmlns:a16="http://schemas.microsoft.com/office/drawing/2014/main" id="{D4CB6DC2-8AF5-43C5-ABB1-F82556C65B2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8"/>
              </a:graphicData>
            </a:graphic>
          </wp:inline>
        </w:drawing>
      </w:r>
    </w:p>
    <w:p w14:paraId="1D101284" w14:textId="77777777" w:rsidR="008E0901" w:rsidRDefault="008E0901" w:rsidP="002A1DC0"/>
    <w:p w14:paraId="68ABF53F" w14:textId="1BB91454" w:rsidR="008E0901" w:rsidRDefault="006374E4" w:rsidP="002A1DC0">
      <w:r>
        <w:rPr>
          <w:noProof/>
        </w:rPr>
        <w:lastRenderedPageBreak/>
        <w:drawing>
          <wp:inline distT="0" distB="0" distL="0" distR="0" wp14:anchorId="264DA692" wp14:editId="79CDACF7">
            <wp:extent cx="5760000" cy="3600000"/>
            <wp:effectExtent l="0" t="0" r="12700" b="635"/>
            <wp:docPr id="1254861619" name="Chart 1" descr="Chart showing results">
              <a:extLst xmlns:a="http://schemas.openxmlformats.org/drawingml/2006/main">
                <a:ext uri="{FF2B5EF4-FFF2-40B4-BE49-F238E27FC236}">
                  <a16:creationId xmlns:a16="http://schemas.microsoft.com/office/drawing/2014/main" id="{3E17F3D2-790A-4E28-9A8E-72928C16766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9"/>
              </a:graphicData>
            </a:graphic>
          </wp:inline>
        </w:drawing>
      </w:r>
    </w:p>
    <w:p w14:paraId="5F5A17F7" w14:textId="62775CAA" w:rsidR="006374E4" w:rsidRDefault="006374E4" w:rsidP="002A1DC0">
      <w:r>
        <w:rPr>
          <w:noProof/>
        </w:rPr>
        <w:drawing>
          <wp:inline distT="0" distB="0" distL="0" distR="0" wp14:anchorId="182ACA50" wp14:editId="58B7BC88">
            <wp:extent cx="5760000" cy="3240000"/>
            <wp:effectExtent l="0" t="0" r="12700" b="17780"/>
            <wp:docPr id="837333042" name="Chart 1" descr="Chart showing results">
              <a:extLst xmlns:a="http://schemas.openxmlformats.org/drawingml/2006/main">
                <a:ext uri="{FF2B5EF4-FFF2-40B4-BE49-F238E27FC236}">
                  <a16:creationId xmlns:a16="http://schemas.microsoft.com/office/drawing/2014/main" id="{A0E1B002-C271-4291-BBD5-412C35926BA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80"/>
              </a:graphicData>
            </a:graphic>
          </wp:inline>
        </w:drawing>
      </w:r>
    </w:p>
    <w:p w14:paraId="36EDF861" w14:textId="77777777" w:rsidR="006374E4" w:rsidRDefault="006374E4" w:rsidP="002A1DC0"/>
    <w:p w14:paraId="5ABC0CE5" w14:textId="16C7AEEF" w:rsidR="006374E4" w:rsidRDefault="003B6ABD" w:rsidP="002A1DC0">
      <w:r>
        <w:rPr>
          <w:noProof/>
        </w:rPr>
        <w:lastRenderedPageBreak/>
        <w:drawing>
          <wp:inline distT="0" distB="0" distL="0" distR="0" wp14:anchorId="058EC11F" wp14:editId="51DF3275">
            <wp:extent cx="5760000" cy="3600000"/>
            <wp:effectExtent l="0" t="0" r="12700" b="635"/>
            <wp:docPr id="1373470858" name="Chart 1" descr="Chart showing results">
              <a:extLst xmlns:a="http://schemas.openxmlformats.org/drawingml/2006/main">
                <a:ext uri="{FF2B5EF4-FFF2-40B4-BE49-F238E27FC236}">
                  <a16:creationId xmlns:a16="http://schemas.microsoft.com/office/drawing/2014/main" id="{CC34AB28-61AA-4462-8D76-C717B594C89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81"/>
              </a:graphicData>
            </a:graphic>
          </wp:inline>
        </w:drawing>
      </w:r>
    </w:p>
    <w:p w14:paraId="578B2D3D" w14:textId="5E8C63FC" w:rsidR="003B6ABD" w:rsidRDefault="003B6ABD" w:rsidP="002A1DC0">
      <w:r>
        <w:rPr>
          <w:noProof/>
        </w:rPr>
        <w:drawing>
          <wp:inline distT="0" distB="0" distL="0" distR="0" wp14:anchorId="4AE4A372" wp14:editId="3DA3BC40">
            <wp:extent cx="5760000" cy="3240000"/>
            <wp:effectExtent l="0" t="0" r="12700" b="17780"/>
            <wp:docPr id="1036530997" name="Chart 1" descr="Chart showing results">
              <a:extLst xmlns:a="http://schemas.openxmlformats.org/drawingml/2006/main">
                <a:ext uri="{FF2B5EF4-FFF2-40B4-BE49-F238E27FC236}">
                  <a16:creationId xmlns:a16="http://schemas.microsoft.com/office/drawing/2014/main" id="{E59CAA69-133A-44AB-8595-D7D2BE9C52D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82"/>
              </a:graphicData>
            </a:graphic>
          </wp:inline>
        </w:drawing>
      </w:r>
    </w:p>
    <w:p w14:paraId="49529073" w14:textId="77777777" w:rsidR="003B6ABD" w:rsidRDefault="003B6ABD" w:rsidP="002A1DC0"/>
    <w:p w14:paraId="6475577F" w14:textId="1B0A01D0" w:rsidR="003B6ABD" w:rsidRDefault="003B6ABD" w:rsidP="002A1DC0">
      <w:r>
        <w:rPr>
          <w:noProof/>
        </w:rPr>
        <w:lastRenderedPageBreak/>
        <w:drawing>
          <wp:inline distT="0" distB="0" distL="0" distR="0" wp14:anchorId="69F43777" wp14:editId="2BE7C81B">
            <wp:extent cx="5760000" cy="3780000"/>
            <wp:effectExtent l="0" t="0" r="12700" b="11430"/>
            <wp:docPr id="1715076159" name="Chart 1" descr="Chart showing results">
              <a:extLst xmlns:a="http://schemas.openxmlformats.org/drawingml/2006/main">
                <a:ext uri="{FF2B5EF4-FFF2-40B4-BE49-F238E27FC236}">
                  <a16:creationId xmlns:a16="http://schemas.microsoft.com/office/drawing/2014/main" id="{F414A2F7-C0A3-43E8-83C3-61786EC4652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83"/>
              </a:graphicData>
            </a:graphic>
          </wp:inline>
        </w:drawing>
      </w:r>
    </w:p>
    <w:p w14:paraId="1D134035" w14:textId="5CED27C5" w:rsidR="003B6ABD" w:rsidRPr="002A1DC0" w:rsidRDefault="00C95F6E" w:rsidP="002A1DC0">
      <w:r>
        <w:rPr>
          <w:noProof/>
        </w:rPr>
        <w:drawing>
          <wp:inline distT="0" distB="0" distL="0" distR="0" wp14:anchorId="111B8B88" wp14:editId="42CC8081">
            <wp:extent cx="5760000" cy="3240000"/>
            <wp:effectExtent l="0" t="0" r="12700" b="17780"/>
            <wp:docPr id="1989819255" name="Chart 1" descr="Chart showing results">
              <a:extLst xmlns:a="http://schemas.openxmlformats.org/drawingml/2006/main">
                <a:ext uri="{FF2B5EF4-FFF2-40B4-BE49-F238E27FC236}">
                  <a16:creationId xmlns:a16="http://schemas.microsoft.com/office/drawing/2014/main" id="{77999FF0-968F-4921-9A31-CE8B65F762E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84"/>
              </a:graphicData>
            </a:graphic>
          </wp:inline>
        </w:drawing>
      </w:r>
    </w:p>
    <w:p w14:paraId="2465AF99" w14:textId="77777777" w:rsidR="004B587D" w:rsidRPr="00DA07B7" w:rsidRDefault="004B587D" w:rsidP="004B587D"/>
    <w:p w14:paraId="26EC29AA" w14:textId="77777777" w:rsidR="00C95F6E" w:rsidRPr="00442E18" w:rsidRDefault="00C95F6E">
      <w:pPr>
        <w:rPr>
          <w:rFonts w:asciiTheme="majorHAnsi" w:eastAsiaTheme="majorEastAsia" w:hAnsiTheme="majorHAnsi" w:cstheme="majorBidi"/>
          <w:color w:val="2F5496" w:themeColor="accent1" w:themeShade="BF"/>
          <w:sz w:val="32"/>
          <w:szCs w:val="24"/>
        </w:rPr>
      </w:pPr>
      <w:r w:rsidRPr="00442E18">
        <w:br w:type="page"/>
      </w:r>
    </w:p>
    <w:p w14:paraId="78E16A41" w14:textId="552C7E0A" w:rsidR="004B587D" w:rsidRPr="00864D3F" w:rsidRDefault="00C80F81" w:rsidP="00EF4EB9">
      <w:pPr>
        <w:pStyle w:val="Heading3"/>
      </w:pPr>
      <w:bookmarkStart w:id="89" w:name="_Do_You_Have"/>
      <w:bookmarkStart w:id="90" w:name="_Toc190194153"/>
      <w:bookmarkEnd w:id="89"/>
      <w:r w:rsidRPr="00864D3F">
        <w:lastRenderedPageBreak/>
        <w:t>Do You Have Any Other Comments on the Council’s Principles for Supporting Older People</w:t>
      </w:r>
      <w:r w:rsidR="004B587D" w:rsidRPr="00864D3F">
        <w:t>?</w:t>
      </w:r>
      <w:bookmarkEnd w:id="90"/>
    </w:p>
    <w:p w14:paraId="0EA4C00D" w14:textId="0F483444" w:rsidR="00D34529" w:rsidRPr="00BD2837" w:rsidRDefault="00A45B3A" w:rsidP="00D34529">
      <w:pPr>
        <w:rPr>
          <w:rStyle w:val="Hyperlink"/>
          <w:i/>
          <w:iCs/>
          <w:color w:val="CC0099"/>
        </w:rPr>
      </w:pPr>
      <w:hyperlink w:anchor="Page53" w:history="1">
        <w:r w:rsidRPr="00BD2837">
          <w:rPr>
            <w:rStyle w:val="Hyperlink"/>
            <w:i/>
            <w:iCs/>
            <w:color w:val="CC0099"/>
          </w:rPr>
          <w:t>Return to Page 53</w:t>
        </w:r>
      </w:hyperlink>
    </w:p>
    <w:tbl>
      <w:tblPr>
        <w:tblStyle w:val="GridTable4-Accent5"/>
        <w:tblW w:w="9484" w:type="dxa"/>
        <w:tblLook w:val="04E0" w:firstRow="1" w:lastRow="1" w:firstColumn="1" w:lastColumn="0" w:noHBand="0" w:noVBand="1"/>
      </w:tblPr>
      <w:tblGrid>
        <w:gridCol w:w="2547"/>
        <w:gridCol w:w="736"/>
        <w:gridCol w:w="709"/>
        <w:gridCol w:w="5492"/>
      </w:tblGrid>
      <w:tr w:rsidR="00D34529" w14:paraId="4832AA0D" w14:textId="77777777" w:rsidTr="003215A2">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tcPr>
          <w:p w14:paraId="61687495" w14:textId="77777777" w:rsidR="00D34529" w:rsidRDefault="00D34529" w:rsidP="0030653F">
            <w:pPr>
              <w:widowControl w:val="0"/>
              <w:autoSpaceDE w:val="0"/>
              <w:autoSpaceDN w:val="0"/>
              <w:adjustRightInd w:val="0"/>
              <w:rPr>
                <w:rFonts w:cs="Calibri"/>
                <w:color w:val="FFFFFF"/>
                <w:szCs w:val="24"/>
              </w:rPr>
            </w:pPr>
            <w:r>
              <w:rPr>
                <w:rFonts w:cs="Calibri"/>
                <w:color w:val="FFFFFF"/>
                <w:szCs w:val="24"/>
              </w:rPr>
              <w:t>Theme</w:t>
            </w:r>
          </w:p>
        </w:tc>
        <w:tc>
          <w:tcPr>
            <w:tcW w:w="736" w:type="dxa"/>
          </w:tcPr>
          <w:p w14:paraId="7F4D6B5D" w14:textId="77777777" w:rsidR="00D34529" w:rsidRDefault="00D34529"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cs="Calibri"/>
                <w:b/>
                <w:bCs/>
                <w:color w:val="FFFFFF"/>
                <w:szCs w:val="24"/>
              </w:rPr>
            </w:pPr>
            <w:r>
              <w:rPr>
                <w:rFonts w:cs="Calibri"/>
                <w:b/>
                <w:bCs/>
                <w:color w:val="FFFFFF"/>
                <w:szCs w:val="24"/>
              </w:rPr>
              <w:t>No</w:t>
            </w:r>
          </w:p>
        </w:tc>
        <w:tc>
          <w:tcPr>
            <w:tcW w:w="709" w:type="dxa"/>
          </w:tcPr>
          <w:p w14:paraId="581CDCEC" w14:textId="77777777" w:rsidR="00D34529" w:rsidRDefault="00D34529"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cs="Calibri"/>
                <w:b/>
                <w:bCs/>
                <w:color w:val="FFFFFF"/>
                <w:szCs w:val="24"/>
              </w:rPr>
            </w:pPr>
            <w:r>
              <w:rPr>
                <w:rFonts w:cs="Calibri"/>
                <w:b/>
                <w:bCs/>
                <w:color w:val="FFFFFF"/>
                <w:szCs w:val="24"/>
              </w:rPr>
              <w:t>%</w:t>
            </w:r>
          </w:p>
        </w:tc>
        <w:tc>
          <w:tcPr>
            <w:tcW w:w="5492" w:type="dxa"/>
          </w:tcPr>
          <w:p w14:paraId="6654399A" w14:textId="77777777" w:rsidR="00D34529" w:rsidRDefault="00D34529"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cs="Calibri"/>
                <w:b/>
                <w:bCs/>
                <w:color w:val="FFFFFF"/>
                <w:szCs w:val="24"/>
              </w:rPr>
            </w:pPr>
            <w:r>
              <w:rPr>
                <w:rFonts w:cs="Calibri"/>
                <w:b/>
                <w:bCs/>
                <w:color w:val="FFFFFF"/>
                <w:szCs w:val="24"/>
              </w:rPr>
              <w:t>Example Comments</w:t>
            </w:r>
          </w:p>
        </w:tc>
      </w:tr>
      <w:tr w:rsidR="00D34529" w14:paraId="00259F04" w14:textId="77777777" w:rsidTr="003215A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tcPr>
          <w:p w14:paraId="58873CA3" w14:textId="4B8EE1B5" w:rsidR="00EF5DC9" w:rsidRDefault="00835D9E" w:rsidP="00FC7207">
            <w:pPr>
              <w:widowControl w:val="0"/>
              <w:autoSpaceDE w:val="0"/>
              <w:autoSpaceDN w:val="0"/>
              <w:adjustRightInd w:val="0"/>
              <w:rPr>
                <w:rFonts w:cs="Calibri"/>
                <w:b w:val="0"/>
                <w:bCs w:val="0"/>
                <w:szCs w:val="24"/>
              </w:rPr>
            </w:pPr>
            <w:r w:rsidRPr="00835D9E">
              <w:rPr>
                <w:rFonts w:cs="Calibri"/>
                <w:szCs w:val="24"/>
              </w:rPr>
              <w:t>Alternative Delivery / Funding</w:t>
            </w:r>
            <w:r w:rsidR="00AD7211">
              <w:rPr>
                <w:rFonts w:cs="Calibri"/>
                <w:szCs w:val="24"/>
              </w:rPr>
              <w:t xml:space="preserve"> </w:t>
            </w:r>
            <w:r w:rsidR="00FC7207" w:rsidRPr="00835D9E">
              <w:rPr>
                <w:rFonts w:cs="Calibri"/>
                <w:szCs w:val="24"/>
              </w:rPr>
              <w:t>S</w:t>
            </w:r>
            <w:r w:rsidRPr="00835D9E">
              <w:rPr>
                <w:rFonts w:cs="Calibri"/>
                <w:szCs w:val="24"/>
              </w:rPr>
              <w:t>uggestions</w:t>
            </w:r>
            <w:r w:rsidR="00FC7207">
              <w:rPr>
                <w:rFonts w:cs="Calibri"/>
                <w:szCs w:val="24"/>
              </w:rPr>
              <w:t xml:space="preserve"> / </w:t>
            </w:r>
            <w:r w:rsidRPr="00835D9E">
              <w:rPr>
                <w:rFonts w:cs="Calibri"/>
                <w:szCs w:val="24"/>
              </w:rPr>
              <w:t xml:space="preserve"> </w:t>
            </w:r>
          </w:p>
          <w:p w14:paraId="5AB29E25" w14:textId="4034B228" w:rsidR="00D34529" w:rsidRPr="00FA1DBB" w:rsidRDefault="00835D9E" w:rsidP="00817B4C">
            <w:pPr>
              <w:widowControl w:val="0"/>
              <w:autoSpaceDE w:val="0"/>
              <w:autoSpaceDN w:val="0"/>
              <w:adjustRightInd w:val="0"/>
              <w:rPr>
                <w:rFonts w:cs="Calibri"/>
                <w:szCs w:val="24"/>
              </w:rPr>
            </w:pPr>
            <w:r w:rsidRPr="00835D9E">
              <w:rPr>
                <w:rFonts w:cs="Calibri"/>
                <w:szCs w:val="24"/>
              </w:rPr>
              <w:t>concerns -</w:t>
            </w:r>
            <w:r w:rsidR="00AD7211">
              <w:rPr>
                <w:rFonts w:cs="Calibri"/>
                <w:szCs w:val="24"/>
              </w:rPr>
              <w:t xml:space="preserve"> </w:t>
            </w:r>
            <w:r w:rsidRPr="00835D9E">
              <w:rPr>
                <w:rFonts w:cs="Calibri"/>
                <w:szCs w:val="24"/>
              </w:rPr>
              <w:t>System review</w:t>
            </w:r>
          </w:p>
        </w:tc>
        <w:tc>
          <w:tcPr>
            <w:tcW w:w="736" w:type="dxa"/>
          </w:tcPr>
          <w:p w14:paraId="1169E116" w14:textId="72DFACA0" w:rsidR="00D34529" w:rsidRPr="003215A2" w:rsidRDefault="003215A2" w:rsidP="003215A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szCs w:val="24"/>
              </w:rPr>
            </w:pPr>
            <w:r w:rsidRPr="003215A2">
              <w:rPr>
                <w:rFonts w:cs="Calibri"/>
                <w:szCs w:val="24"/>
              </w:rPr>
              <w:t>194</w:t>
            </w:r>
          </w:p>
        </w:tc>
        <w:tc>
          <w:tcPr>
            <w:tcW w:w="709" w:type="dxa"/>
          </w:tcPr>
          <w:p w14:paraId="25ECD532" w14:textId="16225AD0" w:rsidR="00D34529" w:rsidRPr="003215A2" w:rsidRDefault="003215A2" w:rsidP="003215A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i/>
                <w:iCs/>
                <w:szCs w:val="24"/>
              </w:rPr>
            </w:pPr>
            <w:r w:rsidRPr="003215A2">
              <w:rPr>
                <w:rFonts w:cs="Calibri"/>
                <w:i/>
                <w:iCs/>
                <w:szCs w:val="24"/>
              </w:rPr>
              <w:t>44.6</w:t>
            </w:r>
          </w:p>
        </w:tc>
        <w:tc>
          <w:tcPr>
            <w:tcW w:w="5492" w:type="dxa"/>
          </w:tcPr>
          <w:p w14:paraId="5C02F4CB" w14:textId="77777777" w:rsidR="00904A8E" w:rsidRDefault="00AE728F" w:rsidP="00FE679A">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AE728F">
              <w:rPr>
                <w:rFonts w:asciiTheme="minorHAnsi" w:hAnsiTheme="minorHAnsi" w:cstheme="minorHAnsi"/>
                <w:i/>
                <w:iCs/>
                <w:szCs w:val="24"/>
              </w:rPr>
              <w:t xml:space="preserve">Councils should receive a small percentage of an individuals NI contributions from central government which gets invested and ringfenced, used to pay for the individuals care needs upon retirement or when they require care. </w:t>
            </w:r>
          </w:p>
          <w:p w14:paraId="073A2A1F" w14:textId="79D0D832" w:rsidR="00904A8E" w:rsidRDefault="00AE728F" w:rsidP="00FE679A">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AE728F">
              <w:rPr>
                <w:rFonts w:asciiTheme="minorHAnsi" w:hAnsiTheme="minorHAnsi" w:cstheme="minorHAnsi"/>
                <w:i/>
                <w:iCs/>
                <w:szCs w:val="24"/>
              </w:rPr>
              <w:t xml:space="preserve">Care at home shouldn't be the only option. Models such as extra care and care hubs need to be considered. </w:t>
            </w:r>
          </w:p>
          <w:p w14:paraId="46182406" w14:textId="3319FE36" w:rsidR="00904A8E" w:rsidRDefault="00AE728F" w:rsidP="00FE679A">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AE728F">
              <w:rPr>
                <w:rFonts w:asciiTheme="minorHAnsi" w:hAnsiTheme="minorHAnsi" w:cstheme="minorHAnsi"/>
                <w:i/>
                <w:iCs/>
                <w:szCs w:val="24"/>
              </w:rPr>
              <w:t xml:space="preserve">Look at previous models of sheltered housing. Lord Pontypridd House used to be a great stop gap and was able to significantly help prevent its residents from requiring a care home, or at least until the their last few years. LPH used to have an onsite warden, who built a community, and made people feel included improving their moral. There used to be a waiting list to get in. Sadly the warden was sacked, and the building has gone to the dogs. 1 warden was able to ensure 60 - 70 residents had a good home with community activities. </w:t>
            </w:r>
          </w:p>
          <w:p w14:paraId="3C786597" w14:textId="70569ED4" w:rsidR="00904A8E" w:rsidRDefault="00AE728F" w:rsidP="00FE679A">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AE728F">
              <w:rPr>
                <w:rFonts w:asciiTheme="minorHAnsi" w:hAnsiTheme="minorHAnsi" w:cstheme="minorHAnsi"/>
                <w:i/>
                <w:iCs/>
                <w:szCs w:val="24"/>
              </w:rPr>
              <w:t xml:space="preserve">Cardiff council should be proactive in finding more sustainable approaches to the provision of older care. All councils seem to be sitting back waiting for central governments to come up with solutions as a way of keeping costs down. You say Cardiff is a champion of the elderly do something to demonstrate that. </w:t>
            </w:r>
          </w:p>
          <w:p w14:paraId="09BBAE97" w14:textId="4CBE52B9" w:rsidR="00D34529" w:rsidRPr="002A193E" w:rsidRDefault="00AE728F" w:rsidP="00AE728F">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AE728F">
              <w:rPr>
                <w:rFonts w:asciiTheme="minorHAnsi" w:hAnsiTheme="minorHAnsi" w:cstheme="minorHAnsi"/>
                <w:i/>
                <w:iCs/>
                <w:szCs w:val="24"/>
              </w:rPr>
              <w:t>All money from council tax that goes to schools etc from over sixties should go to adult social.</w:t>
            </w:r>
          </w:p>
        </w:tc>
      </w:tr>
      <w:tr w:rsidR="00D34529" w14:paraId="6F88FEE1" w14:textId="77777777" w:rsidTr="003215A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tcPr>
          <w:p w14:paraId="242D4BD3" w14:textId="2EA0D614" w:rsidR="002E09DE" w:rsidRPr="002E09DE" w:rsidRDefault="002E09DE" w:rsidP="00C523C8">
            <w:pPr>
              <w:widowControl w:val="0"/>
              <w:autoSpaceDE w:val="0"/>
              <w:autoSpaceDN w:val="0"/>
              <w:adjustRightInd w:val="0"/>
              <w:rPr>
                <w:rFonts w:cs="Calibri"/>
                <w:szCs w:val="24"/>
              </w:rPr>
            </w:pPr>
            <w:r w:rsidRPr="002E09DE">
              <w:rPr>
                <w:rFonts w:cs="Calibri"/>
                <w:szCs w:val="24"/>
              </w:rPr>
              <w:t>Care for older people with</w:t>
            </w:r>
            <w:r w:rsidR="00C523C8">
              <w:rPr>
                <w:rFonts w:cs="Calibri"/>
                <w:szCs w:val="24"/>
              </w:rPr>
              <w:t xml:space="preserve"> </w:t>
            </w:r>
            <w:r w:rsidRPr="002E09DE">
              <w:rPr>
                <w:rFonts w:cs="Calibri"/>
                <w:szCs w:val="24"/>
              </w:rPr>
              <w:t>dignity and respect</w:t>
            </w:r>
          </w:p>
          <w:p w14:paraId="3E520CDB" w14:textId="77777777" w:rsidR="00D34529" w:rsidRPr="00FA1DBB" w:rsidRDefault="00D34529" w:rsidP="0030653F">
            <w:pPr>
              <w:widowControl w:val="0"/>
              <w:autoSpaceDE w:val="0"/>
              <w:autoSpaceDN w:val="0"/>
              <w:adjustRightInd w:val="0"/>
              <w:rPr>
                <w:rFonts w:cs="Calibri"/>
                <w:szCs w:val="24"/>
              </w:rPr>
            </w:pPr>
          </w:p>
        </w:tc>
        <w:tc>
          <w:tcPr>
            <w:tcW w:w="736" w:type="dxa"/>
          </w:tcPr>
          <w:p w14:paraId="6CC4146F" w14:textId="49AB8DE4" w:rsidR="00D34529" w:rsidRPr="003215A2" w:rsidRDefault="00C523C8" w:rsidP="003215A2">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szCs w:val="24"/>
              </w:rPr>
            </w:pPr>
            <w:r>
              <w:rPr>
                <w:rFonts w:cs="Calibri"/>
                <w:szCs w:val="24"/>
              </w:rPr>
              <w:t>55</w:t>
            </w:r>
          </w:p>
        </w:tc>
        <w:tc>
          <w:tcPr>
            <w:tcW w:w="709" w:type="dxa"/>
          </w:tcPr>
          <w:p w14:paraId="3950DD9C" w14:textId="19B90CD9" w:rsidR="00D34529" w:rsidRPr="003215A2" w:rsidRDefault="00C523C8" w:rsidP="003215A2">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i/>
                <w:iCs/>
                <w:szCs w:val="24"/>
              </w:rPr>
            </w:pPr>
            <w:r>
              <w:rPr>
                <w:rFonts w:cs="Calibri"/>
                <w:i/>
                <w:iCs/>
                <w:szCs w:val="24"/>
              </w:rPr>
              <w:t>12.6</w:t>
            </w:r>
          </w:p>
        </w:tc>
        <w:tc>
          <w:tcPr>
            <w:tcW w:w="5492" w:type="dxa"/>
          </w:tcPr>
          <w:p w14:paraId="71BD5690" w14:textId="77777777" w:rsidR="00904A8E" w:rsidRDefault="0081611B" w:rsidP="00FE679A">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81611B">
              <w:rPr>
                <w:rFonts w:asciiTheme="minorHAnsi" w:hAnsiTheme="minorHAnsi" w:cstheme="minorHAnsi"/>
                <w:i/>
                <w:iCs/>
                <w:szCs w:val="24"/>
              </w:rPr>
              <w:t>Ensure that older people are treated with dignity.</w:t>
            </w:r>
          </w:p>
          <w:p w14:paraId="0DF306BF" w14:textId="77777777" w:rsidR="00904A8E" w:rsidRDefault="0081611B" w:rsidP="00FE679A">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81611B">
              <w:rPr>
                <w:rFonts w:asciiTheme="minorHAnsi" w:hAnsiTheme="minorHAnsi" w:cstheme="minorHAnsi"/>
                <w:i/>
                <w:iCs/>
                <w:szCs w:val="24"/>
              </w:rPr>
              <w:t xml:space="preserve">No. Just making sure older people get looked after properly with dignity and respect don't let them suffer as they are weak and vulnerable. </w:t>
            </w:r>
          </w:p>
          <w:p w14:paraId="42584472" w14:textId="77777777" w:rsidR="00DF1BC8" w:rsidRDefault="0081611B" w:rsidP="00FE679A">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81611B">
              <w:rPr>
                <w:rFonts w:asciiTheme="minorHAnsi" w:hAnsiTheme="minorHAnsi" w:cstheme="minorHAnsi"/>
                <w:i/>
                <w:iCs/>
                <w:szCs w:val="24"/>
              </w:rPr>
              <w:t xml:space="preserve">They are not a number, what if it was your parents??? </w:t>
            </w:r>
          </w:p>
          <w:p w14:paraId="1E8834CF" w14:textId="296FD557" w:rsidR="00904A8E" w:rsidRDefault="0081611B" w:rsidP="00FE679A">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81611B">
              <w:rPr>
                <w:rFonts w:asciiTheme="minorHAnsi" w:hAnsiTheme="minorHAnsi" w:cstheme="minorHAnsi"/>
                <w:i/>
                <w:iCs/>
                <w:szCs w:val="24"/>
              </w:rPr>
              <w:t xml:space="preserve">At the moment the homecare system is a bit of a shambles (from friends and neighbours). people need to be treated with compassion. an adequate amount of a needs to be allowed for the corers to actually care! </w:t>
            </w:r>
          </w:p>
          <w:p w14:paraId="6E528A1A" w14:textId="768319F8" w:rsidR="00D34529" w:rsidRPr="002A193E" w:rsidRDefault="0081611B" w:rsidP="0081611B">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81611B">
              <w:rPr>
                <w:rFonts w:asciiTheme="minorHAnsi" w:hAnsiTheme="minorHAnsi" w:cstheme="minorHAnsi"/>
                <w:i/>
                <w:iCs/>
                <w:szCs w:val="24"/>
              </w:rPr>
              <w:t xml:space="preserve">Everybody should be dealt with Compassion is the first instance and not just form filling exercise. for </w:t>
            </w:r>
            <w:r w:rsidRPr="0081611B">
              <w:rPr>
                <w:rFonts w:asciiTheme="minorHAnsi" w:hAnsiTheme="minorHAnsi" w:cstheme="minorHAnsi"/>
                <w:i/>
                <w:iCs/>
                <w:szCs w:val="24"/>
              </w:rPr>
              <w:lastRenderedPageBreak/>
              <w:t>the convenience of the council. but tailored for the person and family needs.</w:t>
            </w:r>
          </w:p>
        </w:tc>
      </w:tr>
      <w:tr w:rsidR="00D34529" w14:paraId="01C1C678" w14:textId="77777777" w:rsidTr="003215A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tcPr>
          <w:p w14:paraId="75A6EC41" w14:textId="0C8B05B4" w:rsidR="00D34529" w:rsidRPr="00FA1DBB" w:rsidRDefault="009C6680" w:rsidP="009C6680">
            <w:pPr>
              <w:widowControl w:val="0"/>
              <w:autoSpaceDE w:val="0"/>
              <w:autoSpaceDN w:val="0"/>
              <w:adjustRightInd w:val="0"/>
              <w:rPr>
                <w:rFonts w:cs="Calibri"/>
                <w:color w:val="000000"/>
                <w:szCs w:val="24"/>
              </w:rPr>
            </w:pPr>
            <w:r w:rsidRPr="009C6680">
              <w:rPr>
                <w:rFonts w:cs="Calibri"/>
                <w:color w:val="000000"/>
                <w:szCs w:val="24"/>
              </w:rPr>
              <w:lastRenderedPageBreak/>
              <w:t>System unfair - assessments / payments, etc.</w:t>
            </w:r>
          </w:p>
        </w:tc>
        <w:tc>
          <w:tcPr>
            <w:tcW w:w="736" w:type="dxa"/>
          </w:tcPr>
          <w:p w14:paraId="1FC276D2" w14:textId="6E2190B6" w:rsidR="00D34529" w:rsidRPr="003215A2" w:rsidRDefault="009C6680" w:rsidP="003215A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szCs w:val="24"/>
              </w:rPr>
              <w:t>55</w:t>
            </w:r>
          </w:p>
        </w:tc>
        <w:tc>
          <w:tcPr>
            <w:tcW w:w="709" w:type="dxa"/>
          </w:tcPr>
          <w:p w14:paraId="02551DDA" w14:textId="33E8AA5B" w:rsidR="00D34529" w:rsidRPr="003215A2" w:rsidRDefault="009C6680" w:rsidP="003215A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szCs w:val="24"/>
              </w:rPr>
              <w:t>12.6</w:t>
            </w:r>
          </w:p>
        </w:tc>
        <w:tc>
          <w:tcPr>
            <w:tcW w:w="5492" w:type="dxa"/>
          </w:tcPr>
          <w:p w14:paraId="0D0617E2" w14:textId="77777777" w:rsidR="004521B8" w:rsidRDefault="00FD174E" w:rsidP="00FE679A">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FD174E">
              <w:rPr>
                <w:rFonts w:asciiTheme="minorHAnsi" w:hAnsiTheme="minorHAnsi" w:cstheme="minorHAnsi"/>
                <w:i/>
                <w:iCs/>
                <w:szCs w:val="24"/>
              </w:rPr>
              <w:t xml:space="preserve">People who have worked and saved shouldn't be penalised, whilst those who have wasted their money are helped. Older people tend to save and thus end off worse off than those who waste their money. </w:t>
            </w:r>
          </w:p>
          <w:p w14:paraId="031B38C4" w14:textId="07095B74" w:rsidR="004521B8" w:rsidRDefault="00FD174E" w:rsidP="00FE679A">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FD174E">
              <w:rPr>
                <w:rFonts w:asciiTheme="minorHAnsi" w:hAnsiTheme="minorHAnsi" w:cstheme="minorHAnsi"/>
                <w:i/>
                <w:iCs/>
                <w:szCs w:val="24"/>
              </w:rPr>
              <w:t xml:space="preserve">Most older people in Wales have worked all there lives why if the become unwell and unable to support themselves should they have to use all there savings to pay for care????! </w:t>
            </w:r>
          </w:p>
          <w:p w14:paraId="60ECF0A9" w14:textId="77777777" w:rsidR="00C964F5" w:rsidRDefault="00FD174E" w:rsidP="00FE679A">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FD174E">
              <w:rPr>
                <w:rFonts w:asciiTheme="minorHAnsi" w:hAnsiTheme="minorHAnsi" w:cstheme="minorHAnsi"/>
                <w:i/>
                <w:iCs/>
                <w:szCs w:val="24"/>
              </w:rPr>
              <w:t>Stop raiding poor people’s assets to pay for it. The rich get away with not losing everything - take their assets instead</w:t>
            </w:r>
          </w:p>
          <w:p w14:paraId="5F664A04" w14:textId="124E4D02" w:rsidR="004521B8" w:rsidRDefault="00FD174E" w:rsidP="00FE679A">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FD174E">
              <w:rPr>
                <w:rFonts w:asciiTheme="minorHAnsi" w:hAnsiTheme="minorHAnsi" w:cstheme="minorHAnsi"/>
                <w:i/>
                <w:iCs/>
                <w:szCs w:val="24"/>
              </w:rPr>
              <w:t xml:space="preserve">The cost of care falls heavily on families who pay taxes at each stage of life. The system is unfair. </w:t>
            </w:r>
          </w:p>
          <w:p w14:paraId="1666D338" w14:textId="2D70E74D" w:rsidR="00D34529" w:rsidRPr="002A193E" w:rsidRDefault="00FD174E" w:rsidP="00FD174E">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FD174E">
              <w:rPr>
                <w:rFonts w:asciiTheme="minorHAnsi" w:hAnsiTheme="minorHAnsi" w:cstheme="minorHAnsi"/>
                <w:i/>
                <w:iCs/>
                <w:szCs w:val="24"/>
              </w:rPr>
              <w:t>The current system seems very unfair. My mother is in a home and is self funded. Family has to pay pocket money to her for hair cuts etc. If she was being funded by the Council she would also be receiving funded pocket money. There has to be a fairer way to treat people who have worked all their lives and tried to provide for their retirement.</w:t>
            </w:r>
          </w:p>
        </w:tc>
      </w:tr>
      <w:tr w:rsidR="00FD174E" w14:paraId="5AACCFE8" w14:textId="77777777" w:rsidTr="003215A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tcPr>
          <w:p w14:paraId="7F90AC6E" w14:textId="13B59285" w:rsidR="00FD174E" w:rsidRPr="009C6680" w:rsidRDefault="00EA6E1B" w:rsidP="00CD052E">
            <w:pPr>
              <w:widowControl w:val="0"/>
              <w:autoSpaceDE w:val="0"/>
              <w:autoSpaceDN w:val="0"/>
              <w:adjustRightInd w:val="0"/>
              <w:rPr>
                <w:rFonts w:cs="Calibri"/>
                <w:color w:val="000000"/>
                <w:szCs w:val="24"/>
              </w:rPr>
            </w:pPr>
            <w:r w:rsidRPr="00EA6E1B">
              <w:rPr>
                <w:rFonts w:cs="Calibri"/>
                <w:color w:val="000000"/>
                <w:szCs w:val="24"/>
              </w:rPr>
              <w:t>Need to consider what is best on</w:t>
            </w:r>
            <w:r w:rsidR="00CD052E">
              <w:rPr>
                <w:rFonts w:cs="Calibri"/>
                <w:color w:val="000000"/>
                <w:szCs w:val="24"/>
              </w:rPr>
              <w:t xml:space="preserve"> </w:t>
            </w:r>
            <w:r w:rsidRPr="00EA6E1B">
              <w:rPr>
                <w:rFonts w:cs="Calibri"/>
                <w:color w:val="000000"/>
                <w:szCs w:val="24"/>
              </w:rPr>
              <w:t>a case by case basis</w:t>
            </w:r>
          </w:p>
        </w:tc>
        <w:tc>
          <w:tcPr>
            <w:tcW w:w="736" w:type="dxa"/>
          </w:tcPr>
          <w:p w14:paraId="6C33E368" w14:textId="5EAB8D52" w:rsidR="00FD174E" w:rsidRDefault="00801466" w:rsidP="003215A2">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szCs w:val="24"/>
              </w:rPr>
              <w:t>52</w:t>
            </w:r>
          </w:p>
        </w:tc>
        <w:tc>
          <w:tcPr>
            <w:tcW w:w="709" w:type="dxa"/>
          </w:tcPr>
          <w:p w14:paraId="1DA7F8E8" w14:textId="053CAD7A" w:rsidR="00FD174E" w:rsidRDefault="00801466" w:rsidP="003215A2">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szCs w:val="24"/>
              </w:rPr>
              <w:t>12.0</w:t>
            </w:r>
          </w:p>
        </w:tc>
        <w:tc>
          <w:tcPr>
            <w:tcW w:w="5492" w:type="dxa"/>
          </w:tcPr>
          <w:p w14:paraId="4E997EA6" w14:textId="77777777" w:rsidR="00CD052E" w:rsidRDefault="00880848" w:rsidP="00FE679A">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880848">
              <w:rPr>
                <w:rFonts w:asciiTheme="minorHAnsi" w:hAnsiTheme="minorHAnsi" w:cstheme="minorHAnsi"/>
                <w:i/>
                <w:iCs/>
                <w:szCs w:val="24"/>
              </w:rPr>
              <w:t xml:space="preserve">If people have worked all their life they should be looked after completely in old age. </w:t>
            </w:r>
          </w:p>
          <w:p w14:paraId="6EE613D7" w14:textId="4D22E434" w:rsidR="00CD052E" w:rsidRDefault="00880848" w:rsidP="00FE679A">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880848">
              <w:rPr>
                <w:rFonts w:asciiTheme="minorHAnsi" w:hAnsiTheme="minorHAnsi" w:cstheme="minorHAnsi"/>
                <w:i/>
                <w:iCs/>
                <w:szCs w:val="24"/>
              </w:rPr>
              <w:t xml:space="preserve">People should not have to sell there homes to pay for care. </w:t>
            </w:r>
          </w:p>
          <w:p w14:paraId="0849F970" w14:textId="3DE0A9FD" w:rsidR="00CD052E" w:rsidRDefault="00880848" w:rsidP="00FE679A">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880848">
              <w:rPr>
                <w:rFonts w:asciiTheme="minorHAnsi" w:hAnsiTheme="minorHAnsi" w:cstheme="minorHAnsi"/>
                <w:i/>
                <w:iCs/>
                <w:szCs w:val="24"/>
              </w:rPr>
              <w:t xml:space="preserve">Older people have contributed to their communities for many years. They need to be rewarded for this through robust council services for the elderly. - Why should people who have worked and paid their taxes pay when they have worked all their life and still pay tax. </w:t>
            </w:r>
          </w:p>
          <w:p w14:paraId="500493F4" w14:textId="42B080CC" w:rsidR="00FD174E" w:rsidRPr="00FD174E" w:rsidRDefault="00880848" w:rsidP="00880848">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880848">
              <w:rPr>
                <w:rFonts w:asciiTheme="minorHAnsi" w:hAnsiTheme="minorHAnsi" w:cstheme="minorHAnsi"/>
                <w:i/>
                <w:iCs/>
                <w:szCs w:val="24"/>
              </w:rPr>
              <w:t>Older people have paid their whole lives it is YOUR job to make them safe and comfortable, build more homes and houses!</w:t>
            </w:r>
          </w:p>
        </w:tc>
      </w:tr>
      <w:tr w:rsidR="00880848" w14:paraId="3F96D193" w14:textId="77777777" w:rsidTr="003215A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tcPr>
          <w:p w14:paraId="6CE38217" w14:textId="12241DEB" w:rsidR="00880848" w:rsidRPr="00CD052E" w:rsidRDefault="00277A8A" w:rsidP="00CD052E">
            <w:pPr>
              <w:widowControl w:val="0"/>
              <w:autoSpaceDE w:val="0"/>
              <w:autoSpaceDN w:val="0"/>
              <w:adjustRightInd w:val="0"/>
              <w:rPr>
                <w:rFonts w:cs="Calibri"/>
                <w:b w:val="0"/>
                <w:bCs w:val="0"/>
                <w:color w:val="000000"/>
                <w:szCs w:val="24"/>
              </w:rPr>
            </w:pPr>
            <w:r>
              <w:rPr>
                <w:rFonts w:cs="Calibri"/>
                <w:color w:val="000000"/>
                <w:szCs w:val="24"/>
              </w:rPr>
              <w:t>L</w:t>
            </w:r>
            <w:r w:rsidR="004E0657" w:rsidRPr="004E0657">
              <w:rPr>
                <w:rFonts w:cs="Calibri"/>
                <w:color w:val="000000"/>
                <w:szCs w:val="24"/>
              </w:rPr>
              <w:t>ack of resources in the</w:t>
            </w:r>
            <w:r>
              <w:rPr>
                <w:rFonts w:cs="Calibri"/>
                <w:color w:val="000000"/>
                <w:szCs w:val="24"/>
              </w:rPr>
              <w:t xml:space="preserve"> </w:t>
            </w:r>
            <w:r w:rsidR="004E0657" w:rsidRPr="004E0657">
              <w:rPr>
                <w:rFonts w:cs="Calibri"/>
                <w:color w:val="000000"/>
                <w:szCs w:val="24"/>
              </w:rPr>
              <w:t>sector</w:t>
            </w:r>
          </w:p>
        </w:tc>
        <w:tc>
          <w:tcPr>
            <w:tcW w:w="736" w:type="dxa"/>
          </w:tcPr>
          <w:p w14:paraId="6F029CD2" w14:textId="105F20FB" w:rsidR="00880848" w:rsidRDefault="002A412A" w:rsidP="003215A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szCs w:val="24"/>
              </w:rPr>
              <w:t>38</w:t>
            </w:r>
          </w:p>
        </w:tc>
        <w:tc>
          <w:tcPr>
            <w:tcW w:w="709" w:type="dxa"/>
          </w:tcPr>
          <w:p w14:paraId="524716DB" w14:textId="3DF09102" w:rsidR="00880848" w:rsidRDefault="002A412A" w:rsidP="003215A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szCs w:val="24"/>
              </w:rPr>
              <w:t>8.7</w:t>
            </w:r>
          </w:p>
        </w:tc>
        <w:tc>
          <w:tcPr>
            <w:tcW w:w="5492" w:type="dxa"/>
          </w:tcPr>
          <w:p w14:paraId="5E997170" w14:textId="77777777" w:rsidR="00CD052E" w:rsidRDefault="007E718E" w:rsidP="00FE679A">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7E718E">
              <w:rPr>
                <w:rFonts w:asciiTheme="minorHAnsi" w:hAnsiTheme="minorHAnsi" w:cstheme="minorHAnsi"/>
                <w:i/>
                <w:iCs/>
                <w:szCs w:val="24"/>
              </w:rPr>
              <w:t>People need to be supported as far as possible in their own homes, this will require good quality care staff. To recruit the best people a fair salary needs to be agreed and implemented. This will also reduce the length of time the elderly spend in hospital ‘bed blocking’- which was used about my mother in law (in a different authority) and an awful term to say to anyone</w:t>
            </w:r>
          </w:p>
          <w:p w14:paraId="30126135" w14:textId="77777777" w:rsidR="00C97ECA" w:rsidRDefault="007E718E" w:rsidP="00FE679A">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7E718E">
              <w:rPr>
                <w:rFonts w:asciiTheme="minorHAnsi" w:hAnsiTheme="minorHAnsi" w:cstheme="minorHAnsi"/>
                <w:i/>
                <w:iCs/>
                <w:szCs w:val="24"/>
              </w:rPr>
              <w:t>There aren't enough carers</w:t>
            </w:r>
          </w:p>
          <w:p w14:paraId="3BBA5E7B" w14:textId="140F7544" w:rsidR="00CD052E" w:rsidRPr="00CD052E" w:rsidRDefault="007E718E" w:rsidP="00FE679A">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7E718E">
              <w:rPr>
                <w:rFonts w:asciiTheme="minorHAnsi" w:hAnsiTheme="minorHAnsi" w:cstheme="minorHAnsi"/>
                <w:i/>
                <w:iCs/>
                <w:szCs w:val="24"/>
              </w:rPr>
              <w:t xml:space="preserve">Care homes are filling up quickly. You could be </w:t>
            </w:r>
            <w:r w:rsidRPr="007E718E">
              <w:rPr>
                <w:rFonts w:asciiTheme="minorHAnsi" w:hAnsiTheme="minorHAnsi" w:cstheme="minorHAnsi"/>
                <w:i/>
                <w:iCs/>
                <w:szCs w:val="24"/>
              </w:rPr>
              <w:lastRenderedPageBreak/>
              <w:t>handing out lists of homes that don't have the space for people to move into this leaving families caring for family members that they struggle with. Also how will you check that they are up to your standards. If you tell them you are coming then some may only be acting to your standards for that. Will you do surprise checks?</w:t>
            </w:r>
            <w:r w:rsidR="00B746A4" w:rsidRPr="00B746A4">
              <w:rPr>
                <w:rFonts w:eastAsiaTheme="minorHAnsi" w:cstheme="minorBidi"/>
                <w:color w:val="000000"/>
                <w:kern w:val="2"/>
                <w:sz w:val="27"/>
                <w:szCs w:val="27"/>
                <w:lang w:eastAsia="en-US"/>
                <w14:ligatures w14:val="standardContextual"/>
              </w:rPr>
              <w:t xml:space="preserve"> </w:t>
            </w:r>
          </w:p>
          <w:p w14:paraId="0C449F10" w14:textId="3FA1C2C9" w:rsidR="00880848" w:rsidRPr="00880848" w:rsidRDefault="00B746A4" w:rsidP="00B746A4">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B746A4">
              <w:rPr>
                <w:rFonts w:asciiTheme="minorHAnsi" w:hAnsiTheme="minorHAnsi" w:cstheme="minorHAnsi"/>
                <w:i/>
                <w:iCs/>
                <w:szCs w:val="24"/>
              </w:rPr>
              <w:t>There needs to be better systems put in place, currently there are multiple overflow wards in most hospitals mostly for elderly people who are unwell anymore but have no where suitable to go after receiving treatment. The less we do to support elderly, the more pressure we place on NHS, and far more money ends up being spent in the long term.</w:t>
            </w:r>
          </w:p>
        </w:tc>
      </w:tr>
      <w:tr w:rsidR="007E718E" w14:paraId="6E635206" w14:textId="77777777" w:rsidTr="003215A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tcPr>
          <w:p w14:paraId="10BA9E7E" w14:textId="476FDDD7" w:rsidR="007E718E" w:rsidRPr="004E0657" w:rsidRDefault="005503D3" w:rsidP="005503D3">
            <w:pPr>
              <w:widowControl w:val="0"/>
              <w:autoSpaceDE w:val="0"/>
              <w:autoSpaceDN w:val="0"/>
              <w:adjustRightInd w:val="0"/>
              <w:rPr>
                <w:rFonts w:cs="Calibri"/>
                <w:color w:val="000000"/>
                <w:szCs w:val="24"/>
              </w:rPr>
            </w:pPr>
            <w:r w:rsidRPr="005503D3">
              <w:rPr>
                <w:rFonts w:cs="Calibri"/>
                <w:color w:val="000000"/>
                <w:szCs w:val="24"/>
              </w:rPr>
              <w:lastRenderedPageBreak/>
              <w:t>Quality concerns</w:t>
            </w:r>
          </w:p>
        </w:tc>
        <w:tc>
          <w:tcPr>
            <w:tcW w:w="736" w:type="dxa"/>
          </w:tcPr>
          <w:p w14:paraId="625EFA93" w14:textId="1562204E" w:rsidR="007E718E" w:rsidRDefault="005503D3" w:rsidP="003215A2">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szCs w:val="24"/>
              </w:rPr>
              <w:t>38</w:t>
            </w:r>
          </w:p>
        </w:tc>
        <w:tc>
          <w:tcPr>
            <w:tcW w:w="709" w:type="dxa"/>
          </w:tcPr>
          <w:p w14:paraId="70BFB915" w14:textId="1D74C649" w:rsidR="007E718E" w:rsidRDefault="005503D3" w:rsidP="003215A2">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szCs w:val="24"/>
              </w:rPr>
              <w:t>8.7</w:t>
            </w:r>
          </w:p>
        </w:tc>
        <w:tc>
          <w:tcPr>
            <w:tcW w:w="5492" w:type="dxa"/>
          </w:tcPr>
          <w:p w14:paraId="3DEB793D" w14:textId="77777777" w:rsidR="008E30C4" w:rsidRDefault="00F7545F" w:rsidP="00FE679A">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F7545F">
              <w:rPr>
                <w:rFonts w:asciiTheme="minorHAnsi" w:hAnsiTheme="minorHAnsi" w:cstheme="minorHAnsi"/>
                <w:i/>
                <w:iCs/>
                <w:szCs w:val="24"/>
              </w:rPr>
              <w:t xml:space="preserve">I don't think social care should have been privatised. I used to work as a carer in high end nursing homes and still only got paid minimum wage and still couldn't deliver the level of care residents deserved. </w:t>
            </w:r>
          </w:p>
          <w:p w14:paraId="01900D89" w14:textId="2D6CB1BD" w:rsidR="008E30C4" w:rsidRDefault="00F7545F" w:rsidP="00FE679A">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F7545F">
              <w:rPr>
                <w:rFonts w:asciiTheme="minorHAnsi" w:hAnsiTheme="minorHAnsi" w:cstheme="minorHAnsi"/>
                <w:i/>
                <w:iCs/>
                <w:szCs w:val="24"/>
              </w:rPr>
              <w:t xml:space="preserve">ALL care homes should be assessed to see if they meet the quality standards and ALL care homes that do should be put on the councils list to give as many options as possible. </w:t>
            </w:r>
          </w:p>
          <w:p w14:paraId="69ED283B" w14:textId="46FD6171" w:rsidR="008E30C4" w:rsidRDefault="00F7545F" w:rsidP="00FE679A">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F7545F">
              <w:rPr>
                <w:rFonts w:asciiTheme="minorHAnsi" w:hAnsiTheme="minorHAnsi" w:cstheme="minorHAnsi"/>
                <w:i/>
                <w:iCs/>
                <w:szCs w:val="24"/>
              </w:rPr>
              <w:t xml:space="preserve">You get what you INspect, not what you EXpect! From personal experience, care homes do not always provide the quality of care that they profess to do. Investment in increased numbers of spot checks could address this very distressing omission. </w:t>
            </w:r>
          </w:p>
          <w:p w14:paraId="062C591D" w14:textId="74AB47C4" w:rsidR="007E718E" w:rsidRPr="007E718E" w:rsidRDefault="00F7545F" w:rsidP="00F7545F">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F7545F">
              <w:rPr>
                <w:rFonts w:asciiTheme="minorHAnsi" w:hAnsiTheme="minorHAnsi" w:cstheme="minorHAnsi"/>
                <w:i/>
                <w:iCs/>
                <w:szCs w:val="24"/>
              </w:rPr>
              <w:t>There needs to be clear guidelines but given with care (hence the name of the facility). There is a strong focus on independence but there needs to be a focus on quality of care. Quality of care and life has not been mentioned here once. Older people require dignity and respect.</w:t>
            </w:r>
          </w:p>
        </w:tc>
      </w:tr>
      <w:tr w:rsidR="00F7545F" w14:paraId="628A0DDA" w14:textId="77777777" w:rsidTr="003215A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tcPr>
          <w:p w14:paraId="52722CE8" w14:textId="65FA0813" w:rsidR="00F7545F" w:rsidRPr="005503D3" w:rsidRDefault="00967770" w:rsidP="008E30C4">
            <w:pPr>
              <w:widowControl w:val="0"/>
              <w:autoSpaceDE w:val="0"/>
              <w:autoSpaceDN w:val="0"/>
              <w:adjustRightInd w:val="0"/>
              <w:rPr>
                <w:rFonts w:cs="Calibri"/>
                <w:color w:val="000000"/>
                <w:szCs w:val="24"/>
              </w:rPr>
            </w:pPr>
            <w:r w:rsidRPr="00967770">
              <w:rPr>
                <w:rFonts w:cs="Calibri"/>
                <w:color w:val="000000"/>
                <w:szCs w:val="24"/>
              </w:rPr>
              <w:t>Many people have assets /</w:t>
            </w:r>
            <w:r w:rsidR="00B048E2">
              <w:rPr>
                <w:rFonts w:cs="Calibri"/>
                <w:color w:val="000000"/>
                <w:szCs w:val="24"/>
              </w:rPr>
              <w:t xml:space="preserve"> </w:t>
            </w:r>
            <w:r w:rsidRPr="00967770">
              <w:rPr>
                <w:rFonts w:cs="Calibri"/>
                <w:color w:val="000000"/>
                <w:szCs w:val="24"/>
              </w:rPr>
              <w:t>savings and can afford such care</w:t>
            </w:r>
          </w:p>
        </w:tc>
        <w:tc>
          <w:tcPr>
            <w:tcW w:w="736" w:type="dxa"/>
          </w:tcPr>
          <w:p w14:paraId="0131A48A" w14:textId="1A17DDE1" w:rsidR="00F7545F" w:rsidRDefault="00967770" w:rsidP="003215A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szCs w:val="24"/>
              </w:rPr>
              <w:t>34</w:t>
            </w:r>
          </w:p>
        </w:tc>
        <w:tc>
          <w:tcPr>
            <w:tcW w:w="709" w:type="dxa"/>
          </w:tcPr>
          <w:p w14:paraId="6881F6F5" w14:textId="537D8B1F" w:rsidR="00F7545F" w:rsidRDefault="00967770" w:rsidP="003215A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szCs w:val="24"/>
              </w:rPr>
              <w:t>7.8</w:t>
            </w:r>
          </w:p>
        </w:tc>
        <w:tc>
          <w:tcPr>
            <w:tcW w:w="5492" w:type="dxa"/>
          </w:tcPr>
          <w:p w14:paraId="57281159" w14:textId="77777777" w:rsidR="005C5376" w:rsidRDefault="003C3AE7" w:rsidP="00FE679A">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3C3AE7">
              <w:rPr>
                <w:rFonts w:asciiTheme="minorHAnsi" w:hAnsiTheme="minorHAnsi" w:cstheme="minorHAnsi"/>
                <w:i/>
                <w:iCs/>
                <w:szCs w:val="24"/>
              </w:rPr>
              <w:t xml:space="preserve">Many older people have money in savings that could be used for care. </w:t>
            </w:r>
          </w:p>
          <w:p w14:paraId="5AA69D9C" w14:textId="281C0CE9" w:rsidR="008E30C4" w:rsidRDefault="003C3AE7" w:rsidP="00FE679A">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3C3AE7">
              <w:rPr>
                <w:rFonts w:asciiTheme="minorHAnsi" w:hAnsiTheme="minorHAnsi" w:cstheme="minorHAnsi"/>
                <w:i/>
                <w:iCs/>
                <w:szCs w:val="24"/>
              </w:rPr>
              <w:t xml:space="preserve">Those with the funds (including assets) to pay for their care in older age should pay a higher proportion than those who are unable to. Perhaps the level of support should be means tested rather than a blanket level of support offered to all. </w:t>
            </w:r>
          </w:p>
          <w:p w14:paraId="070B1270" w14:textId="77777777" w:rsidR="008E30C4" w:rsidRDefault="003C3AE7" w:rsidP="00FE679A">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3C3AE7">
              <w:rPr>
                <w:rFonts w:asciiTheme="minorHAnsi" w:hAnsiTheme="minorHAnsi" w:cstheme="minorHAnsi"/>
                <w:i/>
                <w:iCs/>
                <w:szCs w:val="24"/>
              </w:rPr>
              <w:t xml:space="preserve"> A lot of elderly are sitting on high value housing therefore they and their families should recognise rising care and means testing should be introduced. </w:t>
            </w:r>
          </w:p>
          <w:p w14:paraId="5CEBF104" w14:textId="2E12170D" w:rsidR="00F7545F" w:rsidRPr="00F7545F" w:rsidRDefault="003C3AE7" w:rsidP="003C3AE7">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3C3AE7">
              <w:rPr>
                <w:rFonts w:asciiTheme="minorHAnsi" w:hAnsiTheme="minorHAnsi" w:cstheme="minorHAnsi"/>
                <w:i/>
                <w:iCs/>
                <w:szCs w:val="24"/>
              </w:rPr>
              <w:t xml:space="preserve">If the people involved are homeowners, they should have to surrender their home to the council in order to access care. This would fund their entire </w:t>
            </w:r>
            <w:r w:rsidRPr="003C3AE7">
              <w:rPr>
                <w:rFonts w:asciiTheme="minorHAnsi" w:hAnsiTheme="minorHAnsi" w:cstheme="minorHAnsi"/>
                <w:i/>
                <w:iCs/>
                <w:szCs w:val="24"/>
              </w:rPr>
              <w:lastRenderedPageBreak/>
              <w:t>placement for the rest of their life, offer the council profit from selling the home to someone who needs it and restore housing and council housing stock in Cardiff. This should be mandatory.</w:t>
            </w:r>
          </w:p>
        </w:tc>
      </w:tr>
      <w:tr w:rsidR="003C3AE7" w14:paraId="1FF6FBF9" w14:textId="77777777" w:rsidTr="003215A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tcPr>
          <w:p w14:paraId="40F485C2" w14:textId="0E2637B8" w:rsidR="003C3AE7" w:rsidRPr="005503D3" w:rsidRDefault="00672574" w:rsidP="00B048E2">
            <w:pPr>
              <w:widowControl w:val="0"/>
              <w:autoSpaceDE w:val="0"/>
              <w:autoSpaceDN w:val="0"/>
              <w:adjustRightInd w:val="0"/>
              <w:rPr>
                <w:rFonts w:cs="Calibri"/>
                <w:color w:val="000000"/>
                <w:szCs w:val="24"/>
              </w:rPr>
            </w:pPr>
            <w:r w:rsidRPr="00672574">
              <w:rPr>
                <w:rFonts w:cs="Calibri"/>
                <w:color w:val="000000"/>
                <w:szCs w:val="24"/>
              </w:rPr>
              <w:lastRenderedPageBreak/>
              <w:t>More activities / experiences</w:t>
            </w:r>
            <w:r w:rsidR="00B048E2">
              <w:rPr>
                <w:rFonts w:cs="Calibri"/>
                <w:color w:val="000000"/>
                <w:szCs w:val="24"/>
              </w:rPr>
              <w:t xml:space="preserve"> </w:t>
            </w:r>
            <w:r w:rsidRPr="00672574">
              <w:rPr>
                <w:rFonts w:cs="Calibri"/>
                <w:color w:val="000000"/>
                <w:szCs w:val="24"/>
              </w:rPr>
              <w:t xml:space="preserve">for individuals </w:t>
            </w:r>
          </w:p>
        </w:tc>
        <w:tc>
          <w:tcPr>
            <w:tcW w:w="736" w:type="dxa"/>
          </w:tcPr>
          <w:p w14:paraId="7FBC4B40" w14:textId="1D7A9C61" w:rsidR="003C3AE7" w:rsidRDefault="006B1D1A" w:rsidP="003215A2">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szCs w:val="24"/>
              </w:rPr>
              <w:t>34</w:t>
            </w:r>
          </w:p>
        </w:tc>
        <w:tc>
          <w:tcPr>
            <w:tcW w:w="709" w:type="dxa"/>
          </w:tcPr>
          <w:p w14:paraId="759FC60A" w14:textId="4671EB78" w:rsidR="003C3AE7" w:rsidRDefault="006B1D1A" w:rsidP="003215A2">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szCs w:val="24"/>
              </w:rPr>
              <w:t>7.8</w:t>
            </w:r>
          </w:p>
        </w:tc>
        <w:tc>
          <w:tcPr>
            <w:tcW w:w="5492" w:type="dxa"/>
          </w:tcPr>
          <w:p w14:paraId="455178B3" w14:textId="77777777" w:rsidR="00D476D4" w:rsidRDefault="00BA64DA" w:rsidP="00FE679A">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BA64DA">
              <w:rPr>
                <w:rFonts w:asciiTheme="minorHAnsi" w:hAnsiTheme="minorHAnsi" w:cstheme="minorHAnsi"/>
                <w:i/>
                <w:iCs/>
                <w:szCs w:val="24"/>
              </w:rPr>
              <w:t xml:space="preserve">Why have you closed the day centres? They were a lifeline for some people </w:t>
            </w:r>
          </w:p>
          <w:p w14:paraId="406B639C" w14:textId="56B3A86E" w:rsidR="00BA64DA" w:rsidRPr="00BA64DA" w:rsidRDefault="00BA64DA" w:rsidP="00FE679A">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BA64DA">
              <w:rPr>
                <w:rFonts w:asciiTheme="minorHAnsi" w:hAnsiTheme="minorHAnsi" w:cstheme="minorHAnsi"/>
                <w:i/>
                <w:iCs/>
                <w:szCs w:val="24"/>
              </w:rPr>
              <w:t>Yes to keep opportunities/ facilities for older people to focus as wellb, leisure centre, activities, keep centred to community ' mobility/ nutrition loneliness, isolation.</w:t>
            </w:r>
          </w:p>
          <w:p w14:paraId="2CA83231" w14:textId="77777777" w:rsidR="001917D2" w:rsidRDefault="00BA64DA" w:rsidP="00FE679A">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BA64DA">
              <w:rPr>
                <w:rFonts w:asciiTheme="minorHAnsi" w:hAnsiTheme="minorHAnsi" w:cstheme="minorHAnsi"/>
                <w:i/>
                <w:iCs/>
                <w:szCs w:val="24"/>
              </w:rPr>
              <w:t xml:space="preserve">- Maintain meals on wheels , improve bus services, improve local community groups after 6pm for over 60s. </w:t>
            </w:r>
          </w:p>
          <w:p w14:paraId="0D7D6E23" w14:textId="150A9CA0" w:rsidR="003C3AE7" w:rsidRPr="001917D2" w:rsidRDefault="00BA64DA" w:rsidP="001917D2">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BA64DA">
              <w:rPr>
                <w:rFonts w:asciiTheme="minorHAnsi" w:hAnsiTheme="minorHAnsi" w:cstheme="minorHAnsi"/>
                <w:i/>
                <w:iCs/>
                <w:szCs w:val="24"/>
              </w:rPr>
              <w:t>More coffee mornings for older people. A lot of people are in their house, with the lack of support getting their voice across.</w:t>
            </w:r>
          </w:p>
        </w:tc>
      </w:tr>
      <w:tr w:rsidR="007D14EB" w14:paraId="443FFD3F" w14:textId="77777777" w:rsidTr="003215A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tcPr>
          <w:p w14:paraId="2E3F965D" w14:textId="1EAF6B49" w:rsidR="007D14EB" w:rsidRPr="001917D2" w:rsidRDefault="00A16B33" w:rsidP="00A16B33">
            <w:pPr>
              <w:widowControl w:val="0"/>
              <w:autoSpaceDE w:val="0"/>
              <w:autoSpaceDN w:val="0"/>
              <w:adjustRightInd w:val="0"/>
              <w:rPr>
                <w:rFonts w:cs="Calibri"/>
                <w:color w:val="000000"/>
                <w:szCs w:val="24"/>
              </w:rPr>
            </w:pPr>
            <w:r w:rsidRPr="001917D2">
              <w:rPr>
                <w:rFonts w:cs="Calibri"/>
                <w:color w:val="000000"/>
                <w:szCs w:val="24"/>
              </w:rPr>
              <w:t>Choice not cost</w:t>
            </w:r>
          </w:p>
        </w:tc>
        <w:tc>
          <w:tcPr>
            <w:tcW w:w="736" w:type="dxa"/>
          </w:tcPr>
          <w:p w14:paraId="5878400E" w14:textId="14809A9E" w:rsidR="007D14EB" w:rsidRDefault="00A16B33" w:rsidP="003215A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szCs w:val="24"/>
              </w:rPr>
              <w:t>33</w:t>
            </w:r>
          </w:p>
        </w:tc>
        <w:tc>
          <w:tcPr>
            <w:tcW w:w="709" w:type="dxa"/>
          </w:tcPr>
          <w:p w14:paraId="183E43DD" w14:textId="731537CA" w:rsidR="007D14EB" w:rsidRDefault="00A16B33" w:rsidP="003215A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szCs w:val="24"/>
              </w:rPr>
              <w:t>7.6</w:t>
            </w:r>
          </w:p>
        </w:tc>
        <w:tc>
          <w:tcPr>
            <w:tcW w:w="5492" w:type="dxa"/>
          </w:tcPr>
          <w:p w14:paraId="1343F4A4" w14:textId="77777777" w:rsidR="001917D2" w:rsidRDefault="00A875AA" w:rsidP="00FE679A">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A875AA">
              <w:rPr>
                <w:rFonts w:asciiTheme="minorHAnsi" w:hAnsiTheme="minorHAnsi" w:cstheme="minorHAnsi"/>
                <w:i/>
                <w:iCs/>
                <w:szCs w:val="24"/>
              </w:rPr>
              <w:t xml:space="preserve">To choose your care home within the council cost. not to be chosen for the person. </w:t>
            </w:r>
          </w:p>
          <w:p w14:paraId="093FC366" w14:textId="77777777" w:rsidR="001917D2" w:rsidRDefault="00A875AA" w:rsidP="00FE679A">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A875AA">
              <w:rPr>
                <w:rFonts w:asciiTheme="minorHAnsi" w:hAnsiTheme="minorHAnsi" w:cstheme="minorHAnsi"/>
                <w:i/>
                <w:iCs/>
                <w:szCs w:val="24"/>
              </w:rPr>
              <w:t xml:space="preserve">It should be peoples choice and based on need not cost. </w:t>
            </w:r>
          </w:p>
          <w:p w14:paraId="27BE228B" w14:textId="5BAFFB12" w:rsidR="007D14EB" w:rsidRPr="00BA64DA" w:rsidRDefault="00A875AA" w:rsidP="00A875AA">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A875AA">
              <w:rPr>
                <w:rFonts w:asciiTheme="minorHAnsi" w:hAnsiTheme="minorHAnsi" w:cstheme="minorHAnsi"/>
                <w:i/>
                <w:iCs/>
                <w:szCs w:val="24"/>
              </w:rPr>
              <w:t>As much choice as possible should be afforded to older people and the rates care homes charge should reflect both pay for staff as well as state pension.</w:t>
            </w:r>
          </w:p>
        </w:tc>
      </w:tr>
      <w:tr w:rsidR="00A875AA" w14:paraId="50253768" w14:textId="77777777" w:rsidTr="003215A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tcPr>
          <w:p w14:paraId="226B12FC" w14:textId="1F02E433" w:rsidR="00A875AA" w:rsidRPr="00A16B33" w:rsidRDefault="00F13BEF" w:rsidP="00F13BEF">
            <w:pPr>
              <w:widowControl w:val="0"/>
              <w:autoSpaceDE w:val="0"/>
              <w:autoSpaceDN w:val="0"/>
              <w:adjustRightInd w:val="0"/>
              <w:rPr>
                <w:rFonts w:cs="Calibri"/>
                <w:color w:val="000000"/>
                <w:szCs w:val="24"/>
              </w:rPr>
            </w:pPr>
            <w:r w:rsidRPr="00F13BEF">
              <w:rPr>
                <w:rFonts w:cs="Calibri"/>
                <w:color w:val="000000"/>
                <w:szCs w:val="24"/>
              </w:rPr>
              <w:t>Maximum cost comments</w:t>
            </w:r>
          </w:p>
        </w:tc>
        <w:tc>
          <w:tcPr>
            <w:tcW w:w="736" w:type="dxa"/>
          </w:tcPr>
          <w:p w14:paraId="00C40526" w14:textId="187E6298" w:rsidR="00A875AA" w:rsidRDefault="00F13BEF" w:rsidP="003215A2">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szCs w:val="24"/>
              </w:rPr>
              <w:t>32</w:t>
            </w:r>
          </w:p>
        </w:tc>
        <w:tc>
          <w:tcPr>
            <w:tcW w:w="709" w:type="dxa"/>
          </w:tcPr>
          <w:p w14:paraId="7B062DBC" w14:textId="404F9D03" w:rsidR="00A875AA" w:rsidRDefault="00F13BEF" w:rsidP="003215A2">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szCs w:val="24"/>
              </w:rPr>
              <w:t>7.4</w:t>
            </w:r>
          </w:p>
        </w:tc>
        <w:tc>
          <w:tcPr>
            <w:tcW w:w="5492" w:type="dxa"/>
          </w:tcPr>
          <w:p w14:paraId="05A66154" w14:textId="77777777" w:rsidR="009A4659" w:rsidRDefault="00DF525A" w:rsidP="00FE679A">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DF525A">
              <w:rPr>
                <w:rFonts w:asciiTheme="minorHAnsi" w:hAnsiTheme="minorHAnsi" w:cstheme="minorHAnsi"/>
                <w:i/>
                <w:iCs/>
                <w:szCs w:val="24"/>
              </w:rPr>
              <w:t xml:space="preserve">Set a maximum that a person must pay above that council pay. </w:t>
            </w:r>
          </w:p>
          <w:p w14:paraId="625FCBA9" w14:textId="77777777" w:rsidR="009A4659" w:rsidRDefault="00DF525A" w:rsidP="00FE679A">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DF525A">
              <w:rPr>
                <w:rFonts w:asciiTheme="minorHAnsi" w:hAnsiTheme="minorHAnsi" w:cstheme="minorHAnsi"/>
                <w:i/>
                <w:iCs/>
                <w:szCs w:val="24"/>
              </w:rPr>
              <w:t xml:space="preserve">Care home rates should be capped so that the cost can be supported by the council if necessary. </w:t>
            </w:r>
          </w:p>
          <w:p w14:paraId="37158893" w14:textId="57EAB648" w:rsidR="00A875AA" w:rsidRPr="00A875AA" w:rsidRDefault="00DF525A" w:rsidP="00DF525A">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DF525A">
              <w:rPr>
                <w:rFonts w:asciiTheme="minorHAnsi" w:hAnsiTheme="minorHAnsi" w:cstheme="minorHAnsi"/>
                <w:i/>
                <w:iCs/>
                <w:szCs w:val="24"/>
              </w:rPr>
              <w:t>Stop letting private companies charge you ridiculous rates. You have the transactional power here. They need you more than you need them. You should also review how much profit each private company is making on your fees. Many are owned by investors / private equity that just hike fees with no consideration of the public purse.</w:t>
            </w:r>
          </w:p>
        </w:tc>
      </w:tr>
      <w:tr w:rsidR="00DF525A" w14:paraId="1B5F26AA" w14:textId="77777777" w:rsidTr="003215A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tcPr>
          <w:p w14:paraId="1E7B54B3" w14:textId="3529B413" w:rsidR="00DF525A" w:rsidRPr="00DF525A" w:rsidRDefault="00DF525A" w:rsidP="009A4659">
            <w:pPr>
              <w:widowControl w:val="0"/>
              <w:autoSpaceDE w:val="0"/>
              <w:autoSpaceDN w:val="0"/>
              <w:adjustRightInd w:val="0"/>
              <w:rPr>
                <w:rFonts w:cs="Calibri"/>
                <w:color w:val="000000"/>
                <w:szCs w:val="24"/>
              </w:rPr>
            </w:pPr>
            <w:r w:rsidRPr="00DF525A">
              <w:rPr>
                <w:rFonts w:cs="Calibri"/>
                <w:color w:val="000000"/>
                <w:szCs w:val="24"/>
              </w:rPr>
              <w:t xml:space="preserve">Concerns with private sector </w:t>
            </w:r>
            <w:r w:rsidR="009A4659">
              <w:rPr>
                <w:rFonts w:cs="Calibri"/>
                <w:color w:val="000000"/>
                <w:szCs w:val="24"/>
              </w:rPr>
              <w:t xml:space="preserve">/ </w:t>
            </w:r>
            <w:r w:rsidRPr="00DF525A">
              <w:rPr>
                <w:rFonts w:cs="Calibri"/>
                <w:color w:val="000000"/>
                <w:szCs w:val="24"/>
              </w:rPr>
              <w:t>more council provision</w:t>
            </w:r>
          </w:p>
          <w:p w14:paraId="551FE801" w14:textId="77777777" w:rsidR="00DF525A" w:rsidRPr="00F13BEF" w:rsidRDefault="00DF525A" w:rsidP="00F13BEF">
            <w:pPr>
              <w:widowControl w:val="0"/>
              <w:autoSpaceDE w:val="0"/>
              <w:autoSpaceDN w:val="0"/>
              <w:adjustRightInd w:val="0"/>
              <w:rPr>
                <w:rFonts w:cs="Calibri"/>
                <w:color w:val="000000"/>
                <w:szCs w:val="24"/>
              </w:rPr>
            </w:pPr>
          </w:p>
        </w:tc>
        <w:tc>
          <w:tcPr>
            <w:tcW w:w="736" w:type="dxa"/>
          </w:tcPr>
          <w:p w14:paraId="44144EDF" w14:textId="5977768F" w:rsidR="00DF525A" w:rsidRDefault="002E4F23" w:rsidP="003215A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szCs w:val="24"/>
              </w:rPr>
              <w:t>31</w:t>
            </w:r>
          </w:p>
        </w:tc>
        <w:tc>
          <w:tcPr>
            <w:tcW w:w="709" w:type="dxa"/>
          </w:tcPr>
          <w:p w14:paraId="5A22990D" w14:textId="0A331DDF" w:rsidR="00DF525A" w:rsidRDefault="002E4F23" w:rsidP="003215A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szCs w:val="24"/>
              </w:rPr>
              <w:t>7.1</w:t>
            </w:r>
          </w:p>
        </w:tc>
        <w:tc>
          <w:tcPr>
            <w:tcW w:w="5492" w:type="dxa"/>
          </w:tcPr>
          <w:p w14:paraId="4DCCB7EF" w14:textId="77777777" w:rsidR="0020207D" w:rsidRDefault="002E4F23" w:rsidP="00FE679A">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2E4F23">
              <w:rPr>
                <w:rFonts w:asciiTheme="minorHAnsi" w:hAnsiTheme="minorHAnsi" w:cstheme="minorHAnsi"/>
                <w:i/>
                <w:iCs/>
                <w:szCs w:val="24"/>
              </w:rPr>
              <w:t>Reduce reliance on privately run care homes. More council run facilities</w:t>
            </w:r>
          </w:p>
          <w:p w14:paraId="2E25AF4B" w14:textId="77777777" w:rsidR="0020207D" w:rsidRDefault="002E4F23" w:rsidP="00FE679A">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2E4F23">
              <w:rPr>
                <w:rFonts w:asciiTheme="minorHAnsi" w:hAnsiTheme="minorHAnsi" w:cstheme="minorHAnsi"/>
                <w:i/>
                <w:iCs/>
                <w:szCs w:val="24"/>
              </w:rPr>
              <w:t xml:space="preserve">Care homes should be council run, not privately owned and making obscene amounts of profits from older peoples misery! </w:t>
            </w:r>
          </w:p>
          <w:p w14:paraId="7C5671F8" w14:textId="77EF3087" w:rsidR="00DF525A" w:rsidRPr="00DF525A" w:rsidRDefault="002E4F23" w:rsidP="002E4F23">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2E4F23">
              <w:rPr>
                <w:rFonts w:asciiTheme="minorHAnsi" w:hAnsiTheme="minorHAnsi" w:cstheme="minorHAnsi"/>
                <w:i/>
                <w:iCs/>
                <w:szCs w:val="24"/>
              </w:rPr>
              <w:t>Bring back the old style care homes and get rid of all these rogue Care Companies and help those who live alone more.</w:t>
            </w:r>
          </w:p>
        </w:tc>
      </w:tr>
      <w:tr w:rsidR="002E4F23" w14:paraId="10750D09" w14:textId="77777777" w:rsidTr="003215A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tcPr>
          <w:p w14:paraId="4F9A4058" w14:textId="77777777" w:rsidR="003E04B1" w:rsidRPr="003E04B1" w:rsidRDefault="003E04B1" w:rsidP="003E04B1">
            <w:pPr>
              <w:widowControl w:val="0"/>
              <w:autoSpaceDE w:val="0"/>
              <w:autoSpaceDN w:val="0"/>
              <w:adjustRightInd w:val="0"/>
              <w:rPr>
                <w:rFonts w:cs="Calibri"/>
                <w:color w:val="000000"/>
                <w:szCs w:val="24"/>
              </w:rPr>
            </w:pPr>
            <w:r w:rsidRPr="003E04B1">
              <w:rPr>
                <w:rFonts w:cs="Calibri"/>
                <w:color w:val="000000"/>
                <w:szCs w:val="24"/>
              </w:rPr>
              <w:t>Remain at home as long as</w:t>
            </w:r>
          </w:p>
          <w:p w14:paraId="136220A5" w14:textId="6B978D40" w:rsidR="002E4F23" w:rsidRPr="0020207D" w:rsidRDefault="003E04B1" w:rsidP="0020207D">
            <w:pPr>
              <w:widowControl w:val="0"/>
              <w:autoSpaceDE w:val="0"/>
              <w:autoSpaceDN w:val="0"/>
              <w:adjustRightInd w:val="0"/>
              <w:rPr>
                <w:rFonts w:cs="Calibri"/>
                <w:color w:val="000000"/>
                <w:szCs w:val="24"/>
              </w:rPr>
            </w:pPr>
            <w:r w:rsidRPr="003E04B1">
              <w:rPr>
                <w:rFonts w:cs="Calibri"/>
                <w:color w:val="000000"/>
                <w:szCs w:val="24"/>
              </w:rPr>
              <w:lastRenderedPageBreak/>
              <w:t>possible best option</w:t>
            </w:r>
          </w:p>
        </w:tc>
        <w:tc>
          <w:tcPr>
            <w:tcW w:w="736" w:type="dxa"/>
          </w:tcPr>
          <w:p w14:paraId="368B2180" w14:textId="1C98C974" w:rsidR="002E4F23" w:rsidRDefault="003E04B1" w:rsidP="003215A2">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szCs w:val="24"/>
              </w:rPr>
              <w:lastRenderedPageBreak/>
              <w:t>31</w:t>
            </w:r>
          </w:p>
        </w:tc>
        <w:tc>
          <w:tcPr>
            <w:tcW w:w="709" w:type="dxa"/>
          </w:tcPr>
          <w:p w14:paraId="1290F0E3" w14:textId="43B642CE" w:rsidR="002E4F23" w:rsidRDefault="003E04B1" w:rsidP="003215A2">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szCs w:val="24"/>
              </w:rPr>
              <w:t>7.1</w:t>
            </w:r>
          </w:p>
        </w:tc>
        <w:tc>
          <w:tcPr>
            <w:tcW w:w="5492" w:type="dxa"/>
          </w:tcPr>
          <w:p w14:paraId="596FE5CF" w14:textId="77777777" w:rsidR="0020207D" w:rsidRDefault="00276BAE" w:rsidP="00FE679A">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276BAE">
              <w:rPr>
                <w:rFonts w:asciiTheme="minorHAnsi" w:hAnsiTheme="minorHAnsi" w:cstheme="minorHAnsi"/>
                <w:i/>
                <w:iCs/>
                <w:szCs w:val="24"/>
              </w:rPr>
              <w:t xml:space="preserve">People need to be supported as far as possible in their own homes, this will require good quality care </w:t>
            </w:r>
            <w:r w:rsidRPr="00276BAE">
              <w:rPr>
                <w:rFonts w:asciiTheme="minorHAnsi" w:hAnsiTheme="minorHAnsi" w:cstheme="minorHAnsi"/>
                <w:i/>
                <w:iCs/>
                <w:szCs w:val="24"/>
              </w:rPr>
              <w:lastRenderedPageBreak/>
              <w:t xml:space="preserve">staff. To recruit the best people a fair salary needs to be agreed and implemented. This will also reduce the length of time the elderly spend in hospital ‘bed blocking’- which was used about my mother in law (in a different authority) and an awful term to say to anyone. </w:t>
            </w:r>
          </w:p>
          <w:p w14:paraId="3FF09BB1" w14:textId="77777777" w:rsidR="0020207D" w:rsidRDefault="00276BAE" w:rsidP="00FE679A">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276BAE">
              <w:rPr>
                <w:rFonts w:asciiTheme="minorHAnsi" w:hAnsiTheme="minorHAnsi" w:cstheme="minorHAnsi"/>
                <w:i/>
                <w:iCs/>
                <w:szCs w:val="24"/>
              </w:rPr>
              <w:t xml:space="preserve">Old people should be look after at home which is better for their mental health as well. </w:t>
            </w:r>
          </w:p>
          <w:p w14:paraId="5D75EF95" w14:textId="2C186BE9" w:rsidR="002E4F23" w:rsidRPr="002E4F23" w:rsidRDefault="00276BAE" w:rsidP="00276BAE">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276BAE">
              <w:rPr>
                <w:rFonts w:asciiTheme="minorHAnsi" w:hAnsiTheme="minorHAnsi" w:cstheme="minorHAnsi"/>
                <w:i/>
                <w:iCs/>
                <w:szCs w:val="24"/>
              </w:rPr>
              <w:t>Older residents should have everything that can possibly be done to help them stay in their homes if that’s what they want. The care home system should be a last resort but standards should be the same no matter where you choose.</w:t>
            </w:r>
          </w:p>
        </w:tc>
      </w:tr>
      <w:tr w:rsidR="00276BAE" w14:paraId="6BF67A99" w14:textId="77777777" w:rsidTr="003215A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tcPr>
          <w:p w14:paraId="2FC7FCDD" w14:textId="730E12D2" w:rsidR="00726CF0" w:rsidRPr="00726CF0" w:rsidRDefault="00726CF0" w:rsidP="005840EC">
            <w:pPr>
              <w:widowControl w:val="0"/>
              <w:autoSpaceDE w:val="0"/>
              <w:autoSpaceDN w:val="0"/>
              <w:adjustRightInd w:val="0"/>
              <w:rPr>
                <w:rFonts w:cs="Calibri"/>
                <w:color w:val="000000"/>
                <w:szCs w:val="24"/>
              </w:rPr>
            </w:pPr>
            <w:r w:rsidRPr="00726CF0">
              <w:rPr>
                <w:rFonts w:cs="Calibri"/>
                <w:color w:val="000000"/>
                <w:szCs w:val="24"/>
              </w:rPr>
              <w:lastRenderedPageBreak/>
              <w:t>More joined up services</w:t>
            </w:r>
            <w:r w:rsidR="005840EC">
              <w:rPr>
                <w:rFonts w:cs="Calibri"/>
                <w:color w:val="000000"/>
                <w:szCs w:val="24"/>
              </w:rPr>
              <w:t xml:space="preserve"> </w:t>
            </w:r>
            <w:r w:rsidRPr="00726CF0">
              <w:rPr>
                <w:rFonts w:cs="Calibri"/>
                <w:color w:val="000000"/>
                <w:szCs w:val="24"/>
              </w:rPr>
              <w:t>/</w:t>
            </w:r>
            <w:r w:rsidR="005840EC">
              <w:rPr>
                <w:rFonts w:cs="Calibri"/>
                <w:color w:val="000000"/>
                <w:szCs w:val="24"/>
              </w:rPr>
              <w:t xml:space="preserve"> </w:t>
            </w:r>
            <w:r w:rsidRPr="00726CF0">
              <w:rPr>
                <w:rFonts w:cs="Calibri"/>
                <w:color w:val="000000"/>
                <w:szCs w:val="24"/>
              </w:rPr>
              <w:t>process - more efficiency</w:t>
            </w:r>
          </w:p>
          <w:p w14:paraId="493F35D1" w14:textId="77777777" w:rsidR="00276BAE" w:rsidRPr="003E04B1" w:rsidRDefault="00276BAE" w:rsidP="003E04B1">
            <w:pPr>
              <w:widowControl w:val="0"/>
              <w:autoSpaceDE w:val="0"/>
              <w:autoSpaceDN w:val="0"/>
              <w:adjustRightInd w:val="0"/>
              <w:rPr>
                <w:rFonts w:cs="Calibri"/>
                <w:color w:val="000000"/>
                <w:szCs w:val="24"/>
              </w:rPr>
            </w:pPr>
          </w:p>
        </w:tc>
        <w:tc>
          <w:tcPr>
            <w:tcW w:w="736" w:type="dxa"/>
          </w:tcPr>
          <w:p w14:paraId="1900668C" w14:textId="3358048F" w:rsidR="00276BAE" w:rsidRDefault="00726CF0" w:rsidP="003215A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szCs w:val="24"/>
              </w:rPr>
              <w:t>29</w:t>
            </w:r>
          </w:p>
        </w:tc>
        <w:tc>
          <w:tcPr>
            <w:tcW w:w="709" w:type="dxa"/>
          </w:tcPr>
          <w:p w14:paraId="3F6AD79C" w14:textId="786753A9" w:rsidR="00276BAE" w:rsidRDefault="00726CF0" w:rsidP="003215A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szCs w:val="24"/>
              </w:rPr>
              <w:t>6.7</w:t>
            </w:r>
          </w:p>
        </w:tc>
        <w:tc>
          <w:tcPr>
            <w:tcW w:w="5492" w:type="dxa"/>
          </w:tcPr>
          <w:p w14:paraId="6CC5271A" w14:textId="77777777" w:rsidR="00FF5ECA" w:rsidRPr="00FF5ECA" w:rsidRDefault="00FF5ECA" w:rsidP="00FE679A">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FF5ECA">
              <w:rPr>
                <w:rFonts w:asciiTheme="minorHAnsi" w:hAnsiTheme="minorHAnsi" w:cstheme="minorHAnsi"/>
                <w:i/>
                <w:iCs/>
                <w:szCs w:val="24"/>
              </w:rPr>
              <w:t>More joined up working with healthcare. Pay care workers better and employ more directly rather than through private agencies</w:t>
            </w:r>
          </w:p>
          <w:p w14:paraId="00DE51D8" w14:textId="6CB6D88F" w:rsidR="00276BAE" w:rsidRPr="009156D3" w:rsidRDefault="00FF5ECA" w:rsidP="009156D3">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FF5ECA">
              <w:rPr>
                <w:rFonts w:asciiTheme="minorHAnsi" w:hAnsiTheme="minorHAnsi" w:cstheme="minorHAnsi"/>
                <w:i/>
                <w:iCs/>
                <w:szCs w:val="24"/>
              </w:rPr>
              <w:t>- The system is not joined up pushed to too many different departments and action takes too long. Not every one wants to be cared for at home.</w:t>
            </w:r>
          </w:p>
        </w:tc>
      </w:tr>
      <w:tr w:rsidR="00757944" w14:paraId="4AD2F751" w14:textId="77777777" w:rsidTr="003215A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tcPr>
          <w:p w14:paraId="2B196793" w14:textId="75B74FF0" w:rsidR="00757944" w:rsidRPr="00ED086F" w:rsidRDefault="00ED086F" w:rsidP="00F47AA3">
            <w:pPr>
              <w:widowControl w:val="0"/>
              <w:autoSpaceDE w:val="0"/>
              <w:autoSpaceDN w:val="0"/>
              <w:adjustRightInd w:val="0"/>
              <w:rPr>
                <w:rFonts w:cs="Calibri"/>
                <w:color w:val="000000"/>
                <w:szCs w:val="24"/>
              </w:rPr>
            </w:pPr>
            <w:r w:rsidRPr="00ED086F">
              <w:rPr>
                <w:rFonts w:cs="Calibri"/>
                <w:color w:val="000000"/>
                <w:szCs w:val="24"/>
              </w:rPr>
              <w:t>Concerns with migration /</w:t>
            </w:r>
            <w:r w:rsidR="00F47AA3">
              <w:rPr>
                <w:rFonts w:cs="Calibri"/>
                <w:color w:val="000000"/>
                <w:szCs w:val="24"/>
              </w:rPr>
              <w:t xml:space="preserve"> </w:t>
            </w:r>
            <w:r w:rsidRPr="00ED086F">
              <w:rPr>
                <w:rFonts w:cs="Calibri"/>
                <w:color w:val="000000"/>
                <w:szCs w:val="24"/>
              </w:rPr>
              <w:t>economically inactive / new</w:t>
            </w:r>
            <w:r w:rsidR="00F47AA3">
              <w:rPr>
                <w:rFonts w:cs="Calibri"/>
                <w:color w:val="000000"/>
                <w:szCs w:val="24"/>
              </w:rPr>
              <w:t xml:space="preserve"> </w:t>
            </w:r>
            <w:r w:rsidRPr="00ED086F">
              <w:rPr>
                <w:rFonts w:cs="Calibri"/>
                <w:color w:val="000000"/>
                <w:szCs w:val="24"/>
              </w:rPr>
              <w:t>residents to area</w:t>
            </w:r>
          </w:p>
        </w:tc>
        <w:tc>
          <w:tcPr>
            <w:tcW w:w="736" w:type="dxa"/>
          </w:tcPr>
          <w:p w14:paraId="08A7340B" w14:textId="4FB3340E" w:rsidR="00757944" w:rsidRDefault="00ED086F" w:rsidP="003215A2">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szCs w:val="24"/>
              </w:rPr>
              <w:t>22</w:t>
            </w:r>
          </w:p>
        </w:tc>
        <w:tc>
          <w:tcPr>
            <w:tcW w:w="709" w:type="dxa"/>
          </w:tcPr>
          <w:p w14:paraId="118441F8" w14:textId="4F2AC845" w:rsidR="00757944" w:rsidRDefault="00ED086F" w:rsidP="003215A2">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szCs w:val="24"/>
              </w:rPr>
              <w:t>5.1</w:t>
            </w:r>
          </w:p>
        </w:tc>
        <w:tc>
          <w:tcPr>
            <w:tcW w:w="5492" w:type="dxa"/>
          </w:tcPr>
          <w:p w14:paraId="7AB35003" w14:textId="77777777" w:rsidR="00F47AA3" w:rsidRDefault="007A05B9" w:rsidP="00FE679A">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7A05B9">
              <w:rPr>
                <w:rFonts w:asciiTheme="minorHAnsi" w:hAnsiTheme="minorHAnsi" w:cstheme="minorHAnsi"/>
                <w:i/>
                <w:iCs/>
                <w:szCs w:val="24"/>
              </w:rPr>
              <w:t xml:space="preserve">What about eligibility? Cardiff long term residents should have priority over those who have just moved to the area because they have paid Cardiff council rates/contribution history. </w:t>
            </w:r>
          </w:p>
          <w:p w14:paraId="19E394DF" w14:textId="3CD2B695" w:rsidR="00757944" w:rsidRPr="00FF5ECA" w:rsidRDefault="007A05B9" w:rsidP="007A05B9">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7A05B9">
              <w:rPr>
                <w:rFonts w:asciiTheme="minorHAnsi" w:hAnsiTheme="minorHAnsi" w:cstheme="minorHAnsi"/>
                <w:i/>
                <w:iCs/>
                <w:szCs w:val="24"/>
              </w:rPr>
              <w:t>We deserve help with care as we have worked all our lives contributing to the economy. Our elderly should come before illegal immigrants.</w:t>
            </w:r>
          </w:p>
        </w:tc>
      </w:tr>
      <w:tr w:rsidR="007A05B9" w14:paraId="64673739" w14:textId="77777777" w:rsidTr="003215A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tcPr>
          <w:p w14:paraId="58240155" w14:textId="7919639D" w:rsidR="007A05B9" w:rsidRPr="00ED086F" w:rsidRDefault="007A05B9" w:rsidP="007A05B9">
            <w:pPr>
              <w:widowControl w:val="0"/>
              <w:autoSpaceDE w:val="0"/>
              <w:autoSpaceDN w:val="0"/>
              <w:adjustRightInd w:val="0"/>
              <w:rPr>
                <w:rFonts w:cs="Calibri"/>
                <w:color w:val="000000"/>
                <w:szCs w:val="24"/>
              </w:rPr>
            </w:pPr>
            <w:r w:rsidRPr="007A05B9">
              <w:rPr>
                <w:rFonts w:cs="Calibri"/>
                <w:color w:val="000000"/>
                <w:szCs w:val="24"/>
              </w:rPr>
              <w:t>Survey concerns</w:t>
            </w:r>
          </w:p>
        </w:tc>
        <w:tc>
          <w:tcPr>
            <w:tcW w:w="736" w:type="dxa"/>
          </w:tcPr>
          <w:p w14:paraId="785402ED" w14:textId="644BAEDB" w:rsidR="007A05B9" w:rsidRDefault="007A05B9" w:rsidP="003215A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szCs w:val="24"/>
              </w:rPr>
              <w:t>22</w:t>
            </w:r>
          </w:p>
        </w:tc>
        <w:tc>
          <w:tcPr>
            <w:tcW w:w="709" w:type="dxa"/>
          </w:tcPr>
          <w:p w14:paraId="4A013143" w14:textId="05992A0F" w:rsidR="007A05B9" w:rsidRDefault="007A05B9" w:rsidP="003215A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szCs w:val="24"/>
              </w:rPr>
              <w:t>5.1</w:t>
            </w:r>
          </w:p>
        </w:tc>
        <w:tc>
          <w:tcPr>
            <w:tcW w:w="5492" w:type="dxa"/>
          </w:tcPr>
          <w:p w14:paraId="3CD9829E" w14:textId="77777777" w:rsidR="00F47AA3" w:rsidRDefault="00867A70" w:rsidP="00FE679A">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867A70">
              <w:rPr>
                <w:rFonts w:asciiTheme="minorHAnsi" w:hAnsiTheme="minorHAnsi" w:cstheme="minorHAnsi"/>
                <w:i/>
                <w:iCs/>
                <w:szCs w:val="24"/>
              </w:rPr>
              <w:t xml:space="preserve">These questions are so open ended that they could mean anything. </w:t>
            </w:r>
          </w:p>
          <w:p w14:paraId="2ACBB839" w14:textId="5F939C21" w:rsidR="007A05B9" w:rsidRPr="007A05B9" w:rsidRDefault="00867A70" w:rsidP="00867A70">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867A70">
              <w:rPr>
                <w:rFonts w:asciiTheme="minorHAnsi" w:hAnsiTheme="minorHAnsi" w:cstheme="minorHAnsi"/>
                <w:i/>
                <w:iCs/>
                <w:szCs w:val="24"/>
              </w:rPr>
              <w:t>You are asking for 1 response to several statements not possible.</w:t>
            </w:r>
          </w:p>
        </w:tc>
      </w:tr>
      <w:tr w:rsidR="00867A70" w14:paraId="1B697F23" w14:textId="77777777" w:rsidTr="003215A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tcPr>
          <w:p w14:paraId="007FE1F5" w14:textId="7E10EAD7" w:rsidR="00867A70" w:rsidRPr="007A05B9" w:rsidRDefault="005946BE" w:rsidP="00F47AA3">
            <w:pPr>
              <w:widowControl w:val="0"/>
              <w:autoSpaceDE w:val="0"/>
              <w:autoSpaceDN w:val="0"/>
              <w:adjustRightInd w:val="0"/>
              <w:rPr>
                <w:rFonts w:cs="Calibri"/>
                <w:color w:val="000000"/>
                <w:szCs w:val="24"/>
              </w:rPr>
            </w:pPr>
            <w:r w:rsidRPr="005946BE">
              <w:rPr>
                <w:rFonts w:cs="Calibri"/>
                <w:color w:val="000000"/>
                <w:szCs w:val="24"/>
              </w:rPr>
              <w:t>Individuals need to be near</w:t>
            </w:r>
            <w:r w:rsidR="00F47AA3">
              <w:rPr>
                <w:rFonts w:cs="Calibri"/>
                <w:color w:val="000000"/>
                <w:szCs w:val="24"/>
              </w:rPr>
              <w:t xml:space="preserve"> </w:t>
            </w:r>
            <w:r w:rsidRPr="005946BE">
              <w:rPr>
                <w:rFonts w:cs="Calibri"/>
                <w:color w:val="000000"/>
                <w:szCs w:val="24"/>
              </w:rPr>
              <w:t>support networks</w:t>
            </w:r>
          </w:p>
        </w:tc>
        <w:tc>
          <w:tcPr>
            <w:tcW w:w="736" w:type="dxa"/>
          </w:tcPr>
          <w:p w14:paraId="450C253B" w14:textId="398990DD" w:rsidR="00867A70" w:rsidRDefault="005946BE" w:rsidP="003215A2">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szCs w:val="24"/>
              </w:rPr>
              <w:t>21</w:t>
            </w:r>
          </w:p>
        </w:tc>
        <w:tc>
          <w:tcPr>
            <w:tcW w:w="709" w:type="dxa"/>
          </w:tcPr>
          <w:p w14:paraId="7DFD2F3C" w14:textId="6089B105" w:rsidR="00867A70" w:rsidRDefault="005946BE" w:rsidP="003215A2">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szCs w:val="24"/>
              </w:rPr>
              <w:t>4.8</w:t>
            </w:r>
          </w:p>
        </w:tc>
        <w:tc>
          <w:tcPr>
            <w:tcW w:w="5492" w:type="dxa"/>
          </w:tcPr>
          <w:p w14:paraId="4D3E5AD1" w14:textId="77777777" w:rsidR="00F47AA3" w:rsidRDefault="00FF30D0" w:rsidP="00FE679A">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FF30D0">
              <w:rPr>
                <w:rFonts w:asciiTheme="minorHAnsi" w:hAnsiTheme="minorHAnsi" w:cstheme="minorHAnsi"/>
                <w:i/>
                <w:iCs/>
                <w:szCs w:val="24"/>
              </w:rPr>
              <w:t xml:space="preserve">Peoples needs should come first - including proximity to relations and previous communities - its not just a funding matter. </w:t>
            </w:r>
          </w:p>
          <w:p w14:paraId="7509FE30" w14:textId="3FFC4DB8" w:rsidR="00867A70" w:rsidRPr="00867A70" w:rsidRDefault="00FF30D0" w:rsidP="00FF30D0">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FF30D0">
              <w:rPr>
                <w:rFonts w:asciiTheme="minorHAnsi" w:hAnsiTheme="minorHAnsi" w:cstheme="minorHAnsi"/>
                <w:i/>
                <w:iCs/>
                <w:szCs w:val="24"/>
              </w:rPr>
              <w:t>Forcing the elderly to move out of their community because it better suits your budget is barbaric</w:t>
            </w:r>
          </w:p>
        </w:tc>
      </w:tr>
      <w:tr w:rsidR="00FF30D0" w14:paraId="3530D1C9" w14:textId="77777777" w:rsidTr="003215A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tcPr>
          <w:p w14:paraId="3937F569" w14:textId="5B42E01B" w:rsidR="00FF30D0" w:rsidRPr="0016408C" w:rsidRDefault="00FF30D0" w:rsidP="00FF30D0">
            <w:pPr>
              <w:widowControl w:val="0"/>
              <w:autoSpaceDE w:val="0"/>
              <w:autoSpaceDN w:val="0"/>
              <w:adjustRightInd w:val="0"/>
              <w:rPr>
                <w:rFonts w:cs="Calibri"/>
                <w:color w:val="000000"/>
                <w:szCs w:val="24"/>
              </w:rPr>
            </w:pPr>
            <w:r w:rsidRPr="0016408C">
              <w:rPr>
                <w:rFonts w:cs="Calibri"/>
                <w:color w:val="000000"/>
                <w:szCs w:val="24"/>
              </w:rPr>
              <w:t>Earlier intervention needed</w:t>
            </w:r>
          </w:p>
        </w:tc>
        <w:tc>
          <w:tcPr>
            <w:tcW w:w="736" w:type="dxa"/>
          </w:tcPr>
          <w:p w14:paraId="32CE9E1A" w14:textId="3164C0FC" w:rsidR="00FF30D0" w:rsidRDefault="00F72ED0" w:rsidP="003215A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szCs w:val="24"/>
              </w:rPr>
              <w:t>20</w:t>
            </w:r>
          </w:p>
        </w:tc>
        <w:tc>
          <w:tcPr>
            <w:tcW w:w="709" w:type="dxa"/>
          </w:tcPr>
          <w:p w14:paraId="3B9426EF" w14:textId="771F3D96" w:rsidR="00FF30D0" w:rsidRDefault="00F72ED0" w:rsidP="003215A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szCs w:val="24"/>
              </w:rPr>
              <w:t>4.6</w:t>
            </w:r>
          </w:p>
        </w:tc>
        <w:tc>
          <w:tcPr>
            <w:tcW w:w="5492" w:type="dxa"/>
          </w:tcPr>
          <w:p w14:paraId="734004E9" w14:textId="77777777" w:rsidR="00FE679A" w:rsidRDefault="00B00286" w:rsidP="00FE679A">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B00286">
              <w:rPr>
                <w:rFonts w:asciiTheme="minorHAnsi" w:hAnsiTheme="minorHAnsi" w:cstheme="minorHAnsi"/>
                <w:i/>
                <w:iCs/>
                <w:szCs w:val="24"/>
              </w:rPr>
              <w:t xml:space="preserve">I feel the support should start much earlier, so that people don't develop such high needs as to need to go to a care home. We should have assisted living arrangements where the elderly could live and have shared spaces and access to a nurse or carer, but not as much of it as in a care home. We shouldn’t really need care homes unless in exceptional circumstances (I would like to use Pareto rule here). </w:t>
            </w:r>
          </w:p>
          <w:p w14:paraId="3DA67059" w14:textId="2EEA72BA" w:rsidR="00FF30D0" w:rsidRPr="00FF30D0" w:rsidRDefault="00B00286" w:rsidP="00B00286">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B00286">
              <w:rPr>
                <w:rFonts w:asciiTheme="minorHAnsi" w:hAnsiTheme="minorHAnsi" w:cstheme="minorHAnsi"/>
                <w:i/>
                <w:iCs/>
                <w:szCs w:val="24"/>
              </w:rPr>
              <w:t xml:space="preserve">Support for older people needs to be met at earliest opportunity as I believe it helps people retain their </w:t>
            </w:r>
            <w:r w:rsidRPr="00B00286">
              <w:rPr>
                <w:rFonts w:asciiTheme="minorHAnsi" w:hAnsiTheme="minorHAnsi" w:cstheme="minorHAnsi"/>
                <w:i/>
                <w:iCs/>
                <w:szCs w:val="24"/>
              </w:rPr>
              <w:lastRenderedPageBreak/>
              <w:t>independence.</w:t>
            </w:r>
          </w:p>
        </w:tc>
      </w:tr>
      <w:tr w:rsidR="00B00286" w14:paraId="4DEFC14E" w14:textId="77777777" w:rsidTr="003215A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tcPr>
          <w:p w14:paraId="4B418139" w14:textId="36ECF645" w:rsidR="00B00286" w:rsidRPr="00FF30D0" w:rsidRDefault="00824064" w:rsidP="0016408C">
            <w:pPr>
              <w:widowControl w:val="0"/>
              <w:autoSpaceDE w:val="0"/>
              <w:autoSpaceDN w:val="0"/>
              <w:adjustRightInd w:val="0"/>
              <w:rPr>
                <w:rFonts w:cs="Calibri"/>
                <w:color w:val="000000"/>
                <w:szCs w:val="24"/>
              </w:rPr>
            </w:pPr>
            <w:r w:rsidRPr="00824064">
              <w:rPr>
                <w:rFonts w:cs="Calibri"/>
                <w:color w:val="000000"/>
                <w:szCs w:val="24"/>
              </w:rPr>
              <w:lastRenderedPageBreak/>
              <w:t>Safe guarding concerns / support</w:t>
            </w:r>
            <w:r w:rsidR="0016408C">
              <w:rPr>
                <w:rFonts w:cs="Calibri"/>
                <w:color w:val="000000"/>
                <w:szCs w:val="24"/>
              </w:rPr>
              <w:t xml:space="preserve"> </w:t>
            </w:r>
            <w:r w:rsidRPr="00824064">
              <w:rPr>
                <w:rFonts w:cs="Calibri"/>
                <w:color w:val="000000"/>
                <w:szCs w:val="24"/>
              </w:rPr>
              <w:t>for the most vulnerable</w:t>
            </w:r>
          </w:p>
        </w:tc>
        <w:tc>
          <w:tcPr>
            <w:tcW w:w="736" w:type="dxa"/>
          </w:tcPr>
          <w:p w14:paraId="2B0740CC" w14:textId="67BC47A1" w:rsidR="00B00286" w:rsidRDefault="00824064" w:rsidP="003215A2">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szCs w:val="24"/>
              </w:rPr>
              <w:t>17</w:t>
            </w:r>
          </w:p>
        </w:tc>
        <w:tc>
          <w:tcPr>
            <w:tcW w:w="709" w:type="dxa"/>
          </w:tcPr>
          <w:p w14:paraId="504DAAD3" w14:textId="42850B58" w:rsidR="00B00286" w:rsidRDefault="00824064" w:rsidP="003215A2">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szCs w:val="24"/>
              </w:rPr>
              <w:t>3.6</w:t>
            </w:r>
          </w:p>
        </w:tc>
        <w:tc>
          <w:tcPr>
            <w:tcW w:w="5492" w:type="dxa"/>
          </w:tcPr>
          <w:p w14:paraId="4E9F3CE3" w14:textId="162AA15F" w:rsidR="00B00286" w:rsidRPr="00B00286" w:rsidRDefault="00500348" w:rsidP="00500348">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500348">
              <w:rPr>
                <w:rFonts w:asciiTheme="minorHAnsi" w:hAnsiTheme="minorHAnsi" w:cstheme="minorHAnsi"/>
                <w:i/>
                <w:iCs/>
                <w:szCs w:val="24"/>
              </w:rPr>
              <w:t>There is a marked diffidence between caring for individuals who have worked and contributed all their working life and the growing number of individuals who are in care in the community due to "special needs". The must be a better system than caring for single or perhaps two individuals in a house with a number of carers staying in rotation. This type of caring called "care on the community" is far from the individuals being part of the community. Economy of scale would save and contribute a significant amount the social services pot</w:t>
            </w:r>
          </w:p>
        </w:tc>
      </w:tr>
      <w:tr w:rsidR="00500348" w14:paraId="0E27CA13" w14:textId="77777777" w:rsidTr="003215A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tcPr>
          <w:p w14:paraId="50FF044C" w14:textId="5685632F" w:rsidR="00500348" w:rsidRPr="00632AAB" w:rsidRDefault="00500348" w:rsidP="00500348">
            <w:pPr>
              <w:widowControl w:val="0"/>
              <w:autoSpaceDE w:val="0"/>
              <w:autoSpaceDN w:val="0"/>
              <w:adjustRightInd w:val="0"/>
              <w:rPr>
                <w:rFonts w:cs="Calibri"/>
                <w:color w:val="000000"/>
                <w:szCs w:val="24"/>
              </w:rPr>
            </w:pPr>
            <w:r w:rsidRPr="00632AAB">
              <w:rPr>
                <w:rFonts w:cs="Calibri"/>
                <w:color w:val="000000"/>
                <w:szCs w:val="24"/>
              </w:rPr>
              <w:t>Improve information available</w:t>
            </w:r>
          </w:p>
        </w:tc>
        <w:tc>
          <w:tcPr>
            <w:tcW w:w="736" w:type="dxa"/>
          </w:tcPr>
          <w:p w14:paraId="6254BCFC" w14:textId="5D6960F4" w:rsidR="00500348" w:rsidRDefault="00500348" w:rsidP="003215A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szCs w:val="24"/>
              </w:rPr>
              <w:t>16</w:t>
            </w:r>
          </w:p>
        </w:tc>
        <w:tc>
          <w:tcPr>
            <w:tcW w:w="709" w:type="dxa"/>
          </w:tcPr>
          <w:p w14:paraId="67E30688" w14:textId="49D39C3C" w:rsidR="00500348" w:rsidRDefault="00500348" w:rsidP="003215A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szCs w:val="24"/>
              </w:rPr>
              <w:t>3.7</w:t>
            </w:r>
          </w:p>
        </w:tc>
        <w:tc>
          <w:tcPr>
            <w:tcW w:w="5492" w:type="dxa"/>
          </w:tcPr>
          <w:p w14:paraId="0B7E7A55" w14:textId="3A8CC2EF" w:rsidR="00500348" w:rsidRPr="00500348" w:rsidRDefault="009A1D79" w:rsidP="009A1D79">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9A1D79">
              <w:rPr>
                <w:rFonts w:asciiTheme="minorHAnsi" w:hAnsiTheme="minorHAnsi" w:cstheme="minorHAnsi"/>
                <w:i/>
                <w:iCs/>
                <w:szCs w:val="24"/>
              </w:rPr>
              <w:t>There needs to be one trusted step by step information source when an adult need support.</w:t>
            </w:r>
          </w:p>
        </w:tc>
      </w:tr>
      <w:tr w:rsidR="009A1D79" w14:paraId="5BBC639A" w14:textId="77777777" w:rsidTr="003215A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tcPr>
          <w:p w14:paraId="00827B0B" w14:textId="7C9B98FB" w:rsidR="009A1D79" w:rsidRPr="00500348" w:rsidRDefault="009A1D79" w:rsidP="009A1D79">
            <w:pPr>
              <w:widowControl w:val="0"/>
              <w:autoSpaceDE w:val="0"/>
              <w:autoSpaceDN w:val="0"/>
              <w:adjustRightInd w:val="0"/>
              <w:rPr>
                <w:rFonts w:cs="Calibri"/>
                <w:color w:val="000000"/>
                <w:szCs w:val="24"/>
              </w:rPr>
            </w:pPr>
            <w:r w:rsidRPr="009A1D79">
              <w:rPr>
                <w:rFonts w:cs="Calibri"/>
                <w:color w:val="000000"/>
                <w:szCs w:val="24"/>
              </w:rPr>
              <w:t>Agree in principle</w:t>
            </w:r>
          </w:p>
        </w:tc>
        <w:tc>
          <w:tcPr>
            <w:tcW w:w="736" w:type="dxa"/>
          </w:tcPr>
          <w:p w14:paraId="28B70028" w14:textId="4215D9EE" w:rsidR="009A1D79" w:rsidRDefault="009A1D79" w:rsidP="003215A2">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szCs w:val="24"/>
              </w:rPr>
              <w:t>15</w:t>
            </w:r>
          </w:p>
        </w:tc>
        <w:tc>
          <w:tcPr>
            <w:tcW w:w="709" w:type="dxa"/>
          </w:tcPr>
          <w:p w14:paraId="0F8DC9FD" w14:textId="0FEB22CF" w:rsidR="009A1D79" w:rsidRDefault="009A1D79" w:rsidP="003215A2">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szCs w:val="24"/>
              </w:rPr>
              <w:t>3.4</w:t>
            </w:r>
          </w:p>
        </w:tc>
        <w:tc>
          <w:tcPr>
            <w:tcW w:w="5492" w:type="dxa"/>
          </w:tcPr>
          <w:p w14:paraId="4D8AAA84" w14:textId="5E3FDD7E" w:rsidR="009A1D79" w:rsidRPr="009A1D79" w:rsidRDefault="00205562" w:rsidP="00205562">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205562">
              <w:rPr>
                <w:rFonts w:asciiTheme="minorHAnsi" w:hAnsiTheme="minorHAnsi" w:cstheme="minorHAnsi"/>
                <w:i/>
                <w:iCs/>
                <w:szCs w:val="24"/>
              </w:rPr>
              <w:t>The proposals are mainly sensible with one exception. If someone has moved into a care home not on the list and funded the difference but as time goes by they run out of funds they should NOT be moved to a care home on the list. The impact of such a move is often disastrous on frail elderly residents.</w:t>
            </w:r>
          </w:p>
        </w:tc>
      </w:tr>
      <w:tr w:rsidR="00205562" w14:paraId="35C01621" w14:textId="77777777" w:rsidTr="003215A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tcPr>
          <w:p w14:paraId="06AAD2D5" w14:textId="04C3B7B6" w:rsidR="00205562" w:rsidRPr="009A1D79" w:rsidRDefault="00035C41" w:rsidP="00035C41">
            <w:pPr>
              <w:widowControl w:val="0"/>
              <w:autoSpaceDE w:val="0"/>
              <w:autoSpaceDN w:val="0"/>
              <w:adjustRightInd w:val="0"/>
              <w:rPr>
                <w:rFonts w:cs="Calibri"/>
                <w:color w:val="000000"/>
                <w:szCs w:val="24"/>
              </w:rPr>
            </w:pPr>
            <w:r w:rsidRPr="00035C41">
              <w:rPr>
                <w:rFonts w:cs="Calibri"/>
                <w:color w:val="000000"/>
                <w:szCs w:val="24"/>
              </w:rPr>
              <w:t>Unpaid carers need support</w:t>
            </w:r>
          </w:p>
        </w:tc>
        <w:tc>
          <w:tcPr>
            <w:tcW w:w="736" w:type="dxa"/>
          </w:tcPr>
          <w:p w14:paraId="6266DF56" w14:textId="4A29A790" w:rsidR="00205562" w:rsidRDefault="00035C41" w:rsidP="003215A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szCs w:val="24"/>
              </w:rPr>
              <w:t>14</w:t>
            </w:r>
          </w:p>
        </w:tc>
        <w:tc>
          <w:tcPr>
            <w:tcW w:w="709" w:type="dxa"/>
          </w:tcPr>
          <w:p w14:paraId="1F92DBA8" w14:textId="765D3CBD" w:rsidR="00205562" w:rsidRDefault="00035C41" w:rsidP="003215A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szCs w:val="24"/>
              </w:rPr>
              <w:t>3.2</w:t>
            </w:r>
          </w:p>
        </w:tc>
        <w:tc>
          <w:tcPr>
            <w:tcW w:w="5492" w:type="dxa"/>
          </w:tcPr>
          <w:p w14:paraId="600187B5" w14:textId="680E1ED8" w:rsidR="00205562" w:rsidRPr="00205562" w:rsidRDefault="009908CD" w:rsidP="009908CD">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9908CD">
              <w:rPr>
                <w:rFonts w:asciiTheme="minorHAnsi" w:hAnsiTheme="minorHAnsi" w:cstheme="minorHAnsi"/>
                <w:i/>
                <w:iCs/>
                <w:szCs w:val="24"/>
              </w:rPr>
              <w:t>Unpaid carers need more support. They are a vital resource, and help to keep costs down as they help older people to remain at home and independent for as long as possible.</w:t>
            </w:r>
          </w:p>
        </w:tc>
      </w:tr>
      <w:tr w:rsidR="009908CD" w14:paraId="58A8B9A2" w14:textId="77777777" w:rsidTr="003215A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tcPr>
          <w:p w14:paraId="556A6E79" w14:textId="3B7690D5" w:rsidR="009908CD" w:rsidRPr="00035C41" w:rsidRDefault="009908CD" w:rsidP="009908CD">
            <w:pPr>
              <w:widowControl w:val="0"/>
              <w:autoSpaceDE w:val="0"/>
              <w:autoSpaceDN w:val="0"/>
              <w:adjustRightInd w:val="0"/>
              <w:rPr>
                <w:rFonts w:cs="Calibri"/>
                <w:color w:val="000000"/>
                <w:szCs w:val="24"/>
              </w:rPr>
            </w:pPr>
            <w:r w:rsidRPr="009908CD">
              <w:rPr>
                <w:rFonts w:cs="Calibri"/>
                <w:color w:val="000000"/>
                <w:szCs w:val="24"/>
              </w:rPr>
              <w:t>Negative comments</w:t>
            </w:r>
          </w:p>
        </w:tc>
        <w:tc>
          <w:tcPr>
            <w:tcW w:w="736" w:type="dxa"/>
          </w:tcPr>
          <w:p w14:paraId="6F1CFF95" w14:textId="202C37A6" w:rsidR="009908CD" w:rsidRDefault="009908CD" w:rsidP="003215A2">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szCs w:val="24"/>
              </w:rPr>
              <w:t>14</w:t>
            </w:r>
          </w:p>
        </w:tc>
        <w:tc>
          <w:tcPr>
            <w:tcW w:w="709" w:type="dxa"/>
          </w:tcPr>
          <w:p w14:paraId="4685D8FC" w14:textId="2896438C" w:rsidR="009908CD" w:rsidRDefault="009908CD" w:rsidP="003215A2">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szCs w:val="24"/>
              </w:rPr>
              <w:t>3.2</w:t>
            </w:r>
          </w:p>
        </w:tc>
        <w:tc>
          <w:tcPr>
            <w:tcW w:w="5492" w:type="dxa"/>
          </w:tcPr>
          <w:p w14:paraId="17E21E15" w14:textId="1934179F" w:rsidR="009908CD" w:rsidRPr="009908CD" w:rsidRDefault="004371D8" w:rsidP="004371D8">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4371D8">
              <w:rPr>
                <w:rFonts w:asciiTheme="minorHAnsi" w:hAnsiTheme="minorHAnsi" w:cstheme="minorHAnsi"/>
                <w:i/>
                <w:iCs/>
                <w:szCs w:val="24"/>
              </w:rPr>
              <w:t>You don't care about the elderly, the removal of the winter fuel allowance tells us that, now you want to pressure vulnerable people into making bad choices to subsidise the Labour councils catastrophic running and utilisation of funds.</w:t>
            </w:r>
          </w:p>
        </w:tc>
      </w:tr>
      <w:tr w:rsidR="004371D8" w14:paraId="5B7303B2" w14:textId="77777777" w:rsidTr="003215A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tcPr>
          <w:p w14:paraId="2AABAD3C" w14:textId="77777777" w:rsidR="004F5017" w:rsidRPr="004F5017" w:rsidRDefault="004F5017" w:rsidP="004F5017">
            <w:pPr>
              <w:widowControl w:val="0"/>
              <w:autoSpaceDE w:val="0"/>
              <w:autoSpaceDN w:val="0"/>
              <w:adjustRightInd w:val="0"/>
              <w:rPr>
                <w:rFonts w:cs="Calibri"/>
                <w:color w:val="000000"/>
                <w:szCs w:val="24"/>
              </w:rPr>
            </w:pPr>
            <w:r w:rsidRPr="004F5017">
              <w:rPr>
                <w:rFonts w:cs="Calibri"/>
                <w:color w:val="000000"/>
                <w:szCs w:val="24"/>
              </w:rPr>
              <w:t>Don't agree with moving an</w:t>
            </w:r>
          </w:p>
          <w:p w14:paraId="17219823" w14:textId="77777777" w:rsidR="004F5017" w:rsidRPr="004F5017" w:rsidRDefault="004F5017" w:rsidP="004F5017">
            <w:pPr>
              <w:widowControl w:val="0"/>
              <w:autoSpaceDE w:val="0"/>
              <w:autoSpaceDN w:val="0"/>
              <w:adjustRightInd w:val="0"/>
              <w:rPr>
                <w:rFonts w:cs="Calibri"/>
                <w:color w:val="000000"/>
                <w:szCs w:val="24"/>
              </w:rPr>
            </w:pPr>
            <w:r w:rsidRPr="004F5017">
              <w:rPr>
                <w:rFonts w:cs="Calibri"/>
                <w:color w:val="000000"/>
                <w:szCs w:val="24"/>
              </w:rPr>
              <w:t>individual who is settled at a</w:t>
            </w:r>
          </w:p>
          <w:p w14:paraId="52B02435" w14:textId="5FDA7949" w:rsidR="004371D8" w:rsidRPr="009908CD" w:rsidRDefault="004F5017" w:rsidP="004F5017">
            <w:pPr>
              <w:widowControl w:val="0"/>
              <w:autoSpaceDE w:val="0"/>
              <w:autoSpaceDN w:val="0"/>
              <w:adjustRightInd w:val="0"/>
              <w:rPr>
                <w:rFonts w:cs="Calibri"/>
                <w:color w:val="000000"/>
                <w:szCs w:val="24"/>
              </w:rPr>
            </w:pPr>
            <w:r w:rsidRPr="004F5017">
              <w:rPr>
                <w:rFonts w:cs="Calibri"/>
                <w:color w:val="000000"/>
                <w:szCs w:val="24"/>
              </w:rPr>
              <w:t>home</w:t>
            </w:r>
          </w:p>
        </w:tc>
        <w:tc>
          <w:tcPr>
            <w:tcW w:w="736" w:type="dxa"/>
          </w:tcPr>
          <w:p w14:paraId="4A69F57F" w14:textId="4F3FE21A" w:rsidR="004371D8" w:rsidRDefault="004F5017" w:rsidP="003215A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szCs w:val="24"/>
              </w:rPr>
              <w:t>13</w:t>
            </w:r>
          </w:p>
        </w:tc>
        <w:tc>
          <w:tcPr>
            <w:tcW w:w="709" w:type="dxa"/>
          </w:tcPr>
          <w:p w14:paraId="5DFBE6B8" w14:textId="60D1E57F" w:rsidR="004371D8" w:rsidRDefault="004F5017" w:rsidP="003215A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szCs w:val="24"/>
              </w:rPr>
              <w:t>3</w:t>
            </w:r>
          </w:p>
        </w:tc>
        <w:tc>
          <w:tcPr>
            <w:tcW w:w="5492" w:type="dxa"/>
          </w:tcPr>
          <w:p w14:paraId="23CF1C07" w14:textId="5E4CAE30" w:rsidR="004371D8" w:rsidRPr="004371D8" w:rsidRDefault="00E67196" w:rsidP="00E67196">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E67196">
              <w:rPr>
                <w:rFonts w:asciiTheme="minorHAnsi" w:hAnsiTheme="minorHAnsi" w:cstheme="minorHAnsi"/>
                <w:i/>
                <w:iCs/>
                <w:szCs w:val="24"/>
              </w:rPr>
              <w:t>The proposals are mainly sensible with one exception. If someone has moved into a care home not on the list and funded the difference but as time goes by they run out of funds they should NOT be moved to a care home on the list. The impact of such a move is often disastrous on frail elderly residents.</w:t>
            </w:r>
          </w:p>
        </w:tc>
      </w:tr>
      <w:tr w:rsidR="00E67196" w14:paraId="3147EA69" w14:textId="77777777" w:rsidTr="003215A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tcPr>
          <w:p w14:paraId="29CF991A" w14:textId="77777777" w:rsidR="00295C7D" w:rsidRPr="00295C7D" w:rsidRDefault="00295C7D" w:rsidP="00295C7D">
            <w:pPr>
              <w:widowControl w:val="0"/>
              <w:autoSpaceDE w:val="0"/>
              <w:autoSpaceDN w:val="0"/>
              <w:adjustRightInd w:val="0"/>
              <w:rPr>
                <w:rFonts w:cs="Calibri"/>
                <w:color w:val="000000"/>
                <w:szCs w:val="24"/>
              </w:rPr>
            </w:pPr>
            <w:r w:rsidRPr="00295C7D">
              <w:rPr>
                <w:rFonts w:cs="Calibri"/>
                <w:color w:val="000000"/>
                <w:szCs w:val="24"/>
              </w:rPr>
              <w:t>Those without financial means</w:t>
            </w:r>
          </w:p>
          <w:p w14:paraId="4FE8209F" w14:textId="48BB93FC" w:rsidR="00E67196" w:rsidRPr="00295C7D" w:rsidRDefault="00295C7D" w:rsidP="00295C7D">
            <w:pPr>
              <w:widowControl w:val="0"/>
              <w:autoSpaceDE w:val="0"/>
              <w:autoSpaceDN w:val="0"/>
              <w:adjustRightInd w:val="0"/>
              <w:rPr>
                <w:rFonts w:cs="Calibri"/>
                <w:color w:val="000000"/>
                <w:szCs w:val="24"/>
              </w:rPr>
            </w:pPr>
            <w:r w:rsidRPr="00295C7D">
              <w:rPr>
                <w:rFonts w:cs="Calibri"/>
                <w:color w:val="000000"/>
                <w:szCs w:val="24"/>
              </w:rPr>
              <w:t>still need/deserve support</w:t>
            </w:r>
          </w:p>
        </w:tc>
        <w:tc>
          <w:tcPr>
            <w:tcW w:w="736" w:type="dxa"/>
          </w:tcPr>
          <w:p w14:paraId="17386355" w14:textId="5F28FFBD" w:rsidR="00E67196" w:rsidRDefault="00295C7D" w:rsidP="003215A2">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szCs w:val="24"/>
              </w:rPr>
              <w:t>9</w:t>
            </w:r>
          </w:p>
        </w:tc>
        <w:tc>
          <w:tcPr>
            <w:tcW w:w="709" w:type="dxa"/>
          </w:tcPr>
          <w:p w14:paraId="6947791C" w14:textId="32853CF7" w:rsidR="00E67196" w:rsidRDefault="00295C7D" w:rsidP="003215A2">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szCs w:val="24"/>
              </w:rPr>
              <w:t>2.1</w:t>
            </w:r>
          </w:p>
        </w:tc>
        <w:tc>
          <w:tcPr>
            <w:tcW w:w="5492" w:type="dxa"/>
          </w:tcPr>
          <w:p w14:paraId="75FE2114" w14:textId="5A0E2DB1" w:rsidR="00E67196" w:rsidRPr="00E67196" w:rsidRDefault="001A2C75" w:rsidP="001A2C75">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1A2C75">
              <w:rPr>
                <w:rFonts w:asciiTheme="minorHAnsi" w:hAnsiTheme="minorHAnsi" w:cstheme="minorHAnsi"/>
                <w:i/>
                <w:iCs/>
                <w:szCs w:val="24"/>
              </w:rPr>
              <w:t>Council funding must be focused on people who cannot afford it.</w:t>
            </w:r>
          </w:p>
        </w:tc>
      </w:tr>
      <w:tr w:rsidR="001A2C75" w14:paraId="73CC8FDE" w14:textId="77777777" w:rsidTr="003215A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tcPr>
          <w:p w14:paraId="4C15C107" w14:textId="27146BDC" w:rsidR="001A2C75" w:rsidRPr="00295C7D" w:rsidRDefault="001A2C75" w:rsidP="001A2C75">
            <w:pPr>
              <w:widowControl w:val="0"/>
              <w:autoSpaceDE w:val="0"/>
              <w:autoSpaceDN w:val="0"/>
              <w:adjustRightInd w:val="0"/>
              <w:rPr>
                <w:rFonts w:cs="Calibri"/>
                <w:color w:val="000000"/>
                <w:szCs w:val="24"/>
              </w:rPr>
            </w:pPr>
            <w:r w:rsidRPr="001A2C75">
              <w:rPr>
                <w:rFonts w:cs="Calibri"/>
                <w:color w:val="000000"/>
                <w:szCs w:val="24"/>
              </w:rPr>
              <w:t>Winter fuel allowance comments</w:t>
            </w:r>
          </w:p>
        </w:tc>
        <w:tc>
          <w:tcPr>
            <w:tcW w:w="736" w:type="dxa"/>
          </w:tcPr>
          <w:p w14:paraId="799B107E" w14:textId="1C45B0D8" w:rsidR="001A2C75" w:rsidRDefault="001A2C75" w:rsidP="003215A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szCs w:val="24"/>
              </w:rPr>
              <w:t>6</w:t>
            </w:r>
          </w:p>
        </w:tc>
        <w:tc>
          <w:tcPr>
            <w:tcW w:w="709" w:type="dxa"/>
          </w:tcPr>
          <w:p w14:paraId="4CD4A1A4" w14:textId="1C5F4849" w:rsidR="001A2C75" w:rsidRDefault="001A2C75" w:rsidP="003215A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szCs w:val="24"/>
              </w:rPr>
              <w:t>1.4</w:t>
            </w:r>
          </w:p>
        </w:tc>
        <w:tc>
          <w:tcPr>
            <w:tcW w:w="5492" w:type="dxa"/>
          </w:tcPr>
          <w:p w14:paraId="1449F1C3" w14:textId="142A5344" w:rsidR="001A2C75" w:rsidRPr="001A2C75" w:rsidRDefault="006C4688" w:rsidP="006C4688">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6C4688">
              <w:rPr>
                <w:rFonts w:asciiTheme="minorHAnsi" w:hAnsiTheme="minorHAnsi" w:cstheme="minorHAnsi"/>
                <w:i/>
                <w:iCs/>
                <w:szCs w:val="24"/>
              </w:rPr>
              <w:t xml:space="preserve">Should not cut the winter fuel payment for the old people . They worked very hard for the society and </w:t>
            </w:r>
            <w:r w:rsidRPr="006C4688">
              <w:rPr>
                <w:rFonts w:asciiTheme="minorHAnsi" w:hAnsiTheme="minorHAnsi" w:cstheme="minorHAnsi"/>
                <w:i/>
                <w:iCs/>
                <w:szCs w:val="24"/>
              </w:rPr>
              <w:lastRenderedPageBreak/>
              <w:t>nation when they were young. If cut the " winter fuel payment " it will set a very hard example for our young people. How can a government bully old people? What a shame of Labour Party</w:t>
            </w:r>
          </w:p>
        </w:tc>
      </w:tr>
      <w:tr w:rsidR="006C4688" w14:paraId="1D721954" w14:textId="77777777" w:rsidTr="003215A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tcPr>
          <w:p w14:paraId="4859DA69" w14:textId="7E0C44AB" w:rsidR="006C4688" w:rsidRPr="006C4688" w:rsidRDefault="006C4688" w:rsidP="004403E5">
            <w:pPr>
              <w:widowControl w:val="0"/>
              <w:autoSpaceDE w:val="0"/>
              <w:autoSpaceDN w:val="0"/>
              <w:adjustRightInd w:val="0"/>
              <w:rPr>
                <w:rFonts w:cs="Calibri"/>
                <w:color w:val="000000"/>
                <w:szCs w:val="24"/>
              </w:rPr>
            </w:pPr>
            <w:r w:rsidRPr="006C4688">
              <w:rPr>
                <w:rFonts w:cs="Calibri"/>
                <w:color w:val="000000"/>
                <w:szCs w:val="24"/>
              </w:rPr>
              <w:lastRenderedPageBreak/>
              <w:t>More support needed for</w:t>
            </w:r>
            <w:r w:rsidR="004403E5">
              <w:rPr>
                <w:rFonts w:cs="Calibri"/>
                <w:color w:val="000000"/>
                <w:szCs w:val="24"/>
              </w:rPr>
              <w:t xml:space="preserve"> </w:t>
            </w:r>
            <w:r w:rsidRPr="006C4688">
              <w:rPr>
                <w:rFonts w:cs="Calibri"/>
                <w:color w:val="000000"/>
                <w:szCs w:val="24"/>
              </w:rPr>
              <w:t>younger generation</w:t>
            </w:r>
          </w:p>
          <w:p w14:paraId="6FF2DAA0" w14:textId="77777777" w:rsidR="006C4688" w:rsidRPr="001A2C75" w:rsidRDefault="006C4688" w:rsidP="001A2C75">
            <w:pPr>
              <w:widowControl w:val="0"/>
              <w:autoSpaceDE w:val="0"/>
              <w:autoSpaceDN w:val="0"/>
              <w:adjustRightInd w:val="0"/>
              <w:rPr>
                <w:rFonts w:cs="Calibri"/>
                <w:color w:val="000000"/>
                <w:szCs w:val="24"/>
              </w:rPr>
            </w:pPr>
          </w:p>
        </w:tc>
        <w:tc>
          <w:tcPr>
            <w:tcW w:w="736" w:type="dxa"/>
          </w:tcPr>
          <w:p w14:paraId="52BA110D" w14:textId="1C07A5CE" w:rsidR="006C4688" w:rsidRDefault="0016540C" w:rsidP="003215A2">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color w:val="000000"/>
                <w:szCs w:val="24"/>
              </w:rPr>
            </w:pPr>
            <w:r>
              <w:rPr>
                <w:rFonts w:cs="Calibri"/>
                <w:color w:val="000000"/>
                <w:szCs w:val="24"/>
              </w:rPr>
              <w:t>5</w:t>
            </w:r>
          </w:p>
        </w:tc>
        <w:tc>
          <w:tcPr>
            <w:tcW w:w="709" w:type="dxa"/>
          </w:tcPr>
          <w:p w14:paraId="472D1356" w14:textId="4CA92409" w:rsidR="006C4688" w:rsidRDefault="0016540C" w:rsidP="003215A2">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i/>
                <w:iCs/>
                <w:color w:val="000000"/>
                <w:szCs w:val="24"/>
              </w:rPr>
            </w:pPr>
            <w:r>
              <w:rPr>
                <w:rFonts w:cs="Calibri"/>
                <w:i/>
                <w:iCs/>
                <w:color w:val="000000"/>
                <w:szCs w:val="24"/>
              </w:rPr>
              <w:t>1.1</w:t>
            </w:r>
          </w:p>
        </w:tc>
        <w:tc>
          <w:tcPr>
            <w:tcW w:w="5492" w:type="dxa"/>
          </w:tcPr>
          <w:p w14:paraId="274BAE80" w14:textId="6838B73F" w:rsidR="006C4688" w:rsidRPr="006C4688" w:rsidRDefault="0016540C" w:rsidP="0016540C">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16540C">
              <w:rPr>
                <w:rFonts w:asciiTheme="minorHAnsi" w:hAnsiTheme="minorHAnsi" w:cstheme="minorHAnsi"/>
                <w:i/>
                <w:iCs/>
                <w:szCs w:val="24"/>
              </w:rPr>
              <w:t>I believe supporting people aged 21-35 should be just as important. 0 hour contracts need to go. being able to work a full time job and actual be able to rent as well as saving for a house deposit. this is basically impossible. younger people have nothing to show for hard work.</w:t>
            </w:r>
          </w:p>
        </w:tc>
      </w:tr>
      <w:tr w:rsidR="0016540C" w14:paraId="51FB4FF9" w14:textId="77777777" w:rsidTr="003215A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tcPr>
          <w:p w14:paraId="68E8C01E" w14:textId="3A3AD9CD" w:rsidR="0016540C" w:rsidRPr="006C4688" w:rsidRDefault="006D22F6" w:rsidP="006C4688">
            <w:pPr>
              <w:widowControl w:val="0"/>
              <w:autoSpaceDE w:val="0"/>
              <w:autoSpaceDN w:val="0"/>
              <w:adjustRightInd w:val="0"/>
              <w:rPr>
                <w:rFonts w:cs="Calibri"/>
                <w:b w:val="0"/>
                <w:bCs w:val="0"/>
                <w:color w:val="000000"/>
                <w:szCs w:val="24"/>
              </w:rPr>
            </w:pPr>
            <w:r w:rsidRPr="004403E5">
              <w:rPr>
                <w:rFonts w:cs="Calibri"/>
                <w:color w:val="000000"/>
                <w:szCs w:val="24"/>
              </w:rPr>
              <w:t>Other</w:t>
            </w:r>
          </w:p>
        </w:tc>
        <w:tc>
          <w:tcPr>
            <w:tcW w:w="736" w:type="dxa"/>
          </w:tcPr>
          <w:p w14:paraId="441F30A4" w14:textId="04BA05F4" w:rsidR="0016540C" w:rsidRDefault="006D22F6" w:rsidP="003215A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szCs w:val="24"/>
              </w:rPr>
              <w:t>48</w:t>
            </w:r>
          </w:p>
        </w:tc>
        <w:tc>
          <w:tcPr>
            <w:tcW w:w="709" w:type="dxa"/>
          </w:tcPr>
          <w:p w14:paraId="7B99D313" w14:textId="4C0466B2" w:rsidR="0016540C" w:rsidRDefault="006D22F6" w:rsidP="003215A2">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szCs w:val="24"/>
              </w:rPr>
              <w:t>11.0</w:t>
            </w:r>
          </w:p>
        </w:tc>
        <w:tc>
          <w:tcPr>
            <w:tcW w:w="5492" w:type="dxa"/>
          </w:tcPr>
          <w:p w14:paraId="40760A53" w14:textId="77777777" w:rsidR="00097592" w:rsidRDefault="00062331" w:rsidP="00FE679A">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062331">
              <w:rPr>
                <w:rFonts w:asciiTheme="minorHAnsi" w:hAnsiTheme="minorHAnsi" w:cstheme="minorHAnsi"/>
                <w:i/>
                <w:iCs/>
                <w:szCs w:val="24"/>
              </w:rPr>
              <w:t xml:space="preserve">Discount on resident parking permit for first car for over 70s. </w:t>
            </w:r>
          </w:p>
          <w:p w14:paraId="5D0BE807" w14:textId="107DAD82" w:rsidR="00CE1DAA" w:rsidRDefault="00062331" w:rsidP="00FE679A">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062331">
              <w:rPr>
                <w:rFonts w:asciiTheme="minorHAnsi" w:hAnsiTheme="minorHAnsi" w:cstheme="minorHAnsi"/>
                <w:i/>
                <w:iCs/>
                <w:szCs w:val="24"/>
              </w:rPr>
              <w:t xml:space="preserve">I think the age at which a bus pass is given needs to be raised. Many people are still fit and working into their 60's. This may be an </w:t>
            </w:r>
            <w:r w:rsidR="00097592" w:rsidRPr="00062331">
              <w:rPr>
                <w:rFonts w:asciiTheme="minorHAnsi" w:hAnsiTheme="minorHAnsi" w:cstheme="minorHAnsi"/>
                <w:i/>
                <w:iCs/>
                <w:szCs w:val="24"/>
              </w:rPr>
              <w:t>all-Wales</w:t>
            </w:r>
            <w:r w:rsidRPr="00062331">
              <w:rPr>
                <w:rFonts w:asciiTheme="minorHAnsi" w:hAnsiTheme="minorHAnsi" w:cstheme="minorHAnsi"/>
                <w:i/>
                <w:iCs/>
                <w:szCs w:val="24"/>
              </w:rPr>
              <w:t xml:space="preserve"> policy but it must cost millions of pounds per year. Those who cannot afford buses will probably have concessionary passes anyway. </w:t>
            </w:r>
          </w:p>
          <w:p w14:paraId="619D1594" w14:textId="72846B0E" w:rsidR="00CE1DAA" w:rsidRDefault="00062331" w:rsidP="00FE679A">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062331">
              <w:rPr>
                <w:rFonts w:asciiTheme="minorHAnsi" w:hAnsiTheme="minorHAnsi" w:cstheme="minorHAnsi"/>
                <w:i/>
                <w:iCs/>
                <w:szCs w:val="24"/>
              </w:rPr>
              <w:t xml:space="preserve">Over the last 5 year Cardiff Council has made huge improvements to older persons services. </w:t>
            </w:r>
          </w:p>
          <w:p w14:paraId="4F9A6B04" w14:textId="46E1DB0B" w:rsidR="00CE1DAA" w:rsidRDefault="00062331" w:rsidP="00FE679A">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062331">
              <w:rPr>
                <w:rFonts w:asciiTheme="minorHAnsi" w:hAnsiTheme="minorHAnsi" w:cstheme="minorHAnsi"/>
                <w:i/>
                <w:iCs/>
                <w:szCs w:val="24"/>
              </w:rPr>
              <w:t xml:space="preserve">I got family support, I pay for private care. </w:t>
            </w:r>
          </w:p>
          <w:p w14:paraId="57437564" w14:textId="6510C675" w:rsidR="0016540C" w:rsidRPr="0016540C" w:rsidRDefault="00062331" w:rsidP="00062331">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062331">
              <w:rPr>
                <w:rFonts w:asciiTheme="minorHAnsi" w:hAnsiTheme="minorHAnsi" w:cstheme="minorHAnsi"/>
                <w:i/>
                <w:iCs/>
                <w:szCs w:val="24"/>
              </w:rPr>
              <w:t>How can there be increasing demand since 2019 when there was the pandemic?</w:t>
            </w:r>
          </w:p>
        </w:tc>
      </w:tr>
      <w:tr w:rsidR="00D34529" w14:paraId="4DC4CFFF" w14:textId="77777777" w:rsidTr="003215A2">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tcPr>
          <w:p w14:paraId="01E799C7" w14:textId="77777777" w:rsidR="00D34529" w:rsidRPr="00FA1DBB" w:rsidRDefault="00D34529" w:rsidP="0030653F">
            <w:pPr>
              <w:widowControl w:val="0"/>
              <w:autoSpaceDE w:val="0"/>
              <w:autoSpaceDN w:val="0"/>
              <w:adjustRightInd w:val="0"/>
              <w:rPr>
                <w:rFonts w:cs="Calibri"/>
                <w:color w:val="000000"/>
                <w:szCs w:val="24"/>
              </w:rPr>
            </w:pPr>
            <w:r w:rsidRPr="00FA1DBB">
              <w:rPr>
                <w:rFonts w:cs="Calibri"/>
                <w:color w:val="000000"/>
                <w:szCs w:val="24"/>
              </w:rPr>
              <w:t>Total</w:t>
            </w:r>
          </w:p>
        </w:tc>
        <w:tc>
          <w:tcPr>
            <w:tcW w:w="736" w:type="dxa"/>
          </w:tcPr>
          <w:p w14:paraId="2D0312E8" w14:textId="1365F270" w:rsidR="00D34529" w:rsidRPr="00EE3CCB" w:rsidRDefault="00CE1DAA" w:rsidP="003215A2">
            <w:pPr>
              <w:widowControl w:val="0"/>
              <w:autoSpaceDE w:val="0"/>
              <w:autoSpaceDN w:val="0"/>
              <w:adjustRightInd w:val="0"/>
              <w:jc w:val="right"/>
              <w:cnfStyle w:val="010000000000" w:firstRow="0" w:lastRow="1" w:firstColumn="0" w:lastColumn="0" w:oddVBand="0" w:evenVBand="0" w:oddHBand="0" w:evenHBand="0" w:firstRowFirstColumn="0" w:firstRowLastColumn="0" w:lastRowFirstColumn="0" w:lastRowLastColumn="0"/>
              <w:rPr>
                <w:rFonts w:cs="Calibri"/>
                <w:color w:val="000000"/>
                <w:szCs w:val="24"/>
              </w:rPr>
            </w:pPr>
            <w:r>
              <w:rPr>
                <w:rFonts w:cs="Calibri"/>
                <w:color w:val="000000"/>
                <w:szCs w:val="24"/>
              </w:rPr>
              <w:t>435</w:t>
            </w:r>
          </w:p>
        </w:tc>
        <w:tc>
          <w:tcPr>
            <w:tcW w:w="709" w:type="dxa"/>
          </w:tcPr>
          <w:p w14:paraId="69F90DD0" w14:textId="77777777" w:rsidR="00D34529" w:rsidRPr="00EE3CCB" w:rsidRDefault="00D34529" w:rsidP="003215A2">
            <w:pPr>
              <w:widowControl w:val="0"/>
              <w:autoSpaceDE w:val="0"/>
              <w:autoSpaceDN w:val="0"/>
              <w:adjustRightInd w:val="0"/>
              <w:jc w:val="right"/>
              <w:cnfStyle w:val="010000000000" w:firstRow="0" w:lastRow="1" w:firstColumn="0" w:lastColumn="0" w:oddVBand="0" w:evenVBand="0" w:oddHBand="0" w:evenHBand="0" w:firstRowFirstColumn="0" w:firstRowLastColumn="0" w:lastRowFirstColumn="0" w:lastRowLastColumn="0"/>
              <w:rPr>
                <w:rFonts w:cs="Calibri"/>
                <w:i/>
                <w:iCs/>
                <w:color w:val="000000"/>
                <w:szCs w:val="24"/>
              </w:rPr>
            </w:pPr>
            <w:r>
              <w:rPr>
                <w:rFonts w:cs="Calibri"/>
                <w:i/>
                <w:iCs/>
                <w:color w:val="000000"/>
                <w:szCs w:val="24"/>
              </w:rPr>
              <w:t>-</w:t>
            </w:r>
          </w:p>
        </w:tc>
        <w:tc>
          <w:tcPr>
            <w:tcW w:w="5492" w:type="dxa"/>
          </w:tcPr>
          <w:p w14:paraId="1293DE53" w14:textId="77777777" w:rsidR="00D34529" w:rsidRDefault="00D34529" w:rsidP="0030653F">
            <w:pPr>
              <w:widowControl w:val="0"/>
              <w:autoSpaceDE w:val="0"/>
              <w:autoSpaceDN w:val="0"/>
              <w:adjustRightInd w:val="0"/>
              <w:spacing w:after="80"/>
              <w:ind w:left="170"/>
              <w:contextualSpacing/>
              <w:cnfStyle w:val="010000000000" w:firstRow="0" w:lastRow="1" w:firstColumn="0" w:lastColumn="0" w:oddVBand="0" w:evenVBand="0" w:oddHBand="0" w:evenHBand="0" w:firstRowFirstColumn="0" w:firstRowLastColumn="0" w:lastRowFirstColumn="0" w:lastRowLastColumn="0"/>
              <w:rPr>
                <w:rFonts w:cs="Calibri"/>
                <w:i/>
                <w:iCs/>
                <w:szCs w:val="24"/>
              </w:rPr>
            </w:pPr>
          </w:p>
        </w:tc>
      </w:tr>
    </w:tbl>
    <w:p w14:paraId="126C4C2C" w14:textId="77777777" w:rsidR="00D34529" w:rsidRPr="00B6245C" w:rsidRDefault="00D34529" w:rsidP="00D34529">
      <w:pPr>
        <w:spacing w:after="0"/>
        <w:rPr>
          <w:i/>
          <w:iCs/>
        </w:rPr>
      </w:pPr>
      <w:r w:rsidRPr="00B6245C">
        <w:rPr>
          <w:i/>
          <w:iCs/>
        </w:rPr>
        <w:t>Note: Respondents could leave multiple comments, therefore total may exceed 100%</w:t>
      </w:r>
    </w:p>
    <w:p w14:paraId="7AB63E9D" w14:textId="77777777" w:rsidR="004B587D" w:rsidRPr="00DA07B7" w:rsidRDefault="004B587D" w:rsidP="004B587D"/>
    <w:p w14:paraId="1FCB0F60" w14:textId="77777777" w:rsidR="002612E7" w:rsidRDefault="002612E7">
      <w:pPr>
        <w:rPr>
          <w:rFonts w:asciiTheme="majorHAnsi" w:eastAsiaTheme="majorEastAsia" w:hAnsiTheme="majorHAnsi" w:cstheme="majorBidi"/>
          <w:color w:val="2F5496" w:themeColor="accent1" w:themeShade="BF"/>
          <w:sz w:val="32"/>
          <w:szCs w:val="24"/>
        </w:rPr>
      </w:pPr>
      <w:r>
        <w:br w:type="page"/>
      </w:r>
    </w:p>
    <w:p w14:paraId="41FF8225" w14:textId="092958E9" w:rsidR="00C80F81" w:rsidRPr="000C2AAD" w:rsidRDefault="00C80F81" w:rsidP="00EF4EB9">
      <w:pPr>
        <w:pStyle w:val="Heading3"/>
      </w:pPr>
      <w:bookmarkStart w:id="91" w:name="_Do_You_Have_1"/>
      <w:bookmarkStart w:id="92" w:name="_Toc190194154"/>
      <w:bookmarkEnd w:id="91"/>
      <w:r w:rsidRPr="000C2AAD">
        <w:lastRenderedPageBreak/>
        <w:t xml:space="preserve">Do You Have Any </w:t>
      </w:r>
      <w:r w:rsidR="005F1030" w:rsidRPr="000C2AAD">
        <w:t>Further Comments or Suggestions on How The Council Can Reduce the Budget Gap</w:t>
      </w:r>
      <w:r w:rsidRPr="000C2AAD">
        <w:t>?</w:t>
      </w:r>
      <w:bookmarkEnd w:id="92"/>
    </w:p>
    <w:p w14:paraId="585DDC25" w14:textId="4B99D234" w:rsidR="00D34529" w:rsidRPr="00BD2837" w:rsidRDefault="00B67683" w:rsidP="00D34529">
      <w:pPr>
        <w:rPr>
          <w:rStyle w:val="Hyperlink"/>
          <w:i/>
          <w:iCs/>
          <w:color w:val="CC0099"/>
        </w:rPr>
      </w:pPr>
      <w:hyperlink w:anchor="Page61" w:history="1">
        <w:r w:rsidRPr="00BD2837">
          <w:rPr>
            <w:rStyle w:val="Hyperlink"/>
            <w:i/>
            <w:iCs/>
            <w:color w:val="CC0099"/>
          </w:rPr>
          <w:t>Return to Page 6</w:t>
        </w:r>
        <w:r w:rsidR="00B3425D" w:rsidRPr="00BD2837">
          <w:rPr>
            <w:rStyle w:val="Hyperlink"/>
            <w:i/>
            <w:iCs/>
            <w:color w:val="CC0099"/>
          </w:rPr>
          <w:t>1</w:t>
        </w:r>
      </w:hyperlink>
    </w:p>
    <w:tbl>
      <w:tblPr>
        <w:tblStyle w:val="GridTable4-Accent5"/>
        <w:tblW w:w="9484" w:type="dxa"/>
        <w:tblLook w:val="04E0" w:firstRow="1" w:lastRow="1" w:firstColumn="1" w:lastColumn="0" w:noHBand="0" w:noVBand="1"/>
      </w:tblPr>
      <w:tblGrid>
        <w:gridCol w:w="2518"/>
        <w:gridCol w:w="765"/>
        <w:gridCol w:w="709"/>
        <w:gridCol w:w="5492"/>
      </w:tblGrid>
      <w:tr w:rsidR="00D34529" w14:paraId="73226E66" w14:textId="77777777" w:rsidTr="0030653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23D36CC8" w14:textId="77777777" w:rsidR="00D34529" w:rsidRDefault="00D34529" w:rsidP="0030653F">
            <w:pPr>
              <w:widowControl w:val="0"/>
              <w:autoSpaceDE w:val="0"/>
              <w:autoSpaceDN w:val="0"/>
              <w:adjustRightInd w:val="0"/>
              <w:rPr>
                <w:rFonts w:cs="Calibri"/>
                <w:color w:val="FFFFFF"/>
                <w:szCs w:val="24"/>
              </w:rPr>
            </w:pPr>
            <w:r>
              <w:rPr>
                <w:rFonts w:cs="Calibri"/>
                <w:color w:val="FFFFFF"/>
                <w:szCs w:val="24"/>
              </w:rPr>
              <w:t>Theme</w:t>
            </w:r>
          </w:p>
        </w:tc>
        <w:tc>
          <w:tcPr>
            <w:tcW w:w="765" w:type="dxa"/>
          </w:tcPr>
          <w:p w14:paraId="0100F95F" w14:textId="77777777" w:rsidR="00D34529" w:rsidRDefault="00D34529"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cs="Calibri"/>
                <w:b/>
                <w:bCs/>
                <w:color w:val="FFFFFF"/>
                <w:szCs w:val="24"/>
              </w:rPr>
            </w:pPr>
            <w:r>
              <w:rPr>
                <w:rFonts w:cs="Calibri"/>
                <w:b/>
                <w:bCs/>
                <w:color w:val="FFFFFF"/>
                <w:szCs w:val="24"/>
              </w:rPr>
              <w:t>No</w:t>
            </w:r>
          </w:p>
        </w:tc>
        <w:tc>
          <w:tcPr>
            <w:tcW w:w="709" w:type="dxa"/>
          </w:tcPr>
          <w:p w14:paraId="1D6B5448" w14:textId="77777777" w:rsidR="00D34529" w:rsidRDefault="00D34529"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cs="Calibri"/>
                <w:b/>
                <w:bCs/>
                <w:color w:val="FFFFFF"/>
                <w:szCs w:val="24"/>
              </w:rPr>
            </w:pPr>
            <w:r>
              <w:rPr>
                <w:rFonts w:cs="Calibri"/>
                <w:b/>
                <w:bCs/>
                <w:color w:val="FFFFFF"/>
                <w:szCs w:val="24"/>
              </w:rPr>
              <w:t>%</w:t>
            </w:r>
          </w:p>
        </w:tc>
        <w:tc>
          <w:tcPr>
            <w:tcW w:w="5492" w:type="dxa"/>
          </w:tcPr>
          <w:p w14:paraId="398D0C6C" w14:textId="77777777" w:rsidR="00D34529" w:rsidRDefault="00D34529" w:rsidP="0030653F">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cs="Calibri"/>
                <w:b/>
                <w:bCs/>
                <w:color w:val="FFFFFF"/>
                <w:szCs w:val="24"/>
              </w:rPr>
            </w:pPr>
            <w:r>
              <w:rPr>
                <w:rFonts w:cs="Calibri"/>
                <w:b/>
                <w:bCs/>
                <w:color w:val="FFFFFF"/>
                <w:szCs w:val="24"/>
              </w:rPr>
              <w:t>Example Comments</w:t>
            </w:r>
          </w:p>
        </w:tc>
      </w:tr>
      <w:tr w:rsidR="00227BAD" w:rsidRPr="00227BAD" w14:paraId="39A832C6" w14:textId="77777777" w:rsidTr="003065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5F343A2A" w14:textId="77777777" w:rsidR="00227BAD" w:rsidRPr="00227BAD" w:rsidRDefault="00227BAD" w:rsidP="00227BAD">
            <w:pPr>
              <w:widowControl w:val="0"/>
              <w:autoSpaceDE w:val="0"/>
              <w:autoSpaceDN w:val="0"/>
              <w:adjustRightInd w:val="0"/>
              <w:rPr>
                <w:rFonts w:cs="Calibri"/>
                <w:color w:val="000000" w:themeColor="text1"/>
                <w:szCs w:val="24"/>
              </w:rPr>
            </w:pPr>
            <w:r w:rsidRPr="00227BAD">
              <w:rPr>
                <w:rFonts w:cs="Calibri"/>
                <w:color w:val="000000" w:themeColor="text1"/>
                <w:szCs w:val="24"/>
              </w:rPr>
              <w:t>Reduce Spending</w:t>
            </w:r>
          </w:p>
          <w:p w14:paraId="71A84555" w14:textId="77777777" w:rsidR="00227BAD" w:rsidRPr="00227BAD" w:rsidRDefault="00227BAD" w:rsidP="00227BAD">
            <w:pPr>
              <w:widowControl w:val="0"/>
              <w:autoSpaceDE w:val="0"/>
              <w:autoSpaceDN w:val="0"/>
              <w:adjustRightInd w:val="0"/>
              <w:rPr>
                <w:rFonts w:cs="Calibri"/>
                <w:color w:val="000000" w:themeColor="text1"/>
                <w:szCs w:val="24"/>
              </w:rPr>
            </w:pPr>
            <w:r w:rsidRPr="00227BAD">
              <w:rPr>
                <w:rFonts w:cs="Calibri"/>
                <w:color w:val="000000" w:themeColor="text1"/>
                <w:szCs w:val="24"/>
              </w:rPr>
              <w:t>on Non-Essential</w:t>
            </w:r>
          </w:p>
          <w:p w14:paraId="5F78B32E" w14:textId="77777777" w:rsidR="00227BAD" w:rsidRPr="00227BAD" w:rsidRDefault="00227BAD" w:rsidP="00227BAD">
            <w:pPr>
              <w:widowControl w:val="0"/>
              <w:autoSpaceDE w:val="0"/>
              <w:autoSpaceDN w:val="0"/>
              <w:adjustRightInd w:val="0"/>
              <w:rPr>
                <w:rFonts w:cs="Calibri"/>
                <w:color w:val="000000" w:themeColor="text1"/>
                <w:szCs w:val="24"/>
              </w:rPr>
            </w:pPr>
            <w:r w:rsidRPr="00227BAD">
              <w:rPr>
                <w:rFonts w:cs="Calibri"/>
                <w:color w:val="000000" w:themeColor="text1"/>
                <w:szCs w:val="24"/>
              </w:rPr>
              <w:t>Projects / Focus on</w:t>
            </w:r>
          </w:p>
          <w:p w14:paraId="347EDBBB" w14:textId="77777777" w:rsidR="00227BAD" w:rsidRPr="00227BAD" w:rsidRDefault="00227BAD" w:rsidP="00227BAD">
            <w:pPr>
              <w:widowControl w:val="0"/>
              <w:autoSpaceDE w:val="0"/>
              <w:autoSpaceDN w:val="0"/>
              <w:adjustRightInd w:val="0"/>
              <w:rPr>
                <w:rFonts w:cs="Calibri"/>
                <w:color w:val="000000" w:themeColor="text1"/>
                <w:szCs w:val="24"/>
              </w:rPr>
            </w:pPr>
            <w:r w:rsidRPr="00227BAD">
              <w:rPr>
                <w:rFonts w:cs="Calibri"/>
                <w:color w:val="000000" w:themeColor="text1"/>
                <w:szCs w:val="24"/>
              </w:rPr>
              <w:t>Core Services</w:t>
            </w:r>
          </w:p>
          <w:p w14:paraId="725857B4" w14:textId="77777777" w:rsidR="006C0357" w:rsidRPr="00227BAD" w:rsidRDefault="006C0357" w:rsidP="0030653F">
            <w:pPr>
              <w:widowControl w:val="0"/>
              <w:autoSpaceDE w:val="0"/>
              <w:autoSpaceDN w:val="0"/>
              <w:adjustRightInd w:val="0"/>
              <w:rPr>
                <w:rFonts w:cs="Calibri"/>
                <w:color w:val="000000" w:themeColor="text1"/>
                <w:szCs w:val="24"/>
              </w:rPr>
            </w:pPr>
          </w:p>
        </w:tc>
        <w:tc>
          <w:tcPr>
            <w:tcW w:w="765" w:type="dxa"/>
          </w:tcPr>
          <w:p w14:paraId="422994AB" w14:textId="29C7F89E" w:rsidR="006C0357" w:rsidRPr="00227BAD" w:rsidRDefault="00227BAD" w:rsidP="0030653F">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Calibri"/>
                <w:color w:val="000000" w:themeColor="text1"/>
                <w:szCs w:val="24"/>
              </w:rPr>
            </w:pPr>
            <w:r w:rsidRPr="00227BAD">
              <w:rPr>
                <w:rFonts w:cs="Calibri"/>
                <w:color w:val="000000" w:themeColor="text1"/>
                <w:szCs w:val="24"/>
              </w:rPr>
              <w:t>275</w:t>
            </w:r>
          </w:p>
        </w:tc>
        <w:tc>
          <w:tcPr>
            <w:tcW w:w="709" w:type="dxa"/>
          </w:tcPr>
          <w:p w14:paraId="50393CC3" w14:textId="4B951915" w:rsidR="006C0357" w:rsidRPr="00227BAD" w:rsidRDefault="00227BAD" w:rsidP="0030653F">
            <w:pPr>
              <w:widowControl w:val="0"/>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Calibri"/>
                <w:color w:val="000000" w:themeColor="text1"/>
                <w:szCs w:val="24"/>
              </w:rPr>
            </w:pPr>
            <w:r w:rsidRPr="00227BAD">
              <w:rPr>
                <w:rFonts w:cs="Calibri"/>
                <w:color w:val="000000" w:themeColor="text1"/>
                <w:szCs w:val="24"/>
              </w:rPr>
              <w:t>28.9</w:t>
            </w:r>
          </w:p>
        </w:tc>
        <w:tc>
          <w:tcPr>
            <w:tcW w:w="5492" w:type="dxa"/>
          </w:tcPr>
          <w:p w14:paraId="2EDFA3FA" w14:textId="3D4D5359" w:rsidR="00255A56" w:rsidRDefault="00255A56" w:rsidP="00255A56">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255A56">
              <w:rPr>
                <w:rFonts w:asciiTheme="minorHAnsi" w:hAnsiTheme="minorHAnsi" w:cstheme="minorHAnsi"/>
                <w:i/>
                <w:iCs/>
                <w:szCs w:val="24"/>
              </w:rPr>
              <w:t xml:space="preserve">Stop spending public money on useless projects, for example opening up the canal on Churchill Way. Use the money to provide vital services instead! </w:t>
            </w:r>
          </w:p>
          <w:p w14:paraId="3FCA08C1" w14:textId="77777777" w:rsidR="00255A56" w:rsidRDefault="00255A56" w:rsidP="00255A56">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255A56">
              <w:rPr>
                <w:rFonts w:asciiTheme="minorHAnsi" w:hAnsiTheme="minorHAnsi" w:cstheme="minorHAnsi"/>
                <w:i/>
                <w:iCs/>
                <w:szCs w:val="24"/>
              </w:rPr>
              <w:t xml:space="preserve">The council needs to prioritize the use of finite public monies on essential services - freeze all non-essential schemes such the bay conference centre bridges over the taff etc. </w:t>
            </w:r>
          </w:p>
          <w:p w14:paraId="112B923D" w14:textId="77777777" w:rsidR="00255A56" w:rsidRDefault="00255A56" w:rsidP="00255A56">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255A56">
              <w:rPr>
                <w:rFonts w:asciiTheme="minorHAnsi" w:hAnsiTheme="minorHAnsi" w:cstheme="minorHAnsi"/>
                <w:i/>
                <w:iCs/>
                <w:szCs w:val="24"/>
              </w:rPr>
              <w:t xml:space="preserve">Stop wasting money on schemes like Roath Park cycle highway, what an absolute mess, could have saved £5m. </w:t>
            </w:r>
          </w:p>
          <w:p w14:paraId="63D76FB8" w14:textId="77777777" w:rsidR="00255A56" w:rsidRDefault="00255A56" w:rsidP="00255A56">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255A56">
              <w:rPr>
                <w:rFonts w:asciiTheme="minorHAnsi" w:hAnsiTheme="minorHAnsi" w:cstheme="minorHAnsi"/>
                <w:i/>
                <w:iCs/>
                <w:szCs w:val="24"/>
              </w:rPr>
              <w:t xml:space="preserve">Stop wasting money on cycle lanes &amp; building unnecessary river bridges......this council wastes so much of our money on unnecessary Vanity Projects. </w:t>
            </w:r>
          </w:p>
          <w:p w14:paraId="3EDCDA1C" w14:textId="45F50541" w:rsidR="006C0357" w:rsidRPr="00255A56" w:rsidRDefault="00255A56" w:rsidP="00255A56">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255A56">
              <w:rPr>
                <w:rFonts w:asciiTheme="minorHAnsi" w:hAnsiTheme="minorHAnsi" w:cstheme="minorHAnsi"/>
                <w:i/>
                <w:iCs/>
                <w:szCs w:val="24"/>
              </w:rPr>
              <w:t>Concentrating on the basic requirements is pushed to the back of the Council's priority. Fixing dangerous pavements so that the elderly can walk safely to a shop, not contracting cycle lanes which are very expensive, not used by the elderly and used infrequently by anyone.</w:t>
            </w:r>
          </w:p>
        </w:tc>
      </w:tr>
      <w:tr w:rsidR="00D34529" w14:paraId="6EC299C2" w14:textId="77777777" w:rsidTr="008B19F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640049B0" w14:textId="77777777" w:rsidR="006C0357" w:rsidRPr="006C0357" w:rsidRDefault="006C0357" w:rsidP="006C0357">
            <w:pPr>
              <w:widowControl w:val="0"/>
              <w:autoSpaceDE w:val="0"/>
              <w:autoSpaceDN w:val="0"/>
              <w:adjustRightInd w:val="0"/>
              <w:rPr>
                <w:rFonts w:cs="Calibri"/>
                <w:szCs w:val="24"/>
              </w:rPr>
            </w:pPr>
            <w:r w:rsidRPr="006C0357">
              <w:rPr>
                <w:rFonts w:cs="Calibri"/>
                <w:szCs w:val="24"/>
              </w:rPr>
              <w:t>Consider The Roles</w:t>
            </w:r>
          </w:p>
          <w:p w14:paraId="7A17D15B" w14:textId="77777777" w:rsidR="006C0357" w:rsidRPr="006C0357" w:rsidRDefault="006C0357" w:rsidP="006C0357">
            <w:pPr>
              <w:widowControl w:val="0"/>
              <w:autoSpaceDE w:val="0"/>
              <w:autoSpaceDN w:val="0"/>
              <w:adjustRightInd w:val="0"/>
              <w:rPr>
                <w:rFonts w:cs="Calibri"/>
                <w:szCs w:val="24"/>
              </w:rPr>
            </w:pPr>
            <w:r w:rsidRPr="006C0357">
              <w:rPr>
                <w:rFonts w:cs="Calibri"/>
                <w:szCs w:val="24"/>
              </w:rPr>
              <w:t>/ Salary /</w:t>
            </w:r>
          </w:p>
          <w:p w14:paraId="7EC789E3" w14:textId="77777777" w:rsidR="006C0357" w:rsidRPr="006C0357" w:rsidRDefault="006C0357" w:rsidP="006C0357">
            <w:pPr>
              <w:widowControl w:val="0"/>
              <w:autoSpaceDE w:val="0"/>
              <w:autoSpaceDN w:val="0"/>
              <w:adjustRightInd w:val="0"/>
              <w:rPr>
                <w:rFonts w:cs="Calibri"/>
                <w:szCs w:val="24"/>
              </w:rPr>
            </w:pPr>
            <w:r w:rsidRPr="006C0357">
              <w:rPr>
                <w:rFonts w:cs="Calibri"/>
                <w:szCs w:val="24"/>
              </w:rPr>
              <w:t>Expenditure /</w:t>
            </w:r>
          </w:p>
          <w:p w14:paraId="4801D727" w14:textId="77777777" w:rsidR="006C0357" w:rsidRPr="006C0357" w:rsidRDefault="006C0357" w:rsidP="006C0357">
            <w:pPr>
              <w:widowControl w:val="0"/>
              <w:autoSpaceDE w:val="0"/>
              <w:autoSpaceDN w:val="0"/>
              <w:adjustRightInd w:val="0"/>
              <w:rPr>
                <w:rFonts w:cs="Calibri"/>
                <w:szCs w:val="24"/>
              </w:rPr>
            </w:pPr>
            <w:r w:rsidRPr="006C0357">
              <w:rPr>
                <w:rFonts w:cs="Calibri"/>
                <w:szCs w:val="24"/>
              </w:rPr>
              <w:t>Pension of Council</w:t>
            </w:r>
          </w:p>
          <w:p w14:paraId="0AF23B70" w14:textId="531A2148" w:rsidR="00D34529" w:rsidRPr="00FA1DBB" w:rsidRDefault="006C0357" w:rsidP="00C30A4A">
            <w:pPr>
              <w:widowControl w:val="0"/>
              <w:autoSpaceDE w:val="0"/>
              <w:autoSpaceDN w:val="0"/>
              <w:adjustRightInd w:val="0"/>
              <w:rPr>
                <w:rFonts w:cs="Calibri"/>
                <w:szCs w:val="24"/>
              </w:rPr>
            </w:pPr>
            <w:r w:rsidRPr="006C0357">
              <w:rPr>
                <w:rFonts w:cs="Calibri"/>
                <w:szCs w:val="24"/>
              </w:rPr>
              <w:t>Staff &amp; Cllr's</w:t>
            </w:r>
          </w:p>
        </w:tc>
        <w:tc>
          <w:tcPr>
            <w:tcW w:w="765" w:type="dxa"/>
          </w:tcPr>
          <w:p w14:paraId="09DEFF3F" w14:textId="01E15F93" w:rsidR="00D34529" w:rsidRPr="008B19F9" w:rsidRDefault="00C30A4A" w:rsidP="008B19F9">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szCs w:val="24"/>
              </w:rPr>
            </w:pPr>
            <w:r>
              <w:rPr>
                <w:rFonts w:cs="Calibri"/>
                <w:szCs w:val="24"/>
              </w:rPr>
              <w:t>170</w:t>
            </w:r>
          </w:p>
        </w:tc>
        <w:tc>
          <w:tcPr>
            <w:tcW w:w="709" w:type="dxa"/>
          </w:tcPr>
          <w:p w14:paraId="4AF2D945" w14:textId="67B51D08" w:rsidR="00D34529" w:rsidRPr="008B19F9" w:rsidRDefault="00C30A4A" w:rsidP="008B19F9">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i/>
                <w:iCs/>
                <w:szCs w:val="24"/>
              </w:rPr>
            </w:pPr>
            <w:r>
              <w:rPr>
                <w:rFonts w:cs="Calibri"/>
                <w:i/>
                <w:iCs/>
                <w:szCs w:val="24"/>
              </w:rPr>
              <w:t>17.9</w:t>
            </w:r>
          </w:p>
        </w:tc>
        <w:tc>
          <w:tcPr>
            <w:tcW w:w="5492" w:type="dxa"/>
          </w:tcPr>
          <w:p w14:paraId="0572DDD9" w14:textId="77777777" w:rsidR="00C11CA7" w:rsidRDefault="00C30A4A" w:rsidP="002D41D3">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C30A4A">
              <w:rPr>
                <w:rFonts w:asciiTheme="minorHAnsi" w:hAnsiTheme="minorHAnsi" w:cstheme="minorHAnsi"/>
                <w:i/>
                <w:iCs/>
                <w:szCs w:val="24"/>
              </w:rPr>
              <w:t xml:space="preserve">There should be a cap on salaries. The most paid to an employee of the council should not be over 100 thousand pounds a year. </w:t>
            </w:r>
          </w:p>
          <w:p w14:paraId="158E4649" w14:textId="77777777" w:rsidR="00C11CA7" w:rsidRDefault="00C30A4A" w:rsidP="002D41D3">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C30A4A">
              <w:rPr>
                <w:rFonts w:asciiTheme="minorHAnsi" w:hAnsiTheme="minorHAnsi" w:cstheme="minorHAnsi"/>
                <w:i/>
                <w:iCs/>
                <w:szCs w:val="24"/>
              </w:rPr>
              <w:t xml:space="preserve">Reduce the number of officers and the number of councillors. </w:t>
            </w:r>
          </w:p>
          <w:p w14:paraId="39C468EC" w14:textId="77777777" w:rsidR="00C11CA7" w:rsidRDefault="00C30A4A" w:rsidP="002D41D3">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C30A4A">
              <w:rPr>
                <w:rFonts w:asciiTheme="minorHAnsi" w:hAnsiTheme="minorHAnsi" w:cstheme="minorHAnsi"/>
                <w:i/>
                <w:iCs/>
                <w:szCs w:val="24"/>
              </w:rPr>
              <w:t xml:space="preserve">Reduce the number of office-based managers and increase the number of boots on the ground! This is particularly appropriate in the area of waste collection! </w:t>
            </w:r>
          </w:p>
          <w:p w14:paraId="63EB3060" w14:textId="77777777" w:rsidR="00C11CA7" w:rsidRDefault="00C30A4A" w:rsidP="002D41D3">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C30A4A">
              <w:rPr>
                <w:rFonts w:asciiTheme="minorHAnsi" w:hAnsiTheme="minorHAnsi" w:cstheme="minorHAnsi"/>
                <w:i/>
                <w:iCs/>
                <w:szCs w:val="24"/>
              </w:rPr>
              <w:t xml:space="preserve">Reduce travel costs/ hotel costs of officers and councillors by reducing trips to other countries/counties. </w:t>
            </w:r>
          </w:p>
          <w:p w14:paraId="61860D8C" w14:textId="50ABC883" w:rsidR="00D34529" w:rsidRPr="002A193E" w:rsidRDefault="00C30A4A" w:rsidP="00C30A4A">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C30A4A">
              <w:rPr>
                <w:rFonts w:asciiTheme="minorHAnsi" w:hAnsiTheme="minorHAnsi" w:cstheme="minorHAnsi"/>
                <w:i/>
                <w:iCs/>
                <w:szCs w:val="24"/>
              </w:rPr>
              <w:t>I think you should look at your wage bill, especially as regards the top earners at the council. a 1% pay reduction for the top 5% of earners would raise significant funds.</w:t>
            </w:r>
          </w:p>
        </w:tc>
      </w:tr>
      <w:tr w:rsidR="00AB22A9" w14:paraId="2110BD28" w14:textId="77777777" w:rsidTr="008B19F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414C8C42" w14:textId="77777777" w:rsidR="006C0357" w:rsidRPr="006C0357" w:rsidRDefault="006C0357" w:rsidP="006C0357">
            <w:pPr>
              <w:widowControl w:val="0"/>
              <w:autoSpaceDE w:val="0"/>
              <w:autoSpaceDN w:val="0"/>
              <w:adjustRightInd w:val="0"/>
              <w:rPr>
                <w:rFonts w:cs="Calibri"/>
                <w:szCs w:val="24"/>
              </w:rPr>
            </w:pPr>
            <w:r w:rsidRPr="006C0357">
              <w:rPr>
                <w:rFonts w:cs="Calibri"/>
                <w:szCs w:val="24"/>
              </w:rPr>
              <w:t>Increasing Income</w:t>
            </w:r>
          </w:p>
          <w:p w14:paraId="6E45C932" w14:textId="2349D5EF" w:rsidR="00AB22A9" w:rsidRPr="00FA1DBB" w:rsidRDefault="006C0357" w:rsidP="006C0357">
            <w:pPr>
              <w:widowControl w:val="0"/>
              <w:autoSpaceDE w:val="0"/>
              <w:autoSpaceDN w:val="0"/>
              <w:adjustRightInd w:val="0"/>
              <w:rPr>
                <w:rFonts w:cs="Calibri"/>
                <w:szCs w:val="24"/>
              </w:rPr>
            </w:pPr>
            <w:r w:rsidRPr="006C0357">
              <w:rPr>
                <w:rFonts w:cs="Calibri"/>
                <w:szCs w:val="24"/>
              </w:rPr>
              <w:t>/ Revenue</w:t>
            </w:r>
          </w:p>
        </w:tc>
        <w:tc>
          <w:tcPr>
            <w:tcW w:w="765" w:type="dxa"/>
          </w:tcPr>
          <w:p w14:paraId="06446613" w14:textId="3A8BEAAD" w:rsidR="00AB22A9" w:rsidRPr="008B19F9" w:rsidRDefault="006C0357" w:rsidP="008B19F9">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szCs w:val="24"/>
              </w:rPr>
            </w:pPr>
            <w:r>
              <w:rPr>
                <w:rFonts w:cs="Calibri"/>
                <w:szCs w:val="24"/>
              </w:rPr>
              <w:t>162</w:t>
            </w:r>
          </w:p>
        </w:tc>
        <w:tc>
          <w:tcPr>
            <w:tcW w:w="709" w:type="dxa"/>
          </w:tcPr>
          <w:p w14:paraId="090C9164" w14:textId="67557DB1" w:rsidR="00AB22A9" w:rsidRPr="008B19F9" w:rsidRDefault="006C0357" w:rsidP="008B19F9">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i/>
                <w:iCs/>
                <w:szCs w:val="24"/>
              </w:rPr>
            </w:pPr>
            <w:r>
              <w:rPr>
                <w:rFonts w:cs="Calibri"/>
                <w:i/>
                <w:iCs/>
                <w:szCs w:val="24"/>
              </w:rPr>
              <w:t>17.0</w:t>
            </w:r>
          </w:p>
        </w:tc>
        <w:tc>
          <w:tcPr>
            <w:tcW w:w="5492" w:type="dxa"/>
          </w:tcPr>
          <w:p w14:paraId="0F9B73E1" w14:textId="77777777" w:rsidR="00ED041A" w:rsidRDefault="006C0357" w:rsidP="002D41D3">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6C0357">
              <w:rPr>
                <w:rFonts w:asciiTheme="minorHAnsi" w:hAnsiTheme="minorHAnsi" w:cstheme="minorHAnsi"/>
                <w:i/>
                <w:iCs/>
                <w:szCs w:val="24"/>
              </w:rPr>
              <w:t xml:space="preserve">The council should be more politically brave in increasing costs of driving to generate extra income as well as reducing congestion. This includes increasing parking permit fees by more than planned; looking to tax parking spaces, especially those in the city centre; as well as introducing a </w:t>
            </w:r>
            <w:r w:rsidRPr="006C0357">
              <w:rPr>
                <w:rFonts w:asciiTheme="minorHAnsi" w:hAnsiTheme="minorHAnsi" w:cstheme="minorHAnsi"/>
                <w:i/>
                <w:iCs/>
                <w:szCs w:val="24"/>
              </w:rPr>
              <w:lastRenderedPageBreak/>
              <w:t xml:space="preserve">congestion charge for the city centre within the next few years. </w:t>
            </w:r>
          </w:p>
          <w:p w14:paraId="6F168975" w14:textId="77777777" w:rsidR="00ED041A" w:rsidRDefault="006C0357" w:rsidP="002D41D3">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6C0357">
              <w:rPr>
                <w:rFonts w:asciiTheme="minorHAnsi" w:hAnsiTheme="minorHAnsi" w:cstheme="minorHAnsi"/>
                <w:i/>
                <w:iCs/>
                <w:szCs w:val="24"/>
              </w:rPr>
              <w:t xml:space="preserve">Triple the price of inner-city car parks to discourage individual drivers coming into the city centre. </w:t>
            </w:r>
          </w:p>
          <w:p w14:paraId="1B2C61B3" w14:textId="77777777" w:rsidR="00ED041A" w:rsidRDefault="006C0357" w:rsidP="002D41D3">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6C0357">
              <w:rPr>
                <w:rFonts w:asciiTheme="minorHAnsi" w:hAnsiTheme="minorHAnsi" w:cstheme="minorHAnsi"/>
                <w:i/>
                <w:iCs/>
                <w:szCs w:val="24"/>
              </w:rPr>
              <w:t xml:space="preserve">Is there an opportunity to make more from recycling metals? The council produces huge amounts of compost is there an opportunity there? </w:t>
            </w:r>
          </w:p>
          <w:p w14:paraId="02D3CA15" w14:textId="77777777" w:rsidR="00ED041A" w:rsidRDefault="006C0357" w:rsidP="002D41D3">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6C0357">
              <w:rPr>
                <w:rFonts w:asciiTheme="minorHAnsi" w:hAnsiTheme="minorHAnsi" w:cstheme="minorHAnsi"/>
                <w:i/>
                <w:iCs/>
                <w:szCs w:val="24"/>
              </w:rPr>
              <w:t xml:space="preserve">You should charge for the street vendors in the city centre on major event days and weekends. The council could generate extra income from all of those guys, currently they undercut local businesses who pay rates. If the council cracked down on issues around the city (how dirty it is, (rubbish, antisocial behaviour, drugs, crime, antisocial drinking) then the citizens would take better care of it (broken window theory of governance). I think that would save money in the long run, increase visitors to the city and help the local economy. I also think the centre is full of beautiful buildings and the council need better teeth to try and protect them (e.g. kingdom of sweets is soul crushing). The city could so easily be like Edinburgh and would be an amazing attraction in itself to bring more people and money in. Essentially if you clean it up the local economy will do really well. </w:t>
            </w:r>
          </w:p>
          <w:p w14:paraId="42325C6E" w14:textId="528992DB" w:rsidR="00AB22A9" w:rsidRPr="002A193E" w:rsidRDefault="006C0357" w:rsidP="006C0357">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6C0357">
              <w:rPr>
                <w:rFonts w:asciiTheme="minorHAnsi" w:hAnsiTheme="minorHAnsi" w:cstheme="minorHAnsi"/>
                <w:i/>
                <w:iCs/>
                <w:szCs w:val="24"/>
              </w:rPr>
              <w:t>Very low visitor tax of c.£1 per person per night stayed in hotel or B&amp;B. This must be kept low to maintain attraction of visitors to Cardiff but enables key income generation of city to support its own residents.</w:t>
            </w:r>
          </w:p>
        </w:tc>
      </w:tr>
      <w:tr w:rsidR="00AB22A9" w14:paraId="2223CEE9" w14:textId="77777777" w:rsidTr="008B19F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59233486" w14:textId="77777777" w:rsidR="00AB22A9" w:rsidRPr="00AB22A9" w:rsidRDefault="00AB22A9" w:rsidP="00AB22A9">
            <w:pPr>
              <w:widowControl w:val="0"/>
              <w:autoSpaceDE w:val="0"/>
              <w:autoSpaceDN w:val="0"/>
              <w:adjustRightInd w:val="0"/>
              <w:rPr>
                <w:rFonts w:cs="Calibri"/>
                <w:szCs w:val="24"/>
              </w:rPr>
            </w:pPr>
            <w:r w:rsidRPr="00AB22A9">
              <w:rPr>
                <w:rFonts w:cs="Calibri"/>
                <w:szCs w:val="24"/>
              </w:rPr>
              <w:lastRenderedPageBreak/>
              <w:t>Efficiency Savings /</w:t>
            </w:r>
          </w:p>
          <w:p w14:paraId="36A2CD93" w14:textId="77777777" w:rsidR="00AB22A9" w:rsidRPr="00AB22A9" w:rsidRDefault="00AB22A9" w:rsidP="00AB22A9">
            <w:pPr>
              <w:widowControl w:val="0"/>
              <w:autoSpaceDE w:val="0"/>
              <w:autoSpaceDN w:val="0"/>
              <w:adjustRightInd w:val="0"/>
              <w:rPr>
                <w:rFonts w:cs="Calibri"/>
                <w:szCs w:val="24"/>
              </w:rPr>
            </w:pPr>
            <w:r w:rsidRPr="00AB22A9">
              <w:rPr>
                <w:rFonts w:cs="Calibri"/>
                <w:szCs w:val="24"/>
              </w:rPr>
              <w:t>Improvements /</w:t>
            </w:r>
          </w:p>
          <w:p w14:paraId="2B32683C" w14:textId="1593A8D7" w:rsidR="00AB22A9" w:rsidRPr="00FA1DBB" w:rsidRDefault="00AB22A9" w:rsidP="00AB22A9">
            <w:pPr>
              <w:widowControl w:val="0"/>
              <w:autoSpaceDE w:val="0"/>
              <w:autoSpaceDN w:val="0"/>
              <w:adjustRightInd w:val="0"/>
              <w:rPr>
                <w:rFonts w:cs="Calibri"/>
                <w:szCs w:val="24"/>
              </w:rPr>
            </w:pPr>
            <w:r w:rsidRPr="00AB22A9">
              <w:rPr>
                <w:rFonts w:cs="Calibri"/>
                <w:szCs w:val="24"/>
              </w:rPr>
              <w:t>Suggestions</w:t>
            </w:r>
          </w:p>
        </w:tc>
        <w:tc>
          <w:tcPr>
            <w:tcW w:w="765" w:type="dxa"/>
          </w:tcPr>
          <w:p w14:paraId="47D592C0" w14:textId="48DDDA83" w:rsidR="00AB22A9" w:rsidRPr="008B19F9" w:rsidRDefault="00AB22A9" w:rsidP="008B19F9">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szCs w:val="24"/>
              </w:rPr>
            </w:pPr>
            <w:r>
              <w:rPr>
                <w:rFonts w:cs="Calibri"/>
                <w:szCs w:val="24"/>
              </w:rPr>
              <w:t>138</w:t>
            </w:r>
          </w:p>
        </w:tc>
        <w:tc>
          <w:tcPr>
            <w:tcW w:w="709" w:type="dxa"/>
          </w:tcPr>
          <w:p w14:paraId="676B9821" w14:textId="0482D32D" w:rsidR="00AB22A9" w:rsidRPr="008B19F9" w:rsidRDefault="00AB22A9" w:rsidP="008B19F9">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i/>
                <w:iCs/>
                <w:szCs w:val="24"/>
              </w:rPr>
            </w:pPr>
            <w:r>
              <w:rPr>
                <w:rFonts w:cs="Calibri"/>
                <w:i/>
                <w:iCs/>
                <w:szCs w:val="24"/>
              </w:rPr>
              <w:t>14.5</w:t>
            </w:r>
          </w:p>
        </w:tc>
        <w:tc>
          <w:tcPr>
            <w:tcW w:w="5492" w:type="dxa"/>
          </w:tcPr>
          <w:p w14:paraId="06F11141" w14:textId="77777777" w:rsidR="005064A0" w:rsidRDefault="00AB22A9" w:rsidP="002D41D3">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AB22A9">
              <w:rPr>
                <w:rFonts w:asciiTheme="minorHAnsi" w:hAnsiTheme="minorHAnsi" w:cstheme="minorHAnsi"/>
                <w:i/>
                <w:iCs/>
                <w:szCs w:val="24"/>
              </w:rPr>
              <w:t xml:space="preserve">Huge energy waste from e.g. lighting unused bus stops at night. </w:t>
            </w:r>
          </w:p>
          <w:p w14:paraId="19BD0C07" w14:textId="77777777" w:rsidR="005064A0" w:rsidRDefault="00AB22A9" w:rsidP="002D41D3">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AB22A9">
              <w:rPr>
                <w:rFonts w:asciiTheme="minorHAnsi" w:hAnsiTheme="minorHAnsi" w:cstheme="minorHAnsi"/>
                <w:i/>
                <w:iCs/>
                <w:szCs w:val="24"/>
              </w:rPr>
              <w:t xml:space="preserve">Recycling and food waste to be collected fortnightly in line with non-recyclable waste. </w:t>
            </w:r>
          </w:p>
          <w:p w14:paraId="25B815AA" w14:textId="22CC8873" w:rsidR="00AB22A9" w:rsidRPr="005064A0" w:rsidRDefault="00AB22A9" w:rsidP="002D41D3">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AB22A9">
              <w:rPr>
                <w:rFonts w:asciiTheme="minorHAnsi" w:hAnsiTheme="minorHAnsi" w:cstheme="minorHAnsi"/>
                <w:i/>
                <w:iCs/>
                <w:szCs w:val="24"/>
              </w:rPr>
              <w:t>As you have stayed efficiency and automation is key. Has anyone done an independent audit on roles and</w:t>
            </w:r>
            <w:r w:rsidR="002D41D3">
              <w:rPr>
                <w:rFonts w:asciiTheme="minorHAnsi" w:hAnsiTheme="minorHAnsi" w:cstheme="minorHAnsi"/>
                <w:i/>
                <w:iCs/>
                <w:szCs w:val="24"/>
              </w:rPr>
              <w:t xml:space="preserve"> </w:t>
            </w:r>
            <w:r w:rsidRPr="00AB22A9">
              <w:rPr>
                <w:rFonts w:asciiTheme="minorHAnsi" w:hAnsiTheme="minorHAnsi" w:cstheme="minorHAnsi"/>
                <w:i/>
                <w:iCs/>
                <w:szCs w:val="24"/>
              </w:rPr>
              <w:t>responsibilities, tasks to see if departments and/or roles can be amalgamated. - Cut back on heating costs to run public buildings. I.e. restrict the hours heating is on.</w:t>
            </w:r>
          </w:p>
        </w:tc>
      </w:tr>
      <w:tr w:rsidR="00500B3F" w14:paraId="3074E8F0" w14:textId="77777777" w:rsidTr="008B19F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0403A566" w14:textId="77777777" w:rsidR="00500B3F" w:rsidRPr="00500B3F" w:rsidRDefault="00500B3F" w:rsidP="00500B3F">
            <w:pPr>
              <w:widowControl w:val="0"/>
              <w:autoSpaceDE w:val="0"/>
              <w:autoSpaceDN w:val="0"/>
              <w:adjustRightInd w:val="0"/>
              <w:rPr>
                <w:rFonts w:cs="Calibri"/>
                <w:szCs w:val="24"/>
              </w:rPr>
            </w:pPr>
            <w:r w:rsidRPr="00500B3F">
              <w:rPr>
                <w:rFonts w:cs="Calibri"/>
                <w:szCs w:val="24"/>
              </w:rPr>
              <w:t>Council Tax System</w:t>
            </w:r>
          </w:p>
          <w:p w14:paraId="1AECE837" w14:textId="77777777" w:rsidR="00500B3F" w:rsidRPr="00500B3F" w:rsidRDefault="00500B3F" w:rsidP="00500B3F">
            <w:pPr>
              <w:widowControl w:val="0"/>
              <w:autoSpaceDE w:val="0"/>
              <w:autoSpaceDN w:val="0"/>
              <w:adjustRightInd w:val="0"/>
              <w:rPr>
                <w:rFonts w:cs="Calibri"/>
                <w:szCs w:val="24"/>
              </w:rPr>
            </w:pPr>
            <w:r w:rsidRPr="00500B3F">
              <w:rPr>
                <w:rFonts w:cs="Calibri"/>
                <w:szCs w:val="24"/>
              </w:rPr>
              <w:t>Needs to Be</w:t>
            </w:r>
          </w:p>
          <w:p w14:paraId="0D953543" w14:textId="77777777" w:rsidR="00500B3F" w:rsidRPr="00500B3F" w:rsidRDefault="00500B3F" w:rsidP="00500B3F">
            <w:pPr>
              <w:widowControl w:val="0"/>
              <w:autoSpaceDE w:val="0"/>
              <w:autoSpaceDN w:val="0"/>
              <w:adjustRightInd w:val="0"/>
              <w:rPr>
                <w:rFonts w:cs="Calibri"/>
                <w:szCs w:val="24"/>
              </w:rPr>
            </w:pPr>
            <w:r w:rsidRPr="00500B3F">
              <w:rPr>
                <w:rFonts w:cs="Calibri"/>
                <w:szCs w:val="24"/>
              </w:rPr>
              <w:t>Reformed / Means</w:t>
            </w:r>
          </w:p>
          <w:p w14:paraId="5F75D9E3" w14:textId="16661959" w:rsidR="00500B3F" w:rsidRPr="00FA1DBB" w:rsidRDefault="00500B3F" w:rsidP="00AB22A9">
            <w:pPr>
              <w:widowControl w:val="0"/>
              <w:autoSpaceDE w:val="0"/>
              <w:autoSpaceDN w:val="0"/>
              <w:adjustRightInd w:val="0"/>
              <w:rPr>
                <w:rFonts w:cs="Calibri"/>
                <w:szCs w:val="24"/>
              </w:rPr>
            </w:pPr>
            <w:r w:rsidRPr="00500B3F">
              <w:rPr>
                <w:rFonts w:cs="Calibri"/>
                <w:szCs w:val="24"/>
              </w:rPr>
              <w:t>Tested</w:t>
            </w:r>
          </w:p>
        </w:tc>
        <w:tc>
          <w:tcPr>
            <w:tcW w:w="765" w:type="dxa"/>
          </w:tcPr>
          <w:p w14:paraId="4734C3DD" w14:textId="3AEFFF96" w:rsidR="00500B3F" w:rsidRPr="008B19F9" w:rsidRDefault="00AB22A9" w:rsidP="008B19F9">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szCs w:val="24"/>
              </w:rPr>
            </w:pPr>
            <w:r>
              <w:rPr>
                <w:rFonts w:cs="Calibri"/>
                <w:szCs w:val="24"/>
              </w:rPr>
              <w:t>65</w:t>
            </w:r>
          </w:p>
        </w:tc>
        <w:tc>
          <w:tcPr>
            <w:tcW w:w="709" w:type="dxa"/>
          </w:tcPr>
          <w:p w14:paraId="4E4ACC6D" w14:textId="198840D7" w:rsidR="00500B3F" w:rsidRPr="008B19F9" w:rsidRDefault="00AB22A9" w:rsidP="008B19F9">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i/>
                <w:iCs/>
                <w:szCs w:val="24"/>
              </w:rPr>
            </w:pPr>
            <w:r>
              <w:rPr>
                <w:rFonts w:cs="Calibri"/>
                <w:i/>
                <w:iCs/>
                <w:szCs w:val="24"/>
              </w:rPr>
              <w:t>6.8</w:t>
            </w:r>
          </w:p>
        </w:tc>
        <w:tc>
          <w:tcPr>
            <w:tcW w:w="5492" w:type="dxa"/>
          </w:tcPr>
          <w:p w14:paraId="31528DE6" w14:textId="77777777" w:rsidR="005064A0" w:rsidRDefault="00AB22A9" w:rsidP="002D41D3">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AB22A9">
              <w:rPr>
                <w:rFonts w:asciiTheme="minorHAnsi" w:hAnsiTheme="minorHAnsi" w:cstheme="minorHAnsi"/>
                <w:i/>
                <w:iCs/>
                <w:szCs w:val="24"/>
              </w:rPr>
              <w:t xml:space="preserve">There seems to be a high rate of reductions in council tax. I feel this should be means tested to find who is capable of paying more. </w:t>
            </w:r>
          </w:p>
          <w:p w14:paraId="43B4B126" w14:textId="77777777" w:rsidR="005064A0" w:rsidRDefault="00AB22A9" w:rsidP="002D41D3">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AB22A9">
              <w:rPr>
                <w:rFonts w:asciiTheme="minorHAnsi" w:hAnsiTheme="minorHAnsi" w:cstheme="minorHAnsi"/>
                <w:i/>
                <w:iCs/>
                <w:szCs w:val="24"/>
              </w:rPr>
              <w:t xml:space="preserve">Instead of council tax being more per area, I believe this should be taken on the value of the home, since the wealthy in expensive homes can afford to pay </w:t>
            </w:r>
            <w:r w:rsidRPr="00AB22A9">
              <w:rPr>
                <w:rFonts w:asciiTheme="minorHAnsi" w:hAnsiTheme="minorHAnsi" w:cstheme="minorHAnsi"/>
                <w:i/>
                <w:iCs/>
                <w:szCs w:val="24"/>
              </w:rPr>
              <w:lastRenderedPageBreak/>
              <w:t xml:space="preserve">more than those in cheaper homes and flats. </w:t>
            </w:r>
          </w:p>
          <w:p w14:paraId="269154F4" w14:textId="5C8A60E9" w:rsidR="00500B3F" w:rsidRPr="002A193E" w:rsidRDefault="00AB22A9" w:rsidP="00AB22A9">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AB22A9">
              <w:rPr>
                <w:rFonts w:asciiTheme="minorHAnsi" w:hAnsiTheme="minorHAnsi" w:cstheme="minorHAnsi"/>
                <w:i/>
                <w:iCs/>
                <w:szCs w:val="24"/>
              </w:rPr>
              <w:t>Introduce more bands as there are folk paying high bands fees with lesser wealth just because they are in the same catchment area.</w:t>
            </w:r>
          </w:p>
        </w:tc>
      </w:tr>
      <w:tr w:rsidR="0032204A" w14:paraId="134D2B8E" w14:textId="77777777" w:rsidTr="008B19F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35D98631" w14:textId="77777777" w:rsidR="00500B3F" w:rsidRPr="00500B3F" w:rsidRDefault="00500B3F" w:rsidP="00500B3F">
            <w:pPr>
              <w:widowControl w:val="0"/>
              <w:autoSpaceDE w:val="0"/>
              <w:autoSpaceDN w:val="0"/>
              <w:adjustRightInd w:val="0"/>
              <w:rPr>
                <w:rFonts w:cs="Calibri"/>
                <w:szCs w:val="24"/>
              </w:rPr>
            </w:pPr>
            <w:r w:rsidRPr="00500B3F">
              <w:rPr>
                <w:rFonts w:cs="Calibri"/>
                <w:szCs w:val="24"/>
              </w:rPr>
              <w:lastRenderedPageBreak/>
              <w:t>Against Increase in</w:t>
            </w:r>
          </w:p>
          <w:p w14:paraId="74FDCA95" w14:textId="77777777" w:rsidR="00500B3F" w:rsidRPr="00500B3F" w:rsidRDefault="00500B3F" w:rsidP="00500B3F">
            <w:pPr>
              <w:widowControl w:val="0"/>
              <w:autoSpaceDE w:val="0"/>
              <w:autoSpaceDN w:val="0"/>
              <w:adjustRightInd w:val="0"/>
              <w:rPr>
                <w:rFonts w:cs="Calibri"/>
                <w:szCs w:val="24"/>
              </w:rPr>
            </w:pPr>
            <w:r w:rsidRPr="00500B3F">
              <w:rPr>
                <w:rFonts w:cs="Calibri"/>
                <w:szCs w:val="24"/>
              </w:rPr>
              <w:t>Council Tax /</w:t>
            </w:r>
          </w:p>
          <w:p w14:paraId="4751AC97" w14:textId="77777777" w:rsidR="00500B3F" w:rsidRPr="00500B3F" w:rsidRDefault="00500B3F" w:rsidP="00500B3F">
            <w:pPr>
              <w:widowControl w:val="0"/>
              <w:autoSpaceDE w:val="0"/>
              <w:autoSpaceDN w:val="0"/>
              <w:adjustRightInd w:val="0"/>
              <w:rPr>
                <w:rFonts w:cs="Calibri"/>
                <w:szCs w:val="24"/>
              </w:rPr>
            </w:pPr>
            <w:r w:rsidRPr="00500B3F">
              <w:rPr>
                <w:rFonts w:cs="Calibri"/>
                <w:szCs w:val="24"/>
              </w:rPr>
              <w:t>Concerned Around</w:t>
            </w:r>
          </w:p>
          <w:p w14:paraId="2356FD71" w14:textId="77777777" w:rsidR="00500B3F" w:rsidRPr="00500B3F" w:rsidRDefault="00500B3F" w:rsidP="00500B3F">
            <w:pPr>
              <w:widowControl w:val="0"/>
              <w:autoSpaceDE w:val="0"/>
              <w:autoSpaceDN w:val="0"/>
              <w:adjustRightInd w:val="0"/>
              <w:rPr>
                <w:rFonts w:cs="Calibri"/>
                <w:szCs w:val="24"/>
              </w:rPr>
            </w:pPr>
            <w:r w:rsidRPr="00500B3F">
              <w:rPr>
                <w:rFonts w:cs="Calibri"/>
                <w:szCs w:val="24"/>
              </w:rPr>
              <w:t>Current Service</w:t>
            </w:r>
          </w:p>
          <w:p w14:paraId="053BEEAC" w14:textId="3884AFF7" w:rsidR="0032204A" w:rsidRPr="00FA1DBB" w:rsidRDefault="00500B3F" w:rsidP="00500B3F">
            <w:pPr>
              <w:widowControl w:val="0"/>
              <w:autoSpaceDE w:val="0"/>
              <w:autoSpaceDN w:val="0"/>
              <w:adjustRightInd w:val="0"/>
              <w:rPr>
                <w:rFonts w:cs="Calibri"/>
                <w:szCs w:val="24"/>
              </w:rPr>
            </w:pPr>
            <w:r w:rsidRPr="00500B3F">
              <w:rPr>
                <w:rFonts w:cs="Calibri"/>
                <w:szCs w:val="24"/>
              </w:rPr>
              <w:t>Provision</w:t>
            </w:r>
          </w:p>
        </w:tc>
        <w:tc>
          <w:tcPr>
            <w:tcW w:w="765" w:type="dxa"/>
          </w:tcPr>
          <w:p w14:paraId="673FDE46" w14:textId="472E0CAE" w:rsidR="0032204A" w:rsidRPr="008B19F9" w:rsidRDefault="00500B3F" w:rsidP="008B19F9">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szCs w:val="24"/>
              </w:rPr>
            </w:pPr>
            <w:r>
              <w:rPr>
                <w:rFonts w:cs="Calibri"/>
                <w:szCs w:val="24"/>
              </w:rPr>
              <w:t>44</w:t>
            </w:r>
          </w:p>
        </w:tc>
        <w:tc>
          <w:tcPr>
            <w:tcW w:w="709" w:type="dxa"/>
          </w:tcPr>
          <w:p w14:paraId="183F2090" w14:textId="55776E83" w:rsidR="0032204A" w:rsidRPr="008B19F9" w:rsidRDefault="00500B3F" w:rsidP="008B19F9">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i/>
                <w:iCs/>
                <w:szCs w:val="24"/>
              </w:rPr>
            </w:pPr>
            <w:r>
              <w:rPr>
                <w:rFonts w:cs="Calibri"/>
                <w:i/>
                <w:iCs/>
                <w:szCs w:val="24"/>
              </w:rPr>
              <w:t>4.6</w:t>
            </w:r>
          </w:p>
        </w:tc>
        <w:tc>
          <w:tcPr>
            <w:tcW w:w="5492" w:type="dxa"/>
          </w:tcPr>
          <w:p w14:paraId="482D76FD" w14:textId="77777777" w:rsidR="005064A0" w:rsidRDefault="00500B3F" w:rsidP="002D41D3">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500B3F">
              <w:rPr>
                <w:rFonts w:asciiTheme="minorHAnsi" w:hAnsiTheme="minorHAnsi" w:cstheme="minorHAnsi"/>
                <w:i/>
                <w:iCs/>
                <w:szCs w:val="24"/>
              </w:rPr>
              <w:t xml:space="preserve">Council tax goes up and services go down, so I pay more and receive less. </w:t>
            </w:r>
          </w:p>
          <w:p w14:paraId="35DE8A3E" w14:textId="77777777" w:rsidR="005064A0" w:rsidRDefault="00500B3F" w:rsidP="002D41D3">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500B3F">
              <w:rPr>
                <w:rFonts w:asciiTheme="minorHAnsi" w:hAnsiTheme="minorHAnsi" w:cstheme="minorHAnsi"/>
                <w:i/>
                <w:iCs/>
                <w:szCs w:val="24"/>
              </w:rPr>
              <w:t xml:space="preserve">The taxation burden is too high, and council tax should not be increased at all. People need a chance to get back on their feet without the ever-increasing taxation </w:t>
            </w:r>
          </w:p>
          <w:p w14:paraId="48D0F4D3" w14:textId="4DDD1795" w:rsidR="0032204A" w:rsidRPr="002A193E" w:rsidRDefault="00500B3F" w:rsidP="00500B3F">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500B3F">
              <w:rPr>
                <w:rFonts w:asciiTheme="minorHAnsi" w:hAnsiTheme="minorHAnsi" w:cstheme="minorHAnsi"/>
                <w:i/>
                <w:iCs/>
                <w:szCs w:val="24"/>
              </w:rPr>
              <w:t>I have no idea why you are increasing the council tax as the services provided have deteriorated enormously in the last 3/4 years, dirty unkempt streets.</w:t>
            </w:r>
          </w:p>
        </w:tc>
      </w:tr>
      <w:tr w:rsidR="0032204A" w14:paraId="78F25A05" w14:textId="77777777" w:rsidTr="008B19F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54624134" w14:textId="77777777" w:rsidR="0032204A" w:rsidRPr="0032204A" w:rsidRDefault="0032204A" w:rsidP="0032204A">
            <w:pPr>
              <w:widowControl w:val="0"/>
              <w:autoSpaceDE w:val="0"/>
              <w:autoSpaceDN w:val="0"/>
              <w:adjustRightInd w:val="0"/>
              <w:rPr>
                <w:rFonts w:cs="Calibri"/>
                <w:szCs w:val="24"/>
              </w:rPr>
            </w:pPr>
            <w:r w:rsidRPr="0032204A">
              <w:rPr>
                <w:rFonts w:cs="Calibri"/>
                <w:szCs w:val="24"/>
              </w:rPr>
              <w:t>Senedd &amp; Central</w:t>
            </w:r>
          </w:p>
          <w:p w14:paraId="586C4506" w14:textId="77777777" w:rsidR="0032204A" w:rsidRPr="0032204A" w:rsidRDefault="0032204A" w:rsidP="0032204A">
            <w:pPr>
              <w:widowControl w:val="0"/>
              <w:autoSpaceDE w:val="0"/>
              <w:autoSpaceDN w:val="0"/>
              <w:adjustRightInd w:val="0"/>
              <w:rPr>
                <w:rFonts w:cs="Calibri"/>
                <w:szCs w:val="24"/>
              </w:rPr>
            </w:pPr>
            <w:r w:rsidRPr="0032204A">
              <w:rPr>
                <w:rFonts w:cs="Calibri"/>
                <w:szCs w:val="24"/>
              </w:rPr>
              <w:t>Gov Comments /</w:t>
            </w:r>
          </w:p>
          <w:p w14:paraId="5A37A340" w14:textId="7AC00D17" w:rsidR="0032204A" w:rsidRPr="00FA1DBB" w:rsidRDefault="0032204A" w:rsidP="00500B3F">
            <w:pPr>
              <w:widowControl w:val="0"/>
              <w:autoSpaceDE w:val="0"/>
              <w:autoSpaceDN w:val="0"/>
              <w:adjustRightInd w:val="0"/>
              <w:rPr>
                <w:rFonts w:cs="Calibri"/>
                <w:szCs w:val="24"/>
              </w:rPr>
            </w:pPr>
            <w:r w:rsidRPr="0032204A">
              <w:rPr>
                <w:rFonts w:cs="Calibri"/>
                <w:szCs w:val="24"/>
              </w:rPr>
              <w:t>Suggestions</w:t>
            </w:r>
          </w:p>
        </w:tc>
        <w:tc>
          <w:tcPr>
            <w:tcW w:w="765" w:type="dxa"/>
          </w:tcPr>
          <w:p w14:paraId="237EA758" w14:textId="68191540" w:rsidR="0032204A" w:rsidRPr="008B19F9" w:rsidRDefault="0032204A" w:rsidP="008B19F9">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szCs w:val="24"/>
              </w:rPr>
            </w:pPr>
            <w:r>
              <w:rPr>
                <w:rFonts w:cs="Calibri"/>
                <w:szCs w:val="24"/>
              </w:rPr>
              <w:t>37</w:t>
            </w:r>
          </w:p>
        </w:tc>
        <w:tc>
          <w:tcPr>
            <w:tcW w:w="709" w:type="dxa"/>
          </w:tcPr>
          <w:p w14:paraId="4CE68D52" w14:textId="705DA9A0" w:rsidR="0032204A" w:rsidRPr="008B19F9" w:rsidRDefault="0032204A" w:rsidP="008B19F9">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i/>
                <w:iCs/>
                <w:szCs w:val="24"/>
              </w:rPr>
            </w:pPr>
            <w:r>
              <w:rPr>
                <w:rFonts w:cs="Calibri"/>
                <w:i/>
                <w:iCs/>
                <w:szCs w:val="24"/>
              </w:rPr>
              <w:t>3.9</w:t>
            </w:r>
          </w:p>
        </w:tc>
        <w:tc>
          <w:tcPr>
            <w:tcW w:w="5492" w:type="dxa"/>
          </w:tcPr>
          <w:p w14:paraId="08515403" w14:textId="77777777" w:rsidR="005064A0" w:rsidRDefault="0032204A" w:rsidP="002D41D3">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32204A">
              <w:rPr>
                <w:rFonts w:asciiTheme="minorHAnsi" w:hAnsiTheme="minorHAnsi" w:cstheme="minorHAnsi"/>
                <w:i/>
                <w:iCs/>
                <w:szCs w:val="24"/>
              </w:rPr>
              <w:t xml:space="preserve">Lobby central government to provide more funding instead of spending it on subsidies such as cheap food and drink in Westminster. Lobby Welsh Government for a settlement instead of them spending money on additional WG constituencies. </w:t>
            </w:r>
          </w:p>
          <w:p w14:paraId="4539D4D9" w14:textId="77777777" w:rsidR="005064A0" w:rsidRDefault="0032204A" w:rsidP="002D41D3">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32204A">
              <w:rPr>
                <w:rFonts w:asciiTheme="minorHAnsi" w:hAnsiTheme="minorHAnsi" w:cstheme="minorHAnsi"/>
                <w:i/>
                <w:iCs/>
                <w:szCs w:val="24"/>
              </w:rPr>
              <w:t xml:space="preserve">Stop sending a percentage of men/women’s hard-earned money to central government to pay for ammunition to other countries/supporting Ukraine &amp; other nefarious crimes against humanity. In doing so, council taxpayers are also instrumental in causing crimes against humanity. </w:t>
            </w:r>
          </w:p>
          <w:p w14:paraId="43C85F07" w14:textId="683E56EA" w:rsidR="0032204A" w:rsidRPr="005064A0" w:rsidRDefault="0032204A" w:rsidP="005064A0">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32204A">
              <w:rPr>
                <w:rFonts w:asciiTheme="minorHAnsi" w:hAnsiTheme="minorHAnsi" w:cstheme="minorHAnsi"/>
                <w:i/>
                <w:iCs/>
                <w:szCs w:val="24"/>
              </w:rPr>
              <w:t>The addition of dozens of new Senedd MP's will have taken a significant chunk of the Welsh budget. Completely unnecessary when we are such a small</w:t>
            </w:r>
            <w:r w:rsidR="005064A0">
              <w:rPr>
                <w:rFonts w:asciiTheme="minorHAnsi" w:hAnsiTheme="minorHAnsi" w:cstheme="minorHAnsi"/>
                <w:i/>
                <w:iCs/>
                <w:szCs w:val="24"/>
              </w:rPr>
              <w:t xml:space="preserve"> </w:t>
            </w:r>
            <w:r w:rsidRPr="0032204A">
              <w:rPr>
                <w:rFonts w:asciiTheme="minorHAnsi" w:hAnsiTheme="minorHAnsi" w:cstheme="minorHAnsi"/>
                <w:i/>
                <w:iCs/>
                <w:szCs w:val="24"/>
              </w:rPr>
              <w:t>country. This needs to be reversed and the money put to better use.</w:t>
            </w:r>
          </w:p>
        </w:tc>
      </w:tr>
      <w:tr w:rsidR="006D468E" w14:paraId="4EB46D83" w14:textId="77777777" w:rsidTr="008B19F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55454EC7" w14:textId="77777777" w:rsidR="006D468E" w:rsidRPr="006D468E" w:rsidRDefault="006D468E" w:rsidP="006D468E">
            <w:pPr>
              <w:widowControl w:val="0"/>
              <w:autoSpaceDE w:val="0"/>
              <w:autoSpaceDN w:val="0"/>
              <w:adjustRightInd w:val="0"/>
              <w:rPr>
                <w:rFonts w:cs="Calibri"/>
                <w:szCs w:val="24"/>
              </w:rPr>
            </w:pPr>
            <w:r w:rsidRPr="006D468E">
              <w:rPr>
                <w:rFonts w:cs="Calibri"/>
                <w:szCs w:val="24"/>
              </w:rPr>
              <w:t>Printing /</w:t>
            </w:r>
          </w:p>
          <w:p w14:paraId="5EEBFB63" w14:textId="77777777" w:rsidR="006D468E" w:rsidRPr="006D468E" w:rsidRDefault="006D468E" w:rsidP="006D468E">
            <w:pPr>
              <w:widowControl w:val="0"/>
              <w:autoSpaceDE w:val="0"/>
              <w:autoSpaceDN w:val="0"/>
              <w:adjustRightInd w:val="0"/>
              <w:rPr>
                <w:rFonts w:cs="Calibri"/>
                <w:szCs w:val="24"/>
              </w:rPr>
            </w:pPr>
            <w:r w:rsidRPr="006D468E">
              <w:rPr>
                <w:rFonts w:cs="Calibri"/>
                <w:szCs w:val="24"/>
              </w:rPr>
              <w:t>Translation</w:t>
            </w:r>
          </w:p>
          <w:p w14:paraId="5A32B7F8" w14:textId="2063E2C8" w:rsidR="006D468E" w:rsidRPr="00FA1DBB" w:rsidRDefault="006D468E" w:rsidP="006D468E">
            <w:pPr>
              <w:widowControl w:val="0"/>
              <w:autoSpaceDE w:val="0"/>
              <w:autoSpaceDN w:val="0"/>
              <w:adjustRightInd w:val="0"/>
              <w:rPr>
                <w:rFonts w:cs="Calibri"/>
                <w:szCs w:val="24"/>
              </w:rPr>
            </w:pPr>
            <w:r w:rsidRPr="006D468E">
              <w:rPr>
                <w:rFonts w:cs="Calibri"/>
                <w:szCs w:val="24"/>
              </w:rPr>
              <w:t>Services Reduction</w:t>
            </w:r>
          </w:p>
        </w:tc>
        <w:tc>
          <w:tcPr>
            <w:tcW w:w="765" w:type="dxa"/>
          </w:tcPr>
          <w:p w14:paraId="66C89064" w14:textId="45E2C50C" w:rsidR="006D468E" w:rsidRPr="008B19F9" w:rsidRDefault="006D468E" w:rsidP="008B19F9">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szCs w:val="24"/>
              </w:rPr>
            </w:pPr>
            <w:r>
              <w:rPr>
                <w:rFonts w:cs="Calibri"/>
                <w:szCs w:val="24"/>
              </w:rPr>
              <w:t>31</w:t>
            </w:r>
          </w:p>
        </w:tc>
        <w:tc>
          <w:tcPr>
            <w:tcW w:w="709" w:type="dxa"/>
          </w:tcPr>
          <w:p w14:paraId="37582A5D" w14:textId="718D6227" w:rsidR="006D468E" w:rsidRPr="008B19F9" w:rsidRDefault="006D468E" w:rsidP="008B19F9">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i/>
                <w:iCs/>
                <w:szCs w:val="24"/>
              </w:rPr>
            </w:pPr>
            <w:r>
              <w:rPr>
                <w:rFonts w:cs="Calibri"/>
                <w:i/>
                <w:iCs/>
                <w:szCs w:val="24"/>
              </w:rPr>
              <w:t>3.3</w:t>
            </w:r>
          </w:p>
        </w:tc>
        <w:tc>
          <w:tcPr>
            <w:tcW w:w="5492" w:type="dxa"/>
          </w:tcPr>
          <w:p w14:paraId="0EA36F8C" w14:textId="77777777" w:rsidR="005064A0" w:rsidRDefault="0032204A" w:rsidP="002D41D3">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32204A">
              <w:rPr>
                <w:rFonts w:asciiTheme="minorHAnsi" w:hAnsiTheme="minorHAnsi" w:cstheme="minorHAnsi"/>
                <w:i/>
                <w:iCs/>
                <w:szCs w:val="24"/>
              </w:rPr>
              <w:t xml:space="preserve">Stop translating documents into different languages. They should be issued in the official languages if the country only. If the recipient cannot understand the language, then it should be their own responsibility to get the document translated. It should not be at a cost to the taxpayer. </w:t>
            </w:r>
          </w:p>
          <w:p w14:paraId="7BC288EA" w14:textId="77777777" w:rsidR="005064A0" w:rsidRDefault="0032204A" w:rsidP="002D41D3">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32204A">
              <w:rPr>
                <w:rFonts w:asciiTheme="minorHAnsi" w:hAnsiTheme="minorHAnsi" w:cstheme="minorHAnsi"/>
                <w:i/>
                <w:iCs/>
                <w:szCs w:val="24"/>
              </w:rPr>
              <w:t xml:space="preserve">How much are language translation services costing the council? I note there were options for Arabic &amp; Welsh. Everyone speaks English. Those that can’t, should be learning - we shouldn’t be provisioning for this. </w:t>
            </w:r>
          </w:p>
          <w:p w14:paraId="4C5E0A0D" w14:textId="68901D57" w:rsidR="006D468E" w:rsidRPr="002A193E" w:rsidRDefault="0032204A" w:rsidP="0032204A">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32204A">
              <w:rPr>
                <w:rFonts w:asciiTheme="minorHAnsi" w:hAnsiTheme="minorHAnsi" w:cstheme="minorHAnsi"/>
                <w:i/>
                <w:iCs/>
                <w:szCs w:val="24"/>
              </w:rPr>
              <w:t>Stop wasting money on unnecessary and financially burdensome projects, for example translating information into innumerable foreign languages and the costs of hiring translators.</w:t>
            </w:r>
          </w:p>
        </w:tc>
      </w:tr>
      <w:tr w:rsidR="00EE1555" w14:paraId="0948C7B2" w14:textId="77777777" w:rsidTr="008B19F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1F1A5526" w14:textId="2D47EFC8" w:rsidR="00EE1555" w:rsidRPr="00FA1DBB" w:rsidRDefault="006D468E" w:rsidP="006D468E">
            <w:pPr>
              <w:widowControl w:val="0"/>
              <w:autoSpaceDE w:val="0"/>
              <w:autoSpaceDN w:val="0"/>
              <w:adjustRightInd w:val="0"/>
              <w:rPr>
                <w:rFonts w:cs="Calibri"/>
                <w:szCs w:val="24"/>
              </w:rPr>
            </w:pPr>
            <w:r w:rsidRPr="006D468E">
              <w:rPr>
                <w:rFonts w:cs="Calibri"/>
                <w:szCs w:val="24"/>
              </w:rPr>
              <w:lastRenderedPageBreak/>
              <w:t>Asset Management</w:t>
            </w:r>
          </w:p>
        </w:tc>
        <w:tc>
          <w:tcPr>
            <w:tcW w:w="765" w:type="dxa"/>
          </w:tcPr>
          <w:p w14:paraId="504156C4" w14:textId="6A3B0EE0" w:rsidR="00EE1555" w:rsidRPr="008B19F9" w:rsidRDefault="006D468E" w:rsidP="008B19F9">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szCs w:val="24"/>
              </w:rPr>
            </w:pPr>
            <w:r>
              <w:rPr>
                <w:rFonts w:cs="Calibri"/>
                <w:szCs w:val="24"/>
              </w:rPr>
              <w:t>24</w:t>
            </w:r>
          </w:p>
        </w:tc>
        <w:tc>
          <w:tcPr>
            <w:tcW w:w="709" w:type="dxa"/>
          </w:tcPr>
          <w:p w14:paraId="75AA6D60" w14:textId="6C41DAC5" w:rsidR="00EE1555" w:rsidRPr="008B19F9" w:rsidRDefault="006D468E" w:rsidP="008B19F9">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i/>
                <w:iCs/>
                <w:szCs w:val="24"/>
              </w:rPr>
            </w:pPr>
            <w:r>
              <w:rPr>
                <w:rFonts w:cs="Calibri"/>
                <w:i/>
                <w:iCs/>
                <w:szCs w:val="24"/>
              </w:rPr>
              <w:t>2.5</w:t>
            </w:r>
          </w:p>
        </w:tc>
        <w:tc>
          <w:tcPr>
            <w:tcW w:w="5492" w:type="dxa"/>
          </w:tcPr>
          <w:p w14:paraId="44F536B2" w14:textId="0E4019A4" w:rsidR="005064A0" w:rsidRDefault="006D468E" w:rsidP="002D41D3">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6D468E">
              <w:rPr>
                <w:rFonts w:asciiTheme="minorHAnsi" w:hAnsiTheme="minorHAnsi" w:cstheme="minorHAnsi"/>
                <w:i/>
                <w:iCs/>
                <w:szCs w:val="24"/>
              </w:rPr>
              <w:t xml:space="preserve">Sell unused office space and land. </w:t>
            </w:r>
          </w:p>
          <w:p w14:paraId="2632E35A" w14:textId="5F1F0AFB" w:rsidR="00EE1555" w:rsidRPr="002A193E" w:rsidRDefault="006D468E" w:rsidP="006D468E">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6D468E">
              <w:rPr>
                <w:rFonts w:asciiTheme="minorHAnsi" w:hAnsiTheme="minorHAnsi" w:cstheme="minorHAnsi"/>
                <w:i/>
                <w:iCs/>
                <w:szCs w:val="24"/>
              </w:rPr>
              <w:t>Don't build a new £20m office.</w:t>
            </w:r>
          </w:p>
        </w:tc>
      </w:tr>
      <w:tr w:rsidR="00F80505" w14:paraId="22F6011A" w14:textId="77777777" w:rsidTr="008B19F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4FDB49AE" w14:textId="77777777" w:rsidR="00EE1555" w:rsidRPr="00EE1555" w:rsidRDefault="00EE1555" w:rsidP="00EE1555">
            <w:pPr>
              <w:widowControl w:val="0"/>
              <w:autoSpaceDE w:val="0"/>
              <w:autoSpaceDN w:val="0"/>
              <w:adjustRightInd w:val="0"/>
              <w:rPr>
                <w:rFonts w:cs="Calibri"/>
                <w:szCs w:val="24"/>
              </w:rPr>
            </w:pPr>
            <w:r w:rsidRPr="00EE1555">
              <w:rPr>
                <w:rFonts w:cs="Calibri"/>
                <w:szCs w:val="24"/>
              </w:rPr>
              <w:t>Consider Money</w:t>
            </w:r>
          </w:p>
          <w:p w14:paraId="2AA66B3C" w14:textId="77777777" w:rsidR="00EE1555" w:rsidRPr="00EE1555" w:rsidRDefault="00EE1555" w:rsidP="00EE1555">
            <w:pPr>
              <w:widowControl w:val="0"/>
              <w:autoSpaceDE w:val="0"/>
              <w:autoSpaceDN w:val="0"/>
              <w:adjustRightInd w:val="0"/>
              <w:rPr>
                <w:rFonts w:cs="Calibri"/>
                <w:szCs w:val="24"/>
              </w:rPr>
            </w:pPr>
            <w:r w:rsidRPr="00EE1555">
              <w:rPr>
                <w:rFonts w:cs="Calibri"/>
                <w:szCs w:val="24"/>
              </w:rPr>
              <w:t>Spent on Those</w:t>
            </w:r>
          </w:p>
          <w:p w14:paraId="64B71998" w14:textId="53EB16F3" w:rsidR="00F80505" w:rsidRPr="00FA1DBB" w:rsidRDefault="00EE1555" w:rsidP="00EE1555">
            <w:pPr>
              <w:widowControl w:val="0"/>
              <w:autoSpaceDE w:val="0"/>
              <w:autoSpaceDN w:val="0"/>
              <w:adjustRightInd w:val="0"/>
              <w:rPr>
                <w:rFonts w:cs="Calibri"/>
                <w:szCs w:val="24"/>
              </w:rPr>
            </w:pPr>
            <w:r w:rsidRPr="00EE1555">
              <w:rPr>
                <w:rFonts w:cs="Calibri"/>
                <w:szCs w:val="24"/>
              </w:rPr>
              <w:t>Claiming Benefits</w:t>
            </w:r>
          </w:p>
        </w:tc>
        <w:tc>
          <w:tcPr>
            <w:tcW w:w="765" w:type="dxa"/>
          </w:tcPr>
          <w:p w14:paraId="5F5DBBAD" w14:textId="2C50E300" w:rsidR="00F80505" w:rsidRPr="008B19F9" w:rsidRDefault="00EE1555" w:rsidP="008B19F9">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szCs w:val="24"/>
              </w:rPr>
            </w:pPr>
            <w:r>
              <w:rPr>
                <w:rFonts w:cs="Calibri"/>
                <w:szCs w:val="24"/>
              </w:rPr>
              <w:t>23</w:t>
            </w:r>
          </w:p>
        </w:tc>
        <w:tc>
          <w:tcPr>
            <w:tcW w:w="709" w:type="dxa"/>
          </w:tcPr>
          <w:p w14:paraId="29F5C56C" w14:textId="3DC1CA1A" w:rsidR="00F80505" w:rsidRPr="008B19F9" w:rsidRDefault="00EE1555" w:rsidP="008B19F9">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i/>
                <w:iCs/>
                <w:szCs w:val="24"/>
              </w:rPr>
            </w:pPr>
            <w:r>
              <w:rPr>
                <w:rFonts w:cs="Calibri"/>
                <w:i/>
                <w:iCs/>
                <w:szCs w:val="24"/>
              </w:rPr>
              <w:t>2.4</w:t>
            </w:r>
          </w:p>
        </w:tc>
        <w:tc>
          <w:tcPr>
            <w:tcW w:w="5492" w:type="dxa"/>
          </w:tcPr>
          <w:p w14:paraId="38E80683" w14:textId="77777777" w:rsidR="005064A0" w:rsidRDefault="00EE1555" w:rsidP="002D41D3">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EE1555">
              <w:rPr>
                <w:rFonts w:asciiTheme="minorHAnsi" w:hAnsiTheme="minorHAnsi" w:cstheme="minorHAnsi"/>
                <w:i/>
                <w:iCs/>
                <w:szCs w:val="24"/>
              </w:rPr>
              <w:t xml:space="preserve">Sick and tired of people who claim benefits being allowed to contribute less and less. You are making "going on benefits" a genuine career path. </w:t>
            </w:r>
          </w:p>
          <w:p w14:paraId="54A39773" w14:textId="7E0C4CB7" w:rsidR="00F80505" w:rsidRPr="002A193E" w:rsidRDefault="00EE1555" w:rsidP="00EE1555">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EE1555">
              <w:rPr>
                <w:rFonts w:asciiTheme="minorHAnsi" w:hAnsiTheme="minorHAnsi" w:cstheme="minorHAnsi"/>
                <w:i/>
                <w:iCs/>
                <w:szCs w:val="24"/>
              </w:rPr>
              <w:t>Crack down on benefit fraud and do more to get people back in work.</w:t>
            </w:r>
          </w:p>
        </w:tc>
      </w:tr>
      <w:tr w:rsidR="006C0357" w14:paraId="17B24FB8" w14:textId="77777777" w:rsidTr="008B19F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0C305CC4" w14:textId="77777777" w:rsidR="00F80505" w:rsidRPr="00F80505" w:rsidRDefault="00F80505" w:rsidP="00F80505">
            <w:pPr>
              <w:widowControl w:val="0"/>
              <w:autoSpaceDE w:val="0"/>
              <w:autoSpaceDN w:val="0"/>
              <w:adjustRightInd w:val="0"/>
              <w:rPr>
                <w:rFonts w:cs="Calibri"/>
                <w:szCs w:val="24"/>
              </w:rPr>
            </w:pPr>
            <w:r w:rsidRPr="00F80505">
              <w:rPr>
                <w:rFonts w:cs="Calibri"/>
                <w:szCs w:val="24"/>
              </w:rPr>
              <w:t>Comments Around</w:t>
            </w:r>
          </w:p>
          <w:p w14:paraId="36637131" w14:textId="77777777" w:rsidR="00F80505" w:rsidRPr="00F80505" w:rsidRDefault="00F80505" w:rsidP="00F80505">
            <w:pPr>
              <w:widowControl w:val="0"/>
              <w:autoSpaceDE w:val="0"/>
              <w:autoSpaceDN w:val="0"/>
              <w:adjustRightInd w:val="0"/>
              <w:rPr>
                <w:rFonts w:cs="Calibri"/>
                <w:szCs w:val="24"/>
              </w:rPr>
            </w:pPr>
            <w:r w:rsidRPr="00F80505">
              <w:rPr>
                <w:rFonts w:cs="Calibri"/>
                <w:szCs w:val="24"/>
              </w:rPr>
              <w:t>Asylum Seekers /</w:t>
            </w:r>
          </w:p>
          <w:p w14:paraId="1FFA422A" w14:textId="77777777" w:rsidR="00F80505" w:rsidRPr="00F80505" w:rsidRDefault="00F80505" w:rsidP="00F80505">
            <w:pPr>
              <w:widowControl w:val="0"/>
              <w:autoSpaceDE w:val="0"/>
              <w:autoSpaceDN w:val="0"/>
              <w:adjustRightInd w:val="0"/>
              <w:rPr>
                <w:rFonts w:cs="Calibri"/>
                <w:szCs w:val="24"/>
              </w:rPr>
            </w:pPr>
            <w:r w:rsidRPr="00F80505">
              <w:rPr>
                <w:rFonts w:cs="Calibri"/>
                <w:szCs w:val="24"/>
              </w:rPr>
              <w:t>Immigrants /</w:t>
            </w:r>
          </w:p>
          <w:p w14:paraId="78384FC8" w14:textId="06673F57" w:rsidR="00F80505" w:rsidRPr="00FA1DBB" w:rsidRDefault="00F80505" w:rsidP="00F80505">
            <w:pPr>
              <w:widowControl w:val="0"/>
              <w:autoSpaceDE w:val="0"/>
              <w:autoSpaceDN w:val="0"/>
              <w:adjustRightInd w:val="0"/>
              <w:rPr>
                <w:rFonts w:cs="Calibri"/>
                <w:szCs w:val="24"/>
              </w:rPr>
            </w:pPr>
            <w:r w:rsidRPr="00F80505">
              <w:rPr>
                <w:rFonts w:cs="Calibri"/>
                <w:szCs w:val="24"/>
              </w:rPr>
              <w:t>Foreign Nationals</w:t>
            </w:r>
          </w:p>
        </w:tc>
        <w:tc>
          <w:tcPr>
            <w:tcW w:w="765" w:type="dxa"/>
          </w:tcPr>
          <w:p w14:paraId="2359B65A" w14:textId="0464B5D3" w:rsidR="00F80505" w:rsidRPr="008B19F9" w:rsidRDefault="00F80505" w:rsidP="008B19F9">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szCs w:val="24"/>
              </w:rPr>
            </w:pPr>
            <w:r>
              <w:rPr>
                <w:rFonts w:cs="Calibri"/>
                <w:szCs w:val="24"/>
              </w:rPr>
              <w:t>17</w:t>
            </w:r>
          </w:p>
        </w:tc>
        <w:tc>
          <w:tcPr>
            <w:tcW w:w="709" w:type="dxa"/>
          </w:tcPr>
          <w:p w14:paraId="43B56D7E" w14:textId="7D77D4FF" w:rsidR="00F80505" w:rsidRPr="008B19F9" w:rsidRDefault="00F80505" w:rsidP="008B19F9">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i/>
                <w:iCs/>
                <w:szCs w:val="24"/>
              </w:rPr>
            </w:pPr>
            <w:r>
              <w:rPr>
                <w:rFonts w:cs="Calibri"/>
                <w:i/>
                <w:iCs/>
                <w:szCs w:val="24"/>
              </w:rPr>
              <w:t>1.8</w:t>
            </w:r>
          </w:p>
        </w:tc>
        <w:tc>
          <w:tcPr>
            <w:tcW w:w="5492" w:type="dxa"/>
          </w:tcPr>
          <w:p w14:paraId="0D020947" w14:textId="77777777" w:rsidR="005064A0" w:rsidRDefault="00F80505" w:rsidP="002D41D3">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F80505">
              <w:rPr>
                <w:rFonts w:asciiTheme="minorHAnsi" w:hAnsiTheme="minorHAnsi" w:cstheme="minorHAnsi"/>
                <w:i/>
                <w:iCs/>
                <w:szCs w:val="24"/>
              </w:rPr>
              <w:t xml:space="preserve">Stop paying for illegal immigrants to stay in hotels. </w:t>
            </w:r>
          </w:p>
          <w:p w14:paraId="2236499A" w14:textId="12A2DCEC" w:rsidR="00F80505" w:rsidRPr="002A193E" w:rsidRDefault="00F80505" w:rsidP="00F80505">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F80505">
              <w:rPr>
                <w:rFonts w:asciiTheme="minorHAnsi" w:hAnsiTheme="minorHAnsi" w:cstheme="minorHAnsi"/>
                <w:i/>
                <w:iCs/>
                <w:szCs w:val="24"/>
              </w:rPr>
              <w:t>Stop having an open-door policy for asylum seekers etc.</w:t>
            </w:r>
          </w:p>
        </w:tc>
      </w:tr>
      <w:tr w:rsidR="00AB22A9" w14:paraId="78755985" w14:textId="77777777" w:rsidTr="008B19F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49AB3BCB" w14:textId="77777777" w:rsidR="001833C2" w:rsidRPr="001833C2" w:rsidRDefault="001833C2" w:rsidP="001833C2">
            <w:pPr>
              <w:widowControl w:val="0"/>
              <w:autoSpaceDE w:val="0"/>
              <w:autoSpaceDN w:val="0"/>
              <w:adjustRightInd w:val="0"/>
              <w:rPr>
                <w:rFonts w:cs="Calibri"/>
                <w:szCs w:val="24"/>
              </w:rPr>
            </w:pPr>
            <w:r w:rsidRPr="001833C2">
              <w:rPr>
                <w:rFonts w:cs="Calibri"/>
                <w:szCs w:val="24"/>
              </w:rPr>
              <w:t>Generally Happy to</w:t>
            </w:r>
          </w:p>
          <w:p w14:paraId="4921A646" w14:textId="77777777" w:rsidR="001833C2" w:rsidRPr="001833C2" w:rsidRDefault="001833C2" w:rsidP="001833C2">
            <w:pPr>
              <w:widowControl w:val="0"/>
              <w:autoSpaceDE w:val="0"/>
              <w:autoSpaceDN w:val="0"/>
              <w:adjustRightInd w:val="0"/>
              <w:rPr>
                <w:rFonts w:cs="Calibri"/>
                <w:szCs w:val="24"/>
              </w:rPr>
            </w:pPr>
            <w:r w:rsidRPr="001833C2">
              <w:rPr>
                <w:rFonts w:cs="Calibri"/>
                <w:szCs w:val="24"/>
              </w:rPr>
              <w:t>Pay More Council</w:t>
            </w:r>
          </w:p>
          <w:p w14:paraId="70242A1C" w14:textId="32D2A292" w:rsidR="00323F9B" w:rsidRPr="00FA1DBB" w:rsidRDefault="001833C2" w:rsidP="001833C2">
            <w:pPr>
              <w:widowControl w:val="0"/>
              <w:autoSpaceDE w:val="0"/>
              <w:autoSpaceDN w:val="0"/>
              <w:adjustRightInd w:val="0"/>
              <w:rPr>
                <w:rFonts w:cs="Calibri"/>
                <w:szCs w:val="24"/>
              </w:rPr>
            </w:pPr>
            <w:r w:rsidRPr="001833C2">
              <w:rPr>
                <w:rFonts w:cs="Calibri"/>
                <w:szCs w:val="24"/>
              </w:rPr>
              <w:t>Tax</w:t>
            </w:r>
          </w:p>
        </w:tc>
        <w:tc>
          <w:tcPr>
            <w:tcW w:w="765" w:type="dxa"/>
          </w:tcPr>
          <w:p w14:paraId="36706DC8" w14:textId="62F0A99A" w:rsidR="00323F9B" w:rsidRPr="008B19F9" w:rsidRDefault="001833C2" w:rsidP="008B19F9">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szCs w:val="24"/>
              </w:rPr>
            </w:pPr>
            <w:r>
              <w:rPr>
                <w:rFonts w:cs="Calibri"/>
                <w:szCs w:val="24"/>
              </w:rPr>
              <w:t>16</w:t>
            </w:r>
          </w:p>
        </w:tc>
        <w:tc>
          <w:tcPr>
            <w:tcW w:w="709" w:type="dxa"/>
          </w:tcPr>
          <w:p w14:paraId="12306401" w14:textId="587FFAF2" w:rsidR="00323F9B" w:rsidRPr="008B19F9" w:rsidRDefault="001833C2" w:rsidP="008B19F9">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i/>
                <w:iCs/>
                <w:szCs w:val="24"/>
              </w:rPr>
            </w:pPr>
            <w:r>
              <w:rPr>
                <w:rFonts w:cs="Calibri"/>
                <w:i/>
                <w:iCs/>
                <w:szCs w:val="24"/>
              </w:rPr>
              <w:t>1.7</w:t>
            </w:r>
          </w:p>
        </w:tc>
        <w:tc>
          <w:tcPr>
            <w:tcW w:w="5492" w:type="dxa"/>
          </w:tcPr>
          <w:p w14:paraId="7389CE4C" w14:textId="372B1BEF" w:rsidR="005064A0" w:rsidRDefault="001833C2" w:rsidP="002D41D3">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1833C2">
              <w:rPr>
                <w:rFonts w:asciiTheme="minorHAnsi" w:hAnsiTheme="minorHAnsi" w:cstheme="minorHAnsi"/>
                <w:i/>
                <w:iCs/>
                <w:szCs w:val="24"/>
              </w:rPr>
              <w:t xml:space="preserve">As a society we need to pay tax at a rate that supports what we expect from local authority services. If that means a big rise in council tax, so be it. </w:t>
            </w:r>
          </w:p>
          <w:p w14:paraId="657945BD" w14:textId="57E7D2AB" w:rsidR="00323F9B" w:rsidRPr="002A193E" w:rsidRDefault="001833C2" w:rsidP="001833C2">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1833C2">
              <w:rPr>
                <w:rFonts w:asciiTheme="minorHAnsi" w:hAnsiTheme="minorHAnsi" w:cstheme="minorHAnsi"/>
                <w:i/>
                <w:iCs/>
                <w:szCs w:val="24"/>
              </w:rPr>
              <w:t>I am in favour of Council Tax rises in line with inflation.</w:t>
            </w:r>
          </w:p>
        </w:tc>
      </w:tr>
      <w:tr w:rsidR="00AB22A9" w14:paraId="7F9DD212" w14:textId="77777777" w:rsidTr="008B19F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5530B857" w14:textId="77777777" w:rsidR="00323F9B" w:rsidRPr="00323F9B" w:rsidRDefault="00323F9B" w:rsidP="00323F9B">
            <w:pPr>
              <w:widowControl w:val="0"/>
              <w:autoSpaceDE w:val="0"/>
              <w:autoSpaceDN w:val="0"/>
              <w:adjustRightInd w:val="0"/>
              <w:rPr>
                <w:rFonts w:cs="Calibri"/>
                <w:szCs w:val="24"/>
              </w:rPr>
            </w:pPr>
            <w:r w:rsidRPr="00323F9B">
              <w:rPr>
                <w:rFonts w:cs="Calibri"/>
                <w:szCs w:val="24"/>
              </w:rPr>
              <w:t>Public Consultation</w:t>
            </w:r>
          </w:p>
          <w:p w14:paraId="41A84F6E" w14:textId="61737011" w:rsidR="00D36383" w:rsidRPr="00FA1DBB" w:rsidRDefault="00323F9B" w:rsidP="00323F9B">
            <w:pPr>
              <w:widowControl w:val="0"/>
              <w:autoSpaceDE w:val="0"/>
              <w:autoSpaceDN w:val="0"/>
              <w:adjustRightInd w:val="0"/>
              <w:rPr>
                <w:rFonts w:cs="Calibri"/>
                <w:szCs w:val="24"/>
              </w:rPr>
            </w:pPr>
            <w:r w:rsidRPr="00323F9B">
              <w:rPr>
                <w:rFonts w:cs="Calibri"/>
                <w:szCs w:val="24"/>
              </w:rPr>
              <w:t>and Feedback</w:t>
            </w:r>
          </w:p>
        </w:tc>
        <w:tc>
          <w:tcPr>
            <w:tcW w:w="765" w:type="dxa"/>
          </w:tcPr>
          <w:p w14:paraId="70FC1589" w14:textId="5DAC111C" w:rsidR="00D36383" w:rsidRPr="008B19F9" w:rsidRDefault="00323F9B" w:rsidP="008B19F9">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szCs w:val="24"/>
              </w:rPr>
            </w:pPr>
            <w:r>
              <w:rPr>
                <w:rFonts w:cs="Calibri"/>
                <w:szCs w:val="24"/>
              </w:rPr>
              <w:t>14</w:t>
            </w:r>
          </w:p>
        </w:tc>
        <w:tc>
          <w:tcPr>
            <w:tcW w:w="709" w:type="dxa"/>
          </w:tcPr>
          <w:p w14:paraId="11D31C2A" w14:textId="2D294ABB" w:rsidR="00D36383" w:rsidRPr="008B19F9" w:rsidRDefault="00323F9B" w:rsidP="008B19F9">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i/>
                <w:iCs/>
                <w:szCs w:val="24"/>
              </w:rPr>
            </w:pPr>
            <w:r>
              <w:rPr>
                <w:rFonts w:cs="Calibri"/>
                <w:i/>
                <w:iCs/>
                <w:szCs w:val="24"/>
              </w:rPr>
              <w:t>1.5</w:t>
            </w:r>
          </w:p>
        </w:tc>
        <w:tc>
          <w:tcPr>
            <w:tcW w:w="5492" w:type="dxa"/>
          </w:tcPr>
          <w:p w14:paraId="2C877901" w14:textId="77777777" w:rsidR="00662345" w:rsidRDefault="00D36383" w:rsidP="002D41D3">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D36383">
              <w:rPr>
                <w:rFonts w:asciiTheme="minorHAnsi" w:hAnsiTheme="minorHAnsi" w:cstheme="minorHAnsi"/>
                <w:i/>
                <w:iCs/>
                <w:szCs w:val="24"/>
              </w:rPr>
              <w:t>Why not share the projects you have planned so panel members can share our views on these rather</w:t>
            </w:r>
            <w:r w:rsidR="00662345">
              <w:rPr>
                <w:rFonts w:asciiTheme="minorHAnsi" w:hAnsiTheme="minorHAnsi" w:cstheme="minorHAnsi"/>
                <w:i/>
                <w:iCs/>
                <w:szCs w:val="24"/>
              </w:rPr>
              <w:t xml:space="preserve"> </w:t>
            </w:r>
            <w:r w:rsidRPr="00D36383">
              <w:rPr>
                <w:rFonts w:asciiTheme="minorHAnsi" w:hAnsiTheme="minorHAnsi" w:cstheme="minorHAnsi"/>
                <w:i/>
                <w:iCs/>
                <w:szCs w:val="24"/>
              </w:rPr>
              <w:t xml:space="preserve">than existing services and more increases to the people when money is already tight. </w:t>
            </w:r>
          </w:p>
          <w:p w14:paraId="6AEC203E" w14:textId="7BD6DDC3" w:rsidR="00D36383" w:rsidRPr="00662345" w:rsidRDefault="00D36383" w:rsidP="00662345">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D36383">
              <w:rPr>
                <w:rFonts w:asciiTheme="minorHAnsi" w:hAnsiTheme="minorHAnsi" w:cstheme="minorHAnsi"/>
                <w:i/>
                <w:iCs/>
                <w:szCs w:val="24"/>
              </w:rPr>
              <w:t>Need to ask the people of Cardiff what matters to them and their families and community.</w:t>
            </w:r>
          </w:p>
        </w:tc>
      </w:tr>
      <w:tr w:rsidR="0032204A" w14:paraId="786E2B0A" w14:textId="77777777" w:rsidTr="008B19F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799AE8B5" w14:textId="77777777" w:rsidR="00537794" w:rsidRPr="00537794" w:rsidRDefault="00537794" w:rsidP="00537794">
            <w:pPr>
              <w:widowControl w:val="0"/>
              <w:autoSpaceDE w:val="0"/>
              <w:autoSpaceDN w:val="0"/>
              <w:adjustRightInd w:val="0"/>
              <w:rPr>
                <w:rFonts w:cs="Calibri"/>
                <w:szCs w:val="24"/>
              </w:rPr>
            </w:pPr>
            <w:r w:rsidRPr="00537794">
              <w:rPr>
                <w:rFonts w:cs="Calibri"/>
                <w:szCs w:val="24"/>
              </w:rPr>
              <w:t>More Information</w:t>
            </w:r>
          </w:p>
          <w:p w14:paraId="711DFB87" w14:textId="318EDE63" w:rsidR="006A6E5E" w:rsidRPr="00FA1DBB" w:rsidRDefault="00537794" w:rsidP="00537794">
            <w:pPr>
              <w:widowControl w:val="0"/>
              <w:autoSpaceDE w:val="0"/>
              <w:autoSpaceDN w:val="0"/>
              <w:adjustRightInd w:val="0"/>
              <w:rPr>
                <w:rFonts w:cs="Calibri"/>
                <w:szCs w:val="24"/>
              </w:rPr>
            </w:pPr>
            <w:r w:rsidRPr="00537794">
              <w:rPr>
                <w:rFonts w:cs="Calibri"/>
                <w:szCs w:val="24"/>
              </w:rPr>
              <w:t>Required</w:t>
            </w:r>
          </w:p>
        </w:tc>
        <w:tc>
          <w:tcPr>
            <w:tcW w:w="765" w:type="dxa"/>
          </w:tcPr>
          <w:p w14:paraId="26476826" w14:textId="5573302F" w:rsidR="006A6E5E" w:rsidRPr="008B19F9" w:rsidRDefault="00537794" w:rsidP="008B19F9">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szCs w:val="24"/>
              </w:rPr>
            </w:pPr>
            <w:r>
              <w:rPr>
                <w:rFonts w:cs="Calibri"/>
                <w:szCs w:val="24"/>
              </w:rPr>
              <w:t>12</w:t>
            </w:r>
          </w:p>
        </w:tc>
        <w:tc>
          <w:tcPr>
            <w:tcW w:w="709" w:type="dxa"/>
          </w:tcPr>
          <w:p w14:paraId="1C734842" w14:textId="6CA1D89C" w:rsidR="006A6E5E" w:rsidRPr="008B19F9" w:rsidRDefault="00537794" w:rsidP="008B19F9">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i/>
                <w:iCs/>
                <w:szCs w:val="24"/>
              </w:rPr>
            </w:pPr>
            <w:r>
              <w:rPr>
                <w:rFonts w:cs="Calibri"/>
                <w:i/>
                <w:iCs/>
                <w:szCs w:val="24"/>
              </w:rPr>
              <w:t>1.3</w:t>
            </w:r>
          </w:p>
        </w:tc>
        <w:tc>
          <w:tcPr>
            <w:tcW w:w="5492" w:type="dxa"/>
          </w:tcPr>
          <w:p w14:paraId="6C1DF407" w14:textId="0E6D06E6" w:rsidR="00662345" w:rsidRDefault="00537794" w:rsidP="002D41D3">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537794">
              <w:rPr>
                <w:rFonts w:asciiTheme="minorHAnsi" w:hAnsiTheme="minorHAnsi" w:cstheme="minorHAnsi"/>
                <w:i/>
                <w:iCs/>
                <w:szCs w:val="24"/>
              </w:rPr>
              <w:t xml:space="preserve">It is unclear what is meant by reduced services, and it is unclear where the increased demand for services is coming from. Services is a very broad term here. </w:t>
            </w:r>
          </w:p>
          <w:p w14:paraId="0DA7C646" w14:textId="7AE63220" w:rsidR="006A6E5E" w:rsidRPr="002A193E" w:rsidRDefault="00537794" w:rsidP="00537794">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537794">
              <w:rPr>
                <w:rFonts w:asciiTheme="minorHAnsi" w:hAnsiTheme="minorHAnsi" w:cstheme="minorHAnsi"/>
                <w:i/>
                <w:iCs/>
                <w:szCs w:val="24"/>
              </w:rPr>
              <w:t>This budget lacks explanation if the long-term resolution to the funding gap.</w:t>
            </w:r>
          </w:p>
        </w:tc>
      </w:tr>
      <w:tr w:rsidR="00500B3F" w14:paraId="06DA6864" w14:textId="77777777" w:rsidTr="008B19F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4257E043" w14:textId="77777777" w:rsidR="00F31063" w:rsidRPr="00F31063" w:rsidRDefault="00F31063" w:rsidP="00F31063">
            <w:pPr>
              <w:widowControl w:val="0"/>
              <w:autoSpaceDE w:val="0"/>
              <w:autoSpaceDN w:val="0"/>
              <w:adjustRightInd w:val="0"/>
              <w:rPr>
                <w:rFonts w:cs="Calibri"/>
                <w:szCs w:val="24"/>
              </w:rPr>
            </w:pPr>
            <w:r w:rsidRPr="00F31063">
              <w:rPr>
                <w:rFonts w:cs="Calibri"/>
                <w:szCs w:val="24"/>
              </w:rPr>
              <w:t>Reduce /</w:t>
            </w:r>
          </w:p>
          <w:p w14:paraId="4043339F" w14:textId="77777777" w:rsidR="00F31063" w:rsidRPr="00F31063" w:rsidRDefault="00F31063" w:rsidP="00F31063">
            <w:pPr>
              <w:widowControl w:val="0"/>
              <w:autoSpaceDE w:val="0"/>
              <w:autoSpaceDN w:val="0"/>
              <w:adjustRightInd w:val="0"/>
              <w:rPr>
                <w:rFonts w:cs="Calibri"/>
                <w:szCs w:val="24"/>
              </w:rPr>
            </w:pPr>
            <w:r w:rsidRPr="00F31063">
              <w:rPr>
                <w:rFonts w:cs="Calibri"/>
                <w:szCs w:val="24"/>
              </w:rPr>
              <w:t>Amalgamate Welsh</w:t>
            </w:r>
          </w:p>
          <w:p w14:paraId="46AA0AEC" w14:textId="5F07D856" w:rsidR="00D6016D" w:rsidRPr="00FA1DBB" w:rsidRDefault="00F31063" w:rsidP="00F31063">
            <w:pPr>
              <w:widowControl w:val="0"/>
              <w:autoSpaceDE w:val="0"/>
              <w:autoSpaceDN w:val="0"/>
              <w:adjustRightInd w:val="0"/>
              <w:rPr>
                <w:rFonts w:cs="Calibri"/>
                <w:szCs w:val="24"/>
              </w:rPr>
            </w:pPr>
            <w:r w:rsidRPr="00F31063">
              <w:rPr>
                <w:rFonts w:cs="Calibri"/>
                <w:szCs w:val="24"/>
              </w:rPr>
              <w:t>Councils</w:t>
            </w:r>
          </w:p>
        </w:tc>
        <w:tc>
          <w:tcPr>
            <w:tcW w:w="765" w:type="dxa"/>
          </w:tcPr>
          <w:p w14:paraId="0471D0B3" w14:textId="596526C5" w:rsidR="00D6016D" w:rsidRPr="008B19F9" w:rsidRDefault="00F31063" w:rsidP="008B19F9">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szCs w:val="24"/>
              </w:rPr>
            </w:pPr>
            <w:r>
              <w:rPr>
                <w:rFonts w:cs="Calibri"/>
                <w:szCs w:val="24"/>
              </w:rPr>
              <w:t>11</w:t>
            </w:r>
          </w:p>
        </w:tc>
        <w:tc>
          <w:tcPr>
            <w:tcW w:w="709" w:type="dxa"/>
          </w:tcPr>
          <w:p w14:paraId="1D600D70" w14:textId="38104E2B" w:rsidR="00D6016D" w:rsidRPr="008B19F9" w:rsidRDefault="00F31063" w:rsidP="008B19F9">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i/>
                <w:iCs/>
                <w:szCs w:val="24"/>
              </w:rPr>
            </w:pPr>
            <w:r>
              <w:rPr>
                <w:rFonts w:cs="Calibri"/>
                <w:i/>
                <w:iCs/>
                <w:szCs w:val="24"/>
              </w:rPr>
              <w:t>1.2</w:t>
            </w:r>
          </w:p>
        </w:tc>
        <w:tc>
          <w:tcPr>
            <w:tcW w:w="5492" w:type="dxa"/>
          </w:tcPr>
          <w:p w14:paraId="7EB56083" w14:textId="77777777" w:rsidR="00662345" w:rsidRDefault="00F31063" w:rsidP="002D41D3">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F31063">
              <w:rPr>
                <w:rFonts w:asciiTheme="minorHAnsi" w:hAnsiTheme="minorHAnsi" w:cstheme="minorHAnsi"/>
                <w:i/>
                <w:iCs/>
                <w:szCs w:val="24"/>
              </w:rPr>
              <w:t xml:space="preserve">Why does Wales need as many Local Authorities when we have an Assembly for a population of only around 3m people. There must be cost savings available if the number of authorities were reduced from 22. </w:t>
            </w:r>
          </w:p>
          <w:p w14:paraId="08F05430" w14:textId="200F1C17" w:rsidR="00D6016D" w:rsidRPr="002A193E" w:rsidRDefault="00F31063" w:rsidP="00F31063">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F31063">
              <w:rPr>
                <w:rFonts w:asciiTheme="minorHAnsi" w:hAnsiTheme="minorHAnsi" w:cstheme="minorHAnsi"/>
                <w:i/>
                <w:iCs/>
                <w:szCs w:val="24"/>
              </w:rPr>
              <w:t>Merge with neighbouring local authority to take advantage of economies of scale - would probably solve the problem.</w:t>
            </w:r>
          </w:p>
        </w:tc>
      </w:tr>
      <w:tr w:rsidR="0032204A" w14:paraId="7E422D5C" w14:textId="77777777" w:rsidTr="008B19F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379A8CB5" w14:textId="77777777" w:rsidR="00D6016D" w:rsidRPr="00D6016D" w:rsidRDefault="00D6016D" w:rsidP="00D6016D">
            <w:pPr>
              <w:widowControl w:val="0"/>
              <w:autoSpaceDE w:val="0"/>
              <w:autoSpaceDN w:val="0"/>
              <w:adjustRightInd w:val="0"/>
              <w:rPr>
                <w:rFonts w:cs="Calibri"/>
                <w:szCs w:val="24"/>
              </w:rPr>
            </w:pPr>
            <w:r w:rsidRPr="00D6016D">
              <w:rPr>
                <w:rFonts w:cs="Calibri"/>
                <w:szCs w:val="24"/>
              </w:rPr>
              <w:t>Community</w:t>
            </w:r>
          </w:p>
          <w:p w14:paraId="468C93A8" w14:textId="4E41B441" w:rsidR="00FD4DBB" w:rsidRPr="00FA1DBB" w:rsidRDefault="00D6016D" w:rsidP="00D6016D">
            <w:pPr>
              <w:widowControl w:val="0"/>
              <w:autoSpaceDE w:val="0"/>
              <w:autoSpaceDN w:val="0"/>
              <w:adjustRightInd w:val="0"/>
              <w:rPr>
                <w:rFonts w:cs="Calibri"/>
                <w:szCs w:val="24"/>
              </w:rPr>
            </w:pPr>
            <w:r w:rsidRPr="00D6016D">
              <w:rPr>
                <w:rFonts w:cs="Calibri"/>
                <w:szCs w:val="24"/>
              </w:rPr>
              <w:t>Involvement</w:t>
            </w:r>
          </w:p>
        </w:tc>
        <w:tc>
          <w:tcPr>
            <w:tcW w:w="765" w:type="dxa"/>
          </w:tcPr>
          <w:p w14:paraId="1A096F72" w14:textId="0BF825A9" w:rsidR="00FD4DBB" w:rsidRPr="008B19F9" w:rsidRDefault="00D6016D" w:rsidP="008B19F9">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szCs w:val="24"/>
              </w:rPr>
            </w:pPr>
            <w:r>
              <w:rPr>
                <w:rFonts w:cs="Calibri"/>
                <w:szCs w:val="24"/>
              </w:rPr>
              <w:t>11</w:t>
            </w:r>
          </w:p>
        </w:tc>
        <w:tc>
          <w:tcPr>
            <w:tcW w:w="709" w:type="dxa"/>
          </w:tcPr>
          <w:p w14:paraId="770532F7" w14:textId="5666C248" w:rsidR="00FD4DBB" w:rsidRPr="008B19F9" w:rsidRDefault="00D6016D" w:rsidP="008B19F9">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i/>
                <w:iCs/>
                <w:szCs w:val="24"/>
              </w:rPr>
            </w:pPr>
            <w:r>
              <w:rPr>
                <w:rFonts w:cs="Calibri"/>
                <w:i/>
                <w:iCs/>
                <w:szCs w:val="24"/>
              </w:rPr>
              <w:t>1.2</w:t>
            </w:r>
          </w:p>
        </w:tc>
        <w:tc>
          <w:tcPr>
            <w:tcW w:w="5492" w:type="dxa"/>
          </w:tcPr>
          <w:p w14:paraId="131A88B3" w14:textId="77777777" w:rsidR="00662345" w:rsidRDefault="00D6016D" w:rsidP="002D41D3">
            <w:pPr>
              <w:widowControl w:val="0"/>
              <w:numPr>
                <w:ilvl w:val="0"/>
                <w:numId w:val="1"/>
              </w:numPr>
              <w:autoSpaceDE w:val="0"/>
              <w:autoSpaceDN w:val="0"/>
              <w:adjustRightInd w:val="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D6016D">
              <w:rPr>
                <w:rFonts w:asciiTheme="minorHAnsi" w:hAnsiTheme="minorHAnsi" w:cstheme="minorHAnsi"/>
                <w:i/>
                <w:iCs/>
                <w:szCs w:val="24"/>
              </w:rPr>
              <w:t xml:space="preserve">Identify activities which volunteers can contribute to and use Council staff to organise and support volunteers rather than carry out activities themselves. Spend money on maintenance to save capital spending in the longer term. </w:t>
            </w:r>
          </w:p>
          <w:p w14:paraId="1D8123AC" w14:textId="6CA8643E" w:rsidR="00FD4DBB" w:rsidRPr="002A193E" w:rsidRDefault="00D6016D" w:rsidP="00D6016D">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D6016D">
              <w:rPr>
                <w:rFonts w:asciiTheme="minorHAnsi" w:hAnsiTheme="minorHAnsi" w:cstheme="minorHAnsi"/>
                <w:i/>
                <w:iCs/>
                <w:szCs w:val="24"/>
              </w:rPr>
              <w:t xml:space="preserve">Work with residents and their skills/resources rather than treating us as having to be fended off when we </w:t>
            </w:r>
            <w:r w:rsidRPr="00D6016D">
              <w:rPr>
                <w:rFonts w:asciiTheme="minorHAnsi" w:hAnsiTheme="minorHAnsi" w:cstheme="minorHAnsi"/>
                <w:i/>
                <w:iCs/>
                <w:szCs w:val="24"/>
              </w:rPr>
              <w:lastRenderedPageBreak/>
              <w:t>make suggestions for how things can be improved.</w:t>
            </w:r>
          </w:p>
        </w:tc>
      </w:tr>
      <w:tr w:rsidR="0032204A" w14:paraId="69E8CFA5" w14:textId="77777777" w:rsidTr="008B19F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3ACA16E2" w14:textId="77777777" w:rsidR="006A6E5E" w:rsidRPr="006A6E5E" w:rsidRDefault="006A6E5E" w:rsidP="006A6E5E">
            <w:pPr>
              <w:widowControl w:val="0"/>
              <w:autoSpaceDE w:val="0"/>
              <w:autoSpaceDN w:val="0"/>
              <w:adjustRightInd w:val="0"/>
              <w:rPr>
                <w:rFonts w:cs="Calibri"/>
                <w:szCs w:val="24"/>
              </w:rPr>
            </w:pPr>
            <w:r w:rsidRPr="006A6E5E">
              <w:rPr>
                <w:rFonts w:cs="Calibri"/>
                <w:szCs w:val="24"/>
              </w:rPr>
              <w:lastRenderedPageBreak/>
              <w:t>Digital Services</w:t>
            </w:r>
          </w:p>
          <w:p w14:paraId="526DBC0E" w14:textId="233C2016" w:rsidR="006A6E5E" w:rsidRPr="00FA1DBB" w:rsidRDefault="006A6E5E" w:rsidP="00FD4DBB">
            <w:pPr>
              <w:widowControl w:val="0"/>
              <w:autoSpaceDE w:val="0"/>
              <w:autoSpaceDN w:val="0"/>
              <w:adjustRightInd w:val="0"/>
              <w:rPr>
                <w:rFonts w:cs="Calibri"/>
                <w:szCs w:val="24"/>
              </w:rPr>
            </w:pPr>
            <w:r w:rsidRPr="006A6E5E">
              <w:rPr>
                <w:rFonts w:cs="Calibri"/>
                <w:szCs w:val="24"/>
              </w:rPr>
              <w:t>Implementation</w:t>
            </w:r>
          </w:p>
        </w:tc>
        <w:tc>
          <w:tcPr>
            <w:tcW w:w="765" w:type="dxa"/>
          </w:tcPr>
          <w:p w14:paraId="56D43F73" w14:textId="54A7BFFC" w:rsidR="006A6E5E" w:rsidRPr="008B19F9" w:rsidRDefault="00FD4DBB" w:rsidP="008B19F9">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szCs w:val="24"/>
              </w:rPr>
            </w:pPr>
            <w:r>
              <w:rPr>
                <w:rFonts w:cs="Calibri"/>
                <w:szCs w:val="24"/>
              </w:rPr>
              <w:t>9</w:t>
            </w:r>
          </w:p>
        </w:tc>
        <w:tc>
          <w:tcPr>
            <w:tcW w:w="709" w:type="dxa"/>
          </w:tcPr>
          <w:p w14:paraId="2792FADE" w14:textId="195110F2" w:rsidR="006A6E5E" w:rsidRPr="008B19F9" w:rsidRDefault="00FD4DBB" w:rsidP="008B19F9">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i/>
                <w:iCs/>
                <w:szCs w:val="24"/>
              </w:rPr>
            </w:pPr>
            <w:r>
              <w:rPr>
                <w:rFonts w:cs="Calibri"/>
                <w:i/>
                <w:iCs/>
                <w:szCs w:val="24"/>
              </w:rPr>
              <w:t>0.9</w:t>
            </w:r>
          </w:p>
        </w:tc>
        <w:tc>
          <w:tcPr>
            <w:tcW w:w="5492" w:type="dxa"/>
          </w:tcPr>
          <w:p w14:paraId="4CAED331" w14:textId="21C3B1D6" w:rsidR="006A6E5E" w:rsidRPr="002A193E" w:rsidRDefault="00FD4DBB" w:rsidP="00FD4DBB">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FD4DBB">
              <w:rPr>
                <w:rFonts w:asciiTheme="minorHAnsi" w:hAnsiTheme="minorHAnsi" w:cstheme="minorHAnsi"/>
                <w:i/>
                <w:iCs/>
                <w:szCs w:val="24"/>
              </w:rPr>
              <w:t>Reform council ICT service.</w:t>
            </w:r>
          </w:p>
        </w:tc>
      </w:tr>
      <w:tr w:rsidR="00F80505" w14:paraId="15CF0753" w14:textId="77777777" w:rsidTr="008B19F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109DF186" w14:textId="77777777" w:rsidR="00C00437" w:rsidRPr="00C00437" w:rsidRDefault="00C00437" w:rsidP="00C00437">
            <w:pPr>
              <w:widowControl w:val="0"/>
              <w:autoSpaceDE w:val="0"/>
              <w:autoSpaceDN w:val="0"/>
              <w:adjustRightInd w:val="0"/>
              <w:rPr>
                <w:rFonts w:cs="Calibri"/>
                <w:szCs w:val="24"/>
              </w:rPr>
            </w:pPr>
            <w:r w:rsidRPr="00C00437">
              <w:rPr>
                <w:rFonts w:cs="Calibri"/>
                <w:szCs w:val="24"/>
              </w:rPr>
              <w:t>Improve Public</w:t>
            </w:r>
          </w:p>
          <w:p w14:paraId="3A91A8E1" w14:textId="7F7CF365" w:rsidR="00D34529" w:rsidRPr="00FA1DBB" w:rsidRDefault="00C00437" w:rsidP="00C00437">
            <w:pPr>
              <w:widowControl w:val="0"/>
              <w:autoSpaceDE w:val="0"/>
              <w:autoSpaceDN w:val="0"/>
              <w:adjustRightInd w:val="0"/>
              <w:rPr>
                <w:rFonts w:cs="Calibri"/>
                <w:szCs w:val="24"/>
              </w:rPr>
            </w:pPr>
            <w:r w:rsidRPr="00C00437">
              <w:rPr>
                <w:rFonts w:cs="Calibri"/>
                <w:szCs w:val="24"/>
              </w:rPr>
              <w:t>Transport</w:t>
            </w:r>
          </w:p>
        </w:tc>
        <w:tc>
          <w:tcPr>
            <w:tcW w:w="765" w:type="dxa"/>
          </w:tcPr>
          <w:p w14:paraId="01088DE5" w14:textId="77925EE1" w:rsidR="00D34529" w:rsidRPr="008B19F9" w:rsidRDefault="00C00437" w:rsidP="008B19F9">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szCs w:val="24"/>
              </w:rPr>
            </w:pPr>
            <w:r>
              <w:rPr>
                <w:rFonts w:cs="Calibri"/>
                <w:szCs w:val="24"/>
              </w:rPr>
              <w:t>6</w:t>
            </w:r>
          </w:p>
        </w:tc>
        <w:tc>
          <w:tcPr>
            <w:tcW w:w="709" w:type="dxa"/>
          </w:tcPr>
          <w:p w14:paraId="4038289D" w14:textId="50CE8165" w:rsidR="00D34529" w:rsidRPr="008B19F9" w:rsidRDefault="00C00437" w:rsidP="008B19F9">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cs="Calibri"/>
                <w:i/>
                <w:iCs/>
                <w:szCs w:val="24"/>
              </w:rPr>
            </w:pPr>
            <w:r>
              <w:rPr>
                <w:rFonts w:cs="Calibri"/>
                <w:i/>
                <w:iCs/>
                <w:szCs w:val="24"/>
              </w:rPr>
              <w:t>0.6</w:t>
            </w:r>
          </w:p>
        </w:tc>
        <w:tc>
          <w:tcPr>
            <w:tcW w:w="5492" w:type="dxa"/>
          </w:tcPr>
          <w:p w14:paraId="457ADF22" w14:textId="10C31B52" w:rsidR="00D34529" w:rsidRPr="002A193E" w:rsidRDefault="006A6E5E" w:rsidP="006A6E5E">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Theme="minorHAnsi" w:hAnsiTheme="minorHAnsi" w:cstheme="minorHAnsi"/>
                <w:i/>
                <w:iCs/>
                <w:szCs w:val="24"/>
              </w:rPr>
            </w:pPr>
            <w:r w:rsidRPr="006A6E5E">
              <w:rPr>
                <w:rFonts w:asciiTheme="minorHAnsi" w:hAnsiTheme="minorHAnsi" w:cstheme="minorHAnsi"/>
                <w:i/>
                <w:iCs/>
                <w:szCs w:val="24"/>
              </w:rPr>
              <w:t>I would be happy to pay more for certain services to help get them up to an acceptable level. For example, I have to commute to work by bus every day, but the bus service can be extremely unreliable, so I would happily pay a reasonable amount more if it meant a more usable service.</w:t>
            </w:r>
          </w:p>
        </w:tc>
      </w:tr>
      <w:tr w:rsidR="00F80505" w14:paraId="12FE2ECE" w14:textId="77777777" w:rsidTr="008B19F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4258CB2D" w14:textId="10C15669" w:rsidR="00D34529" w:rsidRPr="00FA1DBB" w:rsidRDefault="008B19F9" w:rsidP="0030653F">
            <w:pPr>
              <w:widowControl w:val="0"/>
              <w:autoSpaceDE w:val="0"/>
              <w:autoSpaceDN w:val="0"/>
              <w:adjustRightInd w:val="0"/>
              <w:rPr>
                <w:rFonts w:cs="Calibri"/>
                <w:color w:val="000000"/>
                <w:szCs w:val="24"/>
              </w:rPr>
            </w:pPr>
            <w:r>
              <w:rPr>
                <w:rFonts w:cs="Calibri"/>
                <w:color w:val="000000"/>
                <w:szCs w:val="24"/>
              </w:rPr>
              <w:t>Other</w:t>
            </w:r>
          </w:p>
        </w:tc>
        <w:tc>
          <w:tcPr>
            <w:tcW w:w="765" w:type="dxa"/>
          </w:tcPr>
          <w:p w14:paraId="637756E3" w14:textId="67A416DB" w:rsidR="00D34529" w:rsidRPr="008B19F9" w:rsidRDefault="0051130F" w:rsidP="008B19F9">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color w:val="000000"/>
                <w:szCs w:val="24"/>
              </w:rPr>
            </w:pPr>
            <w:r>
              <w:rPr>
                <w:rFonts w:cs="Calibri"/>
                <w:color w:val="000000"/>
                <w:szCs w:val="24"/>
              </w:rPr>
              <w:t>76</w:t>
            </w:r>
          </w:p>
        </w:tc>
        <w:tc>
          <w:tcPr>
            <w:tcW w:w="709" w:type="dxa"/>
          </w:tcPr>
          <w:p w14:paraId="744D1EA0" w14:textId="5D219FB0" w:rsidR="00D34529" w:rsidRPr="008B19F9" w:rsidRDefault="0051130F" w:rsidP="008B19F9">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cs="Calibri"/>
                <w:i/>
                <w:iCs/>
                <w:color w:val="000000"/>
                <w:szCs w:val="24"/>
              </w:rPr>
            </w:pPr>
            <w:r>
              <w:rPr>
                <w:rFonts w:cs="Calibri"/>
                <w:i/>
                <w:iCs/>
                <w:color w:val="000000"/>
                <w:szCs w:val="24"/>
              </w:rPr>
              <w:t>8.0</w:t>
            </w:r>
          </w:p>
        </w:tc>
        <w:tc>
          <w:tcPr>
            <w:tcW w:w="5492" w:type="dxa"/>
          </w:tcPr>
          <w:p w14:paraId="4FF45EB0" w14:textId="7388DA72" w:rsidR="0051130F" w:rsidRDefault="0051130F" w:rsidP="00EE7808">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51130F">
              <w:rPr>
                <w:rFonts w:asciiTheme="minorHAnsi" w:hAnsiTheme="minorHAnsi" w:cstheme="minorHAnsi"/>
                <w:i/>
                <w:iCs/>
                <w:szCs w:val="24"/>
              </w:rPr>
              <w:t xml:space="preserve">You really need to adopt a policy of getting it right first time. </w:t>
            </w:r>
          </w:p>
          <w:p w14:paraId="3A5C9924" w14:textId="77777777" w:rsidR="0051130F" w:rsidRDefault="0051130F" w:rsidP="00EE7808">
            <w:pPr>
              <w:widowControl w:val="0"/>
              <w:numPr>
                <w:ilvl w:val="0"/>
                <w:numId w:val="1"/>
              </w:numPr>
              <w:autoSpaceDE w:val="0"/>
              <w:autoSpaceDN w:val="0"/>
              <w:adjustRightInd w:val="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51130F">
              <w:rPr>
                <w:rFonts w:asciiTheme="minorHAnsi" w:hAnsiTheme="minorHAnsi" w:cstheme="minorHAnsi"/>
                <w:i/>
                <w:iCs/>
                <w:szCs w:val="24"/>
              </w:rPr>
              <w:t xml:space="preserve">It is difficult. Good luck. </w:t>
            </w:r>
          </w:p>
          <w:p w14:paraId="4D9CCA00" w14:textId="5118AAC8" w:rsidR="00D34529" w:rsidRPr="002A193E" w:rsidRDefault="0051130F" w:rsidP="0051130F">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iCs/>
                <w:szCs w:val="24"/>
              </w:rPr>
            </w:pPr>
            <w:r w:rsidRPr="0051130F">
              <w:rPr>
                <w:rFonts w:asciiTheme="minorHAnsi" w:hAnsiTheme="minorHAnsi" w:cstheme="minorHAnsi"/>
                <w:i/>
                <w:iCs/>
                <w:szCs w:val="24"/>
              </w:rPr>
              <w:t>Provide more salt as roads and pavements are very slippery in winter.</w:t>
            </w:r>
          </w:p>
        </w:tc>
      </w:tr>
      <w:tr w:rsidR="00D34529" w14:paraId="344BC567" w14:textId="77777777" w:rsidTr="008B19F9">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3C564F48" w14:textId="77777777" w:rsidR="00D34529" w:rsidRPr="00FA1DBB" w:rsidRDefault="00D34529" w:rsidP="0030653F">
            <w:pPr>
              <w:widowControl w:val="0"/>
              <w:autoSpaceDE w:val="0"/>
              <w:autoSpaceDN w:val="0"/>
              <w:adjustRightInd w:val="0"/>
              <w:rPr>
                <w:rFonts w:cs="Calibri"/>
                <w:color w:val="000000"/>
                <w:szCs w:val="24"/>
              </w:rPr>
            </w:pPr>
            <w:r w:rsidRPr="00FA1DBB">
              <w:rPr>
                <w:rFonts w:cs="Calibri"/>
                <w:color w:val="000000"/>
                <w:szCs w:val="24"/>
              </w:rPr>
              <w:t>Total</w:t>
            </w:r>
          </w:p>
        </w:tc>
        <w:tc>
          <w:tcPr>
            <w:tcW w:w="765" w:type="dxa"/>
          </w:tcPr>
          <w:p w14:paraId="562C4AB5" w14:textId="1EDCBBFF" w:rsidR="00D34529" w:rsidRPr="00EE3CCB" w:rsidRDefault="008B19F9" w:rsidP="008B19F9">
            <w:pPr>
              <w:widowControl w:val="0"/>
              <w:autoSpaceDE w:val="0"/>
              <w:autoSpaceDN w:val="0"/>
              <w:adjustRightInd w:val="0"/>
              <w:jc w:val="right"/>
              <w:cnfStyle w:val="010000000000" w:firstRow="0" w:lastRow="1" w:firstColumn="0" w:lastColumn="0" w:oddVBand="0" w:evenVBand="0" w:oddHBand="0" w:evenHBand="0" w:firstRowFirstColumn="0" w:firstRowLastColumn="0" w:lastRowFirstColumn="0" w:lastRowLastColumn="0"/>
              <w:rPr>
                <w:rFonts w:cs="Calibri"/>
                <w:color w:val="000000"/>
                <w:szCs w:val="24"/>
              </w:rPr>
            </w:pPr>
            <w:r>
              <w:rPr>
                <w:rFonts w:cs="Calibri"/>
                <w:color w:val="000000"/>
                <w:szCs w:val="24"/>
              </w:rPr>
              <w:t>952</w:t>
            </w:r>
          </w:p>
        </w:tc>
        <w:tc>
          <w:tcPr>
            <w:tcW w:w="709" w:type="dxa"/>
          </w:tcPr>
          <w:p w14:paraId="7C3ADB84" w14:textId="77777777" w:rsidR="00D34529" w:rsidRPr="00EE3CCB" w:rsidRDefault="00D34529" w:rsidP="008B19F9">
            <w:pPr>
              <w:widowControl w:val="0"/>
              <w:autoSpaceDE w:val="0"/>
              <w:autoSpaceDN w:val="0"/>
              <w:adjustRightInd w:val="0"/>
              <w:jc w:val="right"/>
              <w:cnfStyle w:val="010000000000" w:firstRow="0" w:lastRow="1" w:firstColumn="0" w:lastColumn="0" w:oddVBand="0" w:evenVBand="0" w:oddHBand="0" w:evenHBand="0" w:firstRowFirstColumn="0" w:firstRowLastColumn="0" w:lastRowFirstColumn="0" w:lastRowLastColumn="0"/>
              <w:rPr>
                <w:rFonts w:cs="Calibri"/>
                <w:i/>
                <w:iCs/>
                <w:color w:val="000000"/>
                <w:szCs w:val="24"/>
              </w:rPr>
            </w:pPr>
            <w:r>
              <w:rPr>
                <w:rFonts w:cs="Calibri"/>
                <w:i/>
                <w:iCs/>
                <w:color w:val="000000"/>
                <w:szCs w:val="24"/>
              </w:rPr>
              <w:t>-</w:t>
            </w:r>
          </w:p>
        </w:tc>
        <w:tc>
          <w:tcPr>
            <w:tcW w:w="5492" w:type="dxa"/>
          </w:tcPr>
          <w:p w14:paraId="79044804" w14:textId="77777777" w:rsidR="00D34529" w:rsidRDefault="00D34529" w:rsidP="0030653F">
            <w:pPr>
              <w:widowControl w:val="0"/>
              <w:autoSpaceDE w:val="0"/>
              <w:autoSpaceDN w:val="0"/>
              <w:adjustRightInd w:val="0"/>
              <w:spacing w:after="80"/>
              <w:ind w:left="170"/>
              <w:contextualSpacing/>
              <w:cnfStyle w:val="010000000000" w:firstRow="0" w:lastRow="1" w:firstColumn="0" w:lastColumn="0" w:oddVBand="0" w:evenVBand="0" w:oddHBand="0" w:evenHBand="0" w:firstRowFirstColumn="0" w:firstRowLastColumn="0" w:lastRowFirstColumn="0" w:lastRowLastColumn="0"/>
              <w:rPr>
                <w:rFonts w:cs="Calibri"/>
                <w:i/>
                <w:iCs/>
                <w:szCs w:val="24"/>
              </w:rPr>
            </w:pPr>
          </w:p>
        </w:tc>
      </w:tr>
    </w:tbl>
    <w:p w14:paraId="59E0D54F" w14:textId="77777777" w:rsidR="00D34529" w:rsidRPr="00B6245C" w:rsidRDefault="00D34529" w:rsidP="00D34529">
      <w:pPr>
        <w:spacing w:after="0"/>
        <w:rPr>
          <w:i/>
          <w:iCs/>
        </w:rPr>
      </w:pPr>
      <w:r w:rsidRPr="00B6245C">
        <w:rPr>
          <w:i/>
          <w:iCs/>
        </w:rPr>
        <w:t>Note: Respondents could leave multiple comments, therefore total may exceed 100%</w:t>
      </w:r>
    </w:p>
    <w:p w14:paraId="0230ABF3" w14:textId="77777777" w:rsidR="00C80F81" w:rsidRPr="00DA07B7" w:rsidRDefault="00C80F81" w:rsidP="00C80F81"/>
    <w:p w14:paraId="204128F9" w14:textId="77777777" w:rsidR="00C80F81" w:rsidRPr="00DA07B7" w:rsidRDefault="00C80F81" w:rsidP="00C80F81"/>
    <w:p w14:paraId="2CC83E5A" w14:textId="77777777" w:rsidR="00AB713C" w:rsidRPr="00442E18" w:rsidRDefault="00AB713C">
      <w:pPr>
        <w:rPr>
          <w:rFonts w:asciiTheme="majorHAnsi" w:eastAsiaTheme="majorEastAsia" w:hAnsiTheme="majorHAnsi" w:cstheme="majorBidi"/>
          <w:color w:val="2F5496" w:themeColor="accent1" w:themeShade="BF"/>
          <w:sz w:val="32"/>
          <w:szCs w:val="24"/>
        </w:rPr>
      </w:pPr>
      <w:r w:rsidRPr="00442E18">
        <w:br w:type="page"/>
      </w:r>
    </w:p>
    <w:p w14:paraId="1735CFC2" w14:textId="6E225398" w:rsidR="00AB713C" w:rsidRPr="00A40058" w:rsidRDefault="00A40058" w:rsidP="00EF4EB9">
      <w:pPr>
        <w:pStyle w:val="Heading3"/>
      </w:pPr>
      <w:bookmarkStart w:id="93" w:name="_Toc190194155"/>
      <w:r w:rsidRPr="00A40058">
        <w:lastRenderedPageBreak/>
        <w:t xml:space="preserve">Young People’s Survey: </w:t>
      </w:r>
      <w:r w:rsidR="00CF6D23" w:rsidRPr="00A40058">
        <w:t>Do you have any other ideas about how the Council can save money?</w:t>
      </w:r>
      <w:bookmarkEnd w:id="93"/>
    </w:p>
    <w:p w14:paraId="06701355" w14:textId="77919475" w:rsidR="00AB713C" w:rsidRPr="00BD2837" w:rsidRDefault="00B3425D" w:rsidP="00AB713C">
      <w:pPr>
        <w:rPr>
          <w:rStyle w:val="Hyperlink"/>
          <w:i/>
          <w:iCs/>
          <w:color w:val="CC0099"/>
        </w:rPr>
      </w:pPr>
      <w:hyperlink w:anchor="Page63" w:history="1">
        <w:r w:rsidRPr="00BD2837">
          <w:rPr>
            <w:rStyle w:val="Hyperlink"/>
            <w:i/>
            <w:iCs/>
            <w:color w:val="CC0099"/>
          </w:rPr>
          <w:t>Return to Page 63</w:t>
        </w:r>
      </w:hyperlink>
    </w:p>
    <w:tbl>
      <w:tblPr>
        <w:tblStyle w:val="GridTable4-Accent5"/>
        <w:tblW w:w="9484" w:type="dxa"/>
        <w:tblLook w:val="04E0" w:firstRow="1" w:lastRow="1" w:firstColumn="1" w:lastColumn="0" w:noHBand="0" w:noVBand="1"/>
      </w:tblPr>
      <w:tblGrid>
        <w:gridCol w:w="2518"/>
        <w:gridCol w:w="765"/>
        <w:gridCol w:w="709"/>
        <w:gridCol w:w="5492"/>
      </w:tblGrid>
      <w:tr w:rsidR="00CF6D23" w:rsidRPr="007454FF" w14:paraId="665FD8CD"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16036DFB" w14:textId="77777777" w:rsidR="00CF6D23" w:rsidRPr="007454FF" w:rsidRDefault="00CF6D23" w:rsidP="00CF6D23">
            <w:pPr>
              <w:widowControl w:val="0"/>
              <w:autoSpaceDE w:val="0"/>
              <w:autoSpaceDN w:val="0"/>
              <w:adjustRightInd w:val="0"/>
              <w:ind w:left="28"/>
              <w:rPr>
                <w:rFonts w:ascii="Century Gothic" w:hAnsi="Century Gothic" w:cs="Calibri"/>
                <w:color w:val="FFFFFF"/>
                <w:sz w:val="22"/>
                <w:szCs w:val="22"/>
              </w:rPr>
            </w:pPr>
            <w:r w:rsidRPr="007454FF">
              <w:rPr>
                <w:rFonts w:ascii="Century Gothic" w:hAnsi="Century Gothic" w:cs="Calibri"/>
                <w:color w:val="FFFFFF"/>
                <w:sz w:val="22"/>
                <w:szCs w:val="22"/>
              </w:rPr>
              <w:t>Theme</w:t>
            </w:r>
          </w:p>
        </w:tc>
        <w:tc>
          <w:tcPr>
            <w:tcW w:w="765" w:type="dxa"/>
          </w:tcPr>
          <w:p w14:paraId="1C9EF74C" w14:textId="77777777" w:rsidR="00CF6D23" w:rsidRPr="007454FF" w:rsidRDefault="00CF6D23">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No</w:t>
            </w:r>
          </w:p>
        </w:tc>
        <w:tc>
          <w:tcPr>
            <w:tcW w:w="709" w:type="dxa"/>
          </w:tcPr>
          <w:p w14:paraId="1981F288" w14:textId="77777777" w:rsidR="00CF6D23" w:rsidRPr="007454FF" w:rsidRDefault="00CF6D23">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w:t>
            </w:r>
          </w:p>
        </w:tc>
        <w:tc>
          <w:tcPr>
            <w:tcW w:w="5492" w:type="dxa"/>
          </w:tcPr>
          <w:p w14:paraId="29420FAB" w14:textId="77777777" w:rsidR="00CF6D23" w:rsidRPr="007454FF" w:rsidRDefault="00CF6D23">
            <w:pPr>
              <w:widowControl w:val="0"/>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ascii="Century Gothic" w:hAnsi="Century Gothic" w:cs="Calibri"/>
                <w:b/>
                <w:bCs/>
                <w:color w:val="FFFFFF"/>
                <w:sz w:val="22"/>
                <w:szCs w:val="22"/>
              </w:rPr>
            </w:pPr>
            <w:r w:rsidRPr="007454FF">
              <w:rPr>
                <w:rFonts w:ascii="Century Gothic" w:hAnsi="Century Gothic" w:cs="Calibri"/>
                <w:b/>
                <w:bCs/>
                <w:color w:val="FFFFFF"/>
                <w:sz w:val="22"/>
                <w:szCs w:val="22"/>
              </w:rPr>
              <w:t>Example Comments</w:t>
            </w:r>
          </w:p>
        </w:tc>
      </w:tr>
      <w:tr w:rsidR="00CF6D23" w:rsidRPr="00342CC4" w14:paraId="6AB922CB"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060D2DD5" w14:textId="77777777" w:rsidR="00CF6D23" w:rsidRPr="00342CC4" w:rsidRDefault="00CF6D23">
            <w:pPr>
              <w:widowControl w:val="0"/>
              <w:autoSpaceDE w:val="0"/>
              <w:autoSpaceDN w:val="0"/>
              <w:adjustRightInd w:val="0"/>
              <w:rPr>
                <w:rFonts w:ascii="Century Gothic" w:hAnsi="Century Gothic" w:cs="Calibri"/>
                <w:color w:val="2F5496" w:themeColor="accent1" w:themeShade="BF"/>
                <w:sz w:val="22"/>
                <w:szCs w:val="22"/>
              </w:rPr>
            </w:pPr>
            <w:r w:rsidRPr="00351F55">
              <w:rPr>
                <w:rFonts w:ascii="Century Gothic" w:hAnsi="Century Gothic" w:cs="Calibri"/>
                <w:color w:val="2F5496" w:themeColor="accent1" w:themeShade="BF"/>
                <w:sz w:val="22"/>
              </w:rPr>
              <w:t>Stop wasting money</w:t>
            </w:r>
          </w:p>
        </w:tc>
        <w:tc>
          <w:tcPr>
            <w:tcW w:w="765" w:type="dxa"/>
          </w:tcPr>
          <w:p w14:paraId="42A3F36F" w14:textId="77777777" w:rsidR="00CF6D23" w:rsidRPr="00342CC4" w:rsidRDefault="00CF6D23">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szCs w:val="22"/>
              </w:rPr>
            </w:pPr>
            <w:r w:rsidRPr="00351F55">
              <w:rPr>
                <w:rFonts w:ascii="Century Gothic" w:hAnsi="Century Gothic" w:cs="Calibri"/>
                <w:color w:val="2F5496" w:themeColor="accent1" w:themeShade="BF"/>
                <w:sz w:val="22"/>
              </w:rPr>
              <w:t>7</w:t>
            </w:r>
          </w:p>
        </w:tc>
        <w:tc>
          <w:tcPr>
            <w:tcW w:w="709" w:type="dxa"/>
          </w:tcPr>
          <w:p w14:paraId="26BEC5DD" w14:textId="77777777" w:rsidR="00CF6D23" w:rsidRPr="00342CC4" w:rsidRDefault="00CF6D23">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szCs w:val="22"/>
              </w:rPr>
            </w:pPr>
            <w:r w:rsidRPr="00351F55">
              <w:rPr>
                <w:rFonts w:ascii="Century Gothic" w:hAnsi="Century Gothic" w:cs="Calibri"/>
                <w:i/>
                <w:iCs/>
                <w:color w:val="2F5496" w:themeColor="accent1" w:themeShade="BF"/>
                <w:sz w:val="22"/>
              </w:rPr>
              <w:t>29.2</w:t>
            </w:r>
          </w:p>
        </w:tc>
        <w:tc>
          <w:tcPr>
            <w:tcW w:w="5492" w:type="dxa"/>
          </w:tcPr>
          <w:p w14:paraId="7FB96F45" w14:textId="40B77EE6" w:rsidR="00CF6D23" w:rsidRDefault="00CF6D23">
            <w:pPr>
              <w:widowControl w:val="0"/>
              <w:numPr>
                <w:ilvl w:val="0"/>
                <w:numId w:val="1"/>
              </w:numPr>
              <w:autoSpaceDE w:val="0"/>
              <w:autoSpaceDN w:val="0"/>
              <w:adjustRightInd w:val="0"/>
              <w:spacing w:after="120"/>
              <w:ind w:left="170" w:hanging="215"/>
              <w:contextualSpacing/>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855544">
              <w:rPr>
                <w:rFonts w:ascii="Century Gothic" w:hAnsi="Century Gothic" w:cs="Calibri"/>
                <w:i/>
                <w:iCs/>
                <w:color w:val="2F5496" w:themeColor="accent1" w:themeShade="BF"/>
                <w:sz w:val="22"/>
                <w:szCs w:val="22"/>
              </w:rPr>
              <w:t>Stop wasting money on new buildings, canal (total waste of money) etc</w:t>
            </w:r>
          </w:p>
          <w:p w14:paraId="07EEAEEB" w14:textId="77777777" w:rsidR="00CF6D23" w:rsidRPr="00342CC4" w:rsidRDefault="00CF6D23">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855544">
              <w:rPr>
                <w:rFonts w:ascii="Century Gothic" w:hAnsi="Century Gothic" w:cs="Calibri"/>
                <w:i/>
                <w:iCs/>
                <w:color w:val="2F5496" w:themeColor="accent1" w:themeShade="BF"/>
                <w:sz w:val="22"/>
                <w:szCs w:val="22"/>
              </w:rPr>
              <w:t>Stop wasting it on stuff we don’t need</w:t>
            </w:r>
          </w:p>
        </w:tc>
      </w:tr>
      <w:tr w:rsidR="00CF6D23" w:rsidRPr="00342CC4" w14:paraId="7F701173"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5B78B324" w14:textId="77777777" w:rsidR="00CF6D23" w:rsidRPr="00342CC4" w:rsidRDefault="00CF6D23">
            <w:pPr>
              <w:widowControl w:val="0"/>
              <w:autoSpaceDE w:val="0"/>
              <w:autoSpaceDN w:val="0"/>
              <w:adjustRightInd w:val="0"/>
              <w:rPr>
                <w:rFonts w:ascii="Century Gothic" w:hAnsi="Century Gothic" w:cs="Calibri"/>
                <w:color w:val="2F5496" w:themeColor="accent1" w:themeShade="BF"/>
                <w:sz w:val="22"/>
                <w:szCs w:val="22"/>
              </w:rPr>
            </w:pPr>
            <w:r w:rsidRPr="00351F55">
              <w:rPr>
                <w:rFonts w:ascii="Century Gothic" w:hAnsi="Century Gothic" w:cs="Calibri"/>
                <w:color w:val="2F5496" w:themeColor="accent1" w:themeShade="BF"/>
                <w:sz w:val="22"/>
              </w:rPr>
              <w:t>Income generation</w:t>
            </w:r>
          </w:p>
        </w:tc>
        <w:tc>
          <w:tcPr>
            <w:tcW w:w="765" w:type="dxa"/>
          </w:tcPr>
          <w:p w14:paraId="407D4D69" w14:textId="77777777" w:rsidR="00CF6D23" w:rsidRPr="00342CC4" w:rsidRDefault="00CF6D23">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color w:val="2F5496" w:themeColor="accent1" w:themeShade="BF"/>
                <w:sz w:val="22"/>
                <w:szCs w:val="22"/>
              </w:rPr>
            </w:pPr>
            <w:r w:rsidRPr="00351F55">
              <w:rPr>
                <w:rFonts w:ascii="Century Gothic" w:hAnsi="Century Gothic" w:cs="Calibri"/>
                <w:color w:val="2F5496" w:themeColor="accent1" w:themeShade="BF"/>
                <w:sz w:val="22"/>
              </w:rPr>
              <w:t>5</w:t>
            </w:r>
          </w:p>
        </w:tc>
        <w:tc>
          <w:tcPr>
            <w:tcW w:w="709" w:type="dxa"/>
          </w:tcPr>
          <w:p w14:paraId="220F8D1D" w14:textId="77777777" w:rsidR="00CF6D23" w:rsidRPr="00342CC4" w:rsidRDefault="00CF6D23">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i/>
                <w:iCs/>
                <w:color w:val="2F5496" w:themeColor="accent1" w:themeShade="BF"/>
                <w:sz w:val="22"/>
                <w:szCs w:val="22"/>
              </w:rPr>
            </w:pPr>
            <w:r w:rsidRPr="00351F55">
              <w:rPr>
                <w:rFonts w:ascii="Century Gothic" w:hAnsi="Century Gothic" w:cs="Calibri"/>
                <w:i/>
                <w:iCs/>
                <w:color w:val="2F5496" w:themeColor="accent1" w:themeShade="BF"/>
                <w:sz w:val="22"/>
              </w:rPr>
              <w:t>20.8</w:t>
            </w:r>
          </w:p>
        </w:tc>
        <w:tc>
          <w:tcPr>
            <w:tcW w:w="5492" w:type="dxa"/>
          </w:tcPr>
          <w:p w14:paraId="49A54E74" w14:textId="77777777" w:rsidR="00CF6D23" w:rsidRDefault="00CF6D23">
            <w:pPr>
              <w:widowControl w:val="0"/>
              <w:numPr>
                <w:ilvl w:val="0"/>
                <w:numId w:val="1"/>
              </w:numPr>
              <w:autoSpaceDE w:val="0"/>
              <w:autoSpaceDN w:val="0"/>
              <w:adjustRightInd w:val="0"/>
              <w:spacing w:after="80"/>
              <w:ind w:left="170" w:hanging="215"/>
              <w:contextualSpacing/>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746E07">
              <w:rPr>
                <w:rFonts w:ascii="Century Gothic" w:hAnsi="Century Gothic" w:cs="Calibri"/>
                <w:i/>
                <w:iCs/>
                <w:color w:val="2F5496" w:themeColor="accent1" w:themeShade="BF"/>
                <w:sz w:val="22"/>
                <w:szCs w:val="22"/>
              </w:rPr>
              <w:t xml:space="preserve">They may do this but activities such </w:t>
            </w:r>
            <w:r>
              <w:rPr>
                <w:rFonts w:ascii="Century Gothic" w:hAnsi="Century Gothic" w:cs="Calibri"/>
                <w:i/>
                <w:iCs/>
                <w:color w:val="2F5496" w:themeColor="accent1" w:themeShade="BF"/>
                <w:sz w:val="22"/>
                <w:szCs w:val="22"/>
              </w:rPr>
              <w:t>a</w:t>
            </w:r>
            <w:r w:rsidRPr="00746E07">
              <w:rPr>
                <w:rFonts w:ascii="Century Gothic" w:hAnsi="Century Gothic" w:cs="Calibri"/>
                <w:i/>
                <w:iCs/>
                <w:color w:val="2F5496" w:themeColor="accent1" w:themeShade="BF"/>
                <w:sz w:val="22"/>
                <w:szCs w:val="22"/>
              </w:rPr>
              <w:t>s fairs and events raise a lot of money</w:t>
            </w:r>
          </w:p>
          <w:p w14:paraId="65BF8577" w14:textId="77777777" w:rsidR="00CF6D23" w:rsidRPr="00342CC4" w:rsidRDefault="00CF6D23">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szCs w:val="22"/>
              </w:rPr>
            </w:pPr>
            <w:r w:rsidRPr="005A61CD">
              <w:rPr>
                <w:rFonts w:ascii="Century Gothic" w:hAnsi="Century Gothic" w:cs="Calibri"/>
                <w:i/>
                <w:iCs/>
                <w:color w:val="2F5496" w:themeColor="accent1" w:themeShade="BF"/>
                <w:sz w:val="22"/>
                <w:szCs w:val="22"/>
              </w:rPr>
              <w:t>Don't increase council tax as there are other ways to get money, like from the central government, or increasing the activity in Cardiff airport instead of forcing people to fly from Bristol... It's about finding more ways of bringing money in and spending it wisely</w:t>
            </w:r>
          </w:p>
        </w:tc>
      </w:tr>
      <w:tr w:rsidR="00CF6D23" w:rsidRPr="00342CC4" w14:paraId="73C8505B"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095A6636" w14:textId="77777777" w:rsidR="00CF6D23" w:rsidRPr="00342CC4" w:rsidRDefault="00CF6D23">
            <w:pPr>
              <w:widowControl w:val="0"/>
              <w:autoSpaceDE w:val="0"/>
              <w:autoSpaceDN w:val="0"/>
              <w:adjustRightInd w:val="0"/>
              <w:rPr>
                <w:rFonts w:ascii="Century Gothic" w:hAnsi="Century Gothic" w:cs="Calibri"/>
                <w:color w:val="2F5496" w:themeColor="accent1" w:themeShade="BF"/>
                <w:sz w:val="22"/>
              </w:rPr>
            </w:pPr>
            <w:r w:rsidRPr="00351F55">
              <w:rPr>
                <w:rFonts w:ascii="Century Gothic" w:hAnsi="Century Gothic" w:cs="Calibri"/>
                <w:color w:val="2F5496" w:themeColor="accent1" w:themeShade="BF"/>
                <w:sz w:val="22"/>
              </w:rPr>
              <w:t>Reduce costs</w:t>
            </w:r>
          </w:p>
        </w:tc>
        <w:tc>
          <w:tcPr>
            <w:tcW w:w="765" w:type="dxa"/>
          </w:tcPr>
          <w:p w14:paraId="6C0FDBCA" w14:textId="77777777" w:rsidR="00CF6D23" w:rsidRPr="00342CC4" w:rsidRDefault="00CF6D23">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color w:val="2F5496" w:themeColor="accent1" w:themeShade="BF"/>
                <w:sz w:val="22"/>
              </w:rPr>
            </w:pPr>
            <w:r w:rsidRPr="00351F55">
              <w:rPr>
                <w:rFonts w:ascii="Century Gothic" w:hAnsi="Century Gothic" w:cs="Calibri"/>
                <w:color w:val="2F5496" w:themeColor="accent1" w:themeShade="BF"/>
                <w:sz w:val="22"/>
              </w:rPr>
              <w:t>4</w:t>
            </w:r>
          </w:p>
        </w:tc>
        <w:tc>
          <w:tcPr>
            <w:tcW w:w="709" w:type="dxa"/>
          </w:tcPr>
          <w:p w14:paraId="376FBABC" w14:textId="77777777" w:rsidR="00CF6D23" w:rsidRPr="00342CC4" w:rsidRDefault="00CF6D23">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b/>
                <w:bCs/>
                <w:i/>
                <w:iCs/>
                <w:color w:val="2F5496" w:themeColor="accent1" w:themeShade="BF"/>
                <w:sz w:val="22"/>
              </w:rPr>
            </w:pPr>
            <w:r w:rsidRPr="00351F55">
              <w:rPr>
                <w:rFonts w:ascii="Century Gothic" w:hAnsi="Century Gothic" w:cs="Calibri"/>
                <w:i/>
                <w:iCs/>
                <w:color w:val="2F5496" w:themeColor="accent1" w:themeShade="BF"/>
                <w:sz w:val="22"/>
              </w:rPr>
              <w:t>16.7</w:t>
            </w:r>
          </w:p>
        </w:tc>
        <w:tc>
          <w:tcPr>
            <w:tcW w:w="5492" w:type="dxa"/>
          </w:tcPr>
          <w:p w14:paraId="545B9CEE" w14:textId="77777777" w:rsidR="00CF6D23" w:rsidRDefault="00CF6D23">
            <w:pPr>
              <w:widowControl w:val="0"/>
              <w:numPr>
                <w:ilvl w:val="0"/>
                <w:numId w:val="1"/>
              </w:numPr>
              <w:autoSpaceDE w:val="0"/>
              <w:autoSpaceDN w:val="0"/>
              <w:adjustRightInd w:val="0"/>
              <w:spacing w:after="80"/>
              <w:ind w:left="170" w:hanging="215"/>
              <w:contextualSpacing/>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sidRPr="00AB5081">
              <w:rPr>
                <w:rFonts w:ascii="Century Gothic" w:hAnsi="Century Gothic" w:cs="Calibri"/>
                <w:i/>
                <w:iCs/>
                <w:color w:val="2F5496" w:themeColor="accent1" w:themeShade="BF"/>
                <w:sz w:val="22"/>
              </w:rPr>
              <w:t>Without a full breakdown of the council spending, budgets and variances it’s difficult on such scant info to answer meaningfully. Perhaps a review of staffing levels? Or reduce office space requirements?</w:t>
            </w:r>
          </w:p>
          <w:p w14:paraId="59A0401C" w14:textId="77777777" w:rsidR="00CF6D23" w:rsidRPr="00342CC4" w:rsidRDefault="00CF6D23">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rPr>
            </w:pPr>
            <w:r w:rsidRPr="00B63948">
              <w:rPr>
                <w:rFonts w:ascii="Century Gothic" w:hAnsi="Century Gothic" w:cs="Calibri"/>
                <w:i/>
                <w:iCs/>
                <w:color w:val="2F5496" w:themeColor="accent1" w:themeShade="BF"/>
                <w:sz w:val="22"/>
                <w:szCs w:val="22"/>
              </w:rPr>
              <w:t>Spend money on things that need it, maybe less focus on unessersery buildings like the fancy looking structures and some statues that are not needed</w:t>
            </w:r>
          </w:p>
        </w:tc>
      </w:tr>
      <w:tr w:rsidR="00CF6D23" w:rsidRPr="00342CC4" w14:paraId="7C676D7E"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66BF9942" w14:textId="77777777" w:rsidR="00CF6D23" w:rsidRPr="00342CC4" w:rsidRDefault="00CF6D23">
            <w:pPr>
              <w:widowControl w:val="0"/>
              <w:autoSpaceDE w:val="0"/>
              <w:autoSpaceDN w:val="0"/>
              <w:adjustRightInd w:val="0"/>
              <w:rPr>
                <w:rFonts w:ascii="Century Gothic" w:hAnsi="Century Gothic" w:cs="Calibri"/>
                <w:color w:val="2F5496" w:themeColor="accent1" w:themeShade="BF"/>
                <w:sz w:val="22"/>
              </w:rPr>
            </w:pPr>
            <w:r w:rsidRPr="00351F55">
              <w:rPr>
                <w:rFonts w:ascii="Century Gothic" w:hAnsi="Century Gothic" w:cs="Calibri"/>
                <w:color w:val="2F5496" w:themeColor="accent1" w:themeShade="BF"/>
                <w:sz w:val="22"/>
              </w:rPr>
              <w:t>Fewer councillors / Reduce wages</w:t>
            </w:r>
          </w:p>
        </w:tc>
        <w:tc>
          <w:tcPr>
            <w:tcW w:w="765" w:type="dxa"/>
          </w:tcPr>
          <w:p w14:paraId="5F676FE3" w14:textId="77777777" w:rsidR="00CF6D23" w:rsidRPr="00342CC4" w:rsidRDefault="00CF6D23">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color w:val="2F5496" w:themeColor="accent1" w:themeShade="BF"/>
                <w:sz w:val="22"/>
              </w:rPr>
            </w:pPr>
            <w:r w:rsidRPr="00351F55">
              <w:rPr>
                <w:rFonts w:ascii="Century Gothic" w:hAnsi="Century Gothic" w:cs="Calibri"/>
                <w:color w:val="2F5496" w:themeColor="accent1" w:themeShade="BF"/>
                <w:sz w:val="22"/>
              </w:rPr>
              <w:t>3</w:t>
            </w:r>
          </w:p>
        </w:tc>
        <w:tc>
          <w:tcPr>
            <w:tcW w:w="709" w:type="dxa"/>
          </w:tcPr>
          <w:p w14:paraId="1E3C3B6C" w14:textId="77777777" w:rsidR="00CF6D23" w:rsidRPr="00342CC4" w:rsidRDefault="00CF6D23">
            <w:pPr>
              <w:widowControl w:val="0"/>
              <w:autoSpaceDE w:val="0"/>
              <w:autoSpaceDN w:val="0"/>
              <w:adjustRightInd w:val="0"/>
              <w:jc w:val="right"/>
              <w:cnfStyle w:val="000000010000" w:firstRow="0" w:lastRow="0" w:firstColumn="0" w:lastColumn="0" w:oddVBand="0" w:evenVBand="0" w:oddHBand="0" w:evenHBand="1" w:firstRowFirstColumn="0" w:firstRowLastColumn="0" w:lastRowFirstColumn="0" w:lastRowLastColumn="0"/>
              <w:rPr>
                <w:rFonts w:ascii="Century Gothic" w:hAnsi="Century Gothic" w:cs="Calibri"/>
                <w:b/>
                <w:bCs/>
                <w:i/>
                <w:iCs/>
                <w:color w:val="2F5496" w:themeColor="accent1" w:themeShade="BF"/>
                <w:sz w:val="22"/>
              </w:rPr>
            </w:pPr>
            <w:r w:rsidRPr="00351F55">
              <w:rPr>
                <w:rFonts w:ascii="Century Gothic" w:hAnsi="Century Gothic" w:cs="Calibri"/>
                <w:i/>
                <w:iCs/>
                <w:color w:val="2F5496" w:themeColor="accent1" w:themeShade="BF"/>
                <w:sz w:val="22"/>
              </w:rPr>
              <w:t>12.5</w:t>
            </w:r>
          </w:p>
        </w:tc>
        <w:tc>
          <w:tcPr>
            <w:tcW w:w="5492" w:type="dxa"/>
          </w:tcPr>
          <w:p w14:paraId="07C05D8D" w14:textId="77777777" w:rsidR="00CF6D23" w:rsidRDefault="00CF6D23">
            <w:pPr>
              <w:widowControl w:val="0"/>
              <w:numPr>
                <w:ilvl w:val="0"/>
                <w:numId w:val="1"/>
              </w:numPr>
              <w:autoSpaceDE w:val="0"/>
              <w:autoSpaceDN w:val="0"/>
              <w:adjustRightInd w:val="0"/>
              <w:spacing w:after="80"/>
              <w:ind w:left="170" w:hanging="215"/>
              <w:contextualSpacing/>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sidRPr="00175EC7">
              <w:rPr>
                <w:rFonts w:ascii="Century Gothic" w:hAnsi="Century Gothic" w:cs="Calibri"/>
                <w:i/>
                <w:iCs/>
                <w:color w:val="2F5496" w:themeColor="accent1" w:themeShade="BF"/>
                <w:sz w:val="22"/>
              </w:rPr>
              <w:t>Reduce the number of councilors claiming expenses and also cut the number of Assembly Members as we cannot afford them</w:t>
            </w:r>
          </w:p>
          <w:p w14:paraId="79D1B05A" w14:textId="77777777" w:rsidR="00CF6D23" w:rsidRPr="00342CC4" w:rsidRDefault="00CF6D23">
            <w:pPr>
              <w:widowControl w:val="0"/>
              <w:numPr>
                <w:ilvl w:val="0"/>
                <w:numId w:val="1"/>
              </w:numPr>
              <w:autoSpaceDE w:val="0"/>
              <w:autoSpaceDN w:val="0"/>
              <w:adjustRightInd w:val="0"/>
              <w:spacing w:after="120"/>
              <w:ind w:left="170" w:hanging="215"/>
              <w:cnfStyle w:val="000000010000" w:firstRow="0" w:lastRow="0" w:firstColumn="0" w:lastColumn="0" w:oddVBand="0" w:evenVBand="0" w:oddHBand="0" w:evenHBand="1" w:firstRowFirstColumn="0" w:firstRowLastColumn="0" w:lastRowFirstColumn="0" w:lastRowLastColumn="0"/>
              <w:rPr>
                <w:rFonts w:ascii="Century Gothic" w:hAnsi="Century Gothic" w:cs="Calibri"/>
                <w:i/>
                <w:iCs/>
                <w:color w:val="2F5496" w:themeColor="accent1" w:themeShade="BF"/>
                <w:sz w:val="22"/>
              </w:rPr>
            </w:pPr>
            <w:r>
              <w:rPr>
                <w:rFonts w:ascii="Century Gothic" w:hAnsi="Century Gothic" w:cs="Calibri"/>
                <w:i/>
                <w:iCs/>
                <w:color w:val="2F5496" w:themeColor="accent1" w:themeShade="BF"/>
                <w:sz w:val="22"/>
                <w:szCs w:val="22"/>
              </w:rPr>
              <w:t>R</w:t>
            </w:r>
            <w:r w:rsidRPr="00B63948">
              <w:rPr>
                <w:rFonts w:ascii="Century Gothic" w:hAnsi="Century Gothic" w:cs="Calibri"/>
                <w:i/>
                <w:iCs/>
                <w:color w:val="2F5496" w:themeColor="accent1" w:themeShade="BF"/>
                <w:sz w:val="22"/>
                <w:szCs w:val="22"/>
              </w:rPr>
              <w:t>emoving unnecessary high level employees that are not really needed, or politicians' salaries</w:t>
            </w:r>
          </w:p>
        </w:tc>
      </w:tr>
      <w:tr w:rsidR="00CF6D23" w:rsidRPr="00342CC4" w14:paraId="5DFF80B8"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tcPr>
          <w:p w14:paraId="26E08445" w14:textId="77777777" w:rsidR="00CF6D23" w:rsidRPr="00342CC4" w:rsidRDefault="00CF6D23">
            <w:pPr>
              <w:widowControl w:val="0"/>
              <w:autoSpaceDE w:val="0"/>
              <w:autoSpaceDN w:val="0"/>
              <w:adjustRightInd w:val="0"/>
              <w:rPr>
                <w:rFonts w:ascii="Century Gothic" w:hAnsi="Century Gothic" w:cs="Calibri"/>
                <w:color w:val="2F5496" w:themeColor="accent1" w:themeShade="BF"/>
                <w:sz w:val="22"/>
                <w:szCs w:val="22"/>
              </w:rPr>
            </w:pPr>
            <w:r>
              <w:rPr>
                <w:rFonts w:ascii="Century Gothic" w:hAnsi="Century Gothic" w:cs="Calibri"/>
                <w:color w:val="2F5496" w:themeColor="accent1" w:themeShade="BF"/>
                <w:sz w:val="22"/>
              </w:rPr>
              <w:t>Something else</w:t>
            </w:r>
          </w:p>
        </w:tc>
        <w:tc>
          <w:tcPr>
            <w:tcW w:w="765" w:type="dxa"/>
          </w:tcPr>
          <w:p w14:paraId="0E3F0A89" w14:textId="77777777" w:rsidR="00CF6D23" w:rsidRPr="00342CC4" w:rsidRDefault="00CF6D23">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color w:val="2F5496" w:themeColor="accent1" w:themeShade="BF"/>
                <w:sz w:val="22"/>
                <w:szCs w:val="22"/>
              </w:rPr>
            </w:pPr>
            <w:r w:rsidRPr="00351F55">
              <w:rPr>
                <w:rFonts w:ascii="Century Gothic" w:hAnsi="Century Gothic" w:cs="Calibri"/>
                <w:color w:val="2F5496" w:themeColor="accent1" w:themeShade="BF"/>
                <w:sz w:val="22"/>
              </w:rPr>
              <w:t>9</w:t>
            </w:r>
          </w:p>
        </w:tc>
        <w:tc>
          <w:tcPr>
            <w:tcW w:w="709" w:type="dxa"/>
          </w:tcPr>
          <w:p w14:paraId="2383D77A" w14:textId="77777777" w:rsidR="00CF6D23" w:rsidRPr="00342CC4" w:rsidRDefault="00CF6D23">
            <w:pPr>
              <w:widowControl w:val="0"/>
              <w:autoSpaceDE w:val="0"/>
              <w:autoSpaceDN w:val="0"/>
              <w:adjustRightInd w:val="0"/>
              <w:jc w:val="right"/>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351F55">
              <w:rPr>
                <w:rFonts w:ascii="Century Gothic" w:hAnsi="Century Gothic" w:cs="Calibri"/>
                <w:i/>
                <w:iCs/>
                <w:color w:val="2F5496" w:themeColor="accent1" w:themeShade="BF"/>
                <w:sz w:val="22"/>
              </w:rPr>
              <w:t>37.5</w:t>
            </w:r>
          </w:p>
        </w:tc>
        <w:tc>
          <w:tcPr>
            <w:tcW w:w="5492" w:type="dxa"/>
          </w:tcPr>
          <w:p w14:paraId="13EE3585" w14:textId="77777777" w:rsidR="00CF6D23" w:rsidRDefault="00CF6D23">
            <w:pPr>
              <w:widowControl w:val="0"/>
              <w:numPr>
                <w:ilvl w:val="0"/>
                <w:numId w:val="1"/>
              </w:numPr>
              <w:autoSpaceDE w:val="0"/>
              <w:autoSpaceDN w:val="0"/>
              <w:adjustRightInd w:val="0"/>
              <w:spacing w:after="80"/>
              <w:ind w:left="170" w:hanging="215"/>
              <w:contextualSpacing/>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B63948">
              <w:rPr>
                <w:rFonts w:ascii="Century Gothic" w:hAnsi="Century Gothic" w:cs="Calibri"/>
                <w:i/>
                <w:iCs/>
                <w:color w:val="2F5496" w:themeColor="accent1" w:themeShade="BF"/>
                <w:sz w:val="22"/>
                <w:szCs w:val="22"/>
              </w:rPr>
              <w:t>Have  a seprate pot</w:t>
            </w:r>
          </w:p>
          <w:p w14:paraId="3487ECC2" w14:textId="77777777" w:rsidR="00CF6D23" w:rsidRDefault="00CF6D23">
            <w:pPr>
              <w:widowControl w:val="0"/>
              <w:numPr>
                <w:ilvl w:val="0"/>
                <w:numId w:val="1"/>
              </w:numPr>
              <w:autoSpaceDE w:val="0"/>
              <w:autoSpaceDN w:val="0"/>
              <w:adjustRightInd w:val="0"/>
              <w:spacing w:after="80"/>
              <w:ind w:left="170" w:hanging="215"/>
              <w:contextualSpacing/>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B63948">
              <w:rPr>
                <w:rFonts w:ascii="Century Gothic" w:hAnsi="Century Gothic" w:cs="Calibri"/>
                <w:i/>
                <w:iCs/>
                <w:color w:val="2F5496" w:themeColor="accent1" w:themeShade="BF"/>
                <w:sz w:val="22"/>
                <w:szCs w:val="22"/>
              </w:rPr>
              <w:t>Stop sending weapons to Ukraine</w:t>
            </w:r>
          </w:p>
          <w:p w14:paraId="5D92A637" w14:textId="77777777" w:rsidR="00CF6D23" w:rsidRPr="00342CC4" w:rsidRDefault="00CF6D23">
            <w:pPr>
              <w:widowControl w:val="0"/>
              <w:numPr>
                <w:ilvl w:val="0"/>
                <w:numId w:val="1"/>
              </w:numPr>
              <w:autoSpaceDE w:val="0"/>
              <w:autoSpaceDN w:val="0"/>
              <w:adjustRightInd w:val="0"/>
              <w:spacing w:after="120"/>
              <w:ind w:left="170" w:hanging="215"/>
              <w:cnfStyle w:val="000000100000" w:firstRow="0" w:lastRow="0" w:firstColumn="0" w:lastColumn="0" w:oddVBand="0" w:evenVBand="0" w:oddHBand="1" w:evenHBand="0" w:firstRowFirstColumn="0" w:firstRowLastColumn="0" w:lastRowFirstColumn="0" w:lastRowLastColumn="0"/>
              <w:rPr>
                <w:rFonts w:ascii="Century Gothic" w:hAnsi="Century Gothic" w:cs="Calibri"/>
                <w:i/>
                <w:iCs/>
                <w:color w:val="2F5496" w:themeColor="accent1" w:themeShade="BF"/>
                <w:sz w:val="22"/>
                <w:szCs w:val="22"/>
              </w:rPr>
            </w:pPr>
            <w:r w:rsidRPr="00B63948">
              <w:rPr>
                <w:rFonts w:ascii="Century Gothic" w:hAnsi="Century Gothic" w:cs="Calibri"/>
                <w:i/>
                <w:iCs/>
                <w:color w:val="2F5496" w:themeColor="accent1" w:themeShade="BF"/>
                <w:sz w:val="22"/>
                <w:szCs w:val="22"/>
              </w:rPr>
              <w:t>Get people who are out of work to do things for the council to get work experience</w:t>
            </w:r>
          </w:p>
        </w:tc>
      </w:tr>
      <w:tr w:rsidR="00CF6D23" w:rsidRPr="00342CC4" w14:paraId="7FB743D4" w14:textId="77777777">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18" w:type="dxa"/>
            <w:shd w:val="clear" w:color="auto" w:fill="FFFFFF" w:themeFill="background1"/>
          </w:tcPr>
          <w:p w14:paraId="2DF9EC89" w14:textId="77777777" w:rsidR="00CF6D23" w:rsidRPr="00342CC4" w:rsidRDefault="00CF6D23">
            <w:pPr>
              <w:widowControl w:val="0"/>
              <w:autoSpaceDE w:val="0"/>
              <w:autoSpaceDN w:val="0"/>
              <w:adjustRightInd w:val="0"/>
              <w:rPr>
                <w:rFonts w:ascii="Century Gothic" w:hAnsi="Century Gothic" w:cs="Calibri"/>
                <w:color w:val="2F5496" w:themeColor="accent1" w:themeShade="BF"/>
                <w:sz w:val="22"/>
                <w:szCs w:val="22"/>
              </w:rPr>
            </w:pPr>
            <w:r w:rsidRPr="00342CC4">
              <w:rPr>
                <w:rFonts w:ascii="Century Gothic" w:hAnsi="Century Gothic" w:cs="Calibri"/>
                <w:color w:val="2F5496" w:themeColor="accent1" w:themeShade="BF"/>
                <w:sz w:val="22"/>
                <w:szCs w:val="22"/>
              </w:rPr>
              <w:t>Total</w:t>
            </w:r>
          </w:p>
        </w:tc>
        <w:tc>
          <w:tcPr>
            <w:tcW w:w="765" w:type="dxa"/>
            <w:shd w:val="clear" w:color="auto" w:fill="FFFFFF" w:themeFill="background1"/>
          </w:tcPr>
          <w:p w14:paraId="67F40781" w14:textId="77777777" w:rsidR="00CF6D23" w:rsidRPr="00342CC4" w:rsidRDefault="00CF6D23">
            <w:pPr>
              <w:widowControl w:val="0"/>
              <w:autoSpaceDE w:val="0"/>
              <w:autoSpaceDN w:val="0"/>
              <w:adjustRightInd w:val="0"/>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color w:val="2F5496" w:themeColor="accent1" w:themeShade="BF"/>
                <w:sz w:val="22"/>
                <w:szCs w:val="22"/>
              </w:rPr>
            </w:pPr>
            <w:r>
              <w:rPr>
                <w:rFonts w:ascii="Century Gothic" w:hAnsi="Century Gothic" w:cs="Calibri"/>
                <w:color w:val="2F5496" w:themeColor="accent1" w:themeShade="BF"/>
                <w:sz w:val="22"/>
                <w:szCs w:val="22"/>
              </w:rPr>
              <w:t>24</w:t>
            </w:r>
          </w:p>
        </w:tc>
        <w:tc>
          <w:tcPr>
            <w:tcW w:w="709" w:type="dxa"/>
            <w:shd w:val="clear" w:color="auto" w:fill="FFFFFF" w:themeFill="background1"/>
          </w:tcPr>
          <w:p w14:paraId="17D0C17F" w14:textId="77777777" w:rsidR="00CF6D23" w:rsidRPr="00342CC4" w:rsidRDefault="00CF6D23">
            <w:pPr>
              <w:widowControl w:val="0"/>
              <w:autoSpaceDE w:val="0"/>
              <w:autoSpaceDN w:val="0"/>
              <w:adjustRightInd w:val="0"/>
              <w:jc w:val="right"/>
              <w:cnfStyle w:val="010000000000" w:firstRow="0" w:lastRow="1" w:firstColumn="0" w:lastColumn="0" w:oddVBand="0" w:evenVBand="0" w:oddHBand="0" w:evenHBand="0" w:firstRowFirstColumn="0" w:firstRowLastColumn="0" w:lastRowFirstColumn="0" w:lastRowLastColumn="0"/>
              <w:rPr>
                <w:rFonts w:ascii="Century Gothic" w:hAnsi="Century Gothic" w:cs="Calibri"/>
                <w:i/>
                <w:iCs/>
                <w:color w:val="2F5496" w:themeColor="accent1" w:themeShade="BF"/>
                <w:sz w:val="22"/>
                <w:szCs w:val="22"/>
              </w:rPr>
            </w:pPr>
            <w:r w:rsidRPr="00342CC4">
              <w:rPr>
                <w:rFonts w:ascii="Century Gothic" w:hAnsi="Century Gothic" w:cs="Calibri"/>
                <w:i/>
                <w:iCs/>
                <w:color w:val="2F5496" w:themeColor="accent1" w:themeShade="BF"/>
                <w:sz w:val="22"/>
                <w:szCs w:val="22"/>
              </w:rPr>
              <w:t>-</w:t>
            </w:r>
          </w:p>
        </w:tc>
        <w:tc>
          <w:tcPr>
            <w:tcW w:w="5492" w:type="dxa"/>
            <w:shd w:val="clear" w:color="auto" w:fill="FFFFFF" w:themeFill="background1"/>
          </w:tcPr>
          <w:p w14:paraId="3E9BF29D" w14:textId="77777777" w:rsidR="00CF6D23" w:rsidRPr="00342CC4" w:rsidRDefault="00CF6D23">
            <w:pPr>
              <w:widowControl w:val="0"/>
              <w:autoSpaceDE w:val="0"/>
              <w:autoSpaceDN w:val="0"/>
              <w:adjustRightInd w:val="0"/>
              <w:spacing w:after="80"/>
              <w:ind w:left="170"/>
              <w:contextualSpacing/>
              <w:cnfStyle w:val="010000000000" w:firstRow="0" w:lastRow="1" w:firstColumn="0" w:lastColumn="0" w:oddVBand="0" w:evenVBand="0" w:oddHBand="0" w:evenHBand="0" w:firstRowFirstColumn="0" w:firstRowLastColumn="0" w:lastRowFirstColumn="0" w:lastRowLastColumn="0"/>
              <w:rPr>
                <w:rFonts w:ascii="Century Gothic" w:hAnsi="Century Gothic" w:cs="Calibri"/>
                <w:i/>
                <w:iCs/>
                <w:color w:val="2F5496" w:themeColor="accent1" w:themeShade="BF"/>
                <w:sz w:val="22"/>
                <w:szCs w:val="22"/>
              </w:rPr>
            </w:pPr>
          </w:p>
        </w:tc>
      </w:tr>
    </w:tbl>
    <w:p w14:paraId="0CBC0F3E" w14:textId="1CA53ADA" w:rsidR="00AB713C" w:rsidRPr="00B6245C" w:rsidRDefault="00AB713C" w:rsidP="00AB713C">
      <w:pPr>
        <w:spacing w:after="0"/>
        <w:rPr>
          <w:i/>
          <w:iCs/>
        </w:rPr>
      </w:pPr>
      <w:r w:rsidRPr="00B6245C">
        <w:rPr>
          <w:i/>
          <w:iCs/>
        </w:rPr>
        <w:t>Note: Respondents could leave multiple comments, therefore total may exceed 100%</w:t>
      </w:r>
    </w:p>
    <w:p w14:paraId="25A16A42" w14:textId="77777777" w:rsidR="00AB713C" w:rsidRPr="00DA07B7" w:rsidRDefault="00AB713C" w:rsidP="00AB713C"/>
    <w:p w14:paraId="3C762A50" w14:textId="77777777" w:rsidR="00AB713C" w:rsidRPr="00DA07B7" w:rsidRDefault="00AB713C" w:rsidP="00AB713C"/>
    <w:p w14:paraId="3706564B" w14:textId="58814F50" w:rsidR="002612E7" w:rsidRDefault="002612E7">
      <w:pPr>
        <w:rPr>
          <w:rFonts w:asciiTheme="majorHAnsi" w:eastAsiaTheme="majorEastAsia" w:hAnsiTheme="majorHAnsi" w:cstheme="majorBidi"/>
          <w:color w:val="2F5496" w:themeColor="accent1" w:themeShade="BF"/>
          <w:sz w:val="32"/>
          <w:szCs w:val="24"/>
        </w:rPr>
      </w:pPr>
      <w:r>
        <w:br w:type="page"/>
      </w:r>
    </w:p>
    <w:p w14:paraId="1FAA9D64" w14:textId="2D287437" w:rsidR="00363256" w:rsidRDefault="0089012E" w:rsidP="00EF4EB9">
      <w:pPr>
        <w:pStyle w:val="Heading3"/>
      </w:pPr>
      <w:bookmarkStart w:id="94" w:name="_Southern_Arc_Map"/>
      <w:bookmarkStart w:id="95" w:name="_Toc190194156"/>
      <w:bookmarkEnd w:id="94"/>
      <w:r w:rsidRPr="00DE31DA">
        <w:lastRenderedPageBreak/>
        <w:t>Southern Arc Map</w:t>
      </w:r>
      <w:bookmarkEnd w:id="95"/>
    </w:p>
    <w:p w14:paraId="79A33A8C" w14:textId="1A4B5077" w:rsidR="0089012E" w:rsidRPr="00BD2837" w:rsidRDefault="000918F8" w:rsidP="0089012E">
      <w:pPr>
        <w:rPr>
          <w:rStyle w:val="Hyperlink"/>
          <w:i/>
          <w:iCs/>
          <w:color w:val="CC0099"/>
        </w:rPr>
      </w:pPr>
      <w:hyperlink w:anchor="Page7" w:history="1">
        <w:r w:rsidRPr="00BD2837">
          <w:rPr>
            <w:rStyle w:val="Hyperlink"/>
            <w:i/>
            <w:iCs/>
            <w:color w:val="CC0099"/>
          </w:rPr>
          <w:t xml:space="preserve">Return to </w:t>
        </w:r>
        <w:r w:rsidR="0045652C" w:rsidRPr="00BD2837">
          <w:rPr>
            <w:rStyle w:val="Hyperlink"/>
            <w:i/>
            <w:iCs/>
            <w:color w:val="CC0099"/>
          </w:rPr>
          <w:t>Page 7</w:t>
        </w:r>
      </w:hyperlink>
    </w:p>
    <w:p w14:paraId="2DF25A66" w14:textId="7AF064CF" w:rsidR="00533FFF" w:rsidRDefault="00C20134">
      <w:pPr>
        <w:rPr>
          <w:rFonts w:asciiTheme="majorHAnsi" w:eastAsiaTheme="majorEastAsia" w:hAnsiTheme="majorHAnsi" w:cstheme="majorBidi"/>
          <w:color w:val="2F5496" w:themeColor="accent1" w:themeShade="BF"/>
          <w:sz w:val="32"/>
          <w:szCs w:val="24"/>
        </w:rPr>
      </w:pPr>
      <w:bookmarkStart w:id="96" w:name="_Toc159594295"/>
      <w:r>
        <w:rPr>
          <w:noProof/>
        </w:rPr>
        <w:drawing>
          <wp:inline distT="0" distB="0" distL="0" distR="0" wp14:anchorId="7358585A" wp14:editId="3704150F">
            <wp:extent cx="5731510" cy="4046407"/>
            <wp:effectExtent l="0" t="0" r="2540" b="0"/>
            <wp:docPr id="152" name="Picture 205" descr="Map showing electoral wards in Cardif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2" name="Picture 205" descr="Map showing electoral wards in Cardiff"/>
                    <pic:cNvPicPr>
                      <a:picLocks noChangeAspect="1" noChangeArrowheads="1"/>
                    </pic:cNvPicPr>
                  </pic:nvPicPr>
                  <pic:blipFill>
                    <a:blip r:embed="rId85">
                      <a:extLst>
                        <a:ext uri="{28A0092B-C50C-407E-A947-70E740481C1C}">
                          <a14:useLocalDpi xmlns:a14="http://schemas.microsoft.com/office/drawing/2010/main" val="0"/>
                        </a:ext>
                      </a:extLst>
                    </a:blip>
                    <a:srcRect/>
                    <a:stretch>
                      <a:fillRect/>
                    </a:stretch>
                  </pic:blipFill>
                  <pic:spPr bwMode="auto">
                    <a:xfrm>
                      <a:off x="0" y="0"/>
                      <a:ext cx="5731510" cy="4046407"/>
                    </a:xfrm>
                    <a:prstGeom prst="rect">
                      <a:avLst/>
                    </a:prstGeom>
                    <a:noFill/>
                    <a:ln>
                      <a:noFill/>
                    </a:ln>
                  </pic:spPr>
                </pic:pic>
              </a:graphicData>
            </a:graphic>
          </wp:inline>
        </w:drawing>
      </w:r>
      <w:r w:rsidR="00533FFF">
        <w:br w:type="page"/>
      </w:r>
    </w:p>
    <w:p w14:paraId="0BCDAEFE" w14:textId="717B9AE6" w:rsidR="00814662" w:rsidRDefault="00814662" w:rsidP="00EF4EB9">
      <w:pPr>
        <w:pStyle w:val="Heading3"/>
      </w:pPr>
      <w:bookmarkStart w:id="97" w:name="_Promotion_of_the"/>
      <w:bookmarkStart w:id="98" w:name="_Toc190194157"/>
      <w:bookmarkEnd w:id="97"/>
      <w:r w:rsidRPr="00DE31DA">
        <w:lastRenderedPageBreak/>
        <w:t>Promotion of the Consultation</w:t>
      </w:r>
      <w:bookmarkEnd w:id="96"/>
      <w:bookmarkEnd w:id="98"/>
    </w:p>
    <w:p w14:paraId="152AD668" w14:textId="0AEE785E" w:rsidR="00925916" w:rsidRPr="00BD2837" w:rsidRDefault="00044A7A" w:rsidP="00925916">
      <w:pPr>
        <w:rPr>
          <w:rStyle w:val="Hyperlink"/>
          <w:i/>
          <w:iCs/>
          <w:color w:val="CC0099"/>
        </w:rPr>
      </w:pPr>
      <w:hyperlink w:anchor="Page6" w:history="1">
        <w:r w:rsidRPr="00BD2837">
          <w:rPr>
            <w:rStyle w:val="Hyperlink"/>
            <w:i/>
            <w:iCs/>
            <w:color w:val="CC0099"/>
          </w:rPr>
          <w:t>Return to Page</w:t>
        </w:r>
        <w:r w:rsidR="0045652C" w:rsidRPr="00BD2837">
          <w:rPr>
            <w:rStyle w:val="Hyperlink"/>
            <w:i/>
            <w:iCs/>
            <w:color w:val="CC0099"/>
          </w:rPr>
          <w:t xml:space="preserve"> 6</w:t>
        </w:r>
      </w:hyperlink>
    </w:p>
    <w:p w14:paraId="25D5137F" w14:textId="77777777" w:rsidR="008B7EE1" w:rsidRDefault="008B7EE1" w:rsidP="008B7EE1">
      <w:r>
        <w:t xml:space="preserve">In addition to the Council’s social media promotion and two CREC mailouts to the Citizens’ Panel, the Budget 2025-26 consultation survey was promoted directly to faith groups, community groups and in other places where it would be possible to engage with less-heard-from groups, including Hubs/libraries.  Some of this work was carried out in collaboration with council colleagues, other work was carried out directly by the CREC engagement team.  The different approaches are detailed below.  </w:t>
      </w:r>
    </w:p>
    <w:p w14:paraId="7A59A887" w14:textId="77777777" w:rsidR="008B7EE1" w:rsidRDefault="008B7EE1" w:rsidP="008B7EE1">
      <w:bookmarkStart w:id="99" w:name="_Toc190194158"/>
      <w:r w:rsidRPr="0065262E">
        <w:rPr>
          <w:rStyle w:val="Heading2Char"/>
        </w:rPr>
        <w:t>Email list, faith places:</w:t>
      </w:r>
      <w:bookmarkEnd w:id="99"/>
      <w:r w:rsidRPr="0065262E">
        <w:rPr>
          <w:rStyle w:val="Heading2Char"/>
        </w:rPr>
        <w:br/>
      </w:r>
      <w:r>
        <w:t xml:space="preserve">91 faith places were emailed asking if they would like to have Budget 2025/26 surveys and posters delivered.  These were: </w:t>
      </w:r>
    </w:p>
    <w:p w14:paraId="5CA3487D" w14:textId="77777777" w:rsidR="008B7EE1" w:rsidRDefault="008B7EE1" w:rsidP="0093136C">
      <w:pPr>
        <w:pStyle w:val="ListParagraph"/>
        <w:numPr>
          <w:ilvl w:val="0"/>
          <w:numId w:val="16"/>
        </w:numPr>
        <w:spacing w:after="0"/>
      </w:pPr>
      <w:r>
        <w:t>Albany Rd Baptist Church</w:t>
      </w:r>
    </w:p>
    <w:p w14:paraId="7F20D094" w14:textId="77777777" w:rsidR="008B7EE1" w:rsidRDefault="008B7EE1" w:rsidP="0093136C">
      <w:pPr>
        <w:pStyle w:val="ListParagraph"/>
        <w:numPr>
          <w:ilvl w:val="0"/>
          <w:numId w:val="16"/>
        </w:numPr>
        <w:spacing w:after="0"/>
      </w:pPr>
      <w:r>
        <w:t>All Saints Llandaff North</w:t>
      </w:r>
    </w:p>
    <w:p w14:paraId="28EEB08F" w14:textId="77777777" w:rsidR="008B7EE1" w:rsidRDefault="008B7EE1" w:rsidP="0093136C">
      <w:pPr>
        <w:pStyle w:val="ListParagraph"/>
        <w:numPr>
          <w:ilvl w:val="0"/>
          <w:numId w:val="16"/>
        </w:numPr>
        <w:spacing w:after="0"/>
      </w:pPr>
      <w:r>
        <w:t>All Saints Rhiwbina</w:t>
      </w:r>
    </w:p>
    <w:p w14:paraId="67F81BEA" w14:textId="77777777" w:rsidR="008B7EE1" w:rsidRDefault="008B7EE1" w:rsidP="0093136C">
      <w:pPr>
        <w:pStyle w:val="ListParagraph"/>
        <w:numPr>
          <w:ilvl w:val="0"/>
          <w:numId w:val="16"/>
        </w:numPr>
        <w:spacing w:after="0"/>
      </w:pPr>
      <w:r>
        <w:t>Al-Manar Centre Trust</w:t>
      </w:r>
    </w:p>
    <w:p w14:paraId="3453C22A" w14:textId="77777777" w:rsidR="008B7EE1" w:rsidRDefault="008B7EE1" w:rsidP="0093136C">
      <w:pPr>
        <w:pStyle w:val="ListParagraph"/>
        <w:numPr>
          <w:ilvl w:val="0"/>
          <w:numId w:val="16"/>
        </w:numPr>
        <w:spacing w:after="0"/>
      </w:pPr>
      <w:r>
        <w:t>Ararat Baptist Church</w:t>
      </w:r>
    </w:p>
    <w:p w14:paraId="0C4C9D27" w14:textId="77777777" w:rsidR="008B7EE1" w:rsidRDefault="008B7EE1" w:rsidP="0093136C">
      <w:pPr>
        <w:pStyle w:val="ListParagraph"/>
        <w:numPr>
          <w:ilvl w:val="0"/>
          <w:numId w:val="16"/>
        </w:numPr>
        <w:spacing w:after="0"/>
      </w:pPr>
      <w:r>
        <w:t>Belmont Tremorfa Family Church</w:t>
      </w:r>
    </w:p>
    <w:p w14:paraId="7235971D" w14:textId="77777777" w:rsidR="008B7EE1" w:rsidRDefault="008B7EE1" w:rsidP="0093136C">
      <w:pPr>
        <w:pStyle w:val="ListParagraph"/>
        <w:numPr>
          <w:ilvl w:val="0"/>
          <w:numId w:val="16"/>
        </w:numPr>
        <w:spacing w:after="0"/>
      </w:pPr>
      <w:r>
        <w:t>Bethel Baptist Church</w:t>
      </w:r>
    </w:p>
    <w:p w14:paraId="0CF32B59" w14:textId="77777777" w:rsidR="008B7EE1" w:rsidRDefault="008B7EE1" w:rsidP="0093136C">
      <w:pPr>
        <w:pStyle w:val="ListParagraph"/>
        <w:numPr>
          <w:ilvl w:val="0"/>
          <w:numId w:val="16"/>
        </w:numPr>
        <w:spacing w:after="0"/>
      </w:pPr>
      <w:r>
        <w:t>Bethesda Church</w:t>
      </w:r>
    </w:p>
    <w:p w14:paraId="67D2B9E4" w14:textId="77777777" w:rsidR="008B7EE1" w:rsidRDefault="008B7EE1" w:rsidP="0093136C">
      <w:pPr>
        <w:pStyle w:val="ListParagraph"/>
        <w:numPr>
          <w:ilvl w:val="0"/>
          <w:numId w:val="16"/>
        </w:numPr>
        <w:spacing w:after="0"/>
      </w:pPr>
      <w:r>
        <w:t>Bethesda United Reformed Church</w:t>
      </w:r>
    </w:p>
    <w:p w14:paraId="1A324163" w14:textId="77777777" w:rsidR="008B7EE1" w:rsidRDefault="008B7EE1" w:rsidP="0093136C">
      <w:pPr>
        <w:pStyle w:val="ListParagraph"/>
        <w:numPr>
          <w:ilvl w:val="0"/>
          <w:numId w:val="16"/>
        </w:numPr>
        <w:spacing w:after="0"/>
      </w:pPr>
      <w:r>
        <w:t>Beulah United Reformed Church Rhiwbina</w:t>
      </w:r>
    </w:p>
    <w:p w14:paraId="1503397A" w14:textId="77777777" w:rsidR="008B7EE1" w:rsidRDefault="008B7EE1" w:rsidP="0093136C">
      <w:pPr>
        <w:pStyle w:val="ListParagraph"/>
        <w:numPr>
          <w:ilvl w:val="0"/>
          <w:numId w:val="16"/>
        </w:numPr>
        <w:spacing w:after="0"/>
      </w:pPr>
      <w:r>
        <w:t>Blessed Sacrament Rumney</w:t>
      </w:r>
    </w:p>
    <w:p w14:paraId="37C0ADE0" w14:textId="77777777" w:rsidR="008B7EE1" w:rsidRDefault="008B7EE1" w:rsidP="0093136C">
      <w:pPr>
        <w:pStyle w:val="ListParagraph"/>
        <w:numPr>
          <w:ilvl w:val="0"/>
          <w:numId w:val="16"/>
        </w:numPr>
        <w:spacing w:after="0"/>
      </w:pPr>
      <w:r>
        <w:t>Canton Uniting Church</w:t>
      </w:r>
    </w:p>
    <w:p w14:paraId="75DB38D2" w14:textId="77777777" w:rsidR="008B7EE1" w:rsidRDefault="008B7EE1" w:rsidP="0093136C">
      <w:pPr>
        <w:pStyle w:val="ListParagraph"/>
        <w:numPr>
          <w:ilvl w:val="0"/>
          <w:numId w:val="16"/>
        </w:numPr>
        <w:spacing w:after="0"/>
      </w:pPr>
      <w:r>
        <w:t>Cardiff Chinese Christian Church</w:t>
      </w:r>
    </w:p>
    <w:p w14:paraId="761FD74F" w14:textId="77777777" w:rsidR="008B7EE1" w:rsidRDefault="008B7EE1" w:rsidP="0093136C">
      <w:pPr>
        <w:pStyle w:val="ListParagraph"/>
        <w:numPr>
          <w:ilvl w:val="0"/>
          <w:numId w:val="16"/>
        </w:numPr>
        <w:spacing w:after="0"/>
      </w:pPr>
      <w:r>
        <w:t>Cardiff Metropolitan Cathedral of St David city centre</w:t>
      </w:r>
    </w:p>
    <w:p w14:paraId="3E93D7D4" w14:textId="77777777" w:rsidR="008B7EE1" w:rsidRDefault="008B7EE1" w:rsidP="0093136C">
      <w:pPr>
        <w:pStyle w:val="ListParagraph"/>
        <w:numPr>
          <w:ilvl w:val="0"/>
          <w:numId w:val="16"/>
        </w:numPr>
        <w:spacing w:after="0"/>
      </w:pPr>
      <w:r>
        <w:t>Cardiff Reform Synagogue</w:t>
      </w:r>
    </w:p>
    <w:p w14:paraId="48CBA9AC" w14:textId="77777777" w:rsidR="008B7EE1" w:rsidRDefault="008B7EE1" w:rsidP="0093136C">
      <w:pPr>
        <w:pStyle w:val="ListParagraph"/>
        <w:numPr>
          <w:ilvl w:val="0"/>
          <w:numId w:val="16"/>
        </w:numPr>
        <w:spacing w:after="0"/>
      </w:pPr>
      <w:r>
        <w:t>Cardiff United Synagogue</w:t>
      </w:r>
    </w:p>
    <w:p w14:paraId="4838F42A" w14:textId="77777777" w:rsidR="008B7EE1" w:rsidRDefault="008B7EE1" w:rsidP="0093136C">
      <w:pPr>
        <w:pStyle w:val="ListParagraph"/>
        <w:numPr>
          <w:ilvl w:val="0"/>
          <w:numId w:val="16"/>
        </w:numPr>
        <w:spacing w:after="0"/>
      </w:pPr>
      <w:r>
        <w:t>Cathays Methodist Church</w:t>
      </w:r>
    </w:p>
    <w:p w14:paraId="4BFBD070" w14:textId="77777777" w:rsidR="008B7EE1" w:rsidRDefault="008B7EE1" w:rsidP="0093136C">
      <w:pPr>
        <w:pStyle w:val="ListParagraph"/>
        <w:numPr>
          <w:ilvl w:val="0"/>
          <w:numId w:val="16"/>
        </w:numPr>
        <w:spacing w:after="0"/>
      </w:pPr>
      <w:r>
        <w:t>Cathedral Road Pontcanna</w:t>
      </w:r>
    </w:p>
    <w:p w14:paraId="16784915" w14:textId="77777777" w:rsidR="008B7EE1" w:rsidRDefault="008B7EE1" w:rsidP="0093136C">
      <w:pPr>
        <w:pStyle w:val="ListParagraph"/>
        <w:numPr>
          <w:ilvl w:val="0"/>
          <w:numId w:val="16"/>
        </w:numPr>
        <w:spacing w:after="0"/>
      </w:pPr>
      <w:r>
        <w:t>Christ Church Radyr</w:t>
      </w:r>
    </w:p>
    <w:p w14:paraId="1F986FCA" w14:textId="77777777" w:rsidR="008B7EE1" w:rsidRDefault="008B7EE1" w:rsidP="0093136C">
      <w:pPr>
        <w:pStyle w:val="ListParagraph"/>
        <w:numPr>
          <w:ilvl w:val="0"/>
          <w:numId w:val="16"/>
        </w:numPr>
        <w:spacing w:after="0"/>
      </w:pPr>
      <w:r>
        <w:t>Christ the King Llanishen</w:t>
      </w:r>
    </w:p>
    <w:p w14:paraId="360564F6" w14:textId="77777777" w:rsidR="008B7EE1" w:rsidRDefault="008B7EE1" w:rsidP="0093136C">
      <w:pPr>
        <w:pStyle w:val="ListParagraph"/>
        <w:numPr>
          <w:ilvl w:val="0"/>
          <w:numId w:val="16"/>
        </w:numPr>
        <w:spacing w:after="0"/>
      </w:pPr>
      <w:r>
        <w:t>Christchurch United Church</w:t>
      </w:r>
    </w:p>
    <w:p w14:paraId="07FEFD46" w14:textId="77777777" w:rsidR="008B7EE1" w:rsidRDefault="008B7EE1" w:rsidP="0093136C">
      <w:pPr>
        <w:pStyle w:val="ListParagraph"/>
        <w:numPr>
          <w:ilvl w:val="0"/>
          <w:numId w:val="16"/>
        </w:numPr>
        <w:spacing w:after="0"/>
      </w:pPr>
      <w:r>
        <w:t>Church of the Resurrection Ely</w:t>
      </w:r>
    </w:p>
    <w:p w14:paraId="5C4719FB" w14:textId="77777777" w:rsidR="008B7EE1" w:rsidRDefault="008B7EE1" w:rsidP="0093136C">
      <w:pPr>
        <w:pStyle w:val="ListParagraph"/>
        <w:numPr>
          <w:ilvl w:val="0"/>
          <w:numId w:val="16"/>
        </w:numPr>
        <w:spacing w:after="0"/>
      </w:pPr>
      <w:r>
        <w:t>City Church Cardiff</w:t>
      </w:r>
    </w:p>
    <w:p w14:paraId="2EBC8AD3" w14:textId="77777777" w:rsidR="008B7EE1" w:rsidRDefault="008B7EE1" w:rsidP="0093136C">
      <w:pPr>
        <w:pStyle w:val="ListParagraph"/>
        <w:numPr>
          <w:ilvl w:val="0"/>
          <w:numId w:val="16"/>
        </w:numPr>
        <w:spacing w:after="0"/>
      </w:pPr>
      <w:r>
        <w:t>Conway Road Methodist Church</w:t>
      </w:r>
    </w:p>
    <w:p w14:paraId="122695ED" w14:textId="77777777" w:rsidR="008B7EE1" w:rsidRDefault="008B7EE1" w:rsidP="0093136C">
      <w:pPr>
        <w:pStyle w:val="ListParagraph"/>
        <w:numPr>
          <w:ilvl w:val="0"/>
          <w:numId w:val="16"/>
        </w:numPr>
        <w:spacing w:after="0"/>
      </w:pPr>
      <w:r>
        <w:t>Cyncoed Methodist Church</w:t>
      </w:r>
    </w:p>
    <w:p w14:paraId="6D524D55" w14:textId="77777777" w:rsidR="008B7EE1" w:rsidRDefault="008B7EE1" w:rsidP="0093136C">
      <w:pPr>
        <w:pStyle w:val="ListParagraph"/>
        <w:numPr>
          <w:ilvl w:val="0"/>
          <w:numId w:val="16"/>
        </w:numPr>
        <w:spacing w:after="0"/>
      </w:pPr>
      <w:r>
        <w:t>Dar-ul-Isra Mosque</w:t>
      </w:r>
    </w:p>
    <w:p w14:paraId="096DA47A" w14:textId="77777777" w:rsidR="008B7EE1" w:rsidRDefault="008B7EE1" w:rsidP="0093136C">
      <w:pPr>
        <w:pStyle w:val="ListParagraph"/>
        <w:numPr>
          <w:ilvl w:val="0"/>
          <w:numId w:val="16"/>
        </w:numPr>
        <w:spacing w:after="0"/>
      </w:pPr>
      <w:r>
        <w:t>Dewi Sant city centre formerly St Andrew's</w:t>
      </w:r>
    </w:p>
    <w:p w14:paraId="4E4B93B1" w14:textId="77777777" w:rsidR="008B7EE1" w:rsidRDefault="008B7EE1" w:rsidP="0093136C">
      <w:pPr>
        <w:pStyle w:val="ListParagraph"/>
        <w:numPr>
          <w:ilvl w:val="0"/>
          <w:numId w:val="16"/>
        </w:numPr>
        <w:spacing w:after="0"/>
      </w:pPr>
      <w:r>
        <w:t>Emmanuel Baptist Church</w:t>
      </w:r>
    </w:p>
    <w:p w14:paraId="446DD00E" w14:textId="77777777" w:rsidR="008B7EE1" w:rsidRDefault="008B7EE1" w:rsidP="0093136C">
      <w:pPr>
        <w:pStyle w:val="ListParagraph"/>
        <w:numPr>
          <w:ilvl w:val="0"/>
          <w:numId w:val="16"/>
        </w:numPr>
        <w:spacing w:after="0"/>
      </w:pPr>
      <w:r>
        <w:t>Gabalfa Baptist Church</w:t>
      </w:r>
    </w:p>
    <w:p w14:paraId="43D3925C" w14:textId="77777777" w:rsidR="008B7EE1" w:rsidRDefault="008B7EE1" w:rsidP="0093136C">
      <w:pPr>
        <w:pStyle w:val="ListParagraph"/>
        <w:numPr>
          <w:ilvl w:val="0"/>
          <w:numId w:val="16"/>
        </w:numPr>
        <w:spacing w:after="0"/>
      </w:pPr>
      <w:r>
        <w:t>Garden of the Lord Tremorfa</w:t>
      </w:r>
    </w:p>
    <w:p w14:paraId="26A2B521" w14:textId="77777777" w:rsidR="008B7EE1" w:rsidRDefault="008B7EE1" w:rsidP="0093136C">
      <w:pPr>
        <w:pStyle w:val="ListParagraph"/>
        <w:numPr>
          <w:ilvl w:val="0"/>
          <w:numId w:val="16"/>
        </w:numPr>
        <w:spacing w:after="0"/>
      </w:pPr>
      <w:r>
        <w:t>Glenwood Church Centre &amp; Wellbeing Space</w:t>
      </w:r>
    </w:p>
    <w:p w14:paraId="4B0B876F" w14:textId="77777777" w:rsidR="008B7EE1" w:rsidRDefault="008B7EE1" w:rsidP="0093136C">
      <w:pPr>
        <w:pStyle w:val="ListParagraph"/>
        <w:numPr>
          <w:ilvl w:val="0"/>
          <w:numId w:val="16"/>
        </w:numPr>
        <w:spacing w:after="0"/>
      </w:pPr>
      <w:r>
        <w:lastRenderedPageBreak/>
        <w:t>Greek Orthodox Church of St Nicholas</w:t>
      </w:r>
    </w:p>
    <w:p w14:paraId="14577C00" w14:textId="77777777" w:rsidR="008B7EE1" w:rsidRDefault="008B7EE1" w:rsidP="0093136C">
      <w:pPr>
        <w:pStyle w:val="ListParagraph"/>
        <w:numPr>
          <w:ilvl w:val="0"/>
          <w:numId w:val="16"/>
        </w:numPr>
        <w:spacing w:after="0"/>
      </w:pPr>
      <w:r>
        <w:t>Heath Evangelical Church</w:t>
      </w:r>
    </w:p>
    <w:p w14:paraId="7B3CDB32" w14:textId="77777777" w:rsidR="008B7EE1" w:rsidRDefault="008B7EE1" w:rsidP="0093136C">
      <w:pPr>
        <w:pStyle w:val="ListParagraph"/>
        <w:numPr>
          <w:ilvl w:val="0"/>
          <w:numId w:val="16"/>
        </w:numPr>
        <w:spacing w:after="0"/>
      </w:pPr>
      <w:r>
        <w:t>Highfields Church</w:t>
      </w:r>
    </w:p>
    <w:p w14:paraId="68B20D24" w14:textId="66D8CEA0" w:rsidR="008B7EE1" w:rsidRDefault="008B7EE1" w:rsidP="0093136C">
      <w:pPr>
        <w:pStyle w:val="ListParagraph"/>
        <w:numPr>
          <w:ilvl w:val="0"/>
          <w:numId w:val="16"/>
        </w:numPr>
        <w:spacing w:after="0"/>
      </w:pPr>
      <w:r>
        <w:t xml:space="preserve">Hindu Cultural Association of </w:t>
      </w:r>
      <w:r w:rsidR="00A27E4B">
        <w:t>Wales</w:t>
      </w:r>
      <w:r>
        <w:t xml:space="preserve"> India </w:t>
      </w:r>
      <w:r w:rsidR="00A27E4B">
        <w:t>Centre</w:t>
      </w:r>
      <w:r>
        <w:t xml:space="preserve"> Cardiff</w:t>
      </w:r>
    </w:p>
    <w:p w14:paraId="11AF0136" w14:textId="77777777" w:rsidR="008B7EE1" w:rsidRDefault="008B7EE1" w:rsidP="0093136C">
      <w:pPr>
        <w:pStyle w:val="ListParagraph"/>
        <w:numPr>
          <w:ilvl w:val="0"/>
          <w:numId w:val="16"/>
        </w:numPr>
        <w:spacing w:after="0"/>
      </w:pPr>
      <w:r>
        <w:t>Holy Family Fairwater and St Mary of the Angels Canton</w:t>
      </w:r>
    </w:p>
    <w:p w14:paraId="01CE3403" w14:textId="77777777" w:rsidR="008B7EE1" w:rsidRDefault="008B7EE1" w:rsidP="0093136C">
      <w:pPr>
        <w:pStyle w:val="ListParagraph"/>
        <w:numPr>
          <w:ilvl w:val="0"/>
          <w:numId w:val="16"/>
        </w:numPr>
        <w:spacing w:after="0"/>
      </w:pPr>
      <w:r>
        <w:t>Jalalia Mosque &amp; Islamic Education Centre</w:t>
      </w:r>
    </w:p>
    <w:p w14:paraId="5EADFDD4" w14:textId="77777777" w:rsidR="008B7EE1" w:rsidRDefault="008B7EE1" w:rsidP="0093136C">
      <w:pPr>
        <w:pStyle w:val="ListParagraph"/>
        <w:numPr>
          <w:ilvl w:val="0"/>
          <w:numId w:val="16"/>
        </w:numPr>
        <w:spacing w:after="0"/>
      </w:pPr>
      <w:r>
        <w:t>Kagyu Samye Dzong</w:t>
      </w:r>
    </w:p>
    <w:p w14:paraId="53EF8456" w14:textId="77777777" w:rsidR="008B7EE1" w:rsidRDefault="008B7EE1" w:rsidP="0093136C">
      <w:pPr>
        <w:pStyle w:val="ListParagraph"/>
        <w:numPr>
          <w:ilvl w:val="0"/>
          <w:numId w:val="16"/>
        </w:numPr>
        <w:spacing w:after="0"/>
      </w:pPr>
      <w:r>
        <w:t>Lisvane Memorial Hall</w:t>
      </w:r>
    </w:p>
    <w:p w14:paraId="26B4AB50" w14:textId="7515D0B2" w:rsidR="008B7EE1" w:rsidRDefault="00A27E4B" w:rsidP="0093136C">
      <w:pPr>
        <w:pStyle w:val="ListParagraph"/>
        <w:numPr>
          <w:ilvl w:val="0"/>
          <w:numId w:val="16"/>
        </w:numPr>
        <w:spacing w:after="0"/>
      </w:pPr>
      <w:r>
        <w:t>Llandaff</w:t>
      </w:r>
      <w:r w:rsidR="008B7EE1">
        <w:t xml:space="preserve"> cathedral</w:t>
      </w:r>
    </w:p>
    <w:p w14:paraId="7C1CEE41" w14:textId="77777777" w:rsidR="008B7EE1" w:rsidRDefault="008B7EE1" w:rsidP="0093136C">
      <w:pPr>
        <w:pStyle w:val="ListParagraph"/>
        <w:numPr>
          <w:ilvl w:val="0"/>
          <w:numId w:val="16"/>
        </w:numPr>
        <w:spacing w:after="0"/>
      </w:pPr>
      <w:r>
        <w:t>Llandaff North Christian Centre</w:t>
      </w:r>
    </w:p>
    <w:p w14:paraId="7CED3DC7" w14:textId="77777777" w:rsidR="008B7EE1" w:rsidRDefault="008B7EE1" w:rsidP="0093136C">
      <w:pPr>
        <w:pStyle w:val="ListParagraph"/>
        <w:numPr>
          <w:ilvl w:val="0"/>
          <w:numId w:val="16"/>
        </w:numPr>
        <w:spacing w:after="0"/>
      </w:pPr>
      <w:r>
        <w:t>Llanishen Baptist Church</w:t>
      </w:r>
    </w:p>
    <w:p w14:paraId="3467F966" w14:textId="77777777" w:rsidR="008B7EE1" w:rsidRDefault="008B7EE1" w:rsidP="0093136C">
      <w:pPr>
        <w:pStyle w:val="ListParagraph"/>
        <w:numPr>
          <w:ilvl w:val="0"/>
          <w:numId w:val="16"/>
        </w:numPr>
        <w:spacing w:after="0"/>
      </w:pPr>
      <w:r>
        <w:t>Llanishen Evangelical Church</w:t>
      </w:r>
    </w:p>
    <w:p w14:paraId="13D78C82" w14:textId="77777777" w:rsidR="008B7EE1" w:rsidRDefault="008B7EE1" w:rsidP="0093136C">
      <w:pPr>
        <w:pStyle w:val="ListParagraph"/>
        <w:numPr>
          <w:ilvl w:val="0"/>
          <w:numId w:val="16"/>
        </w:numPr>
        <w:spacing w:after="0"/>
      </w:pPr>
      <w:r>
        <w:t>Mackintosh Evangelical Church</w:t>
      </w:r>
    </w:p>
    <w:p w14:paraId="4F361185" w14:textId="77777777" w:rsidR="008B7EE1" w:rsidRDefault="008B7EE1" w:rsidP="0093136C">
      <w:pPr>
        <w:pStyle w:val="ListParagraph"/>
        <w:numPr>
          <w:ilvl w:val="0"/>
          <w:numId w:val="16"/>
        </w:numPr>
        <w:spacing w:after="0"/>
      </w:pPr>
      <w:r>
        <w:t>Masjid Umar</w:t>
      </w:r>
    </w:p>
    <w:p w14:paraId="684B014B" w14:textId="77777777" w:rsidR="008B7EE1" w:rsidRDefault="008B7EE1" w:rsidP="0093136C">
      <w:pPr>
        <w:pStyle w:val="ListParagraph"/>
        <w:numPr>
          <w:ilvl w:val="0"/>
          <w:numId w:val="16"/>
        </w:numPr>
        <w:spacing w:after="0"/>
      </w:pPr>
      <w:r>
        <w:t>Park End Presbyterian Church Of Wales</w:t>
      </w:r>
    </w:p>
    <w:p w14:paraId="207D7C41" w14:textId="77777777" w:rsidR="008B7EE1" w:rsidRDefault="008B7EE1" w:rsidP="0093136C">
      <w:pPr>
        <w:pStyle w:val="ListParagraph"/>
        <w:numPr>
          <w:ilvl w:val="0"/>
          <w:numId w:val="16"/>
        </w:numPr>
        <w:spacing w:after="0"/>
      </w:pPr>
      <w:r>
        <w:t>Pentyrch Street Baptist Church</w:t>
      </w:r>
    </w:p>
    <w:p w14:paraId="09149392" w14:textId="77777777" w:rsidR="008B7EE1" w:rsidRDefault="008B7EE1" w:rsidP="0093136C">
      <w:pPr>
        <w:pStyle w:val="ListParagraph"/>
        <w:numPr>
          <w:ilvl w:val="0"/>
          <w:numId w:val="16"/>
        </w:numPr>
        <w:spacing w:after="0"/>
      </w:pPr>
      <w:r>
        <w:t>Pontprennau Community Church Centre</w:t>
      </w:r>
    </w:p>
    <w:p w14:paraId="756E063A" w14:textId="77777777" w:rsidR="008B7EE1" w:rsidRDefault="008B7EE1" w:rsidP="0093136C">
      <w:pPr>
        <w:pStyle w:val="ListParagraph"/>
        <w:numPr>
          <w:ilvl w:val="0"/>
          <w:numId w:val="16"/>
        </w:numPr>
        <w:spacing w:after="0"/>
      </w:pPr>
      <w:r>
        <w:t>Quaker Meeting House</w:t>
      </w:r>
    </w:p>
    <w:p w14:paraId="18F1D622" w14:textId="77777777" w:rsidR="008B7EE1" w:rsidRDefault="008B7EE1" w:rsidP="0093136C">
      <w:pPr>
        <w:pStyle w:val="ListParagraph"/>
        <w:numPr>
          <w:ilvl w:val="0"/>
          <w:numId w:val="16"/>
        </w:numPr>
        <w:spacing w:after="0"/>
      </w:pPr>
      <w:r>
        <w:t>Rhiwbina Baptist Church</w:t>
      </w:r>
    </w:p>
    <w:p w14:paraId="10B0A1F5" w14:textId="77777777" w:rsidR="008B7EE1" w:rsidRDefault="008B7EE1" w:rsidP="0093136C">
      <w:pPr>
        <w:pStyle w:val="ListParagraph"/>
        <w:numPr>
          <w:ilvl w:val="0"/>
          <w:numId w:val="16"/>
        </w:numPr>
        <w:spacing w:after="0"/>
      </w:pPr>
      <w:r>
        <w:t>Rumney Gospel Chapel</w:t>
      </w:r>
    </w:p>
    <w:p w14:paraId="6341F20B" w14:textId="77777777" w:rsidR="008B7EE1" w:rsidRDefault="008B7EE1" w:rsidP="0093136C">
      <w:pPr>
        <w:pStyle w:val="ListParagraph"/>
        <w:numPr>
          <w:ilvl w:val="0"/>
          <w:numId w:val="16"/>
        </w:numPr>
        <w:spacing w:after="0"/>
      </w:pPr>
      <w:r>
        <w:t>Shiloh Pentecostal Fellowship</w:t>
      </w:r>
    </w:p>
    <w:p w14:paraId="73EF791E" w14:textId="77777777" w:rsidR="008B7EE1" w:rsidRDefault="008B7EE1" w:rsidP="0093136C">
      <w:pPr>
        <w:pStyle w:val="ListParagraph"/>
        <w:numPr>
          <w:ilvl w:val="0"/>
          <w:numId w:val="16"/>
        </w:numPr>
        <w:spacing w:after="0"/>
      </w:pPr>
      <w:r>
        <w:t>Shree Swaminarayan Temple Cardiff</w:t>
      </w:r>
    </w:p>
    <w:p w14:paraId="45066E08" w14:textId="77777777" w:rsidR="008B7EE1" w:rsidRDefault="008B7EE1" w:rsidP="0093136C">
      <w:pPr>
        <w:pStyle w:val="ListParagraph"/>
        <w:numPr>
          <w:ilvl w:val="0"/>
          <w:numId w:val="16"/>
        </w:numPr>
        <w:spacing w:after="0"/>
      </w:pPr>
      <w:r>
        <w:t>Sikh Gurdwara Temple Roath</w:t>
      </w:r>
    </w:p>
    <w:p w14:paraId="22B805BF" w14:textId="77777777" w:rsidR="008B7EE1" w:rsidRDefault="008B7EE1" w:rsidP="0093136C">
      <w:pPr>
        <w:pStyle w:val="ListParagraph"/>
        <w:numPr>
          <w:ilvl w:val="0"/>
          <w:numId w:val="16"/>
        </w:numPr>
        <w:spacing w:after="0"/>
      </w:pPr>
      <w:r>
        <w:t>Siloam Baptist Church</w:t>
      </w:r>
    </w:p>
    <w:p w14:paraId="08C125E4" w14:textId="77777777" w:rsidR="008B7EE1" w:rsidRDefault="008B7EE1" w:rsidP="0093136C">
      <w:pPr>
        <w:pStyle w:val="ListParagraph"/>
        <w:numPr>
          <w:ilvl w:val="0"/>
          <w:numId w:val="16"/>
        </w:numPr>
        <w:spacing w:after="0"/>
      </w:pPr>
      <w:r>
        <w:t>St Alban-on-the-Moors Splott</w:t>
      </w:r>
    </w:p>
    <w:p w14:paraId="74D74376" w14:textId="77777777" w:rsidR="008B7EE1" w:rsidRDefault="008B7EE1" w:rsidP="0093136C">
      <w:pPr>
        <w:pStyle w:val="ListParagraph"/>
        <w:numPr>
          <w:ilvl w:val="0"/>
          <w:numId w:val="16"/>
        </w:numPr>
        <w:spacing w:after="0"/>
      </w:pPr>
      <w:r>
        <w:t>St Augustine's Church Rumney</w:t>
      </w:r>
    </w:p>
    <w:p w14:paraId="01440972" w14:textId="77777777" w:rsidR="008B7EE1" w:rsidRDefault="008B7EE1" w:rsidP="0093136C">
      <w:pPr>
        <w:pStyle w:val="ListParagraph"/>
        <w:numPr>
          <w:ilvl w:val="0"/>
          <w:numId w:val="16"/>
        </w:numPr>
        <w:spacing w:after="0"/>
      </w:pPr>
      <w:r>
        <w:t>St Brigid's Llanishen</w:t>
      </w:r>
    </w:p>
    <w:p w14:paraId="2A2B0C65" w14:textId="77777777" w:rsidR="008B7EE1" w:rsidRDefault="008B7EE1" w:rsidP="0093136C">
      <w:pPr>
        <w:pStyle w:val="ListParagraph"/>
        <w:numPr>
          <w:ilvl w:val="0"/>
          <w:numId w:val="16"/>
        </w:numPr>
        <w:spacing w:after="0"/>
      </w:pPr>
      <w:r>
        <w:t>St Cadoc's Church Llanrumney</w:t>
      </w:r>
    </w:p>
    <w:p w14:paraId="50873816" w14:textId="77777777" w:rsidR="008B7EE1" w:rsidRDefault="008B7EE1" w:rsidP="0093136C">
      <w:pPr>
        <w:pStyle w:val="ListParagraph"/>
        <w:numPr>
          <w:ilvl w:val="0"/>
          <w:numId w:val="16"/>
        </w:numPr>
        <w:spacing w:after="0"/>
      </w:pPr>
      <w:r>
        <w:t>St David's Evangelical Lutheran Church</w:t>
      </w:r>
    </w:p>
    <w:p w14:paraId="6E7F8E93" w14:textId="77777777" w:rsidR="008B7EE1" w:rsidRDefault="008B7EE1" w:rsidP="0093136C">
      <w:pPr>
        <w:pStyle w:val="ListParagraph"/>
        <w:numPr>
          <w:ilvl w:val="0"/>
          <w:numId w:val="16"/>
        </w:numPr>
        <w:spacing w:after="0"/>
      </w:pPr>
      <w:r>
        <w:t>St Dyfrig and St Samson Grangetown</w:t>
      </w:r>
    </w:p>
    <w:p w14:paraId="2E8D992F" w14:textId="77777777" w:rsidR="008B7EE1" w:rsidRDefault="008B7EE1" w:rsidP="0093136C">
      <w:pPr>
        <w:pStyle w:val="ListParagraph"/>
        <w:numPr>
          <w:ilvl w:val="0"/>
          <w:numId w:val="16"/>
        </w:numPr>
        <w:spacing w:after="0"/>
      </w:pPr>
      <w:r>
        <w:t>St Edeyrn's Old St Mellons</w:t>
      </w:r>
    </w:p>
    <w:p w14:paraId="093A7C9D" w14:textId="77777777" w:rsidR="008B7EE1" w:rsidRDefault="008B7EE1" w:rsidP="0093136C">
      <w:pPr>
        <w:pStyle w:val="ListParagraph"/>
        <w:numPr>
          <w:ilvl w:val="0"/>
          <w:numId w:val="16"/>
        </w:numPr>
        <w:spacing w:after="0"/>
      </w:pPr>
      <w:r>
        <w:t>St Edward the Confessor Roath</w:t>
      </w:r>
    </w:p>
    <w:p w14:paraId="23CB5307" w14:textId="77777777" w:rsidR="008B7EE1" w:rsidRDefault="008B7EE1" w:rsidP="0093136C">
      <w:pPr>
        <w:pStyle w:val="ListParagraph"/>
        <w:numPr>
          <w:ilvl w:val="0"/>
          <w:numId w:val="16"/>
        </w:numPr>
        <w:spacing w:after="0"/>
      </w:pPr>
      <w:r>
        <w:t>St Faith's Llanishen</w:t>
      </w:r>
    </w:p>
    <w:p w14:paraId="4A3CEBAA" w14:textId="77777777" w:rsidR="008B7EE1" w:rsidRDefault="008B7EE1" w:rsidP="0093136C">
      <w:pPr>
        <w:pStyle w:val="ListParagraph"/>
        <w:numPr>
          <w:ilvl w:val="0"/>
          <w:numId w:val="16"/>
        </w:numPr>
        <w:spacing w:after="0"/>
      </w:pPr>
      <w:r>
        <w:t>St Francis &amp; St Clare's Parish Ely</w:t>
      </w:r>
    </w:p>
    <w:p w14:paraId="1E29B479" w14:textId="77777777" w:rsidR="008B7EE1" w:rsidRDefault="008B7EE1" w:rsidP="0093136C">
      <w:pPr>
        <w:pStyle w:val="ListParagraph"/>
        <w:numPr>
          <w:ilvl w:val="0"/>
          <w:numId w:val="16"/>
        </w:numPr>
        <w:spacing w:after="0"/>
      </w:pPr>
      <w:r>
        <w:t>St Isan's Llanishen</w:t>
      </w:r>
    </w:p>
    <w:p w14:paraId="40FD4605" w14:textId="77777777" w:rsidR="008B7EE1" w:rsidRDefault="008B7EE1" w:rsidP="0093136C">
      <w:pPr>
        <w:pStyle w:val="ListParagraph"/>
        <w:numPr>
          <w:ilvl w:val="0"/>
          <w:numId w:val="16"/>
        </w:numPr>
        <w:spacing w:after="0"/>
      </w:pPr>
      <w:r>
        <w:t>St John the Baptist Danescourt</w:t>
      </w:r>
    </w:p>
    <w:p w14:paraId="4F741345" w14:textId="77777777" w:rsidR="008B7EE1" w:rsidRDefault="008B7EE1" w:rsidP="0093136C">
      <w:pPr>
        <w:pStyle w:val="ListParagraph"/>
        <w:numPr>
          <w:ilvl w:val="0"/>
          <w:numId w:val="16"/>
        </w:numPr>
        <w:spacing w:after="0"/>
      </w:pPr>
      <w:r>
        <w:t>St John the Evangelist Canton The Reverend Canon J Gould</w:t>
      </w:r>
    </w:p>
    <w:p w14:paraId="331415A9" w14:textId="77777777" w:rsidR="008B7EE1" w:rsidRDefault="008B7EE1" w:rsidP="0093136C">
      <w:pPr>
        <w:pStyle w:val="ListParagraph"/>
        <w:numPr>
          <w:ilvl w:val="0"/>
          <w:numId w:val="16"/>
        </w:numPr>
        <w:spacing w:after="0"/>
      </w:pPr>
      <w:r>
        <w:t>St Joseph's Gabalfa</w:t>
      </w:r>
    </w:p>
    <w:p w14:paraId="248FB4D6" w14:textId="77777777" w:rsidR="008B7EE1" w:rsidRDefault="008B7EE1" w:rsidP="0093136C">
      <w:pPr>
        <w:pStyle w:val="ListParagraph"/>
        <w:numPr>
          <w:ilvl w:val="0"/>
          <w:numId w:val="16"/>
        </w:numPr>
        <w:spacing w:after="0"/>
      </w:pPr>
      <w:r>
        <w:t>St Luke's Canton</w:t>
      </w:r>
    </w:p>
    <w:p w14:paraId="38193150" w14:textId="77777777" w:rsidR="008B7EE1" w:rsidRDefault="008B7EE1" w:rsidP="0093136C">
      <w:pPr>
        <w:pStyle w:val="ListParagraph"/>
        <w:numPr>
          <w:ilvl w:val="0"/>
          <w:numId w:val="16"/>
        </w:numPr>
        <w:spacing w:after="0"/>
      </w:pPr>
      <w:r>
        <w:t>St Margarets Church Roath</w:t>
      </w:r>
    </w:p>
    <w:p w14:paraId="39858D0D" w14:textId="77777777" w:rsidR="008B7EE1" w:rsidRDefault="008B7EE1" w:rsidP="0093136C">
      <w:pPr>
        <w:pStyle w:val="ListParagraph"/>
        <w:numPr>
          <w:ilvl w:val="0"/>
          <w:numId w:val="16"/>
        </w:numPr>
        <w:spacing w:after="0"/>
      </w:pPr>
      <w:r>
        <w:t>St Mark'sGabalfa</w:t>
      </w:r>
    </w:p>
    <w:p w14:paraId="5380EE09" w14:textId="77777777" w:rsidR="008B7EE1" w:rsidRDefault="008B7EE1" w:rsidP="0093136C">
      <w:pPr>
        <w:pStyle w:val="ListParagraph"/>
        <w:numPr>
          <w:ilvl w:val="0"/>
          <w:numId w:val="16"/>
        </w:numPr>
        <w:spacing w:after="0"/>
      </w:pPr>
      <w:r>
        <w:t>St Martin's Roath</w:t>
      </w:r>
    </w:p>
    <w:p w14:paraId="14389F98" w14:textId="77777777" w:rsidR="008B7EE1" w:rsidRDefault="008B7EE1" w:rsidP="0093136C">
      <w:pPr>
        <w:pStyle w:val="ListParagraph"/>
        <w:numPr>
          <w:ilvl w:val="0"/>
          <w:numId w:val="16"/>
        </w:numPr>
        <w:spacing w:after="0"/>
      </w:pPr>
      <w:r>
        <w:t>St Mary the Virgin Butetown</w:t>
      </w:r>
    </w:p>
    <w:p w14:paraId="5B4F5944" w14:textId="77777777" w:rsidR="008B7EE1" w:rsidRDefault="008B7EE1" w:rsidP="0093136C">
      <w:pPr>
        <w:pStyle w:val="ListParagraph"/>
        <w:numPr>
          <w:ilvl w:val="0"/>
          <w:numId w:val="16"/>
        </w:numPr>
        <w:spacing w:after="0"/>
      </w:pPr>
      <w:r>
        <w:t>St Mary's Whitchurch</w:t>
      </w:r>
    </w:p>
    <w:p w14:paraId="0E2077BF" w14:textId="77777777" w:rsidR="008B7EE1" w:rsidRDefault="008B7EE1" w:rsidP="0093136C">
      <w:pPr>
        <w:pStyle w:val="ListParagraph"/>
        <w:numPr>
          <w:ilvl w:val="0"/>
          <w:numId w:val="16"/>
        </w:numPr>
        <w:spacing w:after="0"/>
      </w:pPr>
      <w:r>
        <w:lastRenderedPageBreak/>
        <w:t>St Mellons Baptist Church</w:t>
      </w:r>
    </w:p>
    <w:p w14:paraId="0E9E9F66" w14:textId="77777777" w:rsidR="008B7EE1" w:rsidRDefault="008B7EE1" w:rsidP="0093136C">
      <w:pPr>
        <w:pStyle w:val="ListParagraph"/>
        <w:numPr>
          <w:ilvl w:val="0"/>
          <w:numId w:val="16"/>
        </w:numPr>
        <w:spacing w:after="0"/>
      </w:pPr>
      <w:r>
        <w:t>St Michael and All Angels Cathays</w:t>
      </w:r>
    </w:p>
    <w:p w14:paraId="7655CAB1" w14:textId="77777777" w:rsidR="008B7EE1" w:rsidRDefault="008B7EE1" w:rsidP="0093136C">
      <w:pPr>
        <w:pStyle w:val="ListParagraph"/>
        <w:numPr>
          <w:ilvl w:val="0"/>
          <w:numId w:val="16"/>
        </w:numPr>
        <w:spacing w:after="0"/>
      </w:pPr>
      <w:r>
        <w:t>St Patrick's Grangetown</w:t>
      </w:r>
    </w:p>
    <w:p w14:paraId="544DE2CF" w14:textId="77777777" w:rsidR="008B7EE1" w:rsidRDefault="008B7EE1" w:rsidP="0093136C">
      <w:pPr>
        <w:pStyle w:val="ListParagraph"/>
        <w:numPr>
          <w:ilvl w:val="0"/>
          <w:numId w:val="16"/>
        </w:numPr>
        <w:spacing w:after="0"/>
      </w:pPr>
      <w:r>
        <w:t>St Paul's Cyncoed</w:t>
      </w:r>
    </w:p>
    <w:p w14:paraId="4B02F870" w14:textId="77777777" w:rsidR="008B7EE1" w:rsidRDefault="008B7EE1" w:rsidP="0093136C">
      <w:pPr>
        <w:pStyle w:val="ListParagraph"/>
        <w:numPr>
          <w:ilvl w:val="0"/>
          <w:numId w:val="16"/>
        </w:numPr>
        <w:spacing w:after="0"/>
      </w:pPr>
      <w:r>
        <w:t>St Paul's Grangetown The Reverend C J Lee</w:t>
      </w:r>
    </w:p>
    <w:p w14:paraId="4C01C757" w14:textId="77777777" w:rsidR="008B7EE1" w:rsidRDefault="008B7EE1" w:rsidP="0093136C">
      <w:pPr>
        <w:pStyle w:val="ListParagraph"/>
        <w:numPr>
          <w:ilvl w:val="0"/>
          <w:numId w:val="16"/>
        </w:numPr>
        <w:spacing w:after="0"/>
      </w:pPr>
      <w:r>
        <w:t>St Philip Tremorfa The Reverend W E L Souter</w:t>
      </w:r>
    </w:p>
    <w:p w14:paraId="7B492899" w14:textId="77777777" w:rsidR="008B7EE1" w:rsidRDefault="008B7EE1" w:rsidP="0093136C">
      <w:pPr>
        <w:pStyle w:val="ListParagraph"/>
        <w:numPr>
          <w:ilvl w:val="0"/>
          <w:numId w:val="16"/>
        </w:numPr>
        <w:spacing w:after="0"/>
      </w:pPr>
      <w:r>
        <w:t>St Saviour's Splott</w:t>
      </w:r>
    </w:p>
    <w:p w14:paraId="40A7672C" w14:textId="77777777" w:rsidR="008B7EE1" w:rsidRDefault="008B7EE1" w:rsidP="0093136C">
      <w:pPr>
        <w:pStyle w:val="ListParagraph"/>
        <w:numPr>
          <w:ilvl w:val="0"/>
          <w:numId w:val="16"/>
        </w:numPr>
        <w:spacing w:after="0"/>
      </w:pPr>
      <w:r>
        <w:t>St Thomas's Birchgrove Rev Peter Mortimer Mission and Outreach</w:t>
      </w:r>
    </w:p>
    <w:p w14:paraId="712DEAE8" w14:textId="77777777" w:rsidR="008B7EE1" w:rsidRDefault="008B7EE1" w:rsidP="0093136C">
      <w:pPr>
        <w:pStyle w:val="ListParagraph"/>
        <w:numPr>
          <w:ilvl w:val="0"/>
          <w:numId w:val="16"/>
        </w:numPr>
        <w:spacing w:after="0"/>
      </w:pPr>
      <w:r>
        <w:t>St. Andrew's United Reformed Church and Church of St Andrew &amp; St Teilo Cathays</w:t>
      </w:r>
    </w:p>
    <w:p w14:paraId="0999C404" w14:textId="77777777" w:rsidR="008B7EE1" w:rsidRDefault="008B7EE1" w:rsidP="0093136C">
      <w:pPr>
        <w:pStyle w:val="ListParagraph"/>
        <w:numPr>
          <w:ilvl w:val="0"/>
          <w:numId w:val="16"/>
        </w:numPr>
        <w:spacing w:after="0"/>
      </w:pPr>
      <w:r>
        <w:t>St. Catherine's Church Hall The Reverend Canon J Gould</w:t>
      </w:r>
    </w:p>
    <w:p w14:paraId="6B017922" w14:textId="77777777" w:rsidR="008B7EE1" w:rsidRDefault="008B7EE1" w:rsidP="0093136C">
      <w:pPr>
        <w:pStyle w:val="ListParagraph"/>
        <w:numPr>
          <w:ilvl w:val="0"/>
          <w:numId w:val="16"/>
        </w:numPr>
        <w:spacing w:after="0"/>
      </w:pPr>
      <w:r>
        <w:t>Tabernacle Cardiff</w:t>
      </w:r>
    </w:p>
    <w:p w14:paraId="32910995" w14:textId="77777777" w:rsidR="008B7EE1" w:rsidRDefault="008B7EE1" w:rsidP="0093136C">
      <w:pPr>
        <w:pStyle w:val="ListParagraph"/>
        <w:numPr>
          <w:ilvl w:val="0"/>
          <w:numId w:val="16"/>
        </w:numPr>
        <w:spacing w:after="0"/>
      </w:pPr>
      <w:r>
        <w:t>The Church of the Resurrection</w:t>
      </w:r>
    </w:p>
    <w:p w14:paraId="01297944" w14:textId="77777777" w:rsidR="008B7EE1" w:rsidRDefault="008B7EE1" w:rsidP="0093136C">
      <w:pPr>
        <w:pStyle w:val="ListParagraph"/>
        <w:numPr>
          <w:ilvl w:val="0"/>
          <w:numId w:val="16"/>
        </w:numPr>
        <w:spacing w:after="0"/>
      </w:pPr>
      <w:r>
        <w:t>Thornhill Church</w:t>
      </w:r>
    </w:p>
    <w:p w14:paraId="2F1DDAE7" w14:textId="77777777" w:rsidR="008B7EE1" w:rsidRDefault="008B7EE1" w:rsidP="0093136C">
      <w:pPr>
        <w:pStyle w:val="ListParagraph"/>
        <w:numPr>
          <w:ilvl w:val="0"/>
          <w:numId w:val="16"/>
        </w:numPr>
        <w:spacing w:after="0"/>
      </w:pPr>
      <w:r>
        <w:t>Tredegarville Baptist Church</w:t>
      </w:r>
    </w:p>
    <w:p w14:paraId="2763A869" w14:textId="77777777" w:rsidR="008B7EE1" w:rsidRDefault="008B7EE1" w:rsidP="0093136C">
      <w:pPr>
        <w:pStyle w:val="ListParagraph"/>
        <w:numPr>
          <w:ilvl w:val="0"/>
          <w:numId w:val="16"/>
        </w:numPr>
        <w:spacing w:after="0"/>
      </w:pPr>
      <w:r>
        <w:t>University Catholic Chaplaincy</w:t>
      </w:r>
    </w:p>
    <w:p w14:paraId="354096FB" w14:textId="77777777" w:rsidR="008B7EE1" w:rsidRDefault="008B7EE1" w:rsidP="0093136C">
      <w:pPr>
        <w:pStyle w:val="ListParagraph"/>
        <w:numPr>
          <w:ilvl w:val="0"/>
          <w:numId w:val="16"/>
        </w:numPr>
        <w:spacing w:after="0"/>
      </w:pPr>
      <w:r>
        <w:t>Wesley Methodist Church Cardiff</w:t>
      </w:r>
    </w:p>
    <w:p w14:paraId="09ECDA50" w14:textId="77777777" w:rsidR="008B7EE1" w:rsidRDefault="008B7EE1" w:rsidP="0093136C">
      <w:pPr>
        <w:pStyle w:val="ListParagraph"/>
        <w:numPr>
          <w:ilvl w:val="0"/>
          <w:numId w:val="16"/>
        </w:numPr>
        <w:spacing w:after="0"/>
      </w:pPr>
      <w:r>
        <w:t>Whitchurch Methodist Church</w:t>
      </w:r>
    </w:p>
    <w:p w14:paraId="5E7FF6F4" w14:textId="77777777" w:rsidR="008B7EE1" w:rsidRDefault="008B7EE1" w:rsidP="008B7EE1"/>
    <w:p w14:paraId="6E31E690" w14:textId="77777777" w:rsidR="008B7EE1" w:rsidRPr="0065262E" w:rsidRDefault="008B7EE1" w:rsidP="0065262E">
      <w:pPr>
        <w:pStyle w:val="Heading2"/>
      </w:pPr>
      <w:bookmarkStart w:id="100" w:name="_Toc190194159"/>
      <w:r w:rsidRPr="0065262E">
        <w:t>Council colleagues</w:t>
      </w:r>
      <w:bookmarkEnd w:id="100"/>
    </w:p>
    <w:p w14:paraId="0B670479" w14:textId="77777777" w:rsidR="008B7EE1" w:rsidRDefault="008B7EE1" w:rsidP="008B7EE1">
      <w:r>
        <w:t xml:space="preserve">Council colleagues / teams were approached for their support. This provided opportunities for a ‘reminder’ message and broadened the reach.  For example, Cardiff Commitment shared the survey widely: </w:t>
      </w:r>
    </w:p>
    <w:p w14:paraId="0A2347A3" w14:textId="77777777" w:rsidR="008B7EE1" w:rsidRPr="00646451" w:rsidRDefault="008B7EE1" w:rsidP="00646451">
      <w:pPr>
        <w:ind w:left="426"/>
        <w:rPr>
          <w:i/>
          <w:iCs/>
        </w:rPr>
      </w:pPr>
      <w:r w:rsidRPr="00646451">
        <w:rPr>
          <w:i/>
          <w:iCs/>
        </w:rPr>
        <w:t xml:space="preserve">"The email was sent to our distribution list which included a wide range of organizations, including Into Work Advice Services, Housing and Communities, Children's Services, Youth Justice, NHS Wales, and Careers Wales, among others. It also reached education-focused groups such as the Education Achievement Service, EOTAS, and Head of Schools. </w:t>
      </w:r>
    </w:p>
    <w:p w14:paraId="067FFC1B" w14:textId="77777777" w:rsidR="008B7EE1" w:rsidRPr="00646451" w:rsidRDefault="008B7EE1" w:rsidP="00646451">
      <w:pPr>
        <w:ind w:left="426"/>
        <w:rPr>
          <w:i/>
          <w:iCs/>
        </w:rPr>
      </w:pPr>
      <w:r w:rsidRPr="00646451">
        <w:rPr>
          <w:i/>
          <w:iCs/>
        </w:rPr>
        <w:t>Additionally, it included Cardiff Council departments, South Wales Police, Cardiff Youth Services, and external partners like Action for Children, UNICEF, and Llamau, as well as heads of schools and other education leaders."</w:t>
      </w:r>
    </w:p>
    <w:p w14:paraId="7FC4041B" w14:textId="77777777" w:rsidR="00EB7F2E" w:rsidRDefault="008B7EE1" w:rsidP="008B7EE1">
      <w:r>
        <w:t>Cardiff Council teams that supported promotion of the consultation included:</w:t>
      </w:r>
    </w:p>
    <w:p w14:paraId="76F73AA6" w14:textId="6A2697BD" w:rsidR="008B7EE1" w:rsidRDefault="008B7EE1" w:rsidP="00EB7F2E">
      <w:pPr>
        <w:pStyle w:val="ListParagraph"/>
        <w:numPr>
          <w:ilvl w:val="0"/>
          <w:numId w:val="16"/>
        </w:numPr>
        <w:spacing w:after="0"/>
      </w:pPr>
      <w:r>
        <w:t>CC Access Equality Group / Access Forum</w:t>
      </w:r>
    </w:p>
    <w:p w14:paraId="0591DDE8" w14:textId="77777777" w:rsidR="008B7EE1" w:rsidRDefault="008B7EE1" w:rsidP="00EB7F2E">
      <w:pPr>
        <w:pStyle w:val="ListParagraph"/>
        <w:numPr>
          <w:ilvl w:val="0"/>
          <w:numId w:val="16"/>
        </w:numPr>
        <w:spacing w:after="0"/>
      </w:pPr>
      <w:r>
        <w:t>CC Age Friendly Cardiff</w:t>
      </w:r>
    </w:p>
    <w:p w14:paraId="47FABA76" w14:textId="77777777" w:rsidR="008B7EE1" w:rsidRDefault="008B7EE1" w:rsidP="00EB7F2E">
      <w:pPr>
        <w:pStyle w:val="ListParagraph"/>
        <w:numPr>
          <w:ilvl w:val="0"/>
          <w:numId w:val="16"/>
        </w:numPr>
        <w:spacing w:after="0"/>
      </w:pPr>
      <w:r>
        <w:t>CC Ageing Well team</w:t>
      </w:r>
    </w:p>
    <w:p w14:paraId="78D02F02" w14:textId="77777777" w:rsidR="008B7EE1" w:rsidRDefault="008B7EE1" w:rsidP="00EB7F2E">
      <w:pPr>
        <w:pStyle w:val="ListParagraph"/>
        <w:numPr>
          <w:ilvl w:val="0"/>
          <w:numId w:val="16"/>
        </w:numPr>
        <w:spacing w:after="0"/>
      </w:pPr>
      <w:r>
        <w:t>CC Allotments</w:t>
      </w:r>
    </w:p>
    <w:p w14:paraId="65A86060" w14:textId="77777777" w:rsidR="008B7EE1" w:rsidRDefault="008B7EE1" w:rsidP="00EB7F2E">
      <w:pPr>
        <w:pStyle w:val="ListParagraph"/>
        <w:numPr>
          <w:ilvl w:val="0"/>
          <w:numId w:val="16"/>
        </w:numPr>
        <w:spacing w:after="0"/>
      </w:pPr>
      <w:r>
        <w:t>CC Bilingual Cardiff Forum</w:t>
      </w:r>
    </w:p>
    <w:p w14:paraId="07863E6F" w14:textId="77777777" w:rsidR="008B7EE1" w:rsidRDefault="008B7EE1" w:rsidP="00EB7F2E">
      <w:pPr>
        <w:pStyle w:val="ListParagraph"/>
        <w:numPr>
          <w:ilvl w:val="0"/>
          <w:numId w:val="16"/>
        </w:numPr>
        <w:spacing w:after="0"/>
      </w:pPr>
      <w:r>
        <w:t xml:space="preserve">CC Cardiff 50+ Forum </w:t>
      </w:r>
    </w:p>
    <w:p w14:paraId="4415EFF5" w14:textId="77777777" w:rsidR="008B7EE1" w:rsidRDefault="008B7EE1" w:rsidP="00EB7F2E">
      <w:pPr>
        <w:pStyle w:val="ListParagraph"/>
        <w:numPr>
          <w:ilvl w:val="0"/>
          <w:numId w:val="16"/>
        </w:numPr>
        <w:spacing w:after="0"/>
      </w:pPr>
      <w:r>
        <w:t>CC Cardiff Care Homes</w:t>
      </w:r>
    </w:p>
    <w:p w14:paraId="18A3565C" w14:textId="77777777" w:rsidR="008B7EE1" w:rsidRDefault="008B7EE1" w:rsidP="00EB7F2E">
      <w:pPr>
        <w:pStyle w:val="ListParagraph"/>
        <w:numPr>
          <w:ilvl w:val="0"/>
          <w:numId w:val="16"/>
        </w:numPr>
        <w:spacing w:after="0"/>
      </w:pPr>
      <w:r>
        <w:t>CC Cardiff Castle</w:t>
      </w:r>
    </w:p>
    <w:p w14:paraId="4D34BE6B" w14:textId="77777777" w:rsidR="008B7EE1" w:rsidRDefault="008B7EE1" w:rsidP="00EB7F2E">
      <w:pPr>
        <w:pStyle w:val="ListParagraph"/>
        <w:numPr>
          <w:ilvl w:val="0"/>
          <w:numId w:val="16"/>
        </w:numPr>
        <w:spacing w:after="0"/>
      </w:pPr>
      <w:r>
        <w:t xml:space="preserve">CC Cardiff Commitment </w:t>
      </w:r>
    </w:p>
    <w:p w14:paraId="7B79F525" w14:textId="77777777" w:rsidR="008B7EE1" w:rsidRDefault="008B7EE1" w:rsidP="00EB7F2E">
      <w:pPr>
        <w:pStyle w:val="ListParagraph"/>
        <w:numPr>
          <w:ilvl w:val="0"/>
          <w:numId w:val="16"/>
        </w:numPr>
        <w:spacing w:after="0"/>
      </w:pPr>
      <w:r>
        <w:t>CC Cardiff Market</w:t>
      </w:r>
    </w:p>
    <w:p w14:paraId="10BE8A53" w14:textId="77777777" w:rsidR="008B7EE1" w:rsidRDefault="008B7EE1" w:rsidP="00EB7F2E">
      <w:pPr>
        <w:pStyle w:val="ListParagraph"/>
        <w:numPr>
          <w:ilvl w:val="0"/>
          <w:numId w:val="16"/>
        </w:numPr>
        <w:spacing w:after="0"/>
      </w:pPr>
      <w:r>
        <w:t>CC Cardiff Youth Services (aged 11-25)</w:t>
      </w:r>
    </w:p>
    <w:p w14:paraId="78CD4B9F" w14:textId="77777777" w:rsidR="008B7EE1" w:rsidRDefault="008B7EE1" w:rsidP="00EB7F2E">
      <w:pPr>
        <w:pStyle w:val="ListParagraph"/>
        <w:numPr>
          <w:ilvl w:val="0"/>
          <w:numId w:val="16"/>
        </w:numPr>
        <w:spacing w:after="0"/>
      </w:pPr>
      <w:r>
        <w:lastRenderedPageBreak/>
        <w:t xml:space="preserve">CC Child Friendly City Team </w:t>
      </w:r>
    </w:p>
    <w:p w14:paraId="76DAF8D0" w14:textId="77777777" w:rsidR="008B7EE1" w:rsidRDefault="008B7EE1" w:rsidP="00EB7F2E">
      <w:pPr>
        <w:pStyle w:val="ListParagraph"/>
        <w:numPr>
          <w:ilvl w:val="0"/>
          <w:numId w:val="16"/>
        </w:numPr>
        <w:spacing w:after="0"/>
      </w:pPr>
      <w:r>
        <w:t>CC Children Play Service Team</w:t>
      </w:r>
    </w:p>
    <w:p w14:paraId="49882CB0" w14:textId="77777777" w:rsidR="008B7EE1" w:rsidRDefault="008B7EE1" w:rsidP="00EB7F2E">
      <w:pPr>
        <w:pStyle w:val="ListParagraph"/>
        <w:numPr>
          <w:ilvl w:val="0"/>
          <w:numId w:val="16"/>
        </w:numPr>
        <w:spacing w:after="0"/>
      </w:pPr>
      <w:r>
        <w:t>CC Community Cohesion Team</w:t>
      </w:r>
    </w:p>
    <w:p w14:paraId="08272FC9" w14:textId="77777777" w:rsidR="008B7EE1" w:rsidRDefault="008B7EE1" w:rsidP="00EB7F2E">
      <w:pPr>
        <w:pStyle w:val="ListParagraph"/>
        <w:numPr>
          <w:ilvl w:val="0"/>
          <w:numId w:val="16"/>
        </w:numPr>
        <w:spacing w:after="0"/>
      </w:pPr>
      <w:r>
        <w:t>CC Community Volunteers (Wellbeing Team)</w:t>
      </w:r>
    </w:p>
    <w:p w14:paraId="6260EF4F" w14:textId="77777777" w:rsidR="008B7EE1" w:rsidRDefault="008B7EE1" w:rsidP="00EB7F2E">
      <w:pPr>
        <w:pStyle w:val="ListParagraph"/>
        <w:numPr>
          <w:ilvl w:val="0"/>
          <w:numId w:val="16"/>
        </w:numPr>
        <w:spacing w:after="0"/>
      </w:pPr>
      <w:r>
        <w:t>CC Dementia Friendly Cardiff</w:t>
      </w:r>
    </w:p>
    <w:p w14:paraId="3BC999DE" w14:textId="77777777" w:rsidR="008B7EE1" w:rsidRDefault="008B7EE1" w:rsidP="00EB7F2E">
      <w:pPr>
        <w:pStyle w:val="ListParagraph"/>
        <w:numPr>
          <w:ilvl w:val="0"/>
          <w:numId w:val="16"/>
        </w:numPr>
        <w:spacing w:after="0"/>
      </w:pPr>
      <w:r>
        <w:t>CC Democratic Services</w:t>
      </w:r>
    </w:p>
    <w:p w14:paraId="4020B044" w14:textId="77777777" w:rsidR="008B7EE1" w:rsidRDefault="008B7EE1" w:rsidP="00EB7F2E">
      <w:pPr>
        <w:pStyle w:val="ListParagraph"/>
        <w:numPr>
          <w:ilvl w:val="0"/>
          <w:numId w:val="16"/>
        </w:numPr>
        <w:spacing w:after="0"/>
      </w:pPr>
      <w:r>
        <w:t>CC Disability Employee Network</w:t>
      </w:r>
    </w:p>
    <w:p w14:paraId="4116F9A5" w14:textId="77777777" w:rsidR="008B7EE1" w:rsidRDefault="008B7EE1" w:rsidP="00EB7F2E">
      <w:pPr>
        <w:pStyle w:val="ListParagraph"/>
        <w:numPr>
          <w:ilvl w:val="0"/>
          <w:numId w:val="16"/>
        </w:numPr>
        <w:spacing w:after="0"/>
      </w:pPr>
      <w:r>
        <w:t>CC Fairwater Care Hub</w:t>
      </w:r>
    </w:p>
    <w:p w14:paraId="2973F9B9" w14:textId="77777777" w:rsidR="008B7EE1" w:rsidRDefault="008B7EE1" w:rsidP="00EB7F2E">
      <w:pPr>
        <w:pStyle w:val="ListParagraph"/>
        <w:numPr>
          <w:ilvl w:val="0"/>
          <w:numId w:val="16"/>
        </w:numPr>
        <w:spacing w:after="0"/>
      </w:pPr>
      <w:r>
        <w:t>CC Family Help Team - access to Family Gateway Team</w:t>
      </w:r>
    </w:p>
    <w:p w14:paraId="613FEC52" w14:textId="77777777" w:rsidR="008B7EE1" w:rsidRDefault="008B7EE1" w:rsidP="00EB7F2E">
      <w:pPr>
        <w:pStyle w:val="ListParagraph"/>
        <w:numPr>
          <w:ilvl w:val="0"/>
          <w:numId w:val="16"/>
        </w:numPr>
        <w:spacing w:after="0"/>
      </w:pPr>
      <w:r>
        <w:t>CC Flying Start (Grangetown, Butetown)</w:t>
      </w:r>
    </w:p>
    <w:p w14:paraId="6C59F5E1" w14:textId="77777777" w:rsidR="008B7EE1" w:rsidRDefault="008B7EE1" w:rsidP="00EB7F2E">
      <w:pPr>
        <w:pStyle w:val="ListParagraph"/>
        <w:numPr>
          <w:ilvl w:val="0"/>
          <w:numId w:val="16"/>
        </w:numPr>
        <w:spacing w:after="0"/>
      </w:pPr>
      <w:r>
        <w:t>CC Flying Start Health</w:t>
      </w:r>
    </w:p>
    <w:p w14:paraId="523AAEC0" w14:textId="77777777" w:rsidR="008B7EE1" w:rsidRDefault="008B7EE1" w:rsidP="00EB7F2E">
      <w:pPr>
        <w:pStyle w:val="ListParagraph"/>
        <w:numPr>
          <w:ilvl w:val="0"/>
          <w:numId w:val="16"/>
        </w:numPr>
        <w:spacing w:after="0"/>
      </w:pPr>
      <w:r>
        <w:t>CC Grand Avenue Care Hub</w:t>
      </w:r>
    </w:p>
    <w:p w14:paraId="304ED8E3" w14:textId="77777777" w:rsidR="008B7EE1" w:rsidRDefault="008B7EE1" w:rsidP="00EB7F2E">
      <w:pPr>
        <w:pStyle w:val="ListParagraph"/>
        <w:numPr>
          <w:ilvl w:val="0"/>
          <w:numId w:val="16"/>
        </w:numPr>
        <w:spacing w:after="0"/>
      </w:pPr>
      <w:r>
        <w:t>CC Gypsy Roma Traveller (Shirenewton)</w:t>
      </w:r>
    </w:p>
    <w:p w14:paraId="5BE34DD6" w14:textId="77777777" w:rsidR="008B7EE1" w:rsidRDefault="008B7EE1" w:rsidP="00EB7F2E">
      <w:pPr>
        <w:pStyle w:val="ListParagraph"/>
        <w:numPr>
          <w:ilvl w:val="0"/>
          <w:numId w:val="16"/>
        </w:numPr>
        <w:spacing w:after="0"/>
      </w:pPr>
      <w:r>
        <w:t>CC Gypsy Roma Traveller</w:t>
      </w:r>
    </w:p>
    <w:p w14:paraId="3A2DEE9F" w14:textId="77777777" w:rsidR="008B7EE1" w:rsidRDefault="008B7EE1" w:rsidP="00EB7F2E">
      <w:pPr>
        <w:pStyle w:val="ListParagraph"/>
        <w:numPr>
          <w:ilvl w:val="0"/>
          <w:numId w:val="16"/>
        </w:numPr>
        <w:spacing w:after="0"/>
      </w:pPr>
      <w:r>
        <w:t>CC IntoWork 'Care' team</w:t>
      </w:r>
    </w:p>
    <w:p w14:paraId="0F282879" w14:textId="77777777" w:rsidR="008B7EE1" w:rsidRDefault="008B7EE1" w:rsidP="00EB7F2E">
      <w:pPr>
        <w:pStyle w:val="ListParagraph"/>
        <w:numPr>
          <w:ilvl w:val="0"/>
          <w:numId w:val="16"/>
        </w:numPr>
        <w:spacing w:after="0"/>
      </w:pPr>
      <w:r>
        <w:t>CC IntoWork Volunteer team</w:t>
      </w:r>
    </w:p>
    <w:p w14:paraId="12A57437" w14:textId="77777777" w:rsidR="008B7EE1" w:rsidRDefault="008B7EE1" w:rsidP="00EB7F2E">
      <w:pPr>
        <w:pStyle w:val="ListParagraph"/>
        <w:numPr>
          <w:ilvl w:val="0"/>
          <w:numId w:val="16"/>
        </w:numPr>
        <w:spacing w:after="0"/>
      </w:pPr>
      <w:r>
        <w:t>CC LGBTQ+ Employee Network</w:t>
      </w:r>
    </w:p>
    <w:p w14:paraId="706815AE" w14:textId="77777777" w:rsidR="008B7EE1" w:rsidRDefault="008B7EE1" w:rsidP="00EB7F2E">
      <w:pPr>
        <w:pStyle w:val="ListParagraph"/>
        <w:numPr>
          <w:ilvl w:val="0"/>
          <w:numId w:val="16"/>
        </w:numPr>
        <w:spacing w:after="0"/>
      </w:pPr>
      <w:r>
        <w:t>CC Llanover Hall</w:t>
      </w:r>
    </w:p>
    <w:p w14:paraId="64149AC9" w14:textId="77777777" w:rsidR="008B7EE1" w:rsidRDefault="008B7EE1" w:rsidP="00EB7F2E">
      <w:pPr>
        <w:pStyle w:val="ListParagraph"/>
        <w:numPr>
          <w:ilvl w:val="0"/>
          <w:numId w:val="16"/>
        </w:numPr>
        <w:spacing w:after="0"/>
      </w:pPr>
      <w:r>
        <w:t xml:space="preserve">CC Love Where You Live, inc Waste Monthly Newsletter </w:t>
      </w:r>
    </w:p>
    <w:p w14:paraId="0583047D" w14:textId="77777777" w:rsidR="008B7EE1" w:rsidRDefault="008B7EE1" w:rsidP="00EB7F2E">
      <w:pPr>
        <w:pStyle w:val="ListParagraph"/>
        <w:numPr>
          <w:ilvl w:val="0"/>
          <w:numId w:val="16"/>
        </w:numPr>
        <w:spacing w:after="0"/>
      </w:pPr>
      <w:r>
        <w:t>CC Minehead Rd Care Hub, Llanrumney</w:t>
      </w:r>
    </w:p>
    <w:p w14:paraId="0E4FDF5E" w14:textId="77777777" w:rsidR="008B7EE1" w:rsidRDefault="008B7EE1" w:rsidP="00EB7F2E">
      <w:pPr>
        <w:pStyle w:val="ListParagraph"/>
        <w:numPr>
          <w:ilvl w:val="0"/>
          <w:numId w:val="16"/>
        </w:numPr>
        <w:spacing w:after="0"/>
      </w:pPr>
      <w:r>
        <w:t xml:space="preserve">CC Community Cohesion </w:t>
      </w:r>
    </w:p>
    <w:p w14:paraId="2938D637" w14:textId="77777777" w:rsidR="008B7EE1" w:rsidRDefault="008B7EE1" w:rsidP="00EB7F2E">
      <w:pPr>
        <w:pStyle w:val="ListParagraph"/>
        <w:numPr>
          <w:ilvl w:val="0"/>
          <w:numId w:val="16"/>
        </w:numPr>
        <w:spacing w:after="0"/>
      </w:pPr>
      <w:r>
        <w:t xml:space="preserve">CC Social Work, </w:t>
      </w:r>
    </w:p>
    <w:p w14:paraId="047ED73F" w14:textId="77777777" w:rsidR="008B7EE1" w:rsidRDefault="008B7EE1" w:rsidP="00EB7F2E">
      <w:pPr>
        <w:pStyle w:val="ListParagraph"/>
        <w:numPr>
          <w:ilvl w:val="0"/>
          <w:numId w:val="16"/>
        </w:numPr>
        <w:spacing w:after="0"/>
      </w:pPr>
      <w:r>
        <w:t>CC The Museum of Cardiff</w:t>
      </w:r>
    </w:p>
    <w:p w14:paraId="11144882" w14:textId="77777777" w:rsidR="008B7EE1" w:rsidRDefault="008B7EE1" w:rsidP="00EB7F2E">
      <w:pPr>
        <w:pStyle w:val="ListParagraph"/>
        <w:numPr>
          <w:ilvl w:val="0"/>
          <w:numId w:val="16"/>
        </w:numPr>
        <w:spacing w:after="0"/>
      </w:pPr>
      <w:r>
        <w:t xml:space="preserve">CC Youth </w:t>
      </w:r>
    </w:p>
    <w:p w14:paraId="522E54AE" w14:textId="77777777" w:rsidR="008B7EE1" w:rsidRDefault="008B7EE1" w:rsidP="00EB7F2E">
      <w:pPr>
        <w:pStyle w:val="ListParagraph"/>
        <w:numPr>
          <w:ilvl w:val="0"/>
          <w:numId w:val="16"/>
        </w:numPr>
        <w:spacing w:after="0"/>
      </w:pPr>
      <w:r>
        <w:t xml:space="preserve">CC Youth Council </w:t>
      </w:r>
    </w:p>
    <w:p w14:paraId="56736C8E" w14:textId="77777777" w:rsidR="008B7EE1" w:rsidRDefault="008B7EE1" w:rsidP="008B7EE1"/>
    <w:p w14:paraId="25185928" w14:textId="77777777" w:rsidR="008B7EE1" w:rsidRDefault="008B7EE1" w:rsidP="008B7EE1">
      <w:pPr>
        <w:pStyle w:val="Heading2"/>
      </w:pPr>
      <w:bookmarkStart w:id="101" w:name="_Toc190194160"/>
      <w:r>
        <w:t>Personal emails, phone calls, visits</w:t>
      </w:r>
      <w:bookmarkEnd w:id="101"/>
    </w:p>
    <w:p w14:paraId="322117A4" w14:textId="77777777" w:rsidR="008B7EE1" w:rsidRDefault="008B7EE1" w:rsidP="008B7EE1">
      <w:r>
        <w:t>In addition to these, 157 community groups, faith spaces and educational organisations were contacted by personal email(s), phone call(s) and/or visited. Bearing in mind intersectionality, the names below are listed alphabetically, rather than grouped e.g. by religion/ethnicity/age:</w:t>
      </w:r>
    </w:p>
    <w:p w14:paraId="3A94CCB0" w14:textId="77777777" w:rsidR="008B7EE1" w:rsidRDefault="008B7EE1" w:rsidP="00EB7F2E">
      <w:pPr>
        <w:pStyle w:val="ListParagraph"/>
        <w:numPr>
          <w:ilvl w:val="0"/>
          <w:numId w:val="16"/>
        </w:numPr>
        <w:spacing w:after="0"/>
      </w:pPr>
      <w:r>
        <w:t>ACE  Ely (Action in Caerau &amp; Ely) / Dusty Forge</w:t>
      </w:r>
    </w:p>
    <w:p w14:paraId="797D5B2B" w14:textId="77777777" w:rsidR="008B7EE1" w:rsidRDefault="008B7EE1" w:rsidP="00EB7F2E">
      <w:pPr>
        <w:pStyle w:val="ListParagraph"/>
        <w:numPr>
          <w:ilvl w:val="0"/>
          <w:numId w:val="16"/>
        </w:numPr>
        <w:spacing w:after="0"/>
      </w:pPr>
      <w:r>
        <w:t>ACE Butetown Grangetown</w:t>
      </w:r>
    </w:p>
    <w:p w14:paraId="591F7BA7" w14:textId="77777777" w:rsidR="008B7EE1" w:rsidRDefault="008B7EE1" w:rsidP="00EB7F2E">
      <w:pPr>
        <w:pStyle w:val="ListParagraph"/>
        <w:numPr>
          <w:ilvl w:val="0"/>
          <w:numId w:val="16"/>
        </w:numPr>
        <w:spacing w:after="0"/>
      </w:pPr>
      <w:r>
        <w:t>ACT Training</w:t>
      </w:r>
    </w:p>
    <w:p w14:paraId="27D79966" w14:textId="77777777" w:rsidR="008B7EE1" w:rsidRDefault="008B7EE1" w:rsidP="00EB7F2E">
      <w:pPr>
        <w:pStyle w:val="ListParagraph"/>
        <w:numPr>
          <w:ilvl w:val="0"/>
          <w:numId w:val="16"/>
        </w:numPr>
        <w:spacing w:after="0"/>
      </w:pPr>
      <w:r>
        <w:t>African Community Centre</w:t>
      </w:r>
    </w:p>
    <w:p w14:paraId="1524AED5" w14:textId="77777777" w:rsidR="008B7EE1" w:rsidRDefault="008B7EE1" w:rsidP="00EB7F2E">
      <w:pPr>
        <w:pStyle w:val="ListParagraph"/>
        <w:numPr>
          <w:ilvl w:val="0"/>
          <w:numId w:val="16"/>
        </w:numPr>
        <w:spacing w:after="0"/>
      </w:pPr>
      <w:r>
        <w:t xml:space="preserve">Age Connects Cardiff &amp; Vale </w:t>
      </w:r>
    </w:p>
    <w:p w14:paraId="3B53CD83" w14:textId="77777777" w:rsidR="008B7EE1" w:rsidRDefault="008B7EE1" w:rsidP="00EB7F2E">
      <w:pPr>
        <w:pStyle w:val="ListParagraph"/>
        <w:numPr>
          <w:ilvl w:val="0"/>
          <w:numId w:val="16"/>
        </w:numPr>
        <w:spacing w:after="0"/>
      </w:pPr>
      <w:r>
        <w:t>Al - Falah Centre</w:t>
      </w:r>
    </w:p>
    <w:p w14:paraId="18FFF3E8" w14:textId="77777777" w:rsidR="008B7EE1" w:rsidRDefault="008B7EE1" w:rsidP="00EB7F2E">
      <w:pPr>
        <w:pStyle w:val="ListParagraph"/>
        <w:numPr>
          <w:ilvl w:val="0"/>
          <w:numId w:val="16"/>
        </w:numPr>
        <w:spacing w:after="0"/>
      </w:pPr>
      <w:r>
        <w:t xml:space="preserve">Al - Manar Islamic and Cultural Centre </w:t>
      </w:r>
    </w:p>
    <w:p w14:paraId="2E3CD28A" w14:textId="77777777" w:rsidR="008B7EE1" w:rsidRDefault="008B7EE1" w:rsidP="00EB7F2E">
      <w:pPr>
        <w:pStyle w:val="ListParagraph"/>
        <w:numPr>
          <w:ilvl w:val="0"/>
          <w:numId w:val="16"/>
        </w:numPr>
        <w:spacing w:after="0"/>
      </w:pPr>
      <w:r>
        <w:t xml:space="preserve">Al-Ikhlas Centre </w:t>
      </w:r>
    </w:p>
    <w:p w14:paraId="6E65C801" w14:textId="77777777" w:rsidR="008B7EE1" w:rsidRDefault="008B7EE1" w:rsidP="00EB7F2E">
      <w:pPr>
        <w:pStyle w:val="ListParagraph"/>
        <w:numPr>
          <w:ilvl w:val="0"/>
          <w:numId w:val="16"/>
        </w:numPr>
        <w:spacing w:after="0"/>
      </w:pPr>
      <w:r>
        <w:t>Amanahl 4 Kidz</w:t>
      </w:r>
    </w:p>
    <w:p w14:paraId="51B6C054" w14:textId="77777777" w:rsidR="008B7EE1" w:rsidRDefault="008B7EE1" w:rsidP="00EB7F2E">
      <w:pPr>
        <w:pStyle w:val="ListParagraph"/>
        <w:numPr>
          <w:ilvl w:val="0"/>
          <w:numId w:val="16"/>
        </w:numPr>
        <w:spacing w:after="0"/>
      </w:pPr>
      <w:r>
        <w:t>Army Careers</w:t>
      </w:r>
    </w:p>
    <w:p w14:paraId="6AFD3AFE" w14:textId="77777777" w:rsidR="008B7EE1" w:rsidRDefault="008B7EE1" w:rsidP="00EB7F2E">
      <w:pPr>
        <w:pStyle w:val="ListParagraph"/>
        <w:numPr>
          <w:ilvl w:val="0"/>
          <w:numId w:val="16"/>
        </w:numPr>
        <w:spacing w:after="0"/>
      </w:pPr>
      <w:r>
        <w:t>BAME Employee Network</w:t>
      </w:r>
    </w:p>
    <w:p w14:paraId="0FCD125F" w14:textId="77777777" w:rsidR="008B7EE1" w:rsidRDefault="008B7EE1" w:rsidP="00EB7F2E">
      <w:pPr>
        <w:pStyle w:val="ListParagraph"/>
        <w:numPr>
          <w:ilvl w:val="0"/>
          <w:numId w:val="16"/>
        </w:numPr>
        <w:spacing w:after="0"/>
      </w:pPr>
      <w:r>
        <w:t xml:space="preserve">Bangladesh Association </w:t>
      </w:r>
    </w:p>
    <w:p w14:paraId="49466FCC" w14:textId="77777777" w:rsidR="008B7EE1" w:rsidRDefault="008B7EE1" w:rsidP="00EB7F2E">
      <w:pPr>
        <w:pStyle w:val="ListParagraph"/>
        <w:numPr>
          <w:ilvl w:val="0"/>
          <w:numId w:val="16"/>
        </w:numPr>
        <w:spacing w:after="0"/>
      </w:pPr>
      <w:r>
        <w:lastRenderedPageBreak/>
        <w:t>Bangladesh Welfare Association</w:t>
      </w:r>
    </w:p>
    <w:p w14:paraId="2E3BC22C" w14:textId="77777777" w:rsidR="008B7EE1" w:rsidRDefault="008B7EE1" w:rsidP="00EB7F2E">
      <w:pPr>
        <w:pStyle w:val="ListParagraph"/>
        <w:numPr>
          <w:ilvl w:val="0"/>
          <w:numId w:val="16"/>
        </w:numPr>
        <w:spacing w:after="0"/>
      </w:pPr>
      <w:r>
        <w:t>Bangladeshi Women's Association Wales</w:t>
      </w:r>
    </w:p>
    <w:p w14:paraId="4594DC63" w14:textId="77777777" w:rsidR="008B7EE1" w:rsidRDefault="008B7EE1" w:rsidP="00EB7F2E">
      <w:pPr>
        <w:pStyle w:val="ListParagraph"/>
        <w:numPr>
          <w:ilvl w:val="0"/>
          <w:numId w:val="16"/>
        </w:numPr>
        <w:spacing w:after="0"/>
      </w:pPr>
      <w:r>
        <w:t>Barnardos (YEWS)</w:t>
      </w:r>
    </w:p>
    <w:p w14:paraId="7AD7A9F6" w14:textId="77777777" w:rsidR="008B7EE1" w:rsidRDefault="008B7EE1" w:rsidP="00EB7F2E">
      <w:pPr>
        <w:pStyle w:val="ListParagraph"/>
        <w:numPr>
          <w:ilvl w:val="0"/>
          <w:numId w:val="16"/>
        </w:numPr>
        <w:spacing w:after="0"/>
      </w:pPr>
      <w:r>
        <w:t>BAWSO</w:t>
      </w:r>
    </w:p>
    <w:p w14:paraId="3EA04711" w14:textId="77777777" w:rsidR="008B7EE1" w:rsidRDefault="008B7EE1" w:rsidP="00EB7F2E">
      <w:pPr>
        <w:pStyle w:val="ListParagraph"/>
        <w:numPr>
          <w:ilvl w:val="0"/>
          <w:numId w:val="16"/>
        </w:numPr>
        <w:spacing w:after="0"/>
      </w:pPr>
      <w:r>
        <w:t>British Deaf Association (BDA</w:t>
      </w:r>
    </w:p>
    <w:p w14:paraId="25D32507" w14:textId="77777777" w:rsidR="008B7EE1" w:rsidRDefault="008B7EE1" w:rsidP="00EB7F2E">
      <w:pPr>
        <w:pStyle w:val="ListParagraph"/>
        <w:numPr>
          <w:ilvl w:val="0"/>
          <w:numId w:val="16"/>
        </w:numPr>
        <w:spacing w:after="0"/>
      </w:pPr>
      <w:r>
        <w:t>Bengal Dragons Foundation</w:t>
      </w:r>
    </w:p>
    <w:p w14:paraId="30404CD2" w14:textId="77777777" w:rsidR="008B7EE1" w:rsidRDefault="008B7EE1" w:rsidP="00EB7F2E">
      <w:pPr>
        <w:pStyle w:val="ListParagraph"/>
        <w:numPr>
          <w:ilvl w:val="0"/>
          <w:numId w:val="16"/>
        </w:numPr>
        <w:spacing w:after="0"/>
      </w:pPr>
      <w:r>
        <w:t>Boss &amp; Brew</w:t>
      </w:r>
    </w:p>
    <w:p w14:paraId="2DCFCE83" w14:textId="77777777" w:rsidR="008B7EE1" w:rsidRDefault="008B7EE1" w:rsidP="00EB7F2E">
      <w:pPr>
        <w:pStyle w:val="ListParagraph"/>
        <w:numPr>
          <w:ilvl w:val="0"/>
          <w:numId w:val="16"/>
        </w:numPr>
        <w:spacing w:after="0"/>
      </w:pPr>
      <w:r>
        <w:t xml:space="preserve">Brawd </w:t>
      </w:r>
    </w:p>
    <w:p w14:paraId="1832303D" w14:textId="77777777" w:rsidR="008B7EE1" w:rsidRDefault="008B7EE1" w:rsidP="00EB7F2E">
      <w:pPr>
        <w:pStyle w:val="ListParagraph"/>
        <w:numPr>
          <w:ilvl w:val="0"/>
          <w:numId w:val="16"/>
        </w:numPr>
        <w:spacing w:after="0"/>
      </w:pPr>
      <w:r>
        <w:t xml:space="preserve">Breaking the Binary </w:t>
      </w:r>
    </w:p>
    <w:p w14:paraId="587153EC" w14:textId="77777777" w:rsidR="008B7EE1" w:rsidRDefault="008B7EE1" w:rsidP="00EB7F2E">
      <w:pPr>
        <w:pStyle w:val="ListParagraph"/>
        <w:numPr>
          <w:ilvl w:val="0"/>
          <w:numId w:val="16"/>
        </w:numPr>
        <w:spacing w:after="0"/>
      </w:pPr>
      <w:r>
        <w:t xml:space="preserve">Butetown Community Centre </w:t>
      </w:r>
    </w:p>
    <w:p w14:paraId="0EAD74AE" w14:textId="77777777" w:rsidR="008B7EE1" w:rsidRDefault="008B7EE1" w:rsidP="00EB7F2E">
      <w:pPr>
        <w:pStyle w:val="ListParagraph"/>
        <w:numPr>
          <w:ilvl w:val="0"/>
          <w:numId w:val="16"/>
        </w:numPr>
        <w:spacing w:after="0"/>
      </w:pPr>
      <w:r>
        <w:t>CAER Heritage Centre (see also ACE Ely / Dusty Forge)</w:t>
      </w:r>
    </w:p>
    <w:p w14:paraId="2F61F8ED" w14:textId="77777777" w:rsidR="008B7EE1" w:rsidRDefault="008B7EE1" w:rsidP="00EB7F2E">
      <w:pPr>
        <w:pStyle w:val="ListParagraph"/>
        <w:numPr>
          <w:ilvl w:val="0"/>
          <w:numId w:val="16"/>
        </w:numPr>
        <w:spacing w:after="0"/>
      </w:pPr>
      <w:r>
        <w:t>Canton Church</w:t>
      </w:r>
    </w:p>
    <w:p w14:paraId="5C975B09" w14:textId="77777777" w:rsidR="008B7EE1" w:rsidRDefault="008B7EE1" w:rsidP="00EB7F2E">
      <w:pPr>
        <w:pStyle w:val="ListParagraph"/>
        <w:numPr>
          <w:ilvl w:val="0"/>
          <w:numId w:val="16"/>
        </w:numPr>
        <w:spacing w:after="0"/>
      </w:pPr>
      <w:r>
        <w:t>Cardiff &amp; Vale College</w:t>
      </w:r>
    </w:p>
    <w:p w14:paraId="358C584A" w14:textId="77777777" w:rsidR="008B7EE1" w:rsidRDefault="008B7EE1" w:rsidP="00EB7F2E">
      <w:pPr>
        <w:pStyle w:val="ListParagraph"/>
        <w:numPr>
          <w:ilvl w:val="0"/>
          <w:numId w:val="16"/>
        </w:numPr>
        <w:spacing w:after="0"/>
      </w:pPr>
      <w:r>
        <w:t>Cardiff Bangladeshi Society (CBS)</w:t>
      </w:r>
    </w:p>
    <w:p w14:paraId="6423D790" w14:textId="77777777" w:rsidR="008B7EE1" w:rsidRDefault="008B7EE1" w:rsidP="00EB7F2E">
      <w:pPr>
        <w:pStyle w:val="ListParagraph"/>
        <w:numPr>
          <w:ilvl w:val="0"/>
          <w:numId w:val="16"/>
        </w:numPr>
        <w:spacing w:after="0"/>
      </w:pPr>
      <w:r>
        <w:t>Cardiff Buddhist Centre</w:t>
      </w:r>
    </w:p>
    <w:p w14:paraId="4E11907E" w14:textId="77777777" w:rsidR="008B7EE1" w:rsidRDefault="008B7EE1" w:rsidP="00EB7F2E">
      <w:pPr>
        <w:pStyle w:val="ListParagraph"/>
        <w:numPr>
          <w:ilvl w:val="0"/>
          <w:numId w:val="16"/>
        </w:numPr>
        <w:spacing w:after="0"/>
      </w:pPr>
      <w:r>
        <w:t>Cardiff Community Food Collective</w:t>
      </w:r>
    </w:p>
    <w:p w14:paraId="12E1222B" w14:textId="77777777" w:rsidR="008B7EE1" w:rsidRDefault="008B7EE1" w:rsidP="00EB7F2E">
      <w:pPr>
        <w:pStyle w:val="ListParagraph"/>
        <w:numPr>
          <w:ilvl w:val="0"/>
          <w:numId w:val="16"/>
        </w:numPr>
        <w:spacing w:after="0"/>
      </w:pPr>
      <w:r>
        <w:t>Cardiff Dragons</w:t>
      </w:r>
    </w:p>
    <w:p w14:paraId="61E890C7" w14:textId="77777777" w:rsidR="008B7EE1" w:rsidRDefault="008B7EE1" w:rsidP="00EB7F2E">
      <w:pPr>
        <w:pStyle w:val="ListParagraph"/>
        <w:numPr>
          <w:ilvl w:val="0"/>
          <w:numId w:val="16"/>
        </w:numPr>
        <w:spacing w:after="0"/>
      </w:pPr>
      <w:r>
        <w:t xml:space="preserve">Cardiff Foxes  </w:t>
      </w:r>
    </w:p>
    <w:p w14:paraId="3207153C" w14:textId="77777777" w:rsidR="008B7EE1" w:rsidRDefault="008B7EE1" w:rsidP="00EB7F2E">
      <w:pPr>
        <w:pStyle w:val="ListParagraph"/>
        <w:numPr>
          <w:ilvl w:val="0"/>
          <w:numId w:val="16"/>
        </w:numPr>
        <w:spacing w:after="0"/>
      </w:pPr>
      <w:r>
        <w:t>Cardiff People First</w:t>
      </w:r>
    </w:p>
    <w:p w14:paraId="54C66AB3" w14:textId="77777777" w:rsidR="008B7EE1" w:rsidRDefault="008B7EE1" w:rsidP="00EB7F2E">
      <w:pPr>
        <w:pStyle w:val="ListParagraph"/>
        <w:numPr>
          <w:ilvl w:val="0"/>
          <w:numId w:val="16"/>
        </w:numPr>
        <w:spacing w:after="0"/>
      </w:pPr>
      <w:r>
        <w:t xml:space="preserve">Cardiff Reform Synagogue </w:t>
      </w:r>
    </w:p>
    <w:p w14:paraId="5AF82EF1" w14:textId="77777777" w:rsidR="008B7EE1" w:rsidRDefault="008B7EE1" w:rsidP="00EB7F2E">
      <w:pPr>
        <w:pStyle w:val="ListParagraph"/>
        <w:numPr>
          <w:ilvl w:val="0"/>
          <w:numId w:val="16"/>
        </w:numPr>
        <w:spacing w:after="0"/>
      </w:pPr>
      <w:r>
        <w:t>Cardiff Third Sector Council (C3SC)</w:t>
      </w:r>
    </w:p>
    <w:p w14:paraId="7E2DAC30" w14:textId="77777777" w:rsidR="008B7EE1" w:rsidRDefault="008B7EE1" w:rsidP="00EB7F2E">
      <w:pPr>
        <w:pStyle w:val="ListParagraph"/>
        <w:numPr>
          <w:ilvl w:val="0"/>
          <w:numId w:val="16"/>
        </w:numPr>
        <w:spacing w:after="0"/>
      </w:pPr>
      <w:r>
        <w:t xml:space="preserve">Cardiff United Synagogue </w:t>
      </w:r>
    </w:p>
    <w:p w14:paraId="3933A912" w14:textId="77777777" w:rsidR="008B7EE1" w:rsidRDefault="008B7EE1" w:rsidP="00EB7F2E">
      <w:pPr>
        <w:pStyle w:val="ListParagraph"/>
        <w:numPr>
          <w:ilvl w:val="0"/>
          <w:numId w:val="16"/>
        </w:numPr>
        <w:spacing w:after="0"/>
      </w:pPr>
      <w:r>
        <w:t xml:space="preserve">Cardiff Women’s Centre </w:t>
      </w:r>
    </w:p>
    <w:p w14:paraId="0DE9E64B" w14:textId="77777777" w:rsidR="008B7EE1" w:rsidRDefault="008B7EE1" w:rsidP="00EB7F2E">
      <w:pPr>
        <w:pStyle w:val="ListParagraph"/>
        <w:numPr>
          <w:ilvl w:val="0"/>
          <w:numId w:val="16"/>
        </w:numPr>
        <w:spacing w:after="0"/>
      </w:pPr>
      <w:r>
        <w:t>CCHA (Trowbridge Community Centre)</w:t>
      </w:r>
    </w:p>
    <w:p w14:paraId="61347B0C" w14:textId="77777777" w:rsidR="008B7EE1" w:rsidRDefault="008B7EE1" w:rsidP="00EB7F2E">
      <w:pPr>
        <w:pStyle w:val="ListParagraph"/>
        <w:numPr>
          <w:ilvl w:val="0"/>
          <w:numId w:val="16"/>
        </w:numPr>
        <w:spacing w:after="0"/>
      </w:pPr>
      <w:r>
        <w:t>Chapter Arts Centre</w:t>
      </w:r>
    </w:p>
    <w:p w14:paraId="35617738" w14:textId="77777777" w:rsidR="008B7EE1" w:rsidRDefault="008B7EE1" w:rsidP="00EB7F2E">
      <w:pPr>
        <w:pStyle w:val="ListParagraph"/>
        <w:numPr>
          <w:ilvl w:val="0"/>
          <w:numId w:val="16"/>
        </w:numPr>
        <w:spacing w:after="0"/>
      </w:pPr>
      <w:r>
        <w:t>Children's Commissioner Wales</w:t>
      </w:r>
    </w:p>
    <w:p w14:paraId="77275C7B" w14:textId="77777777" w:rsidR="008B7EE1" w:rsidRDefault="008B7EE1" w:rsidP="00EB7F2E">
      <w:pPr>
        <w:pStyle w:val="ListParagraph"/>
        <w:numPr>
          <w:ilvl w:val="0"/>
          <w:numId w:val="16"/>
        </w:numPr>
        <w:spacing w:after="0"/>
      </w:pPr>
      <w:r>
        <w:t xml:space="preserve">City United Reform Church </w:t>
      </w:r>
    </w:p>
    <w:p w14:paraId="3C13E347" w14:textId="77777777" w:rsidR="008B7EE1" w:rsidRDefault="008B7EE1" w:rsidP="00EB7F2E">
      <w:pPr>
        <w:pStyle w:val="ListParagraph"/>
        <w:numPr>
          <w:ilvl w:val="0"/>
          <w:numId w:val="16"/>
        </w:numPr>
        <w:spacing w:after="0"/>
      </w:pPr>
      <w:r>
        <w:t xml:space="preserve">CYTUN Churches Together in Wales </w:t>
      </w:r>
    </w:p>
    <w:p w14:paraId="6202F9BA" w14:textId="77777777" w:rsidR="008B7EE1" w:rsidRDefault="008B7EE1" w:rsidP="00EB7F2E">
      <w:pPr>
        <w:pStyle w:val="ListParagraph"/>
        <w:numPr>
          <w:ilvl w:val="0"/>
          <w:numId w:val="16"/>
        </w:numPr>
        <w:spacing w:after="0"/>
      </w:pPr>
      <w:r>
        <w:t>Deaf Hub Wales  / Deaf Hub Wales Youth Group</w:t>
      </w:r>
    </w:p>
    <w:p w14:paraId="273333BB" w14:textId="77777777" w:rsidR="008B7EE1" w:rsidRDefault="008B7EE1" w:rsidP="00EB7F2E">
      <w:pPr>
        <w:pStyle w:val="ListParagraph"/>
        <w:numPr>
          <w:ilvl w:val="0"/>
          <w:numId w:val="16"/>
        </w:numPr>
        <w:spacing w:after="0"/>
      </w:pPr>
      <w:r>
        <w:t xml:space="preserve">Disability Arts Cymru </w:t>
      </w:r>
    </w:p>
    <w:p w14:paraId="72545AA2" w14:textId="77777777" w:rsidR="008B7EE1" w:rsidRDefault="008B7EE1" w:rsidP="00EB7F2E">
      <w:pPr>
        <w:pStyle w:val="ListParagraph"/>
        <w:numPr>
          <w:ilvl w:val="0"/>
          <w:numId w:val="16"/>
        </w:numPr>
        <w:spacing w:after="0"/>
      </w:pPr>
      <w:r>
        <w:t xml:space="preserve">Disability Wales </w:t>
      </w:r>
    </w:p>
    <w:p w14:paraId="2925E08E" w14:textId="77777777" w:rsidR="008B7EE1" w:rsidRDefault="008B7EE1" w:rsidP="00EB7F2E">
      <w:pPr>
        <w:pStyle w:val="ListParagraph"/>
        <w:numPr>
          <w:ilvl w:val="0"/>
          <w:numId w:val="16"/>
        </w:numPr>
        <w:spacing w:after="0"/>
      </w:pPr>
      <w:r>
        <w:t>Diverse Cymru</w:t>
      </w:r>
    </w:p>
    <w:p w14:paraId="2D246A0C" w14:textId="77777777" w:rsidR="008B7EE1" w:rsidRDefault="008B7EE1" w:rsidP="00EB7F2E">
      <w:pPr>
        <w:pStyle w:val="ListParagraph"/>
        <w:numPr>
          <w:ilvl w:val="0"/>
          <w:numId w:val="16"/>
        </w:numPr>
        <w:spacing w:after="0"/>
      </w:pPr>
      <w:r>
        <w:t>Eritrean Orthodox Church</w:t>
      </w:r>
    </w:p>
    <w:p w14:paraId="69052C9E" w14:textId="77777777" w:rsidR="008B7EE1" w:rsidRDefault="008B7EE1" w:rsidP="00EB7F2E">
      <w:pPr>
        <w:pStyle w:val="ListParagraph"/>
        <w:numPr>
          <w:ilvl w:val="0"/>
          <w:numId w:val="16"/>
        </w:numPr>
        <w:spacing w:after="0"/>
      </w:pPr>
      <w:r>
        <w:t>ESOL classes Butetown and Riverside</w:t>
      </w:r>
    </w:p>
    <w:p w14:paraId="068D9693" w14:textId="77777777" w:rsidR="008B7EE1" w:rsidRDefault="008B7EE1" w:rsidP="00EB7F2E">
      <w:pPr>
        <w:pStyle w:val="ListParagraph"/>
        <w:numPr>
          <w:ilvl w:val="0"/>
          <w:numId w:val="16"/>
        </w:numPr>
        <w:spacing w:after="0"/>
      </w:pPr>
      <w:r>
        <w:t xml:space="preserve">Evangelical Alliance Wales </w:t>
      </w:r>
    </w:p>
    <w:p w14:paraId="00D62B78" w14:textId="77777777" w:rsidR="008B7EE1" w:rsidRDefault="008B7EE1" w:rsidP="00EB7F2E">
      <w:pPr>
        <w:pStyle w:val="ListParagraph"/>
        <w:numPr>
          <w:ilvl w:val="0"/>
          <w:numId w:val="16"/>
        </w:numPr>
        <w:spacing w:after="0"/>
      </w:pPr>
      <w:r>
        <w:t>EYST (Ethnic minorities and Youth support Team, Wales)</w:t>
      </w:r>
    </w:p>
    <w:p w14:paraId="334E5890" w14:textId="77777777" w:rsidR="008B7EE1" w:rsidRDefault="008B7EE1" w:rsidP="00EB7F2E">
      <w:pPr>
        <w:pStyle w:val="ListParagraph"/>
        <w:numPr>
          <w:ilvl w:val="0"/>
          <w:numId w:val="16"/>
        </w:numPr>
        <w:spacing w:after="0"/>
      </w:pPr>
      <w:r>
        <w:t>Fast Track Cardiff &amp; Vale – Cllr Ash Lister is the current chair of the steering committee - Ash.Lister@cardiff.gov.uk</w:t>
      </w:r>
    </w:p>
    <w:p w14:paraId="5FA8481B" w14:textId="77777777" w:rsidR="008B7EE1" w:rsidRDefault="008B7EE1" w:rsidP="00EB7F2E">
      <w:pPr>
        <w:pStyle w:val="ListParagraph"/>
        <w:numPr>
          <w:ilvl w:val="0"/>
          <w:numId w:val="16"/>
        </w:numPr>
        <w:spacing w:after="0"/>
      </w:pPr>
      <w:r>
        <w:t xml:space="preserve">Fflag South Wales </w:t>
      </w:r>
    </w:p>
    <w:p w14:paraId="55E31733" w14:textId="77777777" w:rsidR="008B7EE1" w:rsidRDefault="008B7EE1" w:rsidP="00EB7F2E">
      <w:pPr>
        <w:pStyle w:val="ListParagraph"/>
        <w:numPr>
          <w:ilvl w:val="0"/>
          <w:numId w:val="16"/>
        </w:numPr>
        <w:spacing w:after="0"/>
      </w:pPr>
      <w:r>
        <w:t>Food Banks Cardiff (umbrella)</w:t>
      </w:r>
    </w:p>
    <w:p w14:paraId="03FDEA87" w14:textId="77777777" w:rsidR="008B7EE1" w:rsidRDefault="008B7EE1" w:rsidP="00EB7F2E">
      <w:pPr>
        <w:pStyle w:val="ListParagraph"/>
        <w:numPr>
          <w:ilvl w:val="0"/>
          <w:numId w:val="16"/>
        </w:numPr>
        <w:spacing w:after="0"/>
      </w:pPr>
      <w:r>
        <w:t>Cardiff Food Bank discussion group</w:t>
      </w:r>
    </w:p>
    <w:p w14:paraId="3F1AFF34" w14:textId="77777777" w:rsidR="008B7EE1" w:rsidRDefault="008B7EE1" w:rsidP="00EB7F2E">
      <w:pPr>
        <w:pStyle w:val="ListParagraph"/>
        <w:numPr>
          <w:ilvl w:val="0"/>
          <w:numId w:val="16"/>
        </w:numPr>
        <w:spacing w:after="0"/>
      </w:pPr>
      <w:r>
        <w:t>FOR Cardiff</w:t>
      </w:r>
    </w:p>
    <w:p w14:paraId="09BD56A5" w14:textId="77777777" w:rsidR="008B7EE1" w:rsidRDefault="008B7EE1" w:rsidP="00EB7F2E">
      <w:pPr>
        <w:pStyle w:val="ListParagraph"/>
        <w:numPr>
          <w:ilvl w:val="0"/>
          <w:numId w:val="16"/>
        </w:numPr>
        <w:spacing w:after="0"/>
      </w:pPr>
      <w:r>
        <w:t>Friends and Neighbours (FAN)</w:t>
      </w:r>
    </w:p>
    <w:p w14:paraId="3FB1A8DF" w14:textId="77777777" w:rsidR="008B7EE1" w:rsidRDefault="008B7EE1" w:rsidP="00EB7F2E">
      <w:pPr>
        <w:pStyle w:val="ListParagraph"/>
        <w:numPr>
          <w:ilvl w:val="0"/>
          <w:numId w:val="16"/>
        </w:numPr>
        <w:spacing w:after="0"/>
      </w:pPr>
      <w:r>
        <w:t>Glenwood Church</w:t>
      </w:r>
    </w:p>
    <w:p w14:paraId="1DA83DF1" w14:textId="77777777" w:rsidR="008B7EE1" w:rsidRDefault="008B7EE1" w:rsidP="00EB7F2E">
      <w:pPr>
        <w:pStyle w:val="ListParagraph"/>
        <w:numPr>
          <w:ilvl w:val="0"/>
          <w:numId w:val="16"/>
        </w:numPr>
        <w:spacing w:after="0"/>
      </w:pPr>
      <w:r>
        <w:lastRenderedPageBreak/>
        <w:t xml:space="preserve">Glitter Cymru </w:t>
      </w:r>
    </w:p>
    <w:p w14:paraId="5A5D129A" w14:textId="77777777" w:rsidR="008B7EE1" w:rsidRDefault="008B7EE1" w:rsidP="00EB7F2E">
      <w:pPr>
        <w:pStyle w:val="ListParagraph"/>
        <w:numPr>
          <w:ilvl w:val="0"/>
          <w:numId w:val="16"/>
        </w:numPr>
        <w:spacing w:after="0"/>
      </w:pPr>
      <w:r>
        <w:t xml:space="preserve">Golden Oldies </w:t>
      </w:r>
    </w:p>
    <w:p w14:paraId="6434E3DD" w14:textId="77777777" w:rsidR="00562643" w:rsidRDefault="008B7EE1" w:rsidP="00EB7F2E">
      <w:pPr>
        <w:pStyle w:val="ListParagraph"/>
        <w:numPr>
          <w:ilvl w:val="0"/>
          <w:numId w:val="16"/>
        </w:numPr>
        <w:spacing w:after="0"/>
      </w:pPr>
      <w:r>
        <w:t>Grange Pavilion</w:t>
      </w:r>
    </w:p>
    <w:p w14:paraId="3F9F85CC" w14:textId="37521D25" w:rsidR="008B7EE1" w:rsidRDefault="008B7EE1" w:rsidP="00EB7F2E">
      <w:pPr>
        <w:pStyle w:val="ListParagraph"/>
        <w:numPr>
          <w:ilvl w:val="0"/>
          <w:numId w:val="16"/>
        </w:numPr>
        <w:spacing w:after="0"/>
      </w:pPr>
      <w:r>
        <w:t>Grange Pavilion Youth Forum</w:t>
      </w:r>
    </w:p>
    <w:p w14:paraId="65DCB381" w14:textId="77777777" w:rsidR="008B7EE1" w:rsidRDefault="008B7EE1" w:rsidP="00EB7F2E">
      <w:pPr>
        <w:pStyle w:val="ListParagraph"/>
        <w:numPr>
          <w:ilvl w:val="0"/>
          <w:numId w:val="16"/>
        </w:numPr>
        <w:spacing w:after="0"/>
      </w:pPr>
      <w:r>
        <w:t>There and Back Again (Gypsy, Roma, Traveller)</w:t>
      </w:r>
    </w:p>
    <w:p w14:paraId="5EDF583E" w14:textId="77777777" w:rsidR="008B7EE1" w:rsidRDefault="008B7EE1" w:rsidP="00EB7F2E">
      <w:pPr>
        <w:pStyle w:val="ListParagraph"/>
        <w:numPr>
          <w:ilvl w:val="0"/>
          <w:numId w:val="16"/>
        </w:numPr>
        <w:spacing w:after="0"/>
      </w:pPr>
      <w:r>
        <w:t>Gypsy Traveller Wales</w:t>
      </w:r>
    </w:p>
    <w:p w14:paraId="39493072" w14:textId="77777777" w:rsidR="008B7EE1" w:rsidRDefault="008B7EE1" w:rsidP="00EB7F2E">
      <w:pPr>
        <w:pStyle w:val="ListParagraph"/>
        <w:numPr>
          <w:ilvl w:val="0"/>
          <w:numId w:val="16"/>
        </w:numPr>
        <w:spacing w:after="0"/>
      </w:pPr>
      <w:r>
        <w:t>Travelling Ahead (Gypsy, Roma, Traveller)</w:t>
      </w:r>
    </w:p>
    <w:p w14:paraId="47D44ACC" w14:textId="77777777" w:rsidR="008B7EE1" w:rsidRDefault="008B7EE1" w:rsidP="00EB7F2E">
      <w:pPr>
        <w:pStyle w:val="ListParagraph"/>
        <w:numPr>
          <w:ilvl w:val="0"/>
          <w:numId w:val="16"/>
        </w:numPr>
        <w:spacing w:after="0"/>
      </w:pPr>
      <w:r>
        <w:t xml:space="preserve">Guide Dogs Cymru </w:t>
      </w:r>
    </w:p>
    <w:p w14:paraId="36465598" w14:textId="77777777" w:rsidR="008B7EE1" w:rsidRDefault="008B7EE1" w:rsidP="00EB7F2E">
      <w:pPr>
        <w:pStyle w:val="ListParagraph"/>
        <w:numPr>
          <w:ilvl w:val="0"/>
          <w:numId w:val="16"/>
        </w:numPr>
        <w:spacing w:after="0"/>
      </w:pPr>
      <w:r>
        <w:t>HAYAAT</w:t>
      </w:r>
    </w:p>
    <w:p w14:paraId="434E67C2" w14:textId="77777777" w:rsidR="008B7EE1" w:rsidRDefault="008B7EE1" w:rsidP="00EB7F2E">
      <w:pPr>
        <w:pStyle w:val="ListParagraph"/>
        <w:numPr>
          <w:ilvl w:val="0"/>
          <w:numId w:val="16"/>
        </w:numPr>
        <w:spacing w:after="0"/>
      </w:pPr>
      <w:r>
        <w:t xml:space="preserve">Hindu Cultural Association of Wales </w:t>
      </w:r>
    </w:p>
    <w:p w14:paraId="31EF5884" w14:textId="77777777" w:rsidR="008B7EE1" w:rsidRDefault="008B7EE1" w:rsidP="00EB7F2E">
      <w:pPr>
        <w:pStyle w:val="ListParagraph"/>
        <w:numPr>
          <w:ilvl w:val="0"/>
          <w:numId w:val="16"/>
        </w:numPr>
        <w:spacing w:after="0"/>
      </w:pPr>
      <w:r>
        <w:t>Hong Kong BNO</w:t>
      </w:r>
    </w:p>
    <w:p w14:paraId="46238E07" w14:textId="77777777" w:rsidR="008B7EE1" w:rsidRDefault="008B7EE1" w:rsidP="00EB7F2E">
      <w:pPr>
        <w:pStyle w:val="ListParagraph"/>
        <w:numPr>
          <w:ilvl w:val="0"/>
          <w:numId w:val="16"/>
        </w:numPr>
        <w:spacing w:after="0"/>
      </w:pPr>
      <w:r>
        <w:t>India Centre</w:t>
      </w:r>
    </w:p>
    <w:p w14:paraId="5D0C86B8" w14:textId="77777777" w:rsidR="008B7EE1" w:rsidRDefault="008B7EE1" w:rsidP="00EB7F2E">
      <w:pPr>
        <w:pStyle w:val="ListParagraph"/>
        <w:numPr>
          <w:ilvl w:val="0"/>
          <w:numId w:val="16"/>
        </w:numPr>
        <w:spacing w:after="0"/>
      </w:pPr>
      <w:r>
        <w:t>Jalalia Mosque</w:t>
      </w:r>
    </w:p>
    <w:p w14:paraId="44993B6D" w14:textId="77777777" w:rsidR="008B7EE1" w:rsidRDefault="008B7EE1" w:rsidP="00EB7F2E">
      <w:pPr>
        <w:pStyle w:val="ListParagraph"/>
        <w:numPr>
          <w:ilvl w:val="0"/>
          <w:numId w:val="16"/>
        </w:numPr>
        <w:spacing w:after="0"/>
      </w:pPr>
      <w:r>
        <w:t>Kiran Cymru</w:t>
      </w:r>
    </w:p>
    <w:p w14:paraId="4589A4BB" w14:textId="77777777" w:rsidR="008B7EE1" w:rsidRDefault="008B7EE1" w:rsidP="00EB7F2E">
      <w:pPr>
        <w:pStyle w:val="ListParagraph"/>
        <w:numPr>
          <w:ilvl w:val="0"/>
          <w:numId w:val="16"/>
        </w:numPr>
        <w:spacing w:after="0"/>
      </w:pPr>
      <w:r>
        <w:t xml:space="preserve">Living With It  </w:t>
      </w:r>
    </w:p>
    <w:p w14:paraId="4C81757F" w14:textId="77777777" w:rsidR="008B7EE1" w:rsidRDefault="008B7EE1" w:rsidP="00EB7F2E">
      <w:pPr>
        <w:pStyle w:val="ListParagraph"/>
        <w:numPr>
          <w:ilvl w:val="0"/>
          <w:numId w:val="16"/>
        </w:numPr>
        <w:spacing w:after="0"/>
      </w:pPr>
      <w:r>
        <w:t xml:space="preserve">Llamau  </w:t>
      </w:r>
    </w:p>
    <w:p w14:paraId="1D8561A1" w14:textId="77777777" w:rsidR="008B7EE1" w:rsidRDefault="008B7EE1" w:rsidP="00EB7F2E">
      <w:pPr>
        <w:pStyle w:val="ListParagraph"/>
        <w:numPr>
          <w:ilvl w:val="0"/>
          <w:numId w:val="16"/>
        </w:numPr>
        <w:spacing w:after="0"/>
      </w:pPr>
      <w:r>
        <w:t>Llanrumney Hall</w:t>
      </w:r>
    </w:p>
    <w:p w14:paraId="20FF24D2" w14:textId="77777777" w:rsidR="008B7EE1" w:rsidRDefault="008B7EE1" w:rsidP="00EB7F2E">
      <w:pPr>
        <w:pStyle w:val="ListParagraph"/>
        <w:numPr>
          <w:ilvl w:val="0"/>
          <w:numId w:val="16"/>
        </w:numPr>
        <w:spacing w:after="0"/>
      </w:pPr>
      <w:r>
        <w:t xml:space="preserve">National Museum of Wales St Fagans </w:t>
      </w:r>
    </w:p>
    <w:p w14:paraId="77346321" w14:textId="77777777" w:rsidR="008B7EE1" w:rsidRDefault="008B7EE1" w:rsidP="00EB7F2E">
      <w:pPr>
        <w:pStyle w:val="ListParagraph"/>
        <w:numPr>
          <w:ilvl w:val="0"/>
          <w:numId w:val="16"/>
        </w:numPr>
        <w:spacing w:after="0"/>
      </w:pPr>
      <w:r>
        <w:t>MS Society</w:t>
      </w:r>
    </w:p>
    <w:p w14:paraId="2FCBD6D6" w14:textId="77777777" w:rsidR="008B7EE1" w:rsidRDefault="008B7EE1" w:rsidP="00EB7F2E">
      <w:pPr>
        <w:pStyle w:val="ListParagraph"/>
        <w:numPr>
          <w:ilvl w:val="0"/>
          <w:numId w:val="16"/>
        </w:numPr>
        <w:spacing w:after="0"/>
      </w:pPr>
      <w:r>
        <w:t>Oasis</w:t>
      </w:r>
    </w:p>
    <w:p w14:paraId="39FD8E4F" w14:textId="77777777" w:rsidR="008B7EE1" w:rsidRDefault="008B7EE1" w:rsidP="00EB7F2E">
      <w:pPr>
        <w:pStyle w:val="ListParagraph"/>
        <w:numPr>
          <w:ilvl w:val="0"/>
          <w:numId w:val="16"/>
        </w:numPr>
        <w:spacing w:after="0"/>
      </w:pPr>
      <w:r>
        <w:t>Open Table East Cardiff</w:t>
      </w:r>
    </w:p>
    <w:p w14:paraId="4F4939E0" w14:textId="77777777" w:rsidR="008B7EE1" w:rsidRDefault="008B7EE1" w:rsidP="00EB7F2E">
      <w:pPr>
        <w:pStyle w:val="ListParagraph"/>
        <w:numPr>
          <w:ilvl w:val="0"/>
          <w:numId w:val="16"/>
        </w:numPr>
        <w:spacing w:after="0"/>
      </w:pPr>
      <w:r>
        <w:t>Police: South Wales Police Liaison Officer</w:t>
      </w:r>
    </w:p>
    <w:p w14:paraId="473E23A9" w14:textId="77777777" w:rsidR="008B7EE1" w:rsidRDefault="008B7EE1" w:rsidP="00EB7F2E">
      <w:pPr>
        <w:pStyle w:val="ListParagraph"/>
        <w:numPr>
          <w:ilvl w:val="0"/>
          <w:numId w:val="16"/>
        </w:numPr>
        <w:spacing w:after="0"/>
      </w:pPr>
      <w:r>
        <w:t>Powerhouse masjid</w:t>
      </w:r>
    </w:p>
    <w:p w14:paraId="35EAE9B4" w14:textId="77777777" w:rsidR="008B7EE1" w:rsidRDefault="008B7EE1" w:rsidP="00EB7F2E">
      <w:pPr>
        <w:pStyle w:val="ListParagraph"/>
        <w:numPr>
          <w:ilvl w:val="0"/>
          <w:numId w:val="16"/>
        </w:numPr>
        <w:spacing w:after="0"/>
      </w:pPr>
      <w:r>
        <w:t>Pride Cymru</w:t>
      </w:r>
    </w:p>
    <w:p w14:paraId="10147A08" w14:textId="77777777" w:rsidR="008B7EE1" w:rsidRDefault="008B7EE1" w:rsidP="00EB7F2E">
      <w:pPr>
        <w:pStyle w:val="ListParagraph"/>
        <w:numPr>
          <w:ilvl w:val="0"/>
          <w:numId w:val="16"/>
        </w:numPr>
        <w:spacing w:after="0"/>
      </w:pPr>
      <w:r>
        <w:t>Probation Service</w:t>
      </w:r>
    </w:p>
    <w:p w14:paraId="7C9A3E00" w14:textId="77777777" w:rsidR="008B7EE1" w:rsidRDefault="008B7EE1" w:rsidP="00EB7F2E">
      <w:pPr>
        <w:pStyle w:val="ListParagraph"/>
        <w:numPr>
          <w:ilvl w:val="0"/>
          <w:numId w:val="16"/>
        </w:numPr>
        <w:spacing w:after="0"/>
      </w:pPr>
      <w:r>
        <w:t>Rabbaniah Islamic Cultural Centre (RICC-Cardiff)</w:t>
      </w:r>
    </w:p>
    <w:p w14:paraId="44496F93" w14:textId="77777777" w:rsidR="008B7EE1" w:rsidRDefault="008B7EE1" w:rsidP="00EB7F2E">
      <w:pPr>
        <w:pStyle w:val="ListParagraph"/>
        <w:numPr>
          <w:ilvl w:val="0"/>
          <w:numId w:val="16"/>
        </w:numPr>
        <w:spacing w:after="0"/>
      </w:pPr>
      <w:r>
        <w:t>Race Alliance Wales</w:t>
      </w:r>
    </w:p>
    <w:p w14:paraId="504A31B1" w14:textId="77777777" w:rsidR="008B7EE1" w:rsidRDefault="008B7EE1" w:rsidP="00EB7F2E">
      <w:pPr>
        <w:pStyle w:val="ListParagraph"/>
        <w:numPr>
          <w:ilvl w:val="0"/>
          <w:numId w:val="16"/>
        </w:numPr>
        <w:spacing w:after="0"/>
      </w:pPr>
      <w:r>
        <w:t>Race Equality First</w:t>
      </w:r>
    </w:p>
    <w:p w14:paraId="49614498" w14:textId="77777777" w:rsidR="008B7EE1" w:rsidRDefault="008B7EE1" w:rsidP="00EB7F2E">
      <w:pPr>
        <w:pStyle w:val="ListParagraph"/>
        <w:numPr>
          <w:ilvl w:val="0"/>
          <w:numId w:val="16"/>
        </w:numPr>
        <w:spacing w:after="0"/>
      </w:pPr>
      <w:r>
        <w:t>Radyr and Morganstown Association (RMA)</w:t>
      </w:r>
    </w:p>
    <w:p w14:paraId="33914746" w14:textId="77777777" w:rsidR="008B7EE1" w:rsidRDefault="008B7EE1" w:rsidP="00EB7F2E">
      <w:pPr>
        <w:pStyle w:val="ListParagraph"/>
        <w:numPr>
          <w:ilvl w:val="0"/>
          <w:numId w:val="16"/>
        </w:numPr>
        <w:spacing w:after="0"/>
      </w:pPr>
      <w:r>
        <w:t>Radyr &amp; Morganstown</w:t>
      </w:r>
    </w:p>
    <w:p w14:paraId="676809EA" w14:textId="77777777" w:rsidR="008B7EE1" w:rsidRDefault="008B7EE1" w:rsidP="00EB7F2E">
      <w:pPr>
        <w:pStyle w:val="ListParagraph"/>
        <w:numPr>
          <w:ilvl w:val="0"/>
          <w:numId w:val="16"/>
        </w:numPr>
        <w:spacing w:after="0"/>
      </w:pPr>
      <w:r>
        <w:t>Radyr Chain</w:t>
      </w:r>
    </w:p>
    <w:p w14:paraId="1D514CC6" w14:textId="77777777" w:rsidR="008B7EE1" w:rsidRDefault="008B7EE1" w:rsidP="00EB7F2E">
      <w:pPr>
        <w:pStyle w:val="ListParagraph"/>
        <w:numPr>
          <w:ilvl w:val="0"/>
          <w:numId w:val="16"/>
        </w:numPr>
        <w:spacing w:after="0"/>
      </w:pPr>
      <w:r>
        <w:t>St Johns Church</w:t>
      </w:r>
    </w:p>
    <w:p w14:paraId="52FAF795" w14:textId="77777777" w:rsidR="008B7EE1" w:rsidRDefault="008B7EE1" w:rsidP="00EB7F2E">
      <w:pPr>
        <w:pStyle w:val="ListParagraph"/>
        <w:numPr>
          <w:ilvl w:val="0"/>
          <w:numId w:val="16"/>
        </w:numPr>
        <w:spacing w:after="0"/>
      </w:pPr>
      <w:r>
        <w:t>Rise Cardiff (Specialist VAWDASV services)</w:t>
      </w:r>
    </w:p>
    <w:p w14:paraId="00F8FD0E" w14:textId="77777777" w:rsidR="008B7EE1" w:rsidRDefault="008B7EE1" w:rsidP="00EB7F2E">
      <w:pPr>
        <w:pStyle w:val="ListParagraph"/>
        <w:numPr>
          <w:ilvl w:val="0"/>
          <w:numId w:val="16"/>
        </w:numPr>
        <w:spacing w:after="0"/>
      </w:pPr>
      <w:r>
        <w:t>Royal National Institute for the Blind (RNIB)</w:t>
      </w:r>
    </w:p>
    <w:p w14:paraId="6B10A11B" w14:textId="77777777" w:rsidR="008B7EE1" w:rsidRDefault="008B7EE1" w:rsidP="00EB7F2E">
      <w:pPr>
        <w:pStyle w:val="ListParagraph"/>
        <w:numPr>
          <w:ilvl w:val="0"/>
          <w:numId w:val="16"/>
        </w:numPr>
        <w:spacing w:after="0"/>
      </w:pPr>
      <w:r>
        <w:t>Safer Wales</w:t>
      </w:r>
    </w:p>
    <w:p w14:paraId="78016A4A" w14:textId="77777777" w:rsidR="008B7EE1" w:rsidRDefault="008B7EE1" w:rsidP="00EB7F2E">
      <w:pPr>
        <w:pStyle w:val="ListParagraph"/>
        <w:numPr>
          <w:ilvl w:val="0"/>
          <w:numId w:val="16"/>
        </w:numPr>
        <w:spacing w:after="0"/>
      </w:pPr>
      <w:r>
        <w:t xml:space="preserve">Salvation Army </w:t>
      </w:r>
    </w:p>
    <w:p w14:paraId="69578A66" w14:textId="77777777" w:rsidR="008B7EE1" w:rsidRDefault="008B7EE1" w:rsidP="00EB7F2E">
      <w:pPr>
        <w:pStyle w:val="ListParagraph"/>
        <w:numPr>
          <w:ilvl w:val="0"/>
          <w:numId w:val="16"/>
        </w:numPr>
        <w:spacing w:after="0"/>
      </w:pPr>
      <w:r>
        <w:t>Sanatan Dharma Mandal (Hindu temple and community centre)</w:t>
      </w:r>
    </w:p>
    <w:p w14:paraId="5E654C16" w14:textId="77777777" w:rsidR="008B7EE1" w:rsidRDefault="008B7EE1" w:rsidP="00EB7F2E">
      <w:pPr>
        <w:pStyle w:val="ListParagraph"/>
        <w:numPr>
          <w:ilvl w:val="0"/>
          <w:numId w:val="16"/>
        </w:numPr>
        <w:spacing w:after="0"/>
      </w:pPr>
      <w:r>
        <w:t>Settled</w:t>
      </w:r>
    </w:p>
    <w:p w14:paraId="6F24CA72" w14:textId="77777777" w:rsidR="008B7EE1" w:rsidRDefault="008B7EE1" w:rsidP="00EB7F2E">
      <w:pPr>
        <w:pStyle w:val="ListParagraph"/>
        <w:numPr>
          <w:ilvl w:val="0"/>
          <w:numId w:val="16"/>
        </w:numPr>
        <w:spacing w:after="0"/>
      </w:pPr>
      <w:r>
        <w:t>Shree Kutcha Leva Patel Samaj</w:t>
      </w:r>
    </w:p>
    <w:p w14:paraId="71776B2D" w14:textId="77777777" w:rsidR="008B7EE1" w:rsidRDefault="008B7EE1" w:rsidP="00EB7F2E">
      <w:pPr>
        <w:pStyle w:val="ListParagraph"/>
        <w:numPr>
          <w:ilvl w:val="0"/>
          <w:numId w:val="16"/>
        </w:numPr>
        <w:spacing w:after="0"/>
      </w:pPr>
      <w:r>
        <w:t xml:space="preserve">Shree Swaminarayan Temple Cardiff </w:t>
      </w:r>
    </w:p>
    <w:p w14:paraId="0D578F9E" w14:textId="77777777" w:rsidR="008B7EE1" w:rsidRDefault="008B7EE1" w:rsidP="00EB7F2E">
      <w:pPr>
        <w:pStyle w:val="ListParagraph"/>
        <w:numPr>
          <w:ilvl w:val="0"/>
          <w:numId w:val="16"/>
        </w:numPr>
        <w:spacing w:after="0"/>
      </w:pPr>
      <w:r>
        <w:t xml:space="preserve">Sight Cymru </w:t>
      </w:r>
    </w:p>
    <w:p w14:paraId="732D5405" w14:textId="77777777" w:rsidR="008B7EE1" w:rsidRDefault="008B7EE1" w:rsidP="00EB7F2E">
      <w:pPr>
        <w:pStyle w:val="ListParagraph"/>
        <w:numPr>
          <w:ilvl w:val="0"/>
          <w:numId w:val="16"/>
        </w:numPr>
        <w:spacing w:after="0"/>
      </w:pPr>
      <w:r>
        <w:t xml:space="preserve">Sight Life </w:t>
      </w:r>
    </w:p>
    <w:p w14:paraId="2CFD49CA" w14:textId="77777777" w:rsidR="008B7EE1" w:rsidRDefault="008B7EE1" w:rsidP="00EB7F2E">
      <w:pPr>
        <w:pStyle w:val="ListParagraph"/>
        <w:numPr>
          <w:ilvl w:val="0"/>
          <w:numId w:val="16"/>
        </w:numPr>
        <w:spacing w:after="0"/>
      </w:pPr>
      <w:r>
        <w:t xml:space="preserve">Sikh Council of Wales </w:t>
      </w:r>
    </w:p>
    <w:p w14:paraId="0C049B89" w14:textId="77777777" w:rsidR="008B7EE1" w:rsidRDefault="008B7EE1" w:rsidP="00EB7F2E">
      <w:pPr>
        <w:pStyle w:val="ListParagraph"/>
        <w:numPr>
          <w:ilvl w:val="0"/>
          <w:numId w:val="16"/>
        </w:numPr>
        <w:spacing w:after="0"/>
      </w:pPr>
      <w:r>
        <w:t xml:space="preserve">Sikh Gurdwara Cardiff - Pearl Street </w:t>
      </w:r>
    </w:p>
    <w:p w14:paraId="27CF7F62" w14:textId="77777777" w:rsidR="008B7EE1" w:rsidRDefault="008B7EE1" w:rsidP="00EB7F2E">
      <w:pPr>
        <w:pStyle w:val="ListParagraph"/>
        <w:numPr>
          <w:ilvl w:val="0"/>
          <w:numId w:val="16"/>
        </w:numPr>
        <w:spacing w:after="0"/>
      </w:pPr>
      <w:r>
        <w:lastRenderedPageBreak/>
        <w:t xml:space="preserve">Sikh Temple Gurdwara - Tudor  Street </w:t>
      </w:r>
    </w:p>
    <w:p w14:paraId="5E56974F" w14:textId="77777777" w:rsidR="008B7EE1" w:rsidRDefault="008B7EE1" w:rsidP="00EB7F2E">
      <w:pPr>
        <w:pStyle w:val="ListParagraph"/>
        <w:numPr>
          <w:ilvl w:val="0"/>
          <w:numId w:val="16"/>
        </w:numPr>
        <w:spacing w:after="0"/>
      </w:pPr>
      <w:r>
        <w:t xml:space="preserve">Songbirds Choir </w:t>
      </w:r>
    </w:p>
    <w:p w14:paraId="3AF7A131" w14:textId="77777777" w:rsidR="008B7EE1" w:rsidRDefault="008B7EE1" w:rsidP="00EB7F2E">
      <w:pPr>
        <w:pStyle w:val="ListParagraph"/>
        <w:numPr>
          <w:ilvl w:val="0"/>
          <w:numId w:val="16"/>
        </w:numPr>
        <w:spacing w:after="0"/>
      </w:pPr>
      <w:r>
        <w:t>South Wales Gay Men’s Chorus</w:t>
      </w:r>
    </w:p>
    <w:p w14:paraId="48EFB96E" w14:textId="77777777" w:rsidR="008B7EE1" w:rsidRDefault="008B7EE1" w:rsidP="00EB7F2E">
      <w:pPr>
        <w:pStyle w:val="ListParagraph"/>
        <w:numPr>
          <w:ilvl w:val="0"/>
          <w:numId w:val="16"/>
        </w:numPr>
        <w:spacing w:after="0"/>
      </w:pPr>
      <w:r>
        <w:t>South Wales Islamic Centre (aka Alice Street Mosque)</w:t>
      </w:r>
    </w:p>
    <w:p w14:paraId="2FA988A1" w14:textId="77777777" w:rsidR="008B7EE1" w:rsidRDefault="008B7EE1" w:rsidP="00EB7F2E">
      <w:pPr>
        <w:pStyle w:val="ListParagraph"/>
        <w:numPr>
          <w:ilvl w:val="0"/>
          <w:numId w:val="16"/>
        </w:numPr>
        <w:spacing w:after="0"/>
      </w:pPr>
      <w:r>
        <w:t>Splott Community Volunteers</w:t>
      </w:r>
    </w:p>
    <w:p w14:paraId="15EB4FE6" w14:textId="77777777" w:rsidR="008B7EE1" w:rsidRDefault="008B7EE1" w:rsidP="00EB7F2E">
      <w:pPr>
        <w:pStyle w:val="ListParagraph"/>
        <w:numPr>
          <w:ilvl w:val="0"/>
          <w:numId w:val="16"/>
        </w:numPr>
        <w:spacing w:after="0"/>
      </w:pPr>
      <w:r>
        <w:t>SRCDC (South Riverside Community Development Centre)</w:t>
      </w:r>
    </w:p>
    <w:p w14:paraId="7F64E200" w14:textId="77777777" w:rsidR="008B7EE1" w:rsidRDefault="008B7EE1" w:rsidP="00EB7F2E">
      <w:pPr>
        <w:pStyle w:val="ListParagraph"/>
        <w:numPr>
          <w:ilvl w:val="0"/>
          <w:numId w:val="16"/>
        </w:numPr>
        <w:spacing w:after="0"/>
      </w:pPr>
      <w:r>
        <w:t>St Theodore &amp; St Teilo (Russian Orthodox  Christian church)</w:t>
      </w:r>
    </w:p>
    <w:p w14:paraId="5C3F03B9" w14:textId="77777777" w:rsidR="008B7EE1" w:rsidRDefault="008B7EE1" w:rsidP="00EB7F2E">
      <w:pPr>
        <w:pStyle w:val="ListParagraph"/>
        <w:numPr>
          <w:ilvl w:val="0"/>
          <w:numId w:val="16"/>
        </w:numPr>
        <w:spacing w:after="0"/>
      </w:pPr>
      <w:r>
        <w:t>Stonewall Cymru</w:t>
      </w:r>
    </w:p>
    <w:p w14:paraId="787EB56F" w14:textId="77777777" w:rsidR="008B7EE1" w:rsidRDefault="008B7EE1" w:rsidP="00EB7F2E">
      <w:pPr>
        <w:pStyle w:val="ListParagraph"/>
        <w:numPr>
          <w:ilvl w:val="0"/>
          <w:numId w:val="16"/>
        </w:numPr>
        <w:spacing w:after="0"/>
      </w:pPr>
      <w:r>
        <w:t xml:space="preserve">Terrence Higgins Trust Cymru </w:t>
      </w:r>
    </w:p>
    <w:p w14:paraId="30034C60" w14:textId="77777777" w:rsidR="008B7EE1" w:rsidRDefault="008B7EE1" w:rsidP="00EB7F2E">
      <w:pPr>
        <w:pStyle w:val="ListParagraph"/>
        <w:numPr>
          <w:ilvl w:val="0"/>
          <w:numId w:val="16"/>
        </w:numPr>
        <w:spacing w:after="0"/>
      </w:pPr>
      <w:r>
        <w:t>The Cardiff Baseliners</w:t>
      </w:r>
    </w:p>
    <w:p w14:paraId="0995CBD4" w14:textId="77777777" w:rsidR="008B7EE1" w:rsidRDefault="008B7EE1" w:rsidP="00EB7F2E">
      <w:pPr>
        <w:pStyle w:val="ListParagraph"/>
        <w:numPr>
          <w:ilvl w:val="0"/>
          <w:numId w:val="16"/>
        </w:numPr>
        <w:spacing w:after="0"/>
      </w:pPr>
      <w:r>
        <w:t>The Dyn Project - cavamh</w:t>
      </w:r>
    </w:p>
    <w:p w14:paraId="52B94C65" w14:textId="77777777" w:rsidR="008B7EE1" w:rsidRDefault="008B7EE1" w:rsidP="00EB7F2E">
      <w:pPr>
        <w:pStyle w:val="ListParagraph"/>
        <w:numPr>
          <w:ilvl w:val="0"/>
          <w:numId w:val="16"/>
        </w:numPr>
        <w:spacing w:after="0"/>
      </w:pPr>
      <w:r>
        <w:t>The Gathering Cardiff</w:t>
      </w:r>
    </w:p>
    <w:p w14:paraId="29B4AA5D" w14:textId="77777777" w:rsidR="008B7EE1" w:rsidRDefault="008B7EE1" w:rsidP="00EB7F2E">
      <w:pPr>
        <w:pStyle w:val="ListParagraph"/>
        <w:numPr>
          <w:ilvl w:val="0"/>
          <w:numId w:val="16"/>
        </w:numPr>
        <w:spacing w:after="0"/>
      </w:pPr>
      <w:r>
        <w:t xml:space="preserve">The Henna Foundation </w:t>
      </w:r>
    </w:p>
    <w:p w14:paraId="12F88C4D" w14:textId="77777777" w:rsidR="008B7EE1" w:rsidRDefault="008B7EE1" w:rsidP="00EB7F2E">
      <w:pPr>
        <w:pStyle w:val="ListParagraph"/>
        <w:numPr>
          <w:ilvl w:val="0"/>
          <w:numId w:val="16"/>
        </w:numPr>
        <w:spacing w:after="0"/>
      </w:pPr>
      <w:r>
        <w:t>The Mentor Ring ..South East Asian Community</w:t>
      </w:r>
    </w:p>
    <w:p w14:paraId="642B29A2" w14:textId="77777777" w:rsidR="008B7EE1" w:rsidRDefault="008B7EE1" w:rsidP="00EB7F2E">
      <w:pPr>
        <w:pStyle w:val="ListParagraph"/>
        <w:numPr>
          <w:ilvl w:val="0"/>
          <w:numId w:val="16"/>
        </w:numPr>
        <w:spacing w:after="0"/>
      </w:pPr>
      <w:r>
        <w:t>The Queer Emporium</w:t>
      </w:r>
    </w:p>
    <w:p w14:paraId="66E90683" w14:textId="77777777" w:rsidR="008B7EE1" w:rsidRDefault="008B7EE1" w:rsidP="00EB7F2E">
      <w:pPr>
        <w:pStyle w:val="ListParagraph"/>
        <w:numPr>
          <w:ilvl w:val="0"/>
          <w:numId w:val="16"/>
        </w:numPr>
        <w:spacing w:after="0"/>
      </w:pPr>
      <w:r>
        <w:t xml:space="preserve">The Sprout </w:t>
      </w:r>
    </w:p>
    <w:p w14:paraId="14ABC78E" w14:textId="77777777" w:rsidR="008B7EE1" w:rsidRDefault="008B7EE1" w:rsidP="00EB7F2E">
      <w:pPr>
        <w:pStyle w:val="ListParagraph"/>
        <w:numPr>
          <w:ilvl w:val="0"/>
          <w:numId w:val="16"/>
        </w:numPr>
        <w:spacing w:after="0"/>
      </w:pPr>
      <w:r>
        <w:t>The Tramshed</w:t>
      </w:r>
    </w:p>
    <w:p w14:paraId="1D133EA5" w14:textId="77777777" w:rsidR="008B7EE1" w:rsidRDefault="008B7EE1" w:rsidP="00EB7F2E">
      <w:pPr>
        <w:pStyle w:val="ListParagraph"/>
        <w:numPr>
          <w:ilvl w:val="0"/>
          <w:numId w:val="16"/>
        </w:numPr>
        <w:spacing w:after="0"/>
      </w:pPr>
      <w:r>
        <w:t>Thornhill Church Centre</w:t>
      </w:r>
    </w:p>
    <w:p w14:paraId="0657124B" w14:textId="77777777" w:rsidR="008B7EE1" w:rsidRDefault="008B7EE1" w:rsidP="00EB7F2E">
      <w:pPr>
        <w:pStyle w:val="ListParagraph"/>
        <w:numPr>
          <w:ilvl w:val="0"/>
          <w:numId w:val="16"/>
        </w:numPr>
        <w:spacing w:after="0"/>
      </w:pPr>
      <w:r>
        <w:t>Trans -  TSMU  (Cardiff Trans* Support Group )</w:t>
      </w:r>
    </w:p>
    <w:p w14:paraId="55656C42" w14:textId="77777777" w:rsidR="008B7EE1" w:rsidRDefault="008B7EE1" w:rsidP="00EB7F2E">
      <w:pPr>
        <w:pStyle w:val="ListParagraph"/>
        <w:numPr>
          <w:ilvl w:val="0"/>
          <w:numId w:val="16"/>
        </w:numPr>
        <w:spacing w:after="0"/>
      </w:pPr>
      <w:r>
        <w:t>Trans Aid Cymru</w:t>
      </w:r>
    </w:p>
    <w:p w14:paraId="2EF715D7" w14:textId="77777777" w:rsidR="008B7EE1" w:rsidRDefault="008B7EE1" w:rsidP="00EB7F2E">
      <w:pPr>
        <w:pStyle w:val="ListParagraph"/>
        <w:numPr>
          <w:ilvl w:val="0"/>
          <w:numId w:val="16"/>
        </w:numPr>
        <w:spacing w:after="0"/>
      </w:pPr>
      <w:r>
        <w:t xml:space="preserve">Trans Youth Wales </w:t>
      </w:r>
    </w:p>
    <w:p w14:paraId="580DA83B" w14:textId="77777777" w:rsidR="008B7EE1" w:rsidRDefault="008B7EE1" w:rsidP="00EB7F2E">
      <w:pPr>
        <w:pStyle w:val="ListParagraph"/>
        <w:numPr>
          <w:ilvl w:val="0"/>
          <w:numId w:val="16"/>
        </w:numPr>
        <w:spacing w:after="0"/>
      </w:pPr>
      <w:r>
        <w:t>TransVision Cymru</w:t>
      </w:r>
    </w:p>
    <w:p w14:paraId="1EFBB215" w14:textId="77777777" w:rsidR="008B7EE1" w:rsidRDefault="008B7EE1" w:rsidP="00EB7F2E">
      <w:pPr>
        <w:pStyle w:val="ListParagraph"/>
        <w:numPr>
          <w:ilvl w:val="0"/>
          <w:numId w:val="16"/>
        </w:numPr>
        <w:spacing w:after="0"/>
      </w:pPr>
      <w:r>
        <w:t>Trelai Youth Centre</w:t>
      </w:r>
    </w:p>
    <w:p w14:paraId="38EB9084" w14:textId="77777777" w:rsidR="008B7EE1" w:rsidRDefault="008B7EE1" w:rsidP="00EB7F2E">
      <w:pPr>
        <w:pStyle w:val="ListParagraph"/>
        <w:numPr>
          <w:ilvl w:val="0"/>
          <w:numId w:val="16"/>
        </w:numPr>
        <w:spacing w:after="0"/>
      </w:pPr>
      <w:r>
        <w:t xml:space="preserve">Tremorfa Community Hall </w:t>
      </w:r>
    </w:p>
    <w:p w14:paraId="4013FD55" w14:textId="77777777" w:rsidR="008B7EE1" w:rsidRDefault="008B7EE1" w:rsidP="00EB7F2E">
      <w:pPr>
        <w:pStyle w:val="ListParagraph"/>
        <w:numPr>
          <w:ilvl w:val="0"/>
          <w:numId w:val="16"/>
        </w:numPr>
        <w:spacing w:after="0"/>
      </w:pPr>
      <w:r>
        <w:t>Ukrainian Hub Cymru group</w:t>
      </w:r>
    </w:p>
    <w:p w14:paraId="59EA7680" w14:textId="77777777" w:rsidR="008B7EE1" w:rsidRDefault="008B7EE1" w:rsidP="00EB7F2E">
      <w:pPr>
        <w:pStyle w:val="ListParagraph"/>
        <w:numPr>
          <w:ilvl w:val="0"/>
          <w:numId w:val="16"/>
        </w:numPr>
        <w:spacing w:after="0"/>
      </w:pPr>
      <w:r>
        <w:t xml:space="preserve">University Student Unions: University of Cardiff, South Wales, and Cardiff Met. </w:t>
      </w:r>
    </w:p>
    <w:p w14:paraId="12D0F76D" w14:textId="77777777" w:rsidR="008B7EE1" w:rsidRDefault="008B7EE1" w:rsidP="00EB7F2E">
      <w:pPr>
        <w:pStyle w:val="ListParagraph"/>
        <w:numPr>
          <w:ilvl w:val="0"/>
          <w:numId w:val="16"/>
        </w:numPr>
        <w:spacing w:after="0"/>
      </w:pPr>
      <w:r>
        <w:t>University: Cardiff Met - Welsh Language Unit</w:t>
      </w:r>
    </w:p>
    <w:p w14:paraId="75B0CBCA" w14:textId="77777777" w:rsidR="008B7EE1" w:rsidRDefault="008B7EE1" w:rsidP="00EB7F2E">
      <w:pPr>
        <w:pStyle w:val="ListParagraph"/>
        <w:numPr>
          <w:ilvl w:val="0"/>
          <w:numId w:val="16"/>
        </w:numPr>
        <w:spacing w:after="0"/>
      </w:pPr>
      <w:r>
        <w:t>University: Cardiff University - Welsh Language Community Hub / Lifelong Learning</w:t>
      </w:r>
    </w:p>
    <w:p w14:paraId="1A86F142" w14:textId="77777777" w:rsidR="008B7EE1" w:rsidRDefault="008B7EE1" w:rsidP="00EB7F2E">
      <w:pPr>
        <w:pStyle w:val="ListParagraph"/>
        <w:numPr>
          <w:ilvl w:val="0"/>
          <w:numId w:val="16"/>
        </w:numPr>
        <w:spacing w:after="0"/>
      </w:pPr>
      <w:r>
        <w:t xml:space="preserve">University: University of South Wales </w:t>
      </w:r>
    </w:p>
    <w:p w14:paraId="45E2219B" w14:textId="77777777" w:rsidR="008B7EE1" w:rsidRDefault="008B7EE1" w:rsidP="00EB7F2E">
      <w:pPr>
        <w:pStyle w:val="ListParagraph"/>
        <w:numPr>
          <w:ilvl w:val="0"/>
          <w:numId w:val="16"/>
        </w:numPr>
        <w:spacing w:after="0"/>
      </w:pPr>
      <w:r>
        <w:t xml:space="preserve">Wales Council for Deaf People </w:t>
      </w:r>
    </w:p>
    <w:p w14:paraId="0F300CBB" w14:textId="77777777" w:rsidR="008B7EE1" w:rsidRDefault="008B7EE1" w:rsidP="00EB7F2E">
      <w:pPr>
        <w:pStyle w:val="ListParagraph"/>
        <w:numPr>
          <w:ilvl w:val="0"/>
          <w:numId w:val="16"/>
        </w:numPr>
        <w:spacing w:after="0"/>
      </w:pPr>
      <w:r>
        <w:t>Wales Council for Voluntary Action</w:t>
      </w:r>
      <w:r w:rsidRPr="00C46765">
        <w:t xml:space="preserve"> </w:t>
      </w:r>
      <w:r>
        <w:t>(WcVA)</w:t>
      </w:r>
    </w:p>
    <w:p w14:paraId="4165181B" w14:textId="77777777" w:rsidR="008B7EE1" w:rsidRDefault="008B7EE1" w:rsidP="00EB7F2E">
      <w:pPr>
        <w:pStyle w:val="ListParagraph"/>
        <w:numPr>
          <w:ilvl w:val="0"/>
          <w:numId w:val="16"/>
        </w:numPr>
        <w:spacing w:after="0"/>
      </w:pPr>
      <w:r>
        <w:t>Welsh Gender Service</w:t>
      </w:r>
    </w:p>
    <w:p w14:paraId="5E5AAA29" w14:textId="77777777" w:rsidR="008B7EE1" w:rsidRDefault="008B7EE1" w:rsidP="00EB7F2E">
      <w:pPr>
        <w:pStyle w:val="ListParagraph"/>
        <w:numPr>
          <w:ilvl w:val="0"/>
          <w:numId w:val="16"/>
        </w:numPr>
        <w:spacing w:after="0"/>
      </w:pPr>
      <w:r>
        <w:t>Welsh Language Commissioner</w:t>
      </w:r>
    </w:p>
    <w:p w14:paraId="573EC561" w14:textId="77777777" w:rsidR="008B7EE1" w:rsidRDefault="008B7EE1" w:rsidP="00EB7F2E">
      <w:pPr>
        <w:pStyle w:val="ListParagraph"/>
        <w:numPr>
          <w:ilvl w:val="0"/>
          <w:numId w:val="16"/>
        </w:numPr>
        <w:spacing w:after="0"/>
      </w:pPr>
      <w:r>
        <w:t>Welsh Refugee Council  (WRC)</w:t>
      </w:r>
    </w:p>
    <w:p w14:paraId="1E26F5F4" w14:textId="77777777" w:rsidR="008B7EE1" w:rsidRDefault="008B7EE1" w:rsidP="00EB7F2E">
      <w:pPr>
        <w:pStyle w:val="ListParagraph"/>
        <w:numPr>
          <w:ilvl w:val="0"/>
          <w:numId w:val="16"/>
        </w:numPr>
        <w:spacing w:after="0"/>
      </w:pPr>
      <w:r>
        <w:t xml:space="preserve">Welsh Women’s Aid </w:t>
      </w:r>
    </w:p>
    <w:p w14:paraId="57B651B4" w14:textId="77777777" w:rsidR="008B7EE1" w:rsidRDefault="008B7EE1" w:rsidP="00EB7F2E">
      <w:pPr>
        <w:pStyle w:val="ListParagraph"/>
        <w:numPr>
          <w:ilvl w:val="0"/>
          <w:numId w:val="16"/>
        </w:numPr>
        <w:spacing w:after="0"/>
      </w:pPr>
      <w:r>
        <w:t>Whitchurch Community Centre</w:t>
      </w:r>
    </w:p>
    <w:p w14:paraId="08694BD9" w14:textId="77777777" w:rsidR="008B7EE1" w:rsidRDefault="008B7EE1" w:rsidP="00EB7F2E">
      <w:pPr>
        <w:pStyle w:val="ListParagraph"/>
        <w:numPr>
          <w:ilvl w:val="0"/>
          <w:numId w:val="16"/>
        </w:numPr>
        <w:spacing w:after="0"/>
      </w:pPr>
      <w:r>
        <w:t>Windrush Elders</w:t>
      </w:r>
    </w:p>
    <w:p w14:paraId="4A8F750F" w14:textId="77777777" w:rsidR="008B7EE1" w:rsidRDefault="008B7EE1" w:rsidP="00EB7F2E">
      <w:pPr>
        <w:pStyle w:val="ListParagraph"/>
        <w:numPr>
          <w:ilvl w:val="0"/>
          <w:numId w:val="16"/>
        </w:numPr>
        <w:spacing w:after="0"/>
      </w:pPr>
      <w:r>
        <w:t xml:space="preserve">Wipe out Transphobia </w:t>
      </w:r>
    </w:p>
    <w:p w14:paraId="7C8AA73F" w14:textId="77777777" w:rsidR="008B7EE1" w:rsidRDefault="008B7EE1" w:rsidP="00EB7F2E">
      <w:pPr>
        <w:pStyle w:val="ListParagraph"/>
        <w:numPr>
          <w:ilvl w:val="0"/>
          <w:numId w:val="16"/>
        </w:numPr>
        <w:spacing w:after="0"/>
      </w:pPr>
      <w:r>
        <w:t>Women Connect First</w:t>
      </w:r>
    </w:p>
    <w:p w14:paraId="6E3F242E" w14:textId="77777777" w:rsidR="008B7EE1" w:rsidRDefault="008B7EE1" w:rsidP="00EB7F2E">
      <w:pPr>
        <w:pStyle w:val="ListParagraph"/>
        <w:numPr>
          <w:ilvl w:val="0"/>
          <w:numId w:val="16"/>
        </w:numPr>
        <w:spacing w:after="0"/>
      </w:pPr>
      <w:r>
        <w:t>Women's Aid - Cardiff</w:t>
      </w:r>
    </w:p>
    <w:p w14:paraId="075BE224" w14:textId="77777777" w:rsidR="008B7EE1" w:rsidRDefault="008B7EE1" w:rsidP="00EB7F2E">
      <w:pPr>
        <w:pStyle w:val="ListParagraph"/>
        <w:numPr>
          <w:ilvl w:val="0"/>
          <w:numId w:val="16"/>
        </w:numPr>
        <w:spacing w:after="0"/>
      </w:pPr>
      <w:r>
        <w:t>Women's Equality Network Wales</w:t>
      </w:r>
    </w:p>
    <w:p w14:paraId="6AFF2211" w14:textId="77777777" w:rsidR="008B7EE1" w:rsidRDefault="008B7EE1" w:rsidP="00EB7F2E">
      <w:pPr>
        <w:pStyle w:val="ListParagraph"/>
        <w:numPr>
          <w:ilvl w:val="0"/>
          <w:numId w:val="16"/>
        </w:numPr>
        <w:spacing w:after="0"/>
      </w:pPr>
      <w:r>
        <w:t>YMCA Youth Group</w:t>
      </w:r>
    </w:p>
    <w:p w14:paraId="58CADFB5" w14:textId="77777777" w:rsidR="008B7EE1" w:rsidRDefault="008B7EE1" w:rsidP="00EB7F2E">
      <w:pPr>
        <w:pStyle w:val="ListParagraph"/>
        <w:numPr>
          <w:ilvl w:val="0"/>
          <w:numId w:val="16"/>
        </w:numPr>
        <w:spacing w:after="0"/>
      </w:pPr>
      <w:r>
        <w:t>Youth Forum - Grange Pavilion</w:t>
      </w:r>
    </w:p>
    <w:p w14:paraId="79F51491" w14:textId="77777777" w:rsidR="008B7EE1" w:rsidRDefault="008B7EE1" w:rsidP="008B7EE1"/>
    <w:p w14:paraId="4A22FB82" w14:textId="77777777" w:rsidR="008B7EE1" w:rsidRDefault="008B7EE1" w:rsidP="008B7EE1">
      <w:pPr>
        <w:pStyle w:val="Heading2"/>
      </w:pPr>
      <w:bookmarkStart w:id="102" w:name="_Toc190194161"/>
      <w:r>
        <w:lastRenderedPageBreak/>
        <w:t>Hub visits</w:t>
      </w:r>
      <w:bookmarkEnd w:id="102"/>
    </w:p>
    <w:p w14:paraId="3B177561" w14:textId="77777777" w:rsidR="008B7EE1" w:rsidRDefault="008B7EE1" w:rsidP="008B7EE1">
      <w:r>
        <w:t>This is the core activity for the engagement team.  Effort was focussed on locations (e.g. Southern Arc) and times / events aimed at less-heard-from groups. Some events were one-off e.g. Lunar New Year, others are regular sessions e.g. Rhyme Time (to reach the under 35s), Digital Support, Tai Chi (for elders) etc.</w:t>
      </w:r>
    </w:p>
    <w:p w14:paraId="0DFEEB33" w14:textId="6215BEB7" w:rsidR="008B7EE1" w:rsidRDefault="008B7EE1" w:rsidP="00EB7F2E">
      <w:pPr>
        <w:pStyle w:val="ListParagraph"/>
        <w:numPr>
          <w:ilvl w:val="0"/>
          <w:numId w:val="16"/>
        </w:numPr>
        <w:spacing w:after="0"/>
      </w:pPr>
      <w:r>
        <w:t>Powerhouse group for men, Thursday 3-5</w:t>
      </w:r>
    </w:p>
    <w:p w14:paraId="0791B8A8" w14:textId="66FE8DCB" w:rsidR="008B7EE1" w:rsidRDefault="008B7EE1" w:rsidP="00EB7F2E">
      <w:pPr>
        <w:pStyle w:val="ListParagraph"/>
        <w:numPr>
          <w:ilvl w:val="0"/>
          <w:numId w:val="16"/>
        </w:numPr>
        <w:spacing w:after="0"/>
      </w:pPr>
      <w:r>
        <w:t xml:space="preserve">Butetown Hub </w:t>
      </w:r>
    </w:p>
    <w:p w14:paraId="7C65B030" w14:textId="7AAD4B9B" w:rsidR="008B7EE1" w:rsidRDefault="008B7EE1" w:rsidP="00EB7F2E">
      <w:pPr>
        <w:pStyle w:val="ListParagraph"/>
        <w:numPr>
          <w:ilvl w:val="0"/>
          <w:numId w:val="16"/>
        </w:numPr>
        <w:spacing w:after="0"/>
      </w:pPr>
      <w:r>
        <w:t>Butetown Pavilion</w:t>
      </w:r>
    </w:p>
    <w:p w14:paraId="64251340" w14:textId="7E6CC312" w:rsidR="008B7EE1" w:rsidRDefault="008B7EE1" w:rsidP="00EB7F2E">
      <w:pPr>
        <w:pStyle w:val="ListParagraph"/>
        <w:numPr>
          <w:ilvl w:val="0"/>
          <w:numId w:val="16"/>
        </w:numPr>
        <w:spacing w:after="0"/>
      </w:pPr>
      <w:r>
        <w:t>Canton Library</w:t>
      </w:r>
    </w:p>
    <w:p w14:paraId="7D607B27" w14:textId="6CDE304C" w:rsidR="008B7EE1" w:rsidRDefault="008B7EE1" w:rsidP="00EB7F2E">
      <w:pPr>
        <w:pStyle w:val="ListParagraph"/>
        <w:numPr>
          <w:ilvl w:val="0"/>
          <w:numId w:val="16"/>
        </w:numPr>
        <w:spacing w:after="0"/>
      </w:pPr>
      <w:r>
        <w:t xml:space="preserve">Capel-y-Bawb Cardiff Royal Infirmary </w:t>
      </w:r>
    </w:p>
    <w:p w14:paraId="79617F80" w14:textId="04382578" w:rsidR="008B7EE1" w:rsidRDefault="008B7EE1" w:rsidP="00EB7F2E">
      <w:pPr>
        <w:pStyle w:val="ListParagraph"/>
        <w:numPr>
          <w:ilvl w:val="0"/>
          <w:numId w:val="16"/>
        </w:numPr>
        <w:spacing w:after="0"/>
      </w:pPr>
      <w:r>
        <w:t>Cathays Library</w:t>
      </w:r>
    </w:p>
    <w:p w14:paraId="2C6546EA" w14:textId="35AEB1CE" w:rsidR="008B7EE1" w:rsidRDefault="008B7EE1" w:rsidP="00EB7F2E">
      <w:pPr>
        <w:pStyle w:val="ListParagraph"/>
        <w:numPr>
          <w:ilvl w:val="0"/>
          <w:numId w:val="16"/>
        </w:numPr>
        <w:spacing w:after="0"/>
      </w:pPr>
      <w:r>
        <w:t>Central Library Hub</w:t>
      </w:r>
    </w:p>
    <w:p w14:paraId="445E4AC3" w14:textId="19821DC1" w:rsidR="008B7EE1" w:rsidRDefault="008B7EE1" w:rsidP="00EB7F2E">
      <w:pPr>
        <w:pStyle w:val="ListParagraph"/>
        <w:numPr>
          <w:ilvl w:val="0"/>
          <w:numId w:val="16"/>
        </w:numPr>
        <w:spacing w:after="0"/>
      </w:pPr>
      <w:r>
        <w:t>Ely and Caerau Library and Community Hub</w:t>
      </w:r>
    </w:p>
    <w:p w14:paraId="7066E6D1" w14:textId="7B388118" w:rsidR="008B7EE1" w:rsidRDefault="008B7EE1" w:rsidP="00EB7F2E">
      <w:pPr>
        <w:pStyle w:val="ListParagraph"/>
        <w:numPr>
          <w:ilvl w:val="0"/>
          <w:numId w:val="16"/>
        </w:numPr>
        <w:spacing w:after="0"/>
      </w:pPr>
      <w:r>
        <w:t>Fairwater Library and Hub</w:t>
      </w:r>
    </w:p>
    <w:p w14:paraId="36B1C0CF" w14:textId="0537D5C6" w:rsidR="008B7EE1" w:rsidRDefault="008B7EE1" w:rsidP="00EB7F2E">
      <w:pPr>
        <w:pStyle w:val="ListParagraph"/>
        <w:numPr>
          <w:ilvl w:val="0"/>
          <w:numId w:val="16"/>
        </w:numPr>
        <w:spacing w:after="0"/>
      </w:pPr>
      <w:r>
        <w:t>Grangetown Hub</w:t>
      </w:r>
    </w:p>
    <w:p w14:paraId="5C3E99CB" w14:textId="7DFC385D" w:rsidR="008B7EE1" w:rsidRDefault="008B7EE1" w:rsidP="00EB7F2E">
      <w:pPr>
        <w:pStyle w:val="ListParagraph"/>
        <w:numPr>
          <w:ilvl w:val="0"/>
          <w:numId w:val="16"/>
        </w:numPr>
        <w:spacing w:after="0"/>
      </w:pPr>
      <w:r>
        <w:t xml:space="preserve">Lisvane Library </w:t>
      </w:r>
    </w:p>
    <w:p w14:paraId="689EDD5B" w14:textId="35D2B93D" w:rsidR="008B7EE1" w:rsidRDefault="008B7EE1" w:rsidP="00EB7F2E">
      <w:pPr>
        <w:pStyle w:val="ListParagraph"/>
        <w:numPr>
          <w:ilvl w:val="0"/>
          <w:numId w:val="16"/>
        </w:numPr>
        <w:spacing w:after="0"/>
      </w:pPr>
      <w:r>
        <w:t>Llandaff North and Gabalfa Hub</w:t>
      </w:r>
    </w:p>
    <w:p w14:paraId="319ED961" w14:textId="5E726889" w:rsidR="008B7EE1" w:rsidRDefault="008B7EE1" w:rsidP="00EB7F2E">
      <w:pPr>
        <w:pStyle w:val="ListParagraph"/>
        <w:numPr>
          <w:ilvl w:val="0"/>
          <w:numId w:val="16"/>
        </w:numPr>
        <w:spacing w:after="0"/>
      </w:pPr>
      <w:r>
        <w:t>Llanishen Library Hub</w:t>
      </w:r>
    </w:p>
    <w:p w14:paraId="3606389A" w14:textId="227558BF" w:rsidR="008B7EE1" w:rsidRDefault="008B7EE1" w:rsidP="00EB7F2E">
      <w:pPr>
        <w:pStyle w:val="ListParagraph"/>
        <w:numPr>
          <w:ilvl w:val="0"/>
          <w:numId w:val="16"/>
        </w:numPr>
        <w:spacing w:after="0"/>
      </w:pPr>
      <w:r>
        <w:t>Llanrumney Library and Hub</w:t>
      </w:r>
    </w:p>
    <w:p w14:paraId="27B64809" w14:textId="6B9B25BF" w:rsidR="008B7EE1" w:rsidRDefault="008B7EE1" w:rsidP="00EB7F2E">
      <w:pPr>
        <w:pStyle w:val="ListParagraph"/>
        <w:numPr>
          <w:ilvl w:val="0"/>
          <w:numId w:val="16"/>
        </w:numPr>
        <w:spacing w:after="0"/>
      </w:pPr>
      <w:r>
        <w:t>Penylan Library</w:t>
      </w:r>
    </w:p>
    <w:p w14:paraId="16F63DD0" w14:textId="50D44368" w:rsidR="008B7EE1" w:rsidRDefault="008B7EE1" w:rsidP="00EB7F2E">
      <w:pPr>
        <w:pStyle w:val="ListParagraph"/>
        <w:numPr>
          <w:ilvl w:val="0"/>
          <w:numId w:val="16"/>
        </w:numPr>
        <w:spacing w:after="0"/>
      </w:pPr>
      <w:r>
        <w:t>Powerhouse Llanedeyrn Library and Hub; inc Gardening Club and Tai Chi</w:t>
      </w:r>
    </w:p>
    <w:p w14:paraId="7FAE2568" w14:textId="13C520D5" w:rsidR="008B7EE1" w:rsidRDefault="008B7EE1" w:rsidP="00EB7F2E">
      <w:pPr>
        <w:pStyle w:val="ListParagraph"/>
        <w:numPr>
          <w:ilvl w:val="0"/>
          <w:numId w:val="16"/>
        </w:numPr>
        <w:spacing w:after="0"/>
      </w:pPr>
      <w:r>
        <w:t>Radyr Library</w:t>
      </w:r>
    </w:p>
    <w:p w14:paraId="56DE069C" w14:textId="45B0F5F7" w:rsidR="008B7EE1" w:rsidRDefault="008B7EE1" w:rsidP="00EB7F2E">
      <w:pPr>
        <w:pStyle w:val="ListParagraph"/>
        <w:numPr>
          <w:ilvl w:val="0"/>
          <w:numId w:val="16"/>
        </w:numPr>
        <w:spacing w:after="0"/>
      </w:pPr>
      <w:r>
        <w:t>Rhiwbina Library</w:t>
      </w:r>
    </w:p>
    <w:p w14:paraId="1EB06404" w14:textId="124F0913" w:rsidR="008B7EE1" w:rsidRDefault="008B7EE1" w:rsidP="00EB7F2E">
      <w:pPr>
        <w:pStyle w:val="ListParagraph"/>
        <w:numPr>
          <w:ilvl w:val="0"/>
          <w:numId w:val="16"/>
        </w:numPr>
        <w:spacing w:after="0"/>
      </w:pPr>
      <w:r>
        <w:t>Rhydypennau Library</w:t>
      </w:r>
    </w:p>
    <w:p w14:paraId="6FF9C305" w14:textId="35248144" w:rsidR="008B7EE1" w:rsidRDefault="008B7EE1" w:rsidP="00EB7F2E">
      <w:pPr>
        <w:pStyle w:val="ListParagraph"/>
        <w:numPr>
          <w:ilvl w:val="0"/>
          <w:numId w:val="16"/>
        </w:numPr>
        <w:spacing w:after="0"/>
      </w:pPr>
      <w:r>
        <w:t>Rumney Library and Partnership Hub</w:t>
      </w:r>
      <w:r w:rsidRPr="00EB7F2E">
        <w:t>​</w:t>
      </w:r>
    </w:p>
    <w:p w14:paraId="5BBB814A" w14:textId="40B3514B" w:rsidR="008B7EE1" w:rsidRDefault="008B7EE1" w:rsidP="00EB7F2E">
      <w:pPr>
        <w:pStyle w:val="ListParagraph"/>
        <w:numPr>
          <w:ilvl w:val="0"/>
          <w:numId w:val="16"/>
        </w:numPr>
        <w:spacing w:after="0"/>
      </w:pPr>
      <w:r>
        <w:t>St. Mellons Library and Hub</w:t>
      </w:r>
    </w:p>
    <w:p w14:paraId="435BD211" w14:textId="164CBD4B" w:rsidR="008B7EE1" w:rsidRDefault="008B7EE1" w:rsidP="00EB7F2E">
      <w:pPr>
        <w:pStyle w:val="ListParagraph"/>
        <w:numPr>
          <w:ilvl w:val="0"/>
          <w:numId w:val="16"/>
        </w:numPr>
        <w:spacing w:after="0"/>
      </w:pPr>
      <w:r>
        <w:t>STAR Library and Hub</w:t>
      </w:r>
    </w:p>
    <w:p w14:paraId="3496BC61" w14:textId="2593A401" w:rsidR="008B7EE1" w:rsidRDefault="008B7EE1" w:rsidP="00EB7F2E">
      <w:pPr>
        <w:pStyle w:val="ListParagraph"/>
        <w:numPr>
          <w:ilvl w:val="0"/>
          <w:numId w:val="16"/>
        </w:numPr>
        <w:spacing w:after="0"/>
      </w:pPr>
      <w:r>
        <w:t>Whitchurch Library</w:t>
      </w:r>
    </w:p>
    <w:p w14:paraId="15C5A5CA" w14:textId="77777777" w:rsidR="008B7EE1" w:rsidRDefault="008B7EE1" w:rsidP="008B7EE1"/>
    <w:p w14:paraId="4EF84753" w14:textId="77777777" w:rsidR="008B7EE1" w:rsidRDefault="008B7EE1" w:rsidP="00925916"/>
    <w:p w14:paraId="449EC459" w14:textId="77777777" w:rsidR="00533FFF" w:rsidRDefault="00533FFF">
      <w:pPr>
        <w:rPr>
          <w:rFonts w:asciiTheme="majorHAnsi" w:eastAsiaTheme="majorEastAsia" w:hAnsiTheme="majorHAnsi" w:cstheme="majorBidi"/>
          <w:color w:val="2F5496" w:themeColor="accent1" w:themeShade="BF"/>
          <w:sz w:val="32"/>
          <w:szCs w:val="24"/>
        </w:rPr>
      </w:pPr>
      <w:bookmarkStart w:id="103" w:name="_Toc159594296"/>
      <w:r>
        <w:br w:type="page"/>
      </w:r>
    </w:p>
    <w:p w14:paraId="1ACA97F3" w14:textId="21371BB9" w:rsidR="00925916" w:rsidRPr="00DE31DA" w:rsidRDefault="00925916" w:rsidP="00EF4EB9">
      <w:pPr>
        <w:pStyle w:val="Heading3"/>
      </w:pPr>
      <w:bookmarkStart w:id="104" w:name="_Additional_Feedback_to"/>
      <w:bookmarkStart w:id="105" w:name="_Toc190194162"/>
      <w:bookmarkEnd w:id="104"/>
      <w:r>
        <w:lastRenderedPageBreak/>
        <w:t>Additional Feedback to the</w:t>
      </w:r>
      <w:r w:rsidRPr="00DE31DA">
        <w:t xml:space="preserve"> Consultation</w:t>
      </w:r>
      <w:bookmarkEnd w:id="103"/>
      <w:bookmarkEnd w:id="105"/>
    </w:p>
    <w:p w14:paraId="10013E95" w14:textId="20B6F71E" w:rsidR="00925916" w:rsidRPr="00731CD9" w:rsidRDefault="0029159A" w:rsidP="00925916">
      <w:pPr>
        <w:rPr>
          <w:i/>
          <w:iCs/>
          <w:color w:val="CC0099"/>
        </w:rPr>
      </w:pPr>
      <w:hyperlink w:anchor="Page8" w:history="1">
        <w:r w:rsidRPr="00731CD9">
          <w:rPr>
            <w:rStyle w:val="Hyperlink"/>
            <w:i/>
            <w:iCs/>
            <w:color w:val="CC0099"/>
          </w:rPr>
          <w:t>Return to Page 8</w:t>
        </w:r>
      </w:hyperlink>
    </w:p>
    <w:p w14:paraId="31409C8A" w14:textId="753A8D21" w:rsidR="00A64F24" w:rsidRPr="00EE3F5C" w:rsidRDefault="00A64F24" w:rsidP="00EE3F5C">
      <w:pPr>
        <w:pStyle w:val="Heading2"/>
        <w:rPr>
          <w:sz w:val="28"/>
          <w:szCs w:val="28"/>
        </w:rPr>
      </w:pPr>
      <w:bookmarkStart w:id="106" w:name="_Toc190194163"/>
      <w:r w:rsidRPr="00EE3F5C">
        <w:rPr>
          <w:sz w:val="28"/>
          <w:szCs w:val="28"/>
        </w:rPr>
        <w:t>Access &amp; Equality Involvement Session, 3</w:t>
      </w:r>
      <w:r w:rsidRPr="00EE3F5C">
        <w:rPr>
          <w:sz w:val="28"/>
          <w:szCs w:val="28"/>
          <w:vertAlign w:val="superscript"/>
        </w:rPr>
        <w:t>rd</w:t>
      </w:r>
      <w:r w:rsidRPr="00EE3F5C">
        <w:rPr>
          <w:sz w:val="28"/>
          <w:szCs w:val="28"/>
        </w:rPr>
        <w:t xml:space="preserve"> February 2025</w:t>
      </w:r>
      <w:bookmarkEnd w:id="106"/>
    </w:p>
    <w:p w14:paraId="16C23300" w14:textId="77777777" w:rsidR="00A64F24" w:rsidRPr="00077AAB" w:rsidRDefault="00A64F24" w:rsidP="003D6A35">
      <w:pPr>
        <w:spacing w:after="0"/>
      </w:pPr>
    </w:p>
    <w:p w14:paraId="332B4AD0" w14:textId="77777777" w:rsidR="00A64F24" w:rsidRPr="00EE3F5C" w:rsidRDefault="00A64F24"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Background</w:t>
      </w:r>
    </w:p>
    <w:p w14:paraId="1EE1CFCD" w14:textId="77777777" w:rsidR="00A64F24" w:rsidRPr="00077AAB" w:rsidRDefault="00A64F24" w:rsidP="00A64F24">
      <w:r w:rsidRPr="00077AAB">
        <w:t xml:space="preserve">The </w:t>
      </w:r>
      <w:r>
        <w:t xml:space="preserve">Access and Equality </w:t>
      </w:r>
      <w:r w:rsidRPr="00077AAB">
        <w:t xml:space="preserve">Involvement Session is one of three Involvement Sessions for the Budget 2025-26 consultation. </w:t>
      </w:r>
    </w:p>
    <w:p w14:paraId="57EDB4D4" w14:textId="77777777" w:rsidR="00A64F24" w:rsidRPr="00077AAB" w:rsidRDefault="00A64F24" w:rsidP="00A64F24">
      <w:pPr>
        <w:rPr>
          <w:color w:val="000000"/>
        </w:rPr>
      </w:pPr>
      <w:r w:rsidRPr="00077AAB">
        <w:t xml:space="preserve">The </w:t>
      </w:r>
      <w:r>
        <w:t>Access and Equality</w:t>
      </w:r>
      <w:r w:rsidRPr="00077AAB">
        <w:t xml:space="preserve"> session focused on gathering feedback on </w:t>
      </w:r>
      <w:r>
        <w:t>Cardiff</w:t>
      </w:r>
      <w:r w:rsidRPr="00077AAB">
        <w:t xml:space="preserve"> Council’s budget proposals for 2025/26, particularly those identified as potentially having a disproportionately greater impact on </w:t>
      </w:r>
      <w:r>
        <w:t>disabled people</w:t>
      </w:r>
      <w:r w:rsidRPr="00077AAB">
        <w:t>. These were identified after Council Officers reviewed each budget proposal and undertook Equality Impact Assessments (EIAs) where required to evaluate how different groups might be affected.  </w:t>
      </w:r>
    </w:p>
    <w:p w14:paraId="553EFC2F" w14:textId="77777777" w:rsidR="00A64F24" w:rsidRPr="00077AAB" w:rsidRDefault="00A64F24" w:rsidP="003D6A35">
      <w:pPr>
        <w:spacing w:after="0"/>
      </w:pPr>
    </w:p>
    <w:p w14:paraId="6C5D88BD" w14:textId="77777777" w:rsidR="00A64F24" w:rsidRPr="00EE3F5C" w:rsidRDefault="00A64F24"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 xml:space="preserve">Event Information </w:t>
      </w:r>
    </w:p>
    <w:p w14:paraId="5B53A98D" w14:textId="77777777" w:rsidR="00A64F24" w:rsidRDefault="00A64F24" w:rsidP="00A64F24">
      <w:r w:rsidRPr="00077AAB">
        <w:t xml:space="preserve">The </w:t>
      </w:r>
      <w:r>
        <w:t>Access &amp; Equality</w:t>
      </w:r>
      <w:r w:rsidRPr="00077AAB">
        <w:t xml:space="preserve"> Involvement Session was held on the </w:t>
      </w:r>
      <w:r>
        <w:t>3</w:t>
      </w:r>
      <w:r w:rsidRPr="003A4605">
        <w:rPr>
          <w:vertAlign w:val="superscript"/>
        </w:rPr>
        <w:t>rd</w:t>
      </w:r>
      <w:r>
        <w:t xml:space="preserve"> </w:t>
      </w:r>
      <w:r w:rsidRPr="00077AAB">
        <w:t xml:space="preserve">of </w:t>
      </w:r>
      <w:r>
        <w:t>Februar</w:t>
      </w:r>
      <w:r w:rsidRPr="00077AAB">
        <w:t xml:space="preserve">y </w:t>
      </w:r>
      <w:r>
        <w:t>2025 via Microsoft Teams</w:t>
      </w:r>
      <w:r w:rsidRPr="00077AAB">
        <w:t xml:space="preserve">. It was hosted </w:t>
      </w:r>
      <w:r>
        <w:t xml:space="preserve">by </w:t>
      </w:r>
      <w:r w:rsidRPr="00077AAB">
        <w:t>th</w:t>
      </w:r>
      <w:r>
        <w:t>e Access &amp; Equality</w:t>
      </w:r>
      <w:r w:rsidRPr="00077AAB">
        <w:t xml:space="preserve"> Forum, and Chaired by </w:t>
      </w:r>
      <w:r>
        <w:t xml:space="preserve">Chris Hanson, </w:t>
      </w:r>
      <w:r w:rsidRPr="00077AAB">
        <w:t>Chair of th</w:t>
      </w:r>
      <w:r>
        <w:t>e Access &amp; Equality</w:t>
      </w:r>
      <w:r w:rsidRPr="00077AAB">
        <w:t xml:space="preserve"> Forum. </w:t>
      </w:r>
    </w:p>
    <w:p w14:paraId="716BDEB9" w14:textId="15DA83C5" w:rsidR="002E7B87" w:rsidRDefault="002E7B87" w:rsidP="002E7B87">
      <w:r w:rsidRPr="00AE1A56">
        <w:t xml:space="preserve">Members of </w:t>
      </w:r>
      <w:r w:rsidRPr="00D35BC7">
        <w:t xml:space="preserve">the Access &amp; Equality Forum were invited to attend the session. </w:t>
      </w:r>
    </w:p>
    <w:p w14:paraId="40489C22" w14:textId="77777777" w:rsidR="002E7B87" w:rsidRPr="001647BB" w:rsidRDefault="002E7B87" w:rsidP="00725A79">
      <w:pPr>
        <w:pStyle w:val="ListParagraph"/>
        <w:numPr>
          <w:ilvl w:val="0"/>
          <w:numId w:val="26"/>
        </w:numPr>
        <w:spacing w:line="252" w:lineRule="auto"/>
        <w:jc w:val="both"/>
      </w:pPr>
      <w:r w:rsidRPr="001647BB">
        <w:t>Age Connect</w:t>
      </w:r>
    </w:p>
    <w:p w14:paraId="3C9AA7EF" w14:textId="77777777" w:rsidR="002E7B87" w:rsidRPr="001647BB" w:rsidRDefault="002E7B87" w:rsidP="00725A79">
      <w:pPr>
        <w:pStyle w:val="ListParagraph"/>
        <w:numPr>
          <w:ilvl w:val="0"/>
          <w:numId w:val="26"/>
        </w:numPr>
        <w:spacing w:line="252" w:lineRule="auto"/>
        <w:jc w:val="both"/>
      </w:pPr>
      <w:r w:rsidRPr="001647BB">
        <w:t>Alzheimers Association</w:t>
      </w:r>
    </w:p>
    <w:p w14:paraId="14293EAA" w14:textId="77777777" w:rsidR="002E7B87" w:rsidRPr="001647BB" w:rsidRDefault="002E7B87" w:rsidP="00725A79">
      <w:pPr>
        <w:pStyle w:val="ListParagraph"/>
        <w:numPr>
          <w:ilvl w:val="0"/>
          <w:numId w:val="26"/>
        </w:numPr>
        <w:spacing w:line="252" w:lineRule="auto"/>
        <w:jc w:val="both"/>
      </w:pPr>
      <w:r w:rsidRPr="001647BB">
        <w:t>British Deaf Association</w:t>
      </w:r>
      <w:r>
        <w:t xml:space="preserve"> (BDA)</w:t>
      </w:r>
    </w:p>
    <w:p w14:paraId="0D55B423" w14:textId="77777777" w:rsidR="002E7B87" w:rsidRPr="001647BB" w:rsidRDefault="002E7B87" w:rsidP="00725A79">
      <w:pPr>
        <w:pStyle w:val="ListParagraph"/>
        <w:numPr>
          <w:ilvl w:val="0"/>
          <w:numId w:val="26"/>
        </w:numPr>
        <w:spacing w:line="252" w:lineRule="auto"/>
        <w:jc w:val="both"/>
      </w:pPr>
      <w:r w:rsidRPr="001647BB">
        <w:t>Cardiff 50+ Forum</w:t>
      </w:r>
    </w:p>
    <w:p w14:paraId="2BEC54EB" w14:textId="77777777" w:rsidR="002E7B87" w:rsidRPr="001647BB" w:rsidRDefault="002E7B87" w:rsidP="00725A79">
      <w:pPr>
        <w:pStyle w:val="ListParagraph"/>
        <w:numPr>
          <w:ilvl w:val="0"/>
          <w:numId w:val="26"/>
        </w:numPr>
        <w:spacing w:line="252" w:lineRule="auto"/>
        <w:jc w:val="both"/>
      </w:pPr>
      <w:r w:rsidRPr="001647BB">
        <w:t>DeafHub Cardiff</w:t>
      </w:r>
    </w:p>
    <w:p w14:paraId="248289AC" w14:textId="77777777" w:rsidR="002E7B87" w:rsidRPr="001647BB" w:rsidRDefault="002E7B87" w:rsidP="00725A79">
      <w:pPr>
        <w:pStyle w:val="ListParagraph"/>
        <w:numPr>
          <w:ilvl w:val="0"/>
          <w:numId w:val="26"/>
        </w:numPr>
        <w:spacing w:line="252" w:lineRule="auto"/>
        <w:jc w:val="both"/>
      </w:pPr>
      <w:r w:rsidRPr="001647BB">
        <w:t>Disability Wales</w:t>
      </w:r>
    </w:p>
    <w:p w14:paraId="3EE85E35" w14:textId="77777777" w:rsidR="002E7B87" w:rsidRPr="001647BB" w:rsidRDefault="002E7B87" w:rsidP="00725A79">
      <w:pPr>
        <w:pStyle w:val="ListParagraph"/>
        <w:numPr>
          <w:ilvl w:val="0"/>
          <w:numId w:val="26"/>
        </w:numPr>
        <w:spacing w:line="252" w:lineRule="auto"/>
        <w:jc w:val="both"/>
      </w:pPr>
      <w:r w:rsidRPr="001647BB">
        <w:t>Diverse Cymru</w:t>
      </w:r>
    </w:p>
    <w:p w14:paraId="7372DF1B" w14:textId="77777777" w:rsidR="002E7B87" w:rsidRPr="001647BB" w:rsidRDefault="002E7B87" w:rsidP="00725A79">
      <w:pPr>
        <w:pStyle w:val="ListParagraph"/>
        <w:numPr>
          <w:ilvl w:val="0"/>
          <w:numId w:val="26"/>
        </w:numPr>
        <w:spacing w:line="252" w:lineRule="auto"/>
        <w:jc w:val="both"/>
      </w:pPr>
      <w:r w:rsidRPr="001647BB">
        <w:t>Guidedogs Cymru</w:t>
      </w:r>
    </w:p>
    <w:p w14:paraId="18E6166E" w14:textId="77777777" w:rsidR="002E7B87" w:rsidRPr="001647BB" w:rsidRDefault="002E7B87" w:rsidP="00725A79">
      <w:pPr>
        <w:pStyle w:val="ListParagraph"/>
        <w:numPr>
          <w:ilvl w:val="0"/>
          <w:numId w:val="26"/>
        </w:numPr>
        <w:spacing w:line="252" w:lineRule="auto"/>
        <w:jc w:val="both"/>
      </w:pPr>
      <w:r w:rsidRPr="001647BB">
        <w:t xml:space="preserve">Royal National Institute of Blind People </w:t>
      </w:r>
      <w:r>
        <w:t>(RNIB)</w:t>
      </w:r>
    </w:p>
    <w:p w14:paraId="4DF74B1C" w14:textId="77777777" w:rsidR="002E7B87" w:rsidRPr="001647BB" w:rsidRDefault="002E7B87" w:rsidP="00725A79">
      <w:pPr>
        <w:pStyle w:val="ListParagraph"/>
        <w:numPr>
          <w:ilvl w:val="0"/>
          <w:numId w:val="26"/>
        </w:numPr>
        <w:spacing w:line="252" w:lineRule="auto"/>
        <w:jc w:val="both"/>
      </w:pPr>
      <w:r w:rsidRPr="001647BB">
        <w:t>SightLife Cardiff</w:t>
      </w:r>
    </w:p>
    <w:p w14:paraId="23094026" w14:textId="77777777" w:rsidR="002E7B87" w:rsidRPr="001647BB" w:rsidRDefault="002E7B87" w:rsidP="00725A79">
      <w:pPr>
        <w:pStyle w:val="ListParagraph"/>
        <w:numPr>
          <w:ilvl w:val="0"/>
          <w:numId w:val="26"/>
        </w:numPr>
        <w:spacing w:line="252" w:lineRule="auto"/>
        <w:jc w:val="both"/>
      </w:pPr>
      <w:r w:rsidRPr="001647BB">
        <w:t>Wales Council for the Deaf</w:t>
      </w:r>
    </w:p>
    <w:p w14:paraId="34EEB684" w14:textId="7AFDD8BB" w:rsidR="002E7B87" w:rsidRPr="00442E18" w:rsidRDefault="00EB1706" w:rsidP="002E7B87">
      <w:r w:rsidRPr="00D35BC7">
        <w:t>From 2</w:t>
      </w:r>
      <w:r>
        <w:t>4</w:t>
      </w:r>
      <w:r w:rsidRPr="00D35BC7">
        <w:t xml:space="preserve"> invitations, 3 attended.  </w:t>
      </w:r>
      <w:r w:rsidR="00725A79" w:rsidRPr="00D35BC7">
        <w:t>Collectively participants represented views from the following groups:</w:t>
      </w:r>
    </w:p>
    <w:p w14:paraId="15E0E0A7" w14:textId="77777777" w:rsidR="00A64F24" w:rsidRDefault="00A64F24" w:rsidP="00A64F24">
      <w:pPr>
        <w:pStyle w:val="ListParagraph"/>
        <w:numPr>
          <w:ilvl w:val="0"/>
          <w:numId w:val="26"/>
        </w:numPr>
        <w:spacing w:line="252" w:lineRule="auto"/>
        <w:jc w:val="both"/>
      </w:pPr>
      <w:r>
        <w:t>Royal National Institute of Blind People (RNIB)</w:t>
      </w:r>
    </w:p>
    <w:p w14:paraId="6F172B13" w14:textId="77777777" w:rsidR="00A64F24" w:rsidRDefault="00A64F24" w:rsidP="00A64F24">
      <w:pPr>
        <w:pStyle w:val="ListParagraph"/>
        <w:numPr>
          <w:ilvl w:val="0"/>
          <w:numId w:val="26"/>
        </w:numPr>
        <w:spacing w:line="252" w:lineRule="auto"/>
        <w:jc w:val="both"/>
      </w:pPr>
      <w:r>
        <w:t>Cardiff 50+ Forum</w:t>
      </w:r>
    </w:p>
    <w:p w14:paraId="66DC71E2" w14:textId="77777777" w:rsidR="00A64F24" w:rsidRDefault="00A64F24" w:rsidP="00A64F24">
      <w:pPr>
        <w:pStyle w:val="ListParagraph"/>
      </w:pPr>
    </w:p>
    <w:p w14:paraId="0ACE4487" w14:textId="77777777" w:rsidR="00D3346B" w:rsidRDefault="00D3346B">
      <w:r>
        <w:br w:type="page"/>
      </w:r>
    </w:p>
    <w:p w14:paraId="3FEB7426" w14:textId="01A0A45D" w:rsidR="00A64F24" w:rsidRDefault="00A64F24" w:rsidP="00A64F24">
      <w:r w:rsidRPr="00AE1A56">
        <w:lastRenderedPageBreak/>
        <w:t>The following Agenda was arranged by Cardiff Council with keynote speakers for each of the proposals discussed</w:t>
      </w:r>
      <w:r>
        <w:t>.</w:t>
      </w:r>
    </w:p>
    <w:p w14:paraId="46D3AB4C" w14:textId="77777777" w:rsidR="00A64F24" w:rsidRDefault="00A64F24" w:rsidP="00A64F24">
      <w:pPr>
        <w:pStyle w:val="ListParagraph"/>
        <w:numPr>
          <w:ilvl w:val="0"/>
          <w:numId w:val="27"/>
        </w:numPr>
        <w:spacing w:line="252" w:lineRule="auto"/>
        <w:jc w:val="both"/>
      </w:pPr>
      <w:r>
        <w:t xml:space="preserve">Welcome </w:t>
      </w:r>
    </w:p>
    <w:p w14:paraId="415F661D" w14:textId="77777777" w:rsidR="00A64F24" w:rsidRDefault="00A64F24" w:rsidP="00A64F24">
      <w:pPr>
        <w:pStyle w:val="ListParagraph"/>
        <w:numPr>
          <w:ilvl w:val="0"/>
          <w:numId w:val="27"/>
        </w:numPr>
        <w:spacing w:line="252" w:lineRule="auto"/>
        <w:jc w:val="both"/>
      </w:pPr>
      <w:r>
        <w:t>Budget Proposal: Learning for Life</w:t>
      </w:r>
    </w:p>
    <w:p w14:paraId="03DD48C5" w14:textId="77777777" w:rsidR="00A64F24" w:rsidRDefault="00A64F24" w:rsidP="00A64F24">
      <w:pPr>
        <w:pStyle w:val="ListParagraph"/>
        <w:numPr>
          <w:ilvl w:val="0"/>
          <w:numId w:val="27"/>
        </w:numPr>
        <w:spacing w:line="252" w:lineRule="auto"/>
        <w:jc w:val="both"/>
      </w:pPr>
      <w:r>
        <w:t>Budget Proposal: Book Fund</w:t>
      </w:r>
    </w:p>
    <w:p w14:paraId="5B3D6610" w14:textId="77777777" w:rsidR="00A64F24" w:rsidRDefault="00A64F24" w:rsidP="00A64F24">
      <w:pPr>
        <w:pStyle w:val="ListParagraph"/>
        <w:numPr>
          <w:ilvl w:val="0"/>
          <w:numId w:val="27"/>
        </w:numPr>
        <w:spacing w:line="252" w:lineRule="auto"/>
        <w:jc w:val="both"/>
      </w:pPr>
      <w:r>
        <w:t>Budget Proposal: Day Services</w:t>
      </w:r>
    </w:p>
    <w:p w14:paraId="5D814C00" w14:textId="77777777" w:rsidR="00A64F24" w:rsidRPr="006272D0" w:rsidRDefault="00A64F24" w:rsidP="00A64F24">
      <w:pPr>
        <w:pStyle w:val="ListParagraph"/>
        <w:numPr>
          <w:ilvl w:val="0"/>
          <w:numId w:val="27"/>
        </w:numPr>
        <w:spacing w:line="252" w:lineRule="auto"/>
        <w:jc w:val="both"/>
        <w:rPr>
          <w:b/>
          <w:bCs/>
        </w:rPr>
      </w:pPr>
      <w:r w:rsidRPr="006272D0">
        <w:rPr>
          <w:b/>
          <w:bCs/>
        </w:rPr>
        <w:t>BREAK</w:t>
      </w:r>
    </w:p>
    <w:p w14:paraId="444D942F" w14:textId="77777777" w:rsidR="00A64F24" w:rsidRDefault="00A64F24" w:rsidP="00A64F24">
      <w:pPr>
        <w:pStyle w:val="ListParagraph"/>
        <w:numPr>
          <w:ilvl w:val="0"/>
          <w:numId w:val="27"/>
        </w:numPr>
        <w:spacing w:line="252" w:lineRule="auto"/>
        <w:jc w:val="both"/>
      </w:pPr>
      <w:r>
        <w:t>Budget Proposal: C2C</w:t>
      </w:r>
    </w:p>
    <w:p w14:paraId="6F3AB666" w14:textId="77777777" w:rsidR="00A64F24" w:rsidRDefault="00A64F24" w:rsidP="00A64F24">
      <w:pPr>
        <w:pStyle w:val="ListParagraph"/>
        <w:numPr>
          <w:ilvl w:val="0"/>
          <w:numId w:val="27"/>
        </w:numPr>
        <w:spacing w:line="252" w:lineRule="auto"/>
        <w:jc w:val="both"/>
      </w:pPr>
      <w:r>
        <w:t>Budget Proposal: Municipal Bowling Greens</w:t>
      </w:r>
    </w:p>
    <w:p w14:paraId="3A745367" w14:textId="77777777" w:rsidR="00A64F24" w:rsidRPr="006272D0" w:rsidRDefault="00A64F24" w:rsidP="00A64F24">
      <w:pPr>
        <w:pStyle w:val="ListParagraph"/>
        <w:numPr>
          <w:ilvl w:val="0"/>
          <w:numId w:val="27"/>
        </w:numPr>
        <w:spacing w:line="252" w:lineRule="auto"/>
        <w:jc w:val="both"/>
        <w:rPr>
          <w:b/>
          <w:bCs/>
        </w:rPr>
      </w:pPr>
      <w:r w:rsidRPr="006272D0">
        <w:rPr>
          <w:b/>
          <w:bCs/>
        </w:rPr>
        <w:t>BREAK</w:t>
      </w:r>
    </w:p>
    <w:p w14:paraId="1BB06312" w14:textId="77777777" w:rsidR="00A64F24" w:rsidRDefault="00A64F24" w:rsidP="00A64F24">
      <w:pPr>
        <w:pStyle w:val="ListParagraph"/>
        <w:numPr>
          <w:ilvl w:val="0"/>
          <w:numId w:val="27"/>
        </w:numPr>
        <w:spacing w:line="252" w:lineRule="auto"/>
        <w:jc w:val="both"/>
      </w:pPr>
      <w:r>
        <w:t>Budget Proposal: Bereavement Service – Fees and Charges</w:t>
      </w:r>
    </w:p>
    <w:p w14:paraId="58D57C69" w14:textId="77777777" w:rsidR="00A64F24" w:rsidRPr="006272D0" w:rsidRDefault="00A64F24" w:rsidP="00A64F24">
      <w:pPr>
        <w:pStyle w:val="ListParagraph"/>
        <w:numPr>
          <w:ilvl w:val="0"/>
          <w:numId w:val="27"/>
        </w:numPr>
        <w:spacing w:line="252" w:lineRule="auto"/>
        <w:jc w:val="both"/>
        <w:rPr>
          <w:b/>
          <w:bCs/>
        </w:rPr>
      </w:pPr>
      <w:r w:rsidRPr="006272D0">
        <w:rPr>
          <w:b/>
          <w:bCs/>
        </w:rPr>
        <w:t>BREAK</w:t>
      </w:r>
    </w:p>
    <w:p w14:paraId="11129DF1" w14:textId="77777777" w:rsidR="00A64F24" w:rsidRDefault="00A64F24" w:rsidP="00A64F24">
      <w:pPr>
        <w:pStyle w:val="ListParagraph"/>
        <w:numPr>
          <w:ilvl w:val="0"/>
          <w:numId w:val="27"/>
        </w:numPr>
        <w:spacing w:line="252" w:lineRule="auto"/>
        <w:jc w:val="both"/>
      </w:pPr>
      <w:r>
        <w:t>Budget Proposal: Residential Parking Permits</w:t>
      </w:r>
    </w:p>
    <w:p w14:paraId="1241D935" w14:textId="77777777" w:rsidR="00A64F24" w:rsidRPr="00AE1A56" w:rsidRDefault="00A64F24" w:rsidP="00A64F24">
      <w:pPr>
        <w:pStyle w:val="ListParagraph"/>
        <w:numPr>
          <w:ilvl w:val="0"/>
          <w:numId w:val="27"/>
        </w:numPr>
        <w:spacing w:line="252" w:lineRule="auto"/>
        <w:jc w:val="both"/>
      </w:pPr>
      <w:r>
        <w:t>Summary and Close</w:t>
      </w:r>
    </w:p>
    <w:p w14:paraId="033671A4" w14:textId="77777777" w:rsidR="00A64F24" w:rsidRPr="00EE3F5C" w:rsidRDefault="00A64F24"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 xml:space="preserve">Attendees </w:t>
      </w:r>
    </w:p>
    <w:p w14:paraId="5AB25A92" w14:textId="77777777" w:rsidR="00A64F24" w:rsidRDefault="00A64F24" w:rsidP="00A64F24">
      <w:r w:rsidRPr="00077AAB">
        <w:t>In advance of the Involvement Session, attendees were sent the Agenda and each EIA proposal identified by the Council as pertinent to the Involvement session.</w:t>
      </w:r>
    </w:p>
    <w:p w14:paraId="2A46F55C" w14:textId="77777777" w:rsidR="00A64F24" w:rsidRPr="00EE3F5C" w:rsidRDefault="00A64F24"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Speakers (Cardiff Council)</w:t>
      </w:r>
    </w:p>
    <w:p w14:paraId="7F3F89CF" w14:textId="77777777" w:rsidR="00A64F24" w:rsidRPr="00077AAB" w:rsidRDefault="00A64F24" w:rsidP="00A64F24">
      <w:pPr>
        <w:pStyle w:val="ListParagraph"/>
        <w:numPr>
          <w:ilvl w:val="0"/>
          <w:numId w:val="21"/>
        </w:numPr>
        <w:spacing w:line="252" w:lineRule="auto"/>
        <w:jc w:val="both"/>
      </w:pPr>
      <w:r w:rsidRPr="00077AAB">
        <w:t>Nicola Pitman (Operational Manager, Health, Wellbeing &amp; Library Strategy)</w:t>
      </w:r>
    </w:p>
    <w:p w14:paraId="4396BDAA" w14:textId="77777777" w:rsidR="00A64F24" w:rsidRPr="00077AAB" w:rsidRDefault="00A64F24" w:rsidP="00A64F24">
      <w:pPr>
        <w:pStyle w:val="ListParagraph"/>
        <w:numPr>
          <w:ilvl w:val="0"/>
          <w:numId w:val="21"/>
        </w:numPr>
        <w:spacing w:line="252" w:lineRule="auto"/>
        <w:jc w:val="both"/>
      </w:pPr>
      <w:r w:rsidRPr="00077AAB">
        <w:t>Chay Lockyer (Assistant Contact Centre Manager, Communities &amp; Customer Services)</w:t>
      </w:r>
    </w:p>
    <w:p w14:paraId="08F6F927" w14:textId="77777777" w:rsidR="00A64F24" w:rsidRPr="00077AAB" w:rsidRDefault="00A64F24" w:rsidP="00A64F24">
      <w:pPr>
        <w:pStyle w:val="ListParagraph"/>
        <w:numPr>
          <w:ilvl w:val="0"/>
          <w:numId w:val="21"/>
        </w:numPr>
        <w:spacing w:line="252" w:lineRule="auto"/>
        <w:jc w:val="both"/>
      </w:pPr>
      <w:r w:rsidRPr="00077AAB">
        <w:t>Matt Nicholson (Coach, Communities &amp; Customer Services)</w:t>
      </w:r>
    </w:p>
    <w:p w14:paraId="05C11135" w14:textId="77777777" w:rsidR="00A64F24" w:rsidRPr="00A42FDD" w:rsidRDefault="00A64F24" w:rsidP="00A64F24">
      <w:pPr>
        <w:pStyle w:val="ListParagraph"/>
        <w:numPr>
          <w:ilvl w:val="0"/>
          <w:numId w:val="21"/>
        </w:numPr>
        <w:spacing w:line="252" w:lineRule="auto"/>
        <w:jc w:val="both"/>
      </w:pPr>
      <w:r w:rsidRPr="00A42FDD">
        <w:t>Jon Maidment (Operational Manager, Parks, Sport and Harbour Authority)</w:t>
      </w:r>
    </w:p>
    <w:p w14:paraId="5ABDCF08" w14:textId="77777777" w:rsidR="00A64F24" w:rsidRPr="00077AAB" w:rsidRDefault="00A64F24" w:rsidP="00A64F24">
      <w:pPr>
        <w:pStyle w:val="ListParagraph"/>
        <w:numPr>
          <w:ilvl w:val="0"/>
          <w:numId w:val="21"/>
        </w:numPr>
        <w:spacing w:line="252" w:lineRule="auto"/>
        <w:jc w:val="both"/>
      </w:pPr>
      <w:r>
        <w:t xml:space="preserve">Martin Birch (Operational Manager, </w:t>
      </w:r>
      <w:r w:rsidRPr="00077AAB">
        <w:t xml:space="preserve">Bereavement </w:t>
      </w:r>
      <w:r>
        <w:t xml:space="preserve">&amp; Registration </w:t>
      </w:r>
      <w:r w:rsidRPr="00077AAB">
        <w:t>Services)</w:t>
      </w:r>
    </w:p>
    <w:p w14:paraId="3EBC4943" w14:textId="77777777" w:rsidR="00A64F24" w:rsidRPr="00077AAB" w:rsidRDefault="00A64F24" w:rsidP="00A64F24">
      <w:pPr>
        <w:pStyle w:val="ListParagraph"/>
        <w:numPr>
          <w:ilvl w:val="0"/>
          <w:numId w:val="21"/>
        </w:numPr>
        <w:spacing w:line="252" w:lineRule="auto"/>
        <w:jc w:val="both"/>
      </w:pPr>
      <w:r w:rsidRPr="00077AAB">
        <w:t xml:space="preserve">Chris Hanson (Principal Engineer, Transport Vision Policy and Strategy) </w:t>
      </w:r>
    </w:p>
    <w:p w14:paraId="122224F5" w14:textId="77777777" w:rsidR="00A64F24" w:rsidRPr="00EE3F5C" w:rsidRDefault="00A64F24"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 xml:space="preserve">Facilitators / Supporting Staff </w:t>
      </w:r>
    </w:p>
    <w:p w14:paraId="42F07C15" w14:textId="77777777" w:rsidR="00A64F24" w:rsidRPr="00077AAB" w:rsidRDefault="00A64F24" w:rsidP="00A64F24">
      <w:pPr>
        <w:pStyle w:val="ListParagraph"/>
        <w:numPr>
          <w:ilvl w:val="0"/>
          <w:numId w:val="23"/>
        </w:numPr>
        <w:spacing w:line="252" w:lineRule="auto"/>
        <w:jc w:val="both"/>
      </w:pPr>
      <w:r>
        <w:t xml:space="preserve">Chair: Chris Hanson </w:t>
      </w:r>
    </w:p>
    <w:p w14:paraId="1ED50A7F" w14:textId="77777777" w:rsidR="00A64F24" w:rsidRPr="00E210BC" w:rsidRDefault="00A64F24" w:rsidP="00A64F24">
      <w:pPr>
        <w:pStyle w:val="ListParagraph"/>
        <w:numPr>
          <w:ilvl w:val="0"/>
          <w:numId w:val="23"/>
        </w:numPr>
        <w:spacing w:line="252" w:lineRule="auto"/>
        <w:jc w:val="both"/>
      </w:pPr>
      <w:r w:rsidRPr="00077AAB">
        <w:t xml:space="preserve">Caryle Alleyne </w:t>
      </w:r>
      <w:r>
        <w:t xml:space="preserve">- </w:t>
      </w:r>
      <w:r w:rsidRPr="00077AAB">
        <w:t>Equality Officer</w:t>
      </w:r>
      <w:r>
        <w:t>, Cardiff Council</w:t>
      </w:r>
    </w:p>
    <w:p w14:paraId="6E006DF2" w14:textId="77777777" w:rsidR="00A64F24" w:rsidRPr="004D6087" w:rsidRDefault="00A64F24" w:rsidP="00A64F24">
      <w:pPr>
        <w:pStyle w:val="ListParagraph"/>
        <w:numPr>
          <w:ilvl w:val="0"/>
          <w:numId w:val="23"/>
        </w:numPr>
        <w:spacing w:line="252" w:lineRule="auto"/>
        <w:jc w:val="both"/>
      </w:pPr>
      <w:r w:rsidRPr="004D6087">
        <w:t xml:space="preserve">Abigail Streeter </w:t>
      </w:r>
      <w:r>
        <w:t xml:space="preserve">- </w:t>
      </w:r>
      <w:r w:rsidRPr="004D6087">
        <w:t>Planning and Improvement Officer</w:t>
      </w:r>
      <w:r>
        <w:t>, Cardiff Council</w:t>
      </w:r>
    </w:p>
    <w:p w14:paraId="2186C584" w14:textId="77777777" w:rsidR="00A64F24" w:rsidRPr="004D6087" w:rsidRDefault="00A64F24" w:rsidP="00A64F24">
      <w:pPr>
        <w:pStyle w:val="ListParagraph"/>
        <w:numPr>
          <w:ilvl w:val="0"/>
          <w:numId w:val="23"/>
        </w:numPr>
        <w:spacing w:line="252" w:lineRule="auto"/>
        <w:jc w:val="both"/>
      </w:pPr>
      <w:r w:rsidRPr="004D6087">
        <w:t xml:space="preserve">Sarah Sparke </w:t>
      </w:r>
      <w:r>
        <w:t xml:space="preserve">- </w:t>
      </w:r>
      <w:r w:rsidRPr="004D6087">
        <w:t>Senior Researcher, Cardiff Research &amp; Engagement Centre</w:t>
      </w:r>
      <w:r>
        <w:t>, Cardiff Council</w:t>
      </w:r>
    </w:p>
    <w:p w14:paraId="18B503DF" w14:textId="0C74F26F" w:rsidR="00A64F24" w:rsidRPr="00077AAB" w:rsidRDefault="00A64F24" w:rsidP="006233F1">
      <w:pPr>
        <w:pStyle w:val="ListParagraph"/>
        <w:numPr>
          <w:ilvl w:val="0"/>
          <w:numId w:val="23"/>
        </w:numPr>
        <w:spacing w:line="252" w:lineRule="auto"/>
        <w:jc w:val="both"/>
      </w:pPr>
      <w:r w:rsidRPr="004D6087">
        <w:t xml:space="preserve">Rachel Williams </w:t>
      </w:r>
      <w:r>
        <w:t xml:space="preserve">- </w:t>
      </w:r>
      <w:r w:rsidRPr="004D6087">
        <w:t>BSL interpreter, WITS</w:t>
      </w:r>
    </w:p>
    <w:p w14:paraId="73624D50" w14:textId="77777777" w:rsidR="00A64F24" w:rsidRPr="00EE3F5C" w:rsidRDefault="00A64F24"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Participants</w:t>
      </w:r>
    </w:p>
    <w:p w14:paraId="1D3CE4F5" w14:textId="77777777" w:rsidR="00A64F24" w:rsidRPr="00D35BC7" w:rsidRDefault="00A64F24" w:rsidP="00A64F24">
      <w:pPr>
        <w:pStyle w:val="ListParagraph"/>
        <w:numPr>
          <w:ilvl w:val="0"/>
          <w:numId w:val="22"/>
        </w:numPr>
        <w:spacing w:line="252" w:lineRule="auto"/>
        <w:jc w:val="both"/>
      </w:pPr>
      <w:r w:rsidRPr="00D35BC7">
        <w:t>Emma Lawton</w:t>
      </w:r>
      <w:r>
        <w:t xml:space="preserve"> – Cardiff 50+ Forum</w:t>
      </w:r>
    </w:p>
    <w:p w14:paraId="44285E40" w14:textId="77777777" w:rsidR="00A64F24" w:rsidRPr="00543C3E" w:rsidRDefault="00A64F24" w:rsidP="00A64F24">
      <w:pPr>
        <w:pStyle w:val="ListParagraph"/>
        <w:numPr>
          <w:ilvl w:val="0"/>
          <w:numId w:val="22"/>
        </w:numPr>
        <w:spacing w:line="252" w:lineRule="auto"/>
        <w:jc w:val="both"/>
      </w:pPr>
      <w:r w:rsidRPr="00543C3E">
        <w:t>Siva Sivapalan – Cardiff 50+ Forum</w:t>
      </w:r>
    </w:p>
    <w:p w14:paraId="5BB48F85" w14:textId="77777777" w:rsidR="00A64F24" w:rsidRPr="00543C3E" w:rsidRDefault="00A64F24" w:rsidP="00A64F24">
      <w:pPr>
        <w:pStyle w:val="ListParagraph"/>
        <w:numPr>
          <w:ilvl w:val="0"/>
          <w:numId w:val="22"/>
        </w:numPr>
        <w:spacing w:line="252" w:lineRule="auto"/>
        <w:jc w:val="both"/>
      </w:pPr>
      <w:r w:rsidRPr="00543C3E">
        <w:t>Rachel Jones - RNIB</w:t>
      </w:r>
    </w:p>
    <w:p w14:paraId="1485FAA7" w14:textId="77777777" w:rsidR="00A64F24" w:rsidRDefault="00A64F24" w:rsidP="00A64F24"/>
    <w:p w14:paraId="7A833D70" w14:textId="77777777" w:rsidR="006233F1" w:rsidRDefault="006233F1">
      <w:pPr>
        <w:rPr>
          <w:rFonts w:asciiTheme="majorHAnsi" w:hAnsiTheme="majorHAnsi" w:cstheme="majorHAnsi"/>
          <w:color w:val="2F5496" w:themeColor="accent1" w:themeShade="BF"/>
          <w:sz w:val="26"/>
          <w:szCs w:val="26"/>
        </w:rPr>
      </w:pPr>
      <w:r>
        <w:rPr>
          <w:rFonts w:asciiTheme="majorHAnsi" w:hAnsiTheme="majorHAnsi" w:cstheme="majorHAnsi"/>
          <w:color w:val="2F5496" w:themeColor="accent1" w:themeShade="BF"/>
          <w:sz w:val="26"/>
          <w:szCs w:val="26"/>
        </w:rPr>
        <w:br w:type="page"/>
      </w:r>
    </w:p>
    <w:p w14:paraId="72ED99A1" w14:textId="7D85365B" w:rsidR="00A64F24" w:rsidRPr="00EE3F5C" w:rsidRDefault="00A64F24"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lastRenderedPageBreak/>
        <w:t xml:space="preserve">Budget Proposal: Learning for Life </w:t>
      </w:r>
    </w:p>
    <w:p w14:paraId="202BA1D6" w14:textId="77777777" w:rsidR="00A64F24" w:rsidRPr="00D956BF" w:rsidRDefault="00A64F24" w:rsidP="00A64F24">
      <w:pPr>
        <w:rPr>
          <w:b/>
          <w:bCs/>
          <w:u w:val="single"/>
        </w:rPr>
      </w:pPr>
      <w:r w:rsidRPr="00D956BF">
        <w:rPr>
          <w:b/>
          <w:bCs/>
          <w:u w:val="single"/>
        </w:rPr>
        <w:t>Proposal Summary</w:t>
      </w:r>
    </w:p>
    <w:p w14:paraId="44EC5B65" w14:textId="77777777" w:rsidR="00A64F24" w:rsidRDefault="00A64F24" w:rsidP="009C7DF8">
      <w:pPr>
        <w:ind w:right="-330"/>
      </w:pPr>
      <w:r w:rsidRPr="005C7322">
        <w:t>Cardiff Council's 'Learning for Life' offers more than 140 courses teaching adults a range of subjects, including arts, crafts, languages, music and digital skills. Before the pandemic, the costs were covered by the fees paid to join the course. However, fewer people are now attending these courses, and so the Council spends £220,000 per year in subsidies to keep the courses running. The Council is proposing increasing fees for these courses from £7.10 per hour to £7.85 per hour, so that the costs of running the courses are covered without the need for a subsidy. There is also a concessionary rate available for people claiming certain benefits or for full-time students, which is proposed to increase from £5.35 per hour to £5.90 per hour.</w:t>
      </w:r>
    </w:p>
    <w:p w14:paraId="1C6ADE1C" w14:textId="77777777" w:rsidR="00A64F24" w:rsidRPr="00D956BF" w:rsidRDefault="00A64F24" w:rsidP="00A64F24">
      <w:pPr>
        <w:rPr>
          <w:b/>
          <w:bCs/>
          <w:u w:val="single"/>
        </w:rPr>
      </w:pPr>
      <w:r w:rsidRPr="00D956BF">
        <w:rPr>
          <w:b/>
          <w:bCs/>
          <w:u w:val="single"/>
        </w:rPr>
        <w:t>Discussion Summary</w:t>
      </w:r>
    </w:p>
    <w:p w14:paraId="4AD78AD3" w14:textId="77777777" w:rsidR="00A64F24" w:rsidRDefault="00A64F24" w:rsidP="00A64F24">
      <w:r>
        <w:t xml:space="preserve">The primary points made by participants were that Llanover Hall and the Learning for Life courses are important community assets, providing learning opportunities for all, and are of particular importance to those who are vulnerable and/or have additional needs.  It was felt that raising prices would disproportionately affect that group, as incomes are limited, and there are fewer suitable alternative options. It was felt that the proposal should have given additional price information. </w:t>
      </w:r>
    </w:p>
    <w:p w14:paraId="49F59266" w14:textId="77777777" w:rsidR="00A64F24" w:rsidRDefault="00A64F24" w:rsidP="00A64F24">
      <w:r>
        <w:t>The proposal to reduce office staffing was seen as substantially impacting service users, notably those with additional needs, and that it would have a negative impact on health and safety at the centre. It was noted that staff are highly valued for their course knowledge and for what is seen as essential facilitation and care for those requiring support. There was also concern that increased involvement of businesses could impact on the availability and price of spaces and courses for other users.</w:t>
      </w:r>
    </w:p>
    <w:p w14:paraId="6CFE3369" w14:textId="77777777" w:rsidR="00A64F24" w:rsidRPr="00077AAB" w:rsidRDefault="00A64F24" w:rsidP="00A64F24">
      <w:r w:rsidRPr="00077AAB">
        <w:t xml:space="preserve">The following are the key points discussed with relevant quotes. </w:t>
      </w:r>
    </w:p>
    <w:p w14:paraId="6F07339C" w14:textId="77777777" w:rsidR="00A64F24" w:rsidRPr="00E50EE8" w:rsidRDefault="00A64F24" w:rsidP="00A64F24">
      <w:pPr>
        <w:pStyle w:val="ListParagraph"/>
        <w:numPr>
          <w:ilvl w:val="0"/>
          <w:numId w:val="24"/>
        </w:numPr>
        <w:spacing w:line="252" w:lineRule="auto"/>
        <w:jc w:val="both"/>
        <w:rPr>
          <w:i/>
          <w:iCs/>
        </w:rPr>
      </w:pPr>
      <w:r w:rsidRPr="00E50EE8">
        <w:rPr>
          <w:i/>
          <w:iCs/>
        </w:rPr>
        <w:t xml:space="preserve">Insufficient information in the EIA </w:t>
      </w:r>
    </w:p>
    <w:p w14:paraId="0253DA3E" w14:textId="4E89262A" w:rsidR="00A64F24" w:rsidRPr="00442E18" w:rsidRDefault="00A64F24" w:rsidP="00A64F24">
      <w:r w:rsidRPr="00E50EE8">
        <w:t>“The classes are paid for termly, not weekly, and the figures [in the proposal] don’t represent that.”</w:t>
      </w:r>
      <w:r w:rsidRPr="009C74C7">
        <w:t xml:space="preserve">  </w:t>
      </w:r>
    </w:p>
    <w:p w14:paraId="65E825A8" w14:textId="77777777" w:rsidR="00A64F24" w:rsidRPr="00E50EE8" w:rsidRDefault="00A64F24" w:rsidP="00A64F24">
      <w:pPr>
        <w:pStyle w:val="ListParagraph"/>
        <w:numPr>
          <w:ilvl w:val="0"/>
          <w:numId w:val="24"/>
        </w:numPr>
        <w:spacing w:line="252" w:lineRule="auto"/>
        <w:jc w:val="both"/>
        <w:rPr>
          <w:i/>
          <w:iCs/>
        </w:rPr>
      </w:pPr>
      <w:r w:rsidRPr="00E50EE8">
        <w:rPr>
          <w:i/>
          <w:iCs/>
        </w:rPr>
        <w:t>Importance to the community</w:t>
      </w:r>
    </w:p>
    <w:p w14:paraId="15F99386" w14:textId="77777777" w:rsidR="00A64F24" w:rsidRDefault="00A64F24" w:rsidP="00A64F24">
      <w:r>
        <w:t>“It’s a vital resource for the community.”</w:t>
      </w:r>
    </w:p>
    <w:p w14:paraId="058567EB" w14:textId="3FCBB330" w:rsidR="00A64F24" w:rsidRPr="002A15D2" w:rsidRDefault="00A64F24" w:rsidP="002A15D2">
      <w:r>
        <w:t>“It is a community centre; it is used by many people with additional learning needs or needing more [support].”</w:t>
      </w:r>
    </w:p>
    <w:p w14:paraId="69F06235" w14:textId="77777777" w:rsidR="00A64F24" w:rsidRPr="00E50EE8" w:rsidRDefault="00A64F24" w:rsidP="00A64F24">
      <w:pPr>
        <w:pStyle w:val="ListParagraph"/>
        <w:numPr>
          <w:ilvl w:val="0"/>
          <w:numId w:val="24"/>
        </w:numPr>
        <w:spacing w:line="252" w:lineRule="auto"/>
        <w:jc w:val="both"/>
        <w:rPr>
          <w:i/>
          <w:iCs/>
        </w:rPr>
      </w:pPr>
      <w:r w:rsidRPr="00E50EE8">
        <w:rPr>
          <w:i/>
          <w:iCs/>
        </w:rPr>
        <w:t>Increased cost will have a detrimental impact on vulnerable users.</w:t>
      </w:r>
    </w:p>
    <w:p w14:paraId="45F4822A" w14:textId="77777777" w:rsidR="00A64F24" w:rsidRDefault="00A64F24" w:rsidP="00A64F24">
      <w:r>
        <w:t>“When ‘Pay As You Go’ changed to termly payments, people with long-term illness found it very difficult to pay for their course as a one sum, and had to stop taking part.  That impact on a vulnerable group hasn’t been addressed.”</w:t>
      </w:r>
    </w:p>
    <w:p w14:paraId="50326936" w14:textId="77777777" w:rsidR="00A64F24" w:rsidRPr="00507E3A" w:rsidRDefault="00A64F24" w:rsidP="00A64F24">
      <w:pPr>
        <w:pStyle w:val="ListParagraph"/>
        <w:numPr>
          <w:ilvl w:val="0"/>
          <w:numId w:val="24"/>
        </w:numPr>
        <w:spacing w:line="252" w:lineRule="auto"/>
        <w:jc w:val="both"/>
        <w:rPr>
          <w:i/>
          <w:iCs/>
        </w:rPr>
      </w:pPr>
      <w:r>
        <w:rPr>
          <w:i/>
          <w:iCs/>
        </w:rPr>
        <w:t>The importance of support from staff, and impact of reducing that</w:t>
      </w:r>
    </w:p>
    <w:p w14:paraId="38FB224C" w14:textId="77777777" w:rsidR="00A64F24" w:rsidRDefault="00A64F24" w:rsidP="00A64F24">
      <w:r>
        <w:lastRenderedPageBreak/>
        <w:t>“There are a lot of people with special needs who need one-to-one support, as/when needed.”</w:t>
      </w:r>
    </w:p>
    <w:p w14:paraId="155F83BF" w14:textId="77777777" w:rsidR="00A64F24" w:rsidRDefault="00A64F24" w:rsidP="00A64F24">
      <w:r>
        <w:t xml:space="preserve">“The personal [support from staff] has always been important. (..) For example, some people need help to get into their taxi after their class, and the staff wait to check people are safely in their taxis. [The manager] and the people in the office understand the courses intimately, and the people who go there.” </w:t>
      </w:r>
    </w:p>
    <w:p w14:paraId="0C4DEA77" w14:textId="77777777" w:rsidR="00A64F24" w:rsidRDefault="00A64F24" w:rsidP="00A64F24">
      <w:r>
        <w:t>“The impersonal helpline will not be able to support those people.  And will not have the time to help someone with learning difficulties or autism. [The manager] and the staff in the office are already very busy.”</w:t>
      </w:r>
    </w:p>
    <w:p w14:paraId="242893ED" w14:textId="77777777" w:rsidR="00A64F24" w:rsidRDefault="00A64F24" w:rsidP="00A64F24">
      <w:r>
        <w:t xml:space="preserve">“There was talk of reducing one of the people in the office, which increases the Health &amp; Safety risk.  Where there’s an issue with learners, you need personnel there.” </w:t>
      </w:r>
      <w:r>
        <w:br/>
      </w:r>
      <w:r>
        <w:br/>
        <w:t>Example given of an incident requiring an ambulance, which required office staff involvement.  “If staffing is reduced, a similar situation would mean insufficient personnel to cover the incident and the administration. It would also mean a reduction in support for the manager.”</w:t>
      </w:r>
    </w:p>
    <w:p w14:paraId="29F0F68A" w14:textId="77777777" w:rsidR="00A64F24" w:rsidRPr="00E50EE8" w:rsidRDefault="00A64F24" w:rsidP="00A64F24">
      <w:pPr>
        <w:pStyle w:val="ListParagraph"/>
        <w:numPr>
          <w:ilvl w:val="0"/>
          <w:numId w:val="24"/>
        </w:numPr>
        <w:spacing w:line="252" w:lineRule="auto"/>
        <w:jc w:val="both"/>
        <w:rPr>
          <w:i/>
          <w:iCs/>
        </w:rPr>
      </w:pPr>
      <w:r w:rsidRPr="00E50EE8">
        <w:rPr>
          <w:i/>
          <w:iCs/>
        </w:rPr>
        <w:t>Concern re impact of increasing business involvement</w:t>
      </w:r>
    </w:p>
    <w:p w14:paraId="4DA3D9DA" w14:textId="01A3890C" w:rsidR="00A64F24" w:rsidRDefault="00A64F24" w:rsidP="00A21D31">
      <w:r>
        <w:t>“If businesses use it, how will that affect the use by children / others?”</w:t>
      </w:r>
      <w:r>
        <w:br/>
        <w:t>“If you have businesses in, how will that affect the rates we pay, and the availability of space?”</w:t>
      </w:r>
    </w:p>
    <w:p w14:paraId="137CF6EC" w14:textId="77777777" w:rsidR="00A64F24" w:rsidRPr="006E61F9" w:rsidRDefault="00A64F24" w:rsidP="00A64F24">
      <w:pPr>
        <w:pStyle w:val="ListParagraph"/>
        <w:numPr>
          <w:ilvl w:val="0"/>
          <w:numId w:val="24"/>
        </w:numPr>
        <w:spacing w:line="252" w:lineRule="auto"/>
        <w:jc w:val="both"/>
      </w:pPr>
      <w:r w:rsidRPr="00E50EE8">
        <w:rPr>
          <w:i/>
          <w:iCs/>
        </w:rPr>
        <w:t>Discussion of other income sources at Llanover Hall</w:t>
      </w:r>
    </w:p>
    <w:p w14:paraId="3C197ECC" w14:textId="77777777" w:rsidR="00A64F24" w:rsidRDefault="00A64F24" w:rsidP="00A64F24">
      <w:r>
        <w:t>“The theatre and new lighting will bring in money.”</w:t>
      </w:r>
    </w:p>
    <w:p w14:paraId="39222164" w14:textId="77777777" w:rsidR="00A64F24" w:rsidRPr="00077AAB" w:rsidRDefault="00A64F24" w:rsidP="00A64F24"/>
    <w:p w14:paraId="6D67C587" w14:textId="77777777" w:rsidR="00A64F24" w:rsidRPr="00EE3F5C" w:rsidRDefault="00A64F24"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Budget Proposal: Book Fund</w:t>
      </w:r>
    </w:p>
    <w:p w14:paraId="4111C1D5" w14:textId="77777777" w:rsidR="00A64F24" w:rsidRPr="008304FB" w:rsidRDefault="00A64F24" w:rsidP="00A64F24">
      <w:pPr>
        <w:rPr>
          <w:b/>
          <w:bCs/>
          <w:u w:val="single"/>
        </w:rPr>
      </w:pPr>
      <w:r w:rsidRPr="008304FB">
        <w:rPr>
          <w:b/>
          <w:bCs/>
          <w:u w:val="single"/>
        </w:rPr>
        <w:t>Proposal Summary</w:t>
      </w:r>
    </w:p>
    <w:p w14:paraId="6145D088" w14:textId="77777777" w:rsidR="00A64F24" w:rsidRDefault="00A64F24" w:rsidP="00A64F24">
      <w:r w:rsidRPr="00B262E4">
        <w:t>Last year over 1.9 million books were borrowed from the city’s libraries and almost 16,000 people became new library members. The Council purchased over 78,000 books for the libraries using the Book Fund. The Council is proposed to reduce the Book Fund by £20,000, leaving a balance of £396,000. This will mean that the Council will be unable to purchase as many books in the future.</w:t>
      </w:r>
    </w:p>
    <w:p w14:paraId="2F1FFB56" w14:textId="77777777" w:rsidR="00A64F24" w:rsidRPr="008304FB" w:rsidRDefault="00A64F24" w:rsidP="00A64F24">
      <w:pPr>
        <w:rPr>
          <w:b/>
          <w:bCs/>
          <w:u w:val="single"/>
        </w:rPr>
      </w:pPr>
      <w:r w:rsidRPr="008304FB">
        <w:rPr>
          <w:b/>
          <w:bCs/>
          <w:u w:val="single"/>
        </w:rPr>
        <w:t>Discussion Summary</w:t>
      </w:r>
    </w:p>
    <w:p w14:paraId="78F9D4ED" w14:textId="77777777" w:rsidR="00A64F24" w:rsidRPr="00077AAB" w:rsidRDefault="00A64F24" w:rsidP="00A64F24">
      <w:r>
        <w:t xml:space="preserve">There was a brief discussion of this proposal. </w:t>
      </w:r>
      <w:r w:rsidRPr="00077AAB">
        <w:t>Participant</w:t>
      </w:r>
      <w:r>
        <w:t xml:space="preserve">s asked for further information in the EIA in order to understand the impact of the proposed funding on the number of books bought, and who would be most affected by the proposal. </w:t>
      </w:r>
    </w:p>
    <w:p w14:paraId="236A7B44" w14:textId="77777777" w:rsidR="00A64F24" w:rsidRPr="00077AAB" w:rsidRDefault="00A64F24" w:rsidP="00A64F24">
      <w:r w:rsidRPr="00077AAB">
        <w:t xml:space="preserve">The following are the key points discussed with relevant quotes. </w:t>
      </w:r>
    </w:p>
    <w:p w14:paraId="47079A39" w14:textId="77777777" w:rsidR="00A64F24" w:rsidRPr="00507E3A" w:rsidRDefault="00A64F24" w:rsidP="00A64F24">
      <w:pPr>
        <w:pStyle w:val="ListParagraph"/>
        <w:numPr>
          <w:ilvl w:val="0"/>
          <w:numId w:val="24"/>
        </w:numPr>
        <w:spacing w:line="252" w:lineRule="auto"/>
        <w:jc w:val="both"/>
        <w:rPr>
          <w:i/>
          <w:iCs/>
        </w:rPr>
      </w:pPr>
      <w:r w:rsidRPr="00507E3A">
        <w:rPr>
          <w:i/>
          <w:iCs/>
        </w:rPr>
        <w:t>Additional EIA information</w:t>
      </w:r>
    </w:p>
    <w:p w14:paraId="09B4513B" w14:textId="77777777" w:rsidR="00A64F24" w:rsidRDefault="00A64F24" w:rsidP="00A64F24">
      <w:r w:rsidRPr="00077AAB">
        <w:lastRenderedPageBreak/>
        <w:t>“</w:t>
      </w:r>
      <w:r>
        <w:t xml:space="preserve">What does £20,000 mean in terms of the number of </w:t>
      </w:r>
      <w:r w:rsidRPr="00077AAB">
        <w:t>books?”</w:t>
      </w:r>
    </w:p>
    <w:p w14:paraId="659CF3B6" w14:textId="77777777" w:rsidR="00A64F24" w:rsidRDefault="00A64F24" w:rsidP="00A64F24">
      <w:r>
        <w:t>“Who do you think will be most affected by this?”</w:t>
      </w:r>
    </w:p>
    <w:p w14:paraId="513E7E8F" w14:textId="77777777" w:rsidR="00A64F24" w:rsidRPr="00077AAB" w:rsidRDefault="00A64F24" w:rsidP="00A64F24"/>
    <w:p w14:paraId="658A0DF0" w14:textId="77777777" w:rsidR="00A64F24" w:rsidRPr="00EE3F5C" w:rsidRDefault="00A64F24"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Budget Proposal: Day Services (Care Hubs)</w:t>
      </w:r>
    </w:p>
    <w:p w14:paraId="7C458FCB" w14:textId="77777777" w:rsidR="00A64F24" w:rsidRPr="00780DF1" w:rsidRDefault="00A64F24" w:rsidP="00A64F24">
      <w:pPr>
        <w:rPr>
          <w:b/>
          <w:bCs/>
          <w:u w:val="single"/>
        </w:rPr>
      </w:pPr>
      <w:r w:rsidRPr="00780DF1">
        <w:rPr>
          <w:b/>
          <w:bCs/>
          <w:u w:val="single"/>
        </w:rPr>
        <w:t>Proposal Summary</w:t>
      </w:r>
    </w:p>
    <w:p w14:paraId="13AA5642" w14:textId="77777777" w:rsidR="00A64F24" w:rsidRPr="00776DC1" w:rsidRDefault="00A64F24" w:rsidP="00A64F24">
      <w:r w:rsidRPr="00776DC1">
        <w:t>The Grand Avenue Care Hub operates in partnership with the Cardiff &amp; Vale University Health Board’s Mental Health Nursing Team, providing day services for older adults living with advanced Dementia who may also have complex needs. Similarly, the Minehead Care Hub and Fairwater Care Hub provide day support to older adults living with moderate to advanced Dementia by promoting their wellbeing and providing respite for their primary carer. Care Hub staff deliver high level personal care, alongside a tailored range of meaningful recreational activities designed to meet individuals’ needs.</w:t>
      </w:r>
    </w:p>
    <w:p w14:paraId="08BBF108" w14:textId="77777777" w:rsidR="00A64F24" w:rsidRPr="00776DC1" w:rsidRDefault="00A64F24" w:rsidP="00A64F24">
      <w:r w:rsidRPr="00776DC1">
        <w:t xml:space="preserve">Currently, the cost of attending a Care Hub Day Centre is £17.35 per day. It is proposed that this charge will increase to £20 per day from April 2025. Even with this increase, the new charge will remain significantly lower than the cost to the Council of providing the service. </w:t>
      </w:r>
    </w:p>
    <w:p w14:paraId="68AA00B7" w14:textId="77777777" w:rsidR="00A64F24" w:rsidRPr="00780DF1" w:rsidRDefault="00A64F24" w:rsidP="00A64F24">
      <w:pPr>
        <w:rPr>
          <w:b/>
          <w:bCs/>
          <w:u w:val="single"/>
        </w:rPr>
      </w:pPr>
      <w:r w:rsidRPr="00780DF1">
        <w:rPr>
          <w:b/>
          <w:bCs/>
          <w:u w:val="single"/>
        </w:rPr>
        <w:t>Discussion Summary</w:t>
      </w:r>
    </w:p>
    <w:p w14:paraId="5CEA517B" w14:textId="77777777" w:rsidR="00A64F24" w:rsidRPr="00077AAB" w:rsidRDefault="00A64F24" w:rsidP="00A64F24">
      <w:r>
        <w:t xml:space="preserve">There was a brief discussion of this proposal.  </w:t>
      </w:r>
      <w:r w:rsidRPr="00077AAB">
        <w:t xml:space="preserve">Participants </w:t>
      </w:r>
      <w:r>
        <w:t>were concerned about the affordability of the proposed increase, and the potential impact on users given the increases in other costs and loss of income support e.g. the winter fuel allowance. They asked how the likely impact had been assessed, and how it would be monitored in future.</w:t>
      </w:r>
      <w:r w:rsidRPr="00077AAB">
        <w:t xml:space="preserve"> </w:t>
      </w:r>
      <w:r>
        <w:t xml:space="preserve"> As an additional point, the Royal National Institute for the Blind (RNIB) offered free staff training for those working with service users who have dementia and sight impairment.</w:t>
      </w:r>
    </w:p>
    <w:p w14:paraId="2444D632" w14:textId="77777777" w:rsidR="00A64F24" w:rsidRPr="00077AAB" w:rsidRDefault="00A64F24" w:rsidP="00A64F24">
      <w:r w:rsidRPr="00077AAB">
        <w:t>The following are the key points discussed with relevant quotes:</w:t>
      </w:r>
    </w:p>
    <w:p w14:paraId="7FD9EEF6" w14:textId="77777777" w:rsidR="00A64F24" w:rsidRPr="00507E3A" w:rsidRDefault="00A64F24" w:rsidP="00A64F24">
      <w:pPr>
        <w:pStyle w:val="ListParagraph"/>
        <w:numPr>
          <w:ilvl w:val="0"/>
          <w:numId w:val="24"/>
        </w:numPr>
        <w:spacing w:line="252" w:lineRule="auto"/>
        <w:jc w:val="both"/>
        <w:rPr>
          <w:i/>
          <w:iCs/>
        </w:rPr>
      </w:pPr>
      <w:r w:rsidRPr="00507E3A">
        <w:rPr>
          <w:i/>
          <w:iCs/>
        </w:rPr>
        <w:t>Concern regarding affordability</w:t>
      </w:r>
    </w:p>
    <w:p w14:paraId="66B15969" w14:textId="77777777" w:rsidR="00A64F24" w:rsidRDefault="00A64F24" w:rsidP="00A64F24">
      <w:r>
        <w:t>“How are they going to assess whether people will be able to afford it?”</w:t>
      </w:r>
    </w:p>
    <w:p w14:paraId="3CC00FB3" w14:textId="77777777" w:rsidR="00A64F24" w:rsidRDefault="00A64F24" w:rsidP="00A64F24">
      <w:r>
        <w:t>“Will the cost go up for those who don’t pay?” That is, will the ‘cap’ mean the costs are still covered?</w:t>
      </w:r>
    </w:p>
    <w:p w14:paraId="2F2717DA" w14:textId="77777777" w:rsidR="00A64F24" w:rsidRDefault="00A64F24" w:rsidP="00A64F24">
      <w:r>
        <w:t xml:space="preserve">“Will somebody monitor the impact on service users, if it goes ahead?” </w:t>
      </w:r>
    </w:p>
    <w:p w14:paraId="09CAC729" w14:textId="77777777" w:rsidR="00A64F24" w:rsidRDefault="00A64F24" w:rsidP="00A64F24">
      <w:r>
        <w:t>“Are people dropping up because they can’t afford it?  Costs are going up everywhere.  If the cap goes up, it does not mean someone has more money.  There’s a knock-on effect of the other increases, the loss of the winter fuel allowance etc.”</w:t>
      </w:r>
    </w:p>
    <w:p w14:paraId="1DEAC53E" w14:textId="5DAD886F" w:rsidR="00A64F24" w:rsidRPr="00340BF4" w:rsidRDefault="00A64F24" w:rsidP="009C7DF8">
      <w:r>
        <w:t>“What was the impact of last year’s [Budget] cut?”</w:t>
      </w:r>
    </w:p>
    <w:p w14:paraId="529DA075" w14:textId="77777777" w:rsidR="00A64F24" w:rsidRPr="00507E3A" w:rsidRDefault="00A64F24" w:rsidP="00A64F24">
      <w:pPr>
        <w:pStyle w:val="ListParagraph"/>
        <w:numPr>
          <w:ilvl w:val="0"/>
          <w:numId w:val="24"/>
        </w:numPr>
        <w:spacing w:line="252" w:lineRule="auto"/>
        <w:jc w:val="both"/>
        <w:rPr>
          <w:i/>
          <w:iCs/>
        </w:rPr>
      </w:pPr>
      <w:r w:rsidRPr="00507E3A">
        <w:rPr>
          <w:i/>
          <w:iCs/>
        </w:rPr>
        <w:t>Offer of free training</w:t>
      </w:r>
    </w:p>
    <w:p w14:paraId="0421868B" w14:textId="77777777" w:rsidR="00A64F24" w:rsidRDefault="00A64F24" w:rsidP="00A64F24">
      <w:r>
        <w:t>“RNIB can offer some free training to care centres, for those working with people who have sight impairment and dementia”.</w:t>
      </w:r>
    </w:p>
    <w:p w14:paraId="686E05D8" w14:textId="77777777" w:rsidR="00A64F24" w:rsidRPr="00EE3F5C" w:rsidRDefault="00A64F24"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lastRenderedPageBreak/>
        <w:t>Budget Proposal: C2C</w:t>
      </w:r>
    </w:p>
    <w:p w14:paraId="5FE312AC" w14:textId="77777777" w:rsidR="00A64F24" w:rsidRPr="004F0736" w:rsidRDefault="00A64F24" w:rsidP="00A64F24">
      <w:pPr>
        <w:rPr>
          <w:b/>
          <w:bCs/>
          <w:u w:val="single"/>
        </w:rPr>
      </w:pPr>
      <w:r w:rsidRPr="004F0736">
        <w:rPr>
          <w:b/>
          <w:bCs/>
          <w:u w:val="single"/>
        </w:rPr>
        <w:t>Proposal Summary</w:t>
      </w:r>
    </w:p>
    <w:p w14:paraId="25503D35" w14:textId="77777777" w:rsidR="00A64F24" w:rsidRDefault="00A64F24" w:rsidP="00A64F24">
      <w:r w:rsidRPr="007C34C0">
        <w:t>Over the years, Connect 2 Cardiff (C2C), the Council’s call centre, has evolved to meet changing customer needs, maintaining its core principle of providing citizen-centric services. Work is now being undertaken to enhance accessibility through digital services. The provision of digital services will enable simple inquiries to be processed more efficiently, reducing the need for direct contact with the customer service centre while offering 24/7 accessibility.</w:t>
      </w:r>
    </w:p>
    <w:p w14:paraId="11424B7E" w14:textId="77777777" w:rsidR="00A64F24" w:rsidRPr="003951F7" w:rsidRDefault="00A64F24" w:rsidP="00A64F24">
      <w:pPr>
        <w:rPr>
          <w:b/>
          <w:bCs/>
          <w:u w:val="single"/>
        </w:rPr>
      </w:pPr>
      <w:r w:rsidRPr="003951F7">
        <w:rPr>
          <w:b/>
          <w:bCs/>
          <w:u w:val="single"/>
        </w:rPr>
        <w:t>Discussion Summary</w:t>
      </w:r>
    </w:p>
    <w:p w14:paraId="3756DA52" w14:textId="77777777" w:rsidR="00A64F24" w:rsidRPr="003951F7" w:rsidRDefault="00A64F24" w:rsidP="00A64F24">
      <w:r w:rsidRPr="00077AAB">
        <w:t xml:space="preserve">The presenters explained the proposal, and reassured participants that there would </w:t>
      </w:r>
      <w:r>
        <w:t xml:space="preserve">continue to </w:t>
      </w:r>
      <w:r w:rsidRPr="00077AAB">
        <w:t xml:space="preserve">be phone provision for those who are ‘digitally unable’ or cannot visit a Hub due to disability, vulnerability or other reason. </w:t>
      </w:r>
      <w:r>
        <w:t>Participants asked how C2C would monitor and adjust the provision. They were interested in the current options to increase digital awareness and skills for all, especially elders. It was felt these could be promoted more.</w:t>
      </w:r>
    </w:p>
    <w:p w14:paraId="1A024273" w14:textId="77777777" w:rsidR="00A64F24" w:rsidRPr="00077AAB" w:rsidRDefault="00A64F24" w:rsidP="00A64F24">
      <w:r w:rsidRPr="00077AAB">
        <w:t>The following are the key points discussed with relevant quotes:</w:t>
      </w:r>
    </w:p>
    <w:p w14:paraId="63BBF444" w14:textId="77777777" w:rsidR="00A64F24" w:rsidRPr="005A3551" w:rsidRDefault="00A64F24" w:rsidP="00A64F24">
      <w:pPr>
        <w:pStyle w:val="ListParagraph"/>
        <w:numPr>
          <w:ilvl w:val="0"/>
          <w:numId w:val="24"/>
        </w:numPr>
        <w:spacing w:line="252" w:lineRule="auto"/>
        <w:jc w:val="both"/>
        <w:rPr>
          <w:i/>
          <w:iCs/>
        </w:rPr>
      </w:pPr>
      <w:r w:rsidRPr="005A3551">
        <w:rPr>
          <w:i/>
          <w:iCs/>
        </w:rPr>
        <w:t>Monitoring</w:t>
      </w:r>
    </w:p>
    <w:p w14:paraId="7E817BD5" w14:textId="02D15828" w:rsidR="00A64F24" w:rsidRPr="00EC3EC0" w:rsidRDefault="00A64F24" w:rsidP="002A15D2">
      <w:pPr>
        <w:pStyle w:val="ListParagraph"/>
      </w:pPr>
      <w:r w:rsidRPr="00EC3EC0">
        <w:t>“</w:t>
      </w:r>
      <w:r>
        <w:t>How d</w:t>
      </w:r>
      <w:r w:rsidRPr="00EC3EC0">
        <w:t>o you adjust and monitor needs/ what’s working and what isn’t?”</w:t>
      </w:r>
    </w:p>
    <w:p w14:paraId="48789FAD" w14:textId="77777777" w:rsidR="00A64F24" w:rsidRPr="005A3551" w:rsidRDefault="00A64F24" w:rsidP="00A64F24">
      <w:pPr>
        <w:pStyle w:val="ListParagraph"/>
        <w:numPr>
          <w:ilvl w:val="0"/>
          <w:numId w:val="24"/>
        </w:numPr>
        <w:spacing w:line="252" w:lineRule="auto"/>
        <w:jc w:val="both"/>
        <w:rPr>
          <w:i/>
          <w:iCs/>
        </w:rPr>
      </w:pPr>
      <w:r w:rsidRPr="005A3551">
        <w:rPr>
          <w:i/>
          <w:iCs/>
        </w:rPr>
        <w:t>Seeking reassurance</w:t>
      </w:r>
    </w:p>
    <w:p w14:paraId="4F87ED4C" w14:textId="7C236EC3" w:rsidR="00A64F24" w:rsidRDefault="00A64F24" w:rsidP="00E56919">
      <w:pPr>
        <w:pStyle w:val="ListParagraph"/>
      </w:pPr>
      <w:r>
        <w:t>“Do people have the option to wait for a call?”</w:t>
      </w:r>
    </w:p>
    <w:p w14:paraId="2CA76031" w14:textId="77777777" w:rsidR="00A64F24" w:rsidRPr="005A3551" w:rsidRDefault="00A64F24" w:rsidP="00A64F24">
      <w:pPr>
        <w:pStyle w:val="ListParagraph"/>
        <w:numPr>
          <w:ilvl w:val="0"/>
          <w:numId w:val="24"/>
        </w:numPr>
        <w:spacing w:line="252" w:lineRule="auto"/>
        <w:jc w:val="both"/>
        <w:rPr>
          <w:i/>
          <w:iCs/>
        </w:rPr>
      </w:pPr>
      <w:r w:rsidRPr="005A3551">
        <w:rPr>
          <w:i/>
          <w:iCs/>
        </w:rPr>
        <w:t>Raising digital skills</w:t>
      </w:r>
    </w:p>
    <w:p w14:paraId="2C21FAA3" w14:textId="77777777" w:rsidR="00A64F24" w:rsidRDefault="00A64F24" w:rsidP="00A64F24">
      <w:r>
        <w:t>“Is there a facility to learn how to make better use of the website/ C2C?”</w:t>
      </w:r>
    </w:p>
    <w:p w14:paraId="2E9919F4" w14:textId="77777777" w:rsidR="00A64F24" w:rsidRDefault="00A64F24" w:rsidP="00A64F24">
      <w:r>
        <w:t>“Could there be a live helpline [for those new to the digital route]?  If the facility was there, I think people would take it up.”</w:t>
      </w:r>
    </w:p>
    <w:p w14:paraId="42857E35" w14:textId="77777777" w:rsidR="00A64F24" w:rsidRDefault="00A64F24" w:rsidP="00A64F24">
      <w:r>
        <w:t>“Does the council still offer digital training for elders?”</w:t>
      </w:r>
    </w:p>
    <w:p w14:paraId="1647858F" w14:textId="77777777" w:rsidR="00A64F24" w:rsidRDefault="00A64F24" w:rsidP="00A64F24">
      <w:r>
        <w:t>“That could be advertised in doctor surgeries as well as libraries.”</w:t>
      </w:r>
    </w:p>
    <w:p w14:paraId="04A8C916" w14:textId="77777777" w:rsidR="002E7B87" w:rsidRPr="00077AAB" w:rsidRDefault="002E7B87" w:rsidP="00A64F24"/>
    <w:p w14:paraId="50DB6B4E" w14:textId="77777777" w:rsidR="00A64F24" w:rsidRPr="00EE3F5C" w:rsidRDefault="00A64F24"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Budget Proposal: Municipal Bowling Greens</w:t>
      </w:r>
    </w:p>
    <w:p w14:paraId="0CB07D8F" w14:textId="77777777" w:rsidR="00A64F24" w:rsidRPr="00A75E4F" w:rsidRDefault="00A64F24" w:rsidP="00A64F24">
      <w:pPr>
        <w:rPr>
          <w:b/>
          <w:bCs/>
          <w:u w:val="single"/>
        </w:rPr>
      </w:pPr>
      <w:r w:rsidRPr="00A75E4F">
        <w:rPr>
          <w:b/>
          <w:bCs/>
          <w:u w:val="single"/>
        </w:rPr>
        <w:t>Proposal Summary</w:t>
      </w:r>
    </w:p>
    <w:p w14:paraId="69CD91D7" w14:textId="77777777" w:rsidR="00A64F24" w:rsidRPr="00833315" w:rsidRDefault="00A64F24" w:rsidP="00A64F24">
      <w:r w:rsidRPr="00833315">
        <w:t xml:space="preserve">The Council provides a subsidy of £11,000 each for 4 bowling greens across the city to support the maintenance of the greens, and two of these clubs are not charged for the use of park pavilions. The Council is proposing to increase charges to the clubs to cover the cost of this maintenance and introduce a charge for the use of each park pavilion to cover the cost of providing this facility. </w:t>
      </w:r>
    </w:p>
    <w:p w14:paraId="34F6A8A2" w14:textId="2FEFD894" w:rsidR="00A64F24" w:rsidRPr="00E56919" w:rsidRDefault="00A64F24" w:rsidP="00E56919">
      <w:r w:rsidRPr="00A75E4F">
        <w:t xml:space="preserve">It was explained that the proposal was to reduce, not remove, the subsidy for greens maintenance, but that costs had gone up considerably. </w:t>
      </w:r>
    </w:p>
    <w:p w14:paraId="75B01BCD" w14:textId="77777777" w:rsidR="00A64F24" w:rsidRPr="00CC774D" w:rsidRDefault="00A64F24" w:rsidP="00A64F24">
      <w:pPr>
        <w:rPr>
          <w:b/>
          <w:bCs/>
          <w:u w:val="single"/>
        </w:rPr>
      </w:pPr>
      <w:r w:rsidRPr="00CC774D">
        <w:rPr>
          <w:b/>
          <w:bCs/>
          <w:u w:val="single"/>
        </w:rPr>
        <w:lastRenderedPageBreak/>
        <w:t>Discussion Summary</w:t>
      </w:r>
    </w:p>
    <w:p w14:paraId="00277639" w14:textId="77777777" w:rsidR="00A64F24" w:rsidRDefault="00A64F24" w:rsidP="00A64F24">
      <w:r w:rsidRPr="00C657B0">
        <w:t>Participants pointed</w:t>
      </w:r>
      <w:r>
        <w:t xml:space="preserve"> out the importance of outdoor exercise for mental and physical wellbeing, and a suggestion that the Health Board might contribute towards the Council’s costs. </w:t>
      </w:r>
    </w:p>
    <w:p w14:paraId="04EF07CE" w14:textId="77777777" w:rsidR="00A64F24" w:rsidRPr="00AB238F" w:rsidRDefault="00A64F24" w:rsidP="00A64F24">
      <w:pPr>
        <w:rPr>
          <w:i/>
          <w:iCs/>
        </w:rPr>
      </w:pPr>
      <w:r w:rsidRPr="00AB238F">
        <w:rPr>
          <w:i/>
          <w:iCs/>
        </w:rPr>
        <w:t>The importance of outdoor exercise</w:t>
      </w:r>
    </w:p>
    <w:p w14:paraId="610B2BEC" w14:textId="77777777" w:rsidR="00A64F24" w:rsidRDefault="00A64F24" w:rsidP="00A64F24">
      <w:r>
        <w:t>“You should be promoting outdoor [exercise] more, rather than be cutting back.  Where is this going to end?”</w:t>
      </w:r>
    </w:p>
    <w:p w14:paraId="04A0ECE4" w14:textId="77777777" w:rsidR="00A64F24" w:rsidRPr="00AB238F" w:rsidRDefault="00A64F24" w:rsidP="00A64F24">
      <w:pPr>
        <w:pStyle w:val="ListParagraph"/>
        <w:numPr>
          <w:ilvl w:val="0"/>
          <w:numId w:val="24"/>
        </w:numPr>
        <w:spacing w:line="252" w:lineRule="auto"/>
        <w:jc w:val="both"/>
        <w:rPr>
          <w:i/>
          <w:iCs/>
        </w:rPr>
      </w:pPr>
      <w:r w:rsidRPr="00AB238F">
        <w:rPr>
          <w:i/>
          <w:iCs/>
        </w:rPr>
        <w:t>Impact on the bowling clubs, and a call for action by the clubs</w:t>
      </w:r>
    </w:p>
    <w:p w14:paraId="2CACA698" w14:textId="77777777" w:rsidR="00A64F24" w:rsidRDefault="00A64F24" w:rsidP="00A64F24">
      <w:r>
        <w:t>“What do the clubs say?”</w:t>
      </w:r>
    </w:p>
    <w:p w14:paraId="767FDECC" w14:textId="77777777" w:rsidR="00A64F24" w:rsidRDefault="00A64F24" w:rsidP="00A64F24">
      <w:r>
        <w:t>“Are the clubs losing members?”</w:t>
      </w:r>
    </w:p>
    <w:p w14:paraId="22932030" w14:textId="77777777" w:rsidR="00A64F24" w:rsidRPr="00077AAB" w:rsidRDefault="00A64F24" w:rsidP="00A64F24">
      <w:r>
        <w:t>“Encourage clubs to promote membership, in return for the subsidy.  It should not be a ‘closed shop’.</w:t>
      </w:r>
    </w:p>
    <w:p w14:paraId="01469075" w14:textId="77777777" w:rsidR="00A64F24" w:rsidRPr="009169A4" w:rsidRDefault="00A64F24" w:rsidP="00A64F24">
      <w:pPr>
        <w:pStyle w:val="ListParagraph"/>
        <w:numPr>
          <w:ilvl w:val="0"/>
          <w:numId w:val="24"/>
        </w:numPr>
        <w:spacing w:line="252" w:lineRule="auto"/>
        <w:jc w:val="both"/>
        <w:rPr>
          <w:i/>
          <w:iCs/>
        </w:rPr>
      </w:pPr>
      <w:r w:rsidRPr="009169A4">
        <w:rPr>
          <w:i/>
          <w:iCs/>
        </w:rPr>
        <w:t>Other points</w:t>
      </w:r>
    </w:p>
    <w:p w14:paraId="0B2082C4" w14:textId="77777777" w:rsidR="00A64F24" w:rsidRPr="009169A4" w:rsidRDefault="00A64F24" w:rsidP="00A64F24">
      <w:r w:rsidRPr="009169A4">
        <w:t xml:space="preserve">“How is public feedback [re sports provision] monitored?”  </w:t>
      </w:r>
    </w:p>
    <w:p w14:paraId="79455DC3" w14:textId="77777777" w:rsidR="00A64F24" w:rsidRPr="009169A4" w:rsidRDefault="00A64F24" w:rsidP="00A64F24">
      <w:r w:rsidRPr="009169A4">
        <w:t>“The community aspect [within sports centres e.g. the cafés] has disappeared.”</w:t>
      </w:r>
    </w:p>
    <w:p w14:paraId="752AEEE5" w14:textId="77777777" w:rsidR="00A64F24" w:rsidRDefault="00A64F24" w:rsidP="00A64F24">
      <w:r w:rsidRPr="009169A4">
        <w:t>“Cricket is played by many in the city, and is important. [The Council provision matters]”</w:t>
      </w:r>
    </w:p>
    <w:p w14:paraId="0B1BC2C0" w14:textId="77777777" w:rsidR="00A64F24" w:rsidRPr="00077AAB" w:rsidRDefault="00A64F24" w:rsidP="00A64F24"/>
    <w:p w14:paraId="430B0775" w14:textId="77777777" w:rsidR="00A64F24" w:rsidRPr="00EE3F5C" w:rsidRDefault="00A64F24"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 xml:space="preserve">Budget Proposal: Bereavement Services </w:t>
      </w:r>
    </w:p>
    <w:p w14:paraId="1929E6D4" w14:textId="77777777" w:rsidR="00A64F24" w:rsidRPr="009169A4" w:rsidRDefault="00A64F24" w:rsidP="00A64F24">
      <w:pPr>
        <w:rPr>
          <w:b/>
          <w:bCs/>
          <w:u w:val="single"/>
        </w:rPr>
      </w:pPr>
      <w:r w:rsidRPr="009169A4">
        <w:rPr>
          <w:b/>
          <w:bCs/>
          <w:u w:val="single"/>
        </w:rPr>
        <w:t>Proposal Summary</w:t>
      </w:r>
    </w:p>
    <w:p w14:paraId="778905E4" w14:textId="77777777" w:rsidR="00A64F24" w:rsidRPr="00A75E4F" w:rsidRDefault="00A64F24" w:rsidP="00A64F24">
      <w:r w:rsidRPr="00A75E4F">
        <w:t xml:space="preserve">The Council’s Bereavement Service is responsible for undertaking over 4,000 funerals per year, as well as the upkeep and maintenance of 9 sites across the city, including Thornhill Cemetery and Crematorium, Western Cemetery and Cathays Cemetery. Cardiff Council charges less than most other UK cities for its cremation and burial services, however inflationary pressures have increased the cost of running this service. The Council is proposing to increase burial and cremation fees in line with the average charge in other UK core cities: </w:t>
      </w:r>
    </w:p>
    <w:p w14:paraId="5EB3E27A" w14:textId="77777777" w:rsidR="00A64F24" w:rsidRPr="00A75E4F" w:rsidRDefault="00A64F24" w:rsidP="00A64F24">
      <w:pPr>
        <w:pStyle w:val="ListParagraph"/>
        <w:numPr>
          <w:ilvl w:val="0"/>
          <w:numId w:val="25"/>
        </w:numPr>
        <w:spacing w:line="252" w:lineRule="auto"/>
        <w:jc w:val="both"/>
      </w:pPr>
      <w:r w:rsidRPr="00A75E4F">
        <w:t xml:space="preserve">Cremation fees to increase by £40 to £910. </w:t>
      </w:r>
    </w:p>
    <w:p w14:paraId="36045CD4" w14:textId="77777777" w:rsidR="00A64F24" w:rsidRPr="00A75E4F" w:rsidRDefault="00A64F24" w:rsidP="00A64F24">
      <w:pPr>
        <w:pStyle w:val="ListParagraph"/>
        <w:numPr>
          <w:ilvl w:val="0"/>
          <w:numId w:val="25"/>
        </w:numPr>
        <w:spacing w:line="252" w:lineRule="auto"/>
        <w:jc w:val="both"/>
      </w:pPr>
      <w:r w:rsidRPr="00A75E4F">
        <w:t xml:space="preserve">Burial fees to increase by £100 to £1,140. </w:t>
      </w:r>
    </w:p>
    <w:p w14:paraId="606A0A2E" w14:textId="77777777" w:rsidR="00A64F24" w:rsidRPr="00A75E4F" w:rsidRDefault="00A64F24" w:rsidP="00A64F24">
      <w:pPr>
        <w:pStyle w:val="ListParagraph"/>
        <w:numPr>
          <w:ilvl w:val="0"/>
          <w:numId w:val="25"/>
        </w:numPr>
        <w:spacing w:line="252" w:lineRule="auto"/>
        <w:jc w:val="both"/>
      </w:pPr>
      <w:r w:rsidRPr="00A75E4F">
        <w:t>The purchase of a grave will increase by £65 to £1,295.</w:t>
      </w:r>
    </w:p>
    <w:p w14:paraId="5F156665" w14:textId="77777777" w:rsidR="00A64F24" w:rsidRDefault="00A64F24" w:rsidP="00A64F24">
      <w:r w:rsidRPr="00A75E4F">
        <w:t>The Council is also considering increasing the additional surcharge fee for weekend and bank holiday burials by £341 to £650, to better reflect the cost of providing this service.</w:t>
      </w:r>
    </w:p>
    <w:p w14:paraId="298CB80E" w14:textId="77777777" w:rsidR="00A64F24" w:rsidRPr="009169A4" w:rsidRDefault="00A64F24" w:rsidP="00A64F24">
      <w:pPr>
        <w:rPr>
          <w:b/>
          <w:bCs/>
          <w:u w:val="single"/>
        </w:rPr>
      </w:pPr>
      <w:r w:rsidRPr="009169A4">
        <w:rPr>
          <w:b/>
          <w:bCs/>
          <w:u w:val="single"/>
        </w:rPr>
        <w:t>Discussion Summary</w:t>
      </w:r>
    </w:p>
    <w:p w14:paraId="167DB62C" w14:textId="77777777" w:rsidR="00A64F24" w:rsidRPr="00077AAB" w:rsidRDefault="00A64F24" w:rsidP="00A64F24">
      <w:r w:rsidRPr="00077AAB">
        <w:t xml:space="preserve">The proposals with smaller cost increases were presented, but not </w:t>
      </w:r>
      <w:r>
        <w:t xml:space="preserve">specifically </w:t>
      </w:r>
      <w:r w:rsidRPr="00077AAB">
        <w:t xml:space="preserve">commented on. </w:t>
      </w:r>
      <w:r>
        <w:t xml:space="preserve">There was interest in how the costs and bereavement options compare with other local </w:t>
      </w:r>
      <w:r>
        <w:lastRenderedPageBreak/>
        <w:t>providers and the core cities. Participants asked about other draws on the Bereavement budget. The affordability of the proposed prices was queried, with questions around a phased increase and the possibility of payment plans. It was noted that the proposed weekend/Bank Holiday surcharge increase is substantial and will affect certain communities rather than the wider population.  The presenter was asked why the increase was so large.</w:t>
      </w:r>
    </w:p>
    <w:p w14:paraId="6FC27B97" w14:textId="77777777" w:rsidR="00A64F24" w:rsidRPr="00077AAB" w:rsidRDefault="00A64F24" w:rsidP="00A64F24">
      <w:r w:rsidRPr="00077AAB">
        <w:t>The following are the key points discussed with relevant quotes:</w:t>
      </w:r>
    </w:p>
    <w:p w14:paraId="130C463F" w14:textId="77777777" w:rsidR="00A64F24" w:rsidRPr="00976AA7" w:rsidRDefault="00A64F24" w:rsidP="00A64F24">
      <w:pPr>
        <w:pStyle w:val="ListParagraph"/>
        <w:numPr>
          <w:ilvl w:val="0"/>
          <w:numId w:val="24"/>
        </w:numPr>
        <w:spacing w:line="252" w:lineRule="auto"/>
        <w:jc w:val="both"/>
        <w:rPr>
          <w:i/>
          <w:iCs/>
        </w:rPr>
      </w:pPr>
      <w:r w:rsidRPr="00976AA7">
        <w:rPr>
          <w:i/>
          <w:iCs/>
        </w:rPr>
        <w:t xml:space="preserve">Other costs to the service </w:t>
      </w:r>
    </w:p>
    <w:p w14:paraId="58EF9210" w14:textId="77777777" w:rsidR="00A64F24" w:rsidRDefault="00A64F24" w:rsidP="00A64F24">
      <w:r>
        <w:t>“How do you work with [people who can’t pay]?</w:t>
      </w:r>
    </w:p>
    <w:p w14:paraId="54467954" w14:textId="2CEACAE1" w:rsidR="00A64F24" w:rsidRDefault="00A64F24" w:rsidP="00E56919">
      <w:r>
        <w:t>“Is that a big cost to the council?”</w:t>
      </w:r>
    </w:p>
    <w:p w14:paraId="2EA97EAF" w14:textId="77777777" w:rsidR="00A64F24" w:rsidRPr="00952818" w:rsidRDefault="00A64F24" w:rsidP="00A64F24">
      <w:pPr>
        <w:pStyle w:val="ListParagraph"/>
        <w:numPr>
          <w:ilvl w:val="0"/>
          <w:numId w:val="24"/>
        </w:numPr>
        <w:spacing w:line="252" w:lineRule="auto"/>
        <w:jc w:val="both"/>
        <w:rPr>
          <w:i/>
          <w:iCs/>
        </w:rPr>
      </w:pPr>
      <w:r w:rsidRPr="00952818">
        <w:rPr>
          <w:i/>
          <w:iCs/>
        </w:rPr>
        <w:t>Affordability</w:t>
      </w:r>
    </w:p>
    <w:p w14:paraId="376DBA05" w14:textId="77777777" w:rsidR="00A64F24" w:rsidRDefault="00A64F24" w:rsidP="00A64F24">
      <w:r>
        <w:t>“Would you consider phasing the cost increase?”</w:t>
      </w:r>
    </w:p>
    <w:p w14:paraId="3F6E32EA" w14:textId="51289A96" w:rsidR="00A64F24" w:rsidRDefault="00A64F24" w:rsidP="00E56919">
      <w:r>
        <w:t>“Are there any payment plan options?  Both pre-payment and post-payment?”</w:t>
      </w:r>
    </w:p>
    <w:p w14:paraId="01A405B7" w14:textId="77777777" w:rsidR="00A64F24" w:rsidRPr="00952818" w:rsidRDefault="00A64F24" w:rsidP="00A64F24">
      <w:pPr>
        <w:pStyle w:val="ListParagraph"/>
        <w:numPr>
          <w:ilvl w:val="0"/>
          <w:numId w:val="24"/>
        </w:numPr>
        <w:spacing w:line="252" w:lineRule="auto"/>
        <w:jc w:val="both"/>
        <w:rPr>
          <w:i/>
          <w:iCs/>
        </w:rPr>
      </w:pPr>
      <w:r w:rsidRPr="00952818">
        <w:rPr>
          <w:i/>
          <w:iCs/>
        </w:rPr>
        <w:t>Weekend surcharge</w:t>
      </w:r>
    </w:p>
    <w:p w14:paraId="0C7BF4A2" w14:textId="77777777" w:rsidR="00A64F24" w:rsidRDefault="00A64F24" w:rsidP="00A64F24">
      <w:r>
        <w:t>“Why is this such a large increase?”</w:t>
      </w:r>
    </w:p>
    <w:p w14:paraId="0A649258" w14:textId="77777777" w:rsidR="00A64F24" w:rsidRDefault="00A64F24" w:rsidP="00A64F24">
      <w:r>
        <w:t>“Certain communities will be affected by this.”</w:t>
      </w:r>
    </w:p>
    <w:p w14:paraId="4F4EEE61" w14:textId="77777777" w:rsidR="00A64F24" w:rsidRPr="00745688" w:rsidRDefault="00A64F24" w:rsidP="00A64F24"/>
    <w:p w14:paraId="221BEE79" w14:textId="46D7D041" w:rsidR="00A64F24" w:rsidRPr="00EE3F5C" w:rsidRDefault="00A64F24"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Budget Proposal: Residential Parking Permits</w:t>
      </w:r>
    </w:p>
    <w:p w14:paraId="2498510E" w14:textId="77777777" w:rsidR="00A64F24" w:rsidRPr="008E2A94" w:rsidRDefault="00A64F24" w:rsidP="00A64F24">
      <w:pPr>
        <w:rPr>
          <w:b/>
          <w:bCs/>
          <w:u w:val="single"/>
        </w:rPr>
      </w:pPr>
      <w:r w:rsidRPr="008E2A94">
        <w:rPr>
          <w:b/>
          <w:bCs/>
          <w:u w:val="single"/>
        </w:rPr>
        <w:t>Proposal Summary</w:t>
      </w:r>
    </w:p>
    <w:p w14:paraId="026A494D" w14:textId="77777777" w:rsidR="00A64F24" w:rsidRPr="00653EDE" w:rsidRDefault="00A64F24" w:rsidP="00A64F24">
      <w:r w:rsidRPr="00653EDE">
        <w:t>The Council offers parking permits as a service to residents in specific areas across the city. Resident permits facilitate parking in designated permit bays within particular streets, or zones, in the city. This service includes administering the relevant type and number of permits to applicants, monitoring vehicles parking in restricted areas to ensure these areas are only used by permit holders and support for the operation of the permit schemes. The amount charged by the Council does not cover the cost of delivering the service, which includes ensuring that people without a permit do not use resident parking bays.</w:t>
      </w:r>
    </w:p>
    <w:p w14:paraId="428ABFD3" w14:textId="77777777" w:rsidR="00A64F24" w:rsidRDefault="00A64F24" w:rsidP="00A64F24">
      <w:r w:rsidRPr="00653EDE">
        <w:t>It is proposed that the cost of a first permit should increase from £30 to £35, and a second permit increase from £80 to £120. The cost in Cardiff would remain in line with what other major UK cities charge.</w:t>
      </w:r>
    </w:p>
    <w:p w14:paraId="4582BCFF" w14:textId="77777777" w:rsidR="00A64F24" w:rsidRPr="008E2A94" w:rsidRDefault="00A64F24" w:rsidP="00A64F24">
      <w:pPr>
        <w:rPr>
          <w:b/>
          <w:bCs/>
          <w:u w:val="single"/>
        </w:rPr>
      </w:pPr>
      <w:r w:rsidRPr="008E2A94">
        <w:rPr>
          <w:b/>
          <w:bCs/>
          <w:u w:val="single"/>
        </w:rPr>
        <w:t>Discussion Summary</w:t>
      </w:r>
    </w:p>
    <w:p w14:paraId="4399610C" w14:textId="77777777" w:rsidR="00A64F24" w:rsidRPr="00653EDE" w:rsidRDefault="00A64F24" w:rsidP="00A64F24">
      <w:r>
        <w:t xml:space="preserve">There was concern about whether current parking restrictions reflect local needs, with specific reference to areas near sports venues.  There was also concern that the current provision for carers’ parking is not meeting needs, and is having an impact on the care received.  The pricing of the first and second permit was queried, with the suggestion that the first parking permit should provide a greater contribution towards the costs of running the residential parking scheme.  There was also a query regarding the cost of visitor parking </w:t>
      </w:r>
      <w:r>
        <w:lastRenderedPageBreak/>
        <w:t xml:space="preserve">permits and how they currently work, but they are not currently used by the session participants.  </w:t>
      </w:r>
      <w:r w:rsidRPr="00F83186">
        <w:t>Another point raised was the validity of being charged for the use of a disabled parking bay on match days. This will be followed up by the presenter.</w:t>
      </w:r>
    </w:p>
    <w:p w14:paraId="6E2CDE1A" w14:textId="77777777" w:rsidR="00A64F24" w:rsidRPr="00077AAB" w:rsidRDefault="00A64F24" w:rsidP="00A64F24">
      <w:r w:rsidRPr="00077AAB">
        <w:t xml:space="preserve">The following are the key points discussed with relevant quotes: </w:t>
      </w:r>
    </w:p>
    <w:p w14:paraId="4A5175FE" w14:textId="77777777" w:rsidR="00A64F24" w:rsidRPr="00F21108" w:rsidRDefault="00A64F24" w:rsidP="00A64F24">
      <w:pPr>
        <w:pStyle w:val="ListParagraph"/>
        <w:numPr>
          <w:ilvl w:val="0"/>
          <w:numId w:val="24"/>
        </w:numPr>
        <w:spacing w:line="252" w:lineRule="auto"/>
        <w:jc w:val="both"/>
        <w:rPr>
          <w:i/>
          <w:iCs/>
        </w:rPr>
      </w:pPr>
      <w:r w:rsidRPr="00F21108">
        <w:rPr>
          <w:i/>
          <w:iCs/>
        </w:rPr>
        <w:t>Variability in parking schemes</w:t>
      </w:r>
    </w:p>
    <w:p w14:paraId="32287681" w14:textId="77777777" w:rsidR="00A64F24" w:rsidRDefault="00A64F24" w:rsidP="00A64F24">
      <w:pPr>
        <w:pStyle w:val="ListParagraph"/>
        <w:ind w:left="360"/>
      </w:pPr>
      <w:r>
        <w:t>“There is an issue to do with the timing of parking restrictions in [adjacent areas]”.</w:t>
      </w:r>
    </w:p>
    <w:p w14:paraId="5556F58C" w14:textId="77777777" w:rsidR="00A64F24" w:rsidRDefault="00A64F24" w:rsidP="00A64F24">
      <w:pPr>
        <w:pStyle w:val="ListParagraph"/>
        <w:ind w:left="360"/>
      </w:pPr>
    </w:p>
    <w:p w14:paraId="0416EF07" w14:textId="77777777" w:rsidR="00A64F24" w:rsidRPr="00F21108" w:rsidRDefault="00A64F24" w:rsidP="00A64F24">
      <w:pPr>
        <w:pStyle w:val="ListParagraph"/>
        <w:numPr>
          <w:ilvl w:val="0"/>
          <w:numId w:val="24"/>
        </w:numPr>
        <w:spacing w:line="252" w:lineRule="auto"/>
        <w:jc w:val="both"/>
        <w:rPr>
          <w:i/>
          <w:iCs/>
        </w:rPr>
      </w:pPr>
      <w:r w:rsidRPr="00F21108">
        <w:rPr>
          <w:i/>
          <w:iCs/>
        </w:rPr>
        <w:t>The need for suitable parking provision for care workers</w:t>
      </w:r>
    </w:p>
    <w:p w14:paraId="7EDC99FC" w14:textId="77777777" w:rsidR="00A64F24" w:rsidRDefault="00A64F24" w:rsidP="00A64F24">
      <w:pPr>
        <w:ind w:left="360"/>
      </w:pPr>
      <w:r>
        <w:t>“Care workers aren’t using the allocated bays as they’re too far [away].  There’s not enough time to walk, do the care, and walk back to the car.  Carers are refusing [to take on that work].”</w:t>
      </w:r>
    </w:p>
    <w:p w14:paraId="700C4C75" w14:textId="77777777" w:rsidR="00A64F24" w:rsidRDefault="00A64F24" w:rsidP="00A64F24">
      <w:pPr>
        <w:ind w:left="360"/>
      </w:pPr>
      <w:r>
        <w:t>“We need to give a helping hand to the carers, otherwise the impact is on the person receiving the care.”</w:t>
      </w:r>
    </w:p>
    <w:p w14:paraId="22DE24B5" w14:textId="77777777" w:rsidR="00A64F24" w:rsidRPr="00F21108" w:rsidRDefault="00A64F24" w:rsidP="00A64F24">
      <w:pPr>
        <w:pStyle w:val="ListParagraph"/>
        <w:numPr>
          <w:ilvl w:val="0"/>
          <w:numId w:val="24"/>
        </w:numPr>
        <w:spacing w:line="252" w:lineRule="auto"/>
        <w:jc w:val="both"/>
        <w:rPr>
          <w:i/>
          <w:iCs/>
        </w:rPr>
      </w:pPr>
      <w:r w:rsidRPr="00F21108">
        <w:rPr>
          <w:i/>
          <w:iCs/>
        </w:rPr>
        <w:t>Pricing of first and second permit</w:t>
      </w:r>
    </w:p>
    <w:p w14:paraId="3F330580" w14:textId="77777777" w:rsidR="00A64F24" w:rsidRDefault="00A64F24" w:rsidP="00A64F24">
      <w:pPr>
        <w:ind w:left="360"/>
      </w:pPr>
      <w:r>
        <w:t>“I don’t like the reason [for the second permit price being so much higher] is to cover the deficit of the first.”</w:t>
      </w:r>
    </w:p>
    <w:p w14:paraId="2366DFDC" w14:textId="77777777" w:rsidR="00A64F24" w:rsidRPr="00AB238F" w:rsidRDefault="00A64F24" w:rsidP="00A64F24">
      <w:pPr>
        <w:pStyle w:val="ListParagraph"/>
        <w:numPr>
          <w:ilvl w:val="0"/>
          <w:numId w:val="24"/>
        </w:numPr>
        <w:spacing w:line="252" w:lineRule="auto"/>
        <w:jc w:val="both"/>
        <w:rPr>
          <w:i/>
          <w:iCs/>
        </w:rPr>
      </w:pPr>
      <w:r w:rsidRPr="00AB238F">
        <w:rPr>
          <w:i/>
          <w:iCs/>
        </w:rPr>
        <w:t>Visitor parking</w:t>
      </w:r>
    </w:p>
    <w:p w14:paraId="3CA6C507" w14:textId="77777777" w:rsidR="00A64F24" w:rsidRDefault="00A64F24" w:rsidP="00A64F24">
      <w:pPr>
        <w:ind w:left="360"/>
      </w:pPr>
      <w:r>
        <w:t>“Will the visitor parking permits have a ‘use by’ date?”</w:t>
      </w:r>
    </w:p>
    <w:p w14:paraId="64E169AB" w14:textId="77777777" w:rsidR="00A64F24" w:rsidRDefault="00A64F24" w:rsidP="00A64F24">
      <w:pPr>
        <w:ind w:left="360"/>
      </w:pPr>
      <w:r>
        <w:t>“How much will they cost?”</w:t>
      </w:r>
    </w:p>
    <w:p w14:paraId="369FB3F1" w14:textId="77777777" w:rsidR="00A64F24" w:rsidRDefault="00A64F24" w:rsidP="00A64F24">
      <w:pPr>
        <w:ind w:left="360"/>
      </w:pPr>
      <w:r>
        <w:t>“I used to use visitor parking permits, but now it is not a [Residential Parking] zone, so I have to use my disabled badge.”</w:t>
      </w:r>
    </w:p>
    <w:p w14:paraId="27C6F0D4" w14:textId="77777777" w:rsidR="00A64F24" w:rsidRPr="00CA4A27" w:rsidRDefault="00A64F24" w:rsidP="00A64F24">
      <w:pPr>
        <w:ind w:left="360"/>
      </w:pPr>
    </w:p>
    <w:p w14:paraId="1611CB69" w14:textId="77777777" w:rsidR="00A64F24" w:rsidRPr="00EE3F5C" w:rsidRDefault="00A64F24"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Summary and AOB</w:t>
      </w:r>
    </w:p>
    <w:p w14:paraId="43B53F2E" w14:textId="77777777" w:rsidR="00A64F24" w:rsidRPr="007D003A" w:rsidRDefault="00A64F24" w:rsidP="00A64F24">
      <w:r w:rsidRPr="007D003A">
        <w:t>Participants and presenters were thanked for their time.  Whilst fewer attended than had been hoped, participants were actively engaged and provided useful insights and feedback.</w:t>
      </w:r>
    </w:p>
    <w:p w14:paraId="1B459EDB" w14:textId="77777777" w:rsidR="00A64F24" w:rsidRPr="007D003A" w:rsidRDefault="00A64F24" w:rsidP="00A64F24">
      <w:r w:rsidRPr="007D003A">
        <w:t>It was explained that the next steps and dates will be shared.</w:t>
      </w:r>
    </w:p>
    <w:p w14:paraId="78E3652A" w14:textId="77777777" w:rsidR="003A2EB0" w:rsidRDefault="003A2EB0">
      <w:pPr>
        <w:rPr>
          <w:rFonts w:asciiTheme="majorHAnsi" w:eastAsiaTheme="majorEastAsia" w:hAnsiTheme="majorHAnsi" w:cstheme="majorBidi"/>
          <w:color w:val="2F5496" w:themeColor="accent1" w:themeShade="BF"/>
          <w:sz w:val="26"/>
          <w:szCs w:val="24"/>
        </w:rPr>
      </w:pPr>
      <w:r>
        <w:rPr>
          <w:szCs w:val="24"/>
        </w:rPr>
        <w:br w:type="page"/>
      </w:r>
    </w:p>
    <w:p w14:paraId="28938302" w14:textId="77777777" w:rsidR="00F772BE" w:rsidRPr="00EE3F5C" w:rsidRDefault="00F772BE" w:rsidP="00EE3F5C">
      <w:pPr>
        <w:pStyle w:val="Heading2"/>
        <w:rPr>
          <w:sz w:val="28"/>
          <w:szCs w:val="28"/>
        </w:rPr>
      </w:pPr>
      <w:bookmarkStart w:id="107" w:name="_Toc190194164"/>
      <w:r w:rsidRPr="00EE3F5C">
        <w:rPr>
          <w:sz w:val="28"/>
          <w:szCs w:val="28"/>
        </w:rPr>
        <w:lastRenderedPageBreak/>
        <w:t>Age-Friendly Involvement Session, 27 January 2025</w:t>
      </w:r>
      <w:bookmarkEnd w:id="107"/>
    </w:p>
    <w:p w14:paraId="3E15ACEF" w14:textId="77777777" w:rsidR="00F772BE" w:rsidRPr="00077AAB" w:rsidRDefault="00F772BE" w:rsidP="00F772BE">
      <w:pPr>
        <w:rPr>
          <w:rFonts w:ascii="Arial" w:hAnsi="Arial" w:cs="Arial"/>
          <w:sz w:val="18"/>
          <w:szCs w:val="18"/>
        </w:rPr>
      </w:pPr>
    </w:p>
    <w:p w14:paraId="6098120E" w14:textId="77777777" w:rsidR="00F772BE" w:rsidRPr="00EE3F5C" w:rsidRDefault="00F772BE"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Background</w:t>
      </w:r>
    </w:p>
    <w:p w14:paraId="44F99CFF" w14:textId="77777777" w:rsidR="00F772BE" w:rsidRPr="00043267" w:rsidRDefault="00F772BE" w:rsidP="00043267">
      <w:r w:rsidRPr="00043267">
        <w:t xml:space="preserve">The Age-Friendly Involvement Session is one of three Involvement Sessions for the Budget 2025-26 consultation. </w:t>
      </w:r>
    </w:p>
    <w:p w14:paraId="627EA528" w14:textId="7D869486" w:rsidR="00F772BE" w:rsidRPr="00077AAB" w:rsidRDefault="00F772BE" w:rsidP="00043267">
      <w:r w:rsidRPr="00043267">
        <w:t>The Age-Friendly session focused on gathering feedback on Cardiff Council’s budget proposals for 2025/26, particularly those identified as potentially having a disproportionately greater impact on Cardiff’s older residents. These were identified after Council Officers reviewed each budget proposal and undertook Equality Impact Assessments (EIAs) where required to evaluate how different groups might be affected.  </w:t>
      </w:r>
    </w:p>
    <w:p w14:paraId="2F92EB04" w14:textId="77777777" w:rsidR="00F772BE" w:rsidRPr="00EE3F5C" w:rsidRDefault="00F772BE"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 xml:space="preserve">Event Information </w:t>
      </w:r>
    </w:p>
    <w:p w14:paraId="324EB91E" w14:textId="77777777" w:rsidR="00F772BE" w:rsidRPr="00043267" w:rsidRDefault="00F772BE" w:rsidP="00043267">
      <w:r w:rsidRPr="00043267">
        <w:t xml:space="preserve">The Age-Friendly Involvement Session was held on the 27th of January 2025 in the Peter Cronin Suite, Central Library Hub. It was hosted by Cardiff’s Age Friendly Forum, and Chaired by Councillor Leonora Thomson, Cabinet Member for Adult Services and Public Health &amp; Equality. </w:t>
      </w:r>
    </w:p>
    <w:p w14:paraId="1CCBE4C2" w14:textId="77777777" w:rsidR="00F772BE" w:rsidRPr="00043267" w:rsidRDefault="00F772BE" w:rsidP="00043267">
      <w:r w:rsidRPr="00043267">
        <w:t xml:space="preserve">Members of the Age Friendly Cardiff Forum were invited to attend the session. </w:t>
      </w:r>
    </w:p>
    <w:p w14:paraId="5513AF28" w14:textId="77777777" w:rsidR="00F772BE" w:rsidRPr="00EE3F5C" w:rsidRDefault="00F772BE"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Invited Organisations</w:t>
      </w:r>
    </w:p>
    <w:p w14:paraId="23C4A083"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AbilityNet</w:t>
      </w:r>
    </w:p>
    <w:p w14:paraId="494E86C0"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Action in Caerau and Ely (ACE)</w:t>
      </w:r>
    </w:p>
    <w:p w14:paraId="64944053"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Age Connects</w:t>
      </w:r>
    </w:p>
    <w:p w14:paraId="2674A26B"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Age Cymru</w:t>
      </w:r>
    </w:p>
    <w:p w14:paraId="6387BCC8"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Alzheimer’s Society</w:t>
      </w:r>
    </w:p>
    <w:p w14:paraId="696243A8"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Awen (Friends of Whitchurch)</w:t>
      </w:r>
    </w:p>
    <w:p w14:paraId="79CA7FA9"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Cardiff 50+ Forum</w:t>
      </w:r>
    </w:p>
    <w:p w14:paraId="68906B5B"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Cardiff and Vale Action for Mental Health (cavamh)</w:t>
      </w:r>
    </w:p>
    <w:p w14:paraId="077370BB"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Cardiff and Vale University Health Board</w:t>
      </w:r>
    </w:p>
    <w:p w14:paraId="72B87445"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Cardiff Bowling Club</w:t>
      </w:r>
    </w:p>
    <w:p w14:paraId="29518011"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Cardiff Chinese Elderly Club</w:t>
      </w:r>
    </w:p>
    <w:p w14:paraId="36AACF8A"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Cardiff City Table Tennis Club (over 50's)</w:t>
      </w:r>
    </w:p>
    <w:p w14:paraId="51E89FEC"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Cardiff Metropolitan University</w:t>
      </w:r>
    </w:p>
    <w:p w14:paraId="644C02D0"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Cardiff Mind</w:t>
      </w:r>
    </w:p>
    <w:p w14:paraId="5314DCD9"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Cardiff People First</w:t>
      </w:r>
    </w:p>
    <w:p w14:paraId="62695143"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Cardiff Royal Naval Association</w:t>
      </w:r>
    </w:p>
    <w:p w14:paraId="7D5F6EC6"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Cardiff Third Sector Council (C3SC)</w:t>
      </w:r>
    </w:p>
    <w:p w14:paraId="5129904C"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Cardiff U3A</w:t>
      </w:r>
    </w:p>
    <w:p w14:paraId="4291A2E1"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Cardiff University</w:t>
      </w:r>
    </w:p>
    <w:p w14:paraId="68226176"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Care and Repair Cardiff and the Vale</w:t>
      </w:r>
    </w:p>
    <w:p w14:paraId="0A01CFE6"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Carers Wales</w:t>
      </w:r>
    </w:p>
    <w:p w14:paraId="029170D7"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Centre for Ageing Better</w:t>
      </w:r>
    </w:p>
    <w:p w14:paraId="20A2AA1F"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lastRenderedPageBreak/>
        <w:t>Conway 50+</w:t>
      </w:r>
    </w:p>
    <w:p w14:paraId="1B651BB7"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Cymru Older People's Alliance (COPA)</w:t>
      </w:r>
    </w:p>
    <w:p w14:paraId="10E50BA8"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Deaf Hub</w:t>
      </w:r>
    </w:p>
    <w:p w14:paraId="3DFCED25"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DeafblindUK</w:t>
      </w:r>
    </w:p>
    <w:p w14:paraId="2B22785D"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Dementia Carers Count</w:t>
      </w:r>
    </w:p>
    <w:p w14:paraId="64704C0B"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Department for Work and Pensions (DWP)</w:t>
      </w:r>
    </w:p>
    <w:p w14:paraId="43222E0B"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Digital Communities Wales</w:t>
      </w:r>
    </w:p>
    <w:p w14:paraId="114D32FE"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hAnsiTheme="minorHAnsi" w:cstheme="minorHAnsi"/>
        </w:rPr>
        <w:t>Dwr Cyrmu</w:t>
      </w:r>
    </w:p>
    <w:p w14:paraId="59A9E954"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hAnsiTheme="minorHAnsi" w:cstheme="minorHAnsi"/>
        </w:rPr>
        <w:t>Elderfit</w:t>
      </w:r>
    </w:p>
    <w:p w14:paraId="6669180D"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Forget Me Not Chorus</w:t>
      </w:r>
    </w:p>
    <w:p w14:paraId="68CC9113"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Friends and Neighbours (FAN) Groups</w:t>
      </w:r>
    </w:p>
    <w:p w14:paraId="0AE66464"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Friends of Rhydypennau</w:t>
      </w:r>
    </w:p>
    <w:p w14:paraId="43A605AD"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Goldies</w:t>
      </w:r>
    </w:p>
    <w:p w14:paraId="5334A446"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Good Neighbours in North Cardiff</w:t>
      </w:r>
    </w:p>
    <w:p w14:paraId="258EF6E2"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Home Instead</w:t>
      </w:r>
    </w:p>
    <w:p w14:paraId="78A213B1"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Hourglass</w:t>
      </w:r>
    </w:p>
    <w:p w14:paraId="7CDA5419"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Independent Age</w:t>
      </w:r>
    </w:p>
    <w:p w14:paraId="5ED94B60"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MS Society</w:t>
      </w:r>
    </w:p>
    <w:p w14:paraId="512D8B4C"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Natural Resources Wales</w:t>
      </w:r>
    </w:p>
    <w:p w14:paraId="5B45D240"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Nautilus Welfare Fund</w:t>
      </w:r>
    </w:p>
    <w:p w14:paraId="209FD3D1"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Office of the Public Guardian</w:t>
      </w:r>
    </w:p>
    <w:p w14:paraId="2E8DC85A"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Older People’s Commissioner for Wales</w:t>
      </w:r>
    </w:p>
    <w:p w14:paraId="104BECDB"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Parkinson's UK (Cardiff branch)</w:t>
      </w:r>
    </w:p>
    <w:p w14:paraId="4BCA3DF6"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Pedal Power</w:t>
      </w:r>
    </w:p>
    <w:p w14:paraId="28B7ED3F"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Public Health Wales</w:t>
      </w:r>
    </w:p>
    <w:p w14:paraId="33154C6D"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Re-engage</w:t>
      </w:r>
    </w:p>
    <w:p w14:paraId="5321B076"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Rhiwbina Bowls Club</w:t>
      </w:r>
    </w:p>
    <w:p w14:paraId="4E7B87EB"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RNID</w:t>
      </w:r>
    </w:p>
    <w:p w14:paraId="741A0F2B"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Sight Life</w:t>
      </w:r>
    </w:p>
    <w:p w14:paraId="26C4EBCB"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South Riverside Community Centre (SRCDC) charity</w:t>
      </w:r>
    </w:p>
    <w:p w14:paraId="6B96984B"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South Wales Fire and Rescue Service</w:t>
      </w:r>
    </w:p>
    <w:p w14:paraId="0B5D7561"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South Wales Oddfellows</w:t>
      </w:r>
    </w:p>
    <w:p w14:paraId="1B6CAEBB"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South Wales Police</w:t>
      </w:r>
    </w:p>
    <w:p w14:paraId="33780105"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Sport Cardiff</w:t>
      </w:r>
    </w:p>
    <w:p w14:paraId="1DCBE26D"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Sporting Memories Foundation</w:t>
      </w:r>
    </w:p>
    <w:p w14:paraId="31BA3F9F"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Swansea University</w:t>
      </w:r>
    </w:p>
    <w:p w14:paraId="5127904D"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Telecare</w:t>
      </w:r>
    </w:p>
    <w:p w14:paraId="75D7B622"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The Den - Rhiwbina Men's Shed</w:t>
      </w:r>
    </w:p>
    <w:p w14:paraId="6F732039"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The Mentor Ring</w:t>
      </w:r>
    </w:p>
    <w:p w14:paraId="2EA81DE0"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The Salvation Army</w:t>
      </w:r>
    </w:p>
    <w:p w14:paraId="028ED4E6"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Versus Arthritis</w:t>
      </w:r>
    </w:p>
    <w:p w14:paraId="3C8A29B6"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Women Connect First</w:t>
      </w:r>
    </w:p>
    <w:p w14:paraId="1B6F00C4"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lastRenderedPageBreak/>
        <w:t>Welsh Ambulance Service NHS Trust</w:t>
      </w:r>
    </w:p>
    <w:p w14:paraId="0C7D1AED"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Welsh Government</w:t>
      </w:r>
    </w:p>
    <w:p w14:paraId="367EA0A8" w14:textId="77777777" w:rsidR="00F772BE" w:rsidRPr="006920FD" w:rsidRDefault="00F772BE" w:rsidP="00F772BE">
      <w:pPr>
        <w:pStyle w:val="ListParagraph"/>
        <w:numPr>
          <w:ilvl w:val="0"/>
          <w:numId w:val="24"/>
        </w:numPr>
        <w:jc w:val="both"/>
        <w:rPr>
          <w:rFonts w:asciiTheme="minorHAnsi" w:hAnsiTheme="minorHAnsi" w:cstheme="minorHAnsi"/>
        </w:rPr>
      </w:pPr>
      <w:r w:rsidRPr="006920FD">
        <w:rPr>
          <w:rFonts w:asciiTheme="minorHAnsi" w:eastAsia="Times New Roman" w:hAnsiTheme="minorHAnsi" w:cstheme="minorHAnsi"/>
          <w:color w:val="000000"/>
          <w:lang w:eastAsia="en-GB"/>
        </w:rPr>
        <w:t>Welsh Water</w:t>
      </w:r>
    </w:p>
    <w:p w14:paraId="11208460" w14:textId="662461E1" w:rsidR="00F772BE" w:rsidRPr="00442E18" w:rsidRDefault="00F772BE" w:rsidP="00F772BE">
      <w:pPr>
        <w:jc w:val="both"/>
        <w:rPr>
          <w:rFonts w:asciiTheme="minorHAnsi" w:hAnsiTheme="minorHAnsi" w:cstheme="minorHAnsi"/>
          <w:szCs w:val="24"/>
        </w:rPr>
      </w:pPr>
      <w:r w:rsidRPr="006920FD">
        <w:rPr>
          <w:rFonts w:asciiTheme="minorHAnsi" w:hAnsiTheme="minorHAnsi" w:cstheme="minorHAnsi"/>
          <w:szCs w:val="24"/>
        </w:rPr>
        <w:t xml:space="preserve">From 193 invitations, 7 attended.  Collectively participants represented views from the following groups: </w:t>
      </w:r>
    </w:p>
    <w:p w14:paraId="27830D80" w14:textId="77777777" w:rsidR="00F772BE" w:rsidRPr="006920FD" w:rsidRDefault="00F772BE" w:rsidP="00F772BE">
      <w:pPr>
        <w:pStyle w:val="ListParagraph"/>
        <w:numPr>
          <w:ilvl w:val="0"/>
          <w:numId w:val="29"/>
        </w:numPr>
        <w:jc w:val="both"/>
        <w:rPr>
          <w:rFonts w:asciiTheme="minorHAnsi" w:hAnsiTheme="minorHAnsi" w:cstheme="minorHAnsi"/>
        </w:rPr>
      </w:pPr>
      <w:r w:rsidRPr="006920FD">
        <w:rPr>
          <w:rFonts w:asciiTheme="minorHAnsi" w:hAnsiTheme="minorHAnsi" w:cstheme="minorHAnsi"/>
        </w:rPr>
        <w:t>Llandaff 50+ (The Pound)</w:t>
      </w:r>
    </w:p>
    <w:p w14:paraId="69A9AAEF" w14:textId="77777777" w:rsidR="00F772BE" w:rsidRPr="006920FD" w:rsidRDefault="00F772BE" w:rsidP="00F772BE">
      <w:pPr>
        <w:pStyle w:val="ListParagraph"/>
        <w:numPr>
          <w:ilvl w:val="0"/>
          <w:numId w:val="29"/>
        </w:numPr>
        <w:jc w:val="both"/>
        <w:rPr>
          <w:rFonts w:asciiTheme="minorHAnsi" w:hAnsiTheme="minorHAnsi" w:cstheme="minorHAnsi"/>
        </w:rPr>
      </w:pPr>
      <w:r w:rsidRPr="006920FD">
        <w:rPr>
          <w:rFonts w:asciiTheme="minorHAnsi" w:hAnsiTheme="minorHAnsi" w:cstheme="minorHAnsi"/>
        </w:rPr>
        <w:t>Cardiff 50+ Forum</w:t>
      </w:r>
    </w:p>
    <w:p w14:paraId="2D0F7EF2" w14:textId="77777777" w:rsidR="00F772BE" w:rsidRPr="006920FD" w:rsidRDefault="00F772BE" w:rsidP="00F772BE">
      <w:pPr>
        <w:pStyle w:val="ListParagraph"/>
        <w:numPr>
          <w:ilvl w:val="0"/>
          <w:numId w:val="29"/>
        </w:numPr>
        <w:jc w:val="both"/>
        <w:rPr>
          <w:rFonts w:asciiTheme="minorHAnsi" w:hAnsiTheme="minorHAnsi" w:cstheme="minorHAnsi"/>
        </w:rPr>
      </w:pPr>
      <w:r w:rsidRPr="006920FD">
        <w:rPr>
          <w:rFonts w:asciiTheme="minorHAnsi" w:hAnsiTheme="minorHAnsi" w:cstheme="minorHAnsi"/>
        </w:rPr>
        <w:t>Carers Wales (unpaid carers)</w:t>
      </w:r>
    </w:p>
    <w:p w14:paraId="4685E7E0" w14:textId="77777777" w:rsidR="00F772BE" w:rsidRPr="006920FD" w:rsidRDefault="00F772BE" w:rsidP="00F772BE">
      <w:pPr>
        <w:pStyle w:val="ListParagraph"/>
        <w:numPr>
          <w:ilvl w:val="0"/>
          <w:numId w:val="29"/>
        </w:numPr>
        <w:jc w:val="both"/>
        <w:rPr>
          <w:rFonts w:asciiTheme="minorHAnsi" w:hAnsiTheme="minorHAnsi" w:cstheme="minorHAnsi"/>
        </w:rPr>
      </w:pPr>
      <w:r w:rsidRPr="006920FD">
        <w:rPr>
          <w:rFonts w:asciiTheme="minorHAnsi" w:hAnsiTheme="minorHAnsi" w:cstheme="minorHAnsi"/>
        </w:rPr>
        <w:t>South Wales Fire and Rescue Service</w:t>
      </w:r>
    </w:p>
    <w:p w14:paraId="1A1D4DAD" w14:textId="77777777" w:rsidR="00F772BE" w:rsidRPr="006920FD" w:rsidRDefault="00F772BE" w:rsidP="00F772BE">
      <w:pPr>
        <w:pStyle w:val="ListParagraph"/>
        <w:numPr>
          <w:ilvl w:val="0"/>
          <w:numId w:val="29"/>
        </w:numPr>
        <w:jc w:val="both"/>
        <w:rPr>
          <w:rFonts w:asciiTheme="minorHAnsi" w:hAnsiTheme="minorHAnsi" w:cstheme="minorHAnsi"/>
        </w:rPr>
      </w:pPr>
      <w:r w:rsidRPr="006920FD">
        <w:rPr>
          <w:rFonts w:asciiTheme="minorHAnsi" w:hAnsiTheme="minorHAnsi" w:cstheme="minorHAnsi"/>
        </w:rPr>
        <w:t>Cardiff U3A</w:t>
      </w:r>
    </w:p>
    <w:p w14:paraId="71399C65" w14:textId="77777777" w:rsidR="00F772BE" w:rsidRPr="006920FD" w:rsidRDefault="00F772BE" w:rsidP="00F772BE">
      <w:pPr>
        <w:pStyle w:val="ListParagraph"/>
        <w:numPr>
          <w:ilvl w:val="0"/>
          <w:numId w:val="29"/>
        </w:numPr>
        <w:jc w:val="both"/>
        <w:rPr>
          <w:rFonts w:asciiTheme="minorHAnsi" w:hAnsiTheme="minorHAnsi" w:cstheme="minorHAnsi"/>
        </w:rPr>
      </w:pPr>
      <w:r w:rsidRPr="006920FD">
        <w:rPr>
          <w:rFonts w:asciiTheme="minorHAnsi" w:hAnsiTheme="minorHAnsi" w:cstheme="minorHAnsi"/>
        </w:rPr>
        <w:t>Butetown Community Centre</w:t>
      </w:r>
    </w:p>
    <w:p w14:paraId="4A31B186" w14:textId="77777777" w:rsidR="00F772BE" w:rsidRPr="006920FD" w:rsidRDefault="00F772BE" w:rsidP="00F772BE">
      <w:pPr>
        <w:pStyle w:val="ListParagraph"/>
        <w:numPr>
          <w:ilvl w:val="0"/>
          <w:numId w:val="29"/>
        </w:numPr>
        <w:jc w:val="both"/>
        <w:rPr>
          <w:rFonts w:asciiTheme="minorHAnsi" w:hAnsiTheme="minorHAnsi" w:cstheme="minorHAnsi"/>
        </w:rPr>
      </w:pPr>
      <w:r w:rsidRPr="006920FD">
        <w:rPr>
          <w:rFonts w:asciiTheme="minorHAnsi" w:hAnsiTheme="minorHAnsi" w:cstheme="minorHAnsi"/>
        </w:rPr>
        <w:t>Cardiff Metropolitan University</w:t>
      </w:r>
    </w:p>
    <w:p w14:paraId="56BACA67" w14:textId="77777777" w:rsidR="00F772BE" w:rsidRPr="006920FD" w:rsidRDefault="00F772BE" w:rsidP="00F772BE">
      <w:pPr>
        <w:rPr>
          <w:rFonts w:asciiTheme="minorHAnsi" w:hAnsiTheme="minorHAnsi" w:cstheme="minorHAnsi"/>
          <w:szCs w:val="24"/>
        </w:rPr>
      </w:pPr>
      <w:r w:rsidRPr="006920FD">
        <w:rPr>
          <w:rFonts w:asciiTheme="minorHAnsi" w:hAnsiTheme="minorHAnsi" w:cstheme="minorHAnsi"/>
          <w:szCs w:val="24"/>
        </w:rPr>
        <w:t>The following Agenda was arranged by Cardiff Council with keynote speakers for each of the proposals discussed.</w:t>
      </w:r>
    </w:p>
    <w:p w14:paraId="56F3C8A1" w14:textId="77777777" w:rsidR="00F772BE" w:rsidRPr="006920FD" w:rsidRDefault="00F772BE" w:rsidP="00F772BE">
      <w:pPr>
        <w:pStyle w:val="ListParagraph"/>
        <w:numPr>
          <w:ilvl w:val="0"/>
          <w:numId w:val="28"/>
        </w:numPr>
        <w:spacing w:after="0" w:line="240" w:lineRule="auto"/>
        <w:ind w:right="-100"/>
        <w:rPr>
          <w:rFonts w:asciiTheme="minorHAnsi" w:hAnsiTheme="minorHAnsi" w:cstheme="minorHAnsi"/>
        </w:rPr>
      </w:pPr>
      <w:r w:rsidRPr="006920FD">
        <w:rPr>
          <w:rFonts w:asciiTheme="minorHAnsi" w:hAnsiTheme="minorHAnsi" w:cstheme="minorHAnsi"/>
        </w:rPr>
        <w:t>Welcome and Introductions</w:t>
      </w:r>
    </w:p>
    <w:p w14:paraId="6164A1F3" w14:textId="77777777" w:rsidR="00F772BE" w:rsidRPr="006920FD" w:rsidRDefault="00F772BE" w:rsidP="00F772BE">
      <w:pPr>
        <w:pStyle w:val="ListParagraph"/>
        <w:numPr>
          <w:ilvl w:val="0"/>
          <w:numId w:val="28"/>
        </w:numPr>
        <w:spacing w:after="0" w:line="240" w:lineRule="auto"/>
        <w:ind w:right="-100"/>
        <w:rPr>
          <w:rFonts w:asciiTheme="minorHAnsi" w:hAnsiTheme="minorHAnsi" w:cstheme="minorHAnsi"/>
        </w:rPr>
      </w:pPr>
      <w:r w:rsidRPr="006920FD">
        <w:rPr>
          <w:rFonts w:asciiTheme="minorHAnsi" w:hAnsiTheme="minorHAnsi" w:cstheme="minorHAnsi"/>
        </w:rPr>
        <w:t>Budget Proposal: Learning for Life</w:t>
      </w:r>
    </w:p>
    <w:p w14:paraId="6CA5E2D5" w14:textId="77777777" w:rsidR="00F772BE" w:rsidRPr="006920FD" w:rsidRDefault="00F772BE" w:rsidP="00F772BE">
      <w:pPr>
        <w:pStyle w:val="ListParagraph"/>
        <w:numPr>
          <w:ilvl w:val="0"/>
          <w:numId w:val="28"/>
        </w:numPr>
        <w:spacing w:after="0" w:line="240" w:lineRule="auto"/>
        <w:ind w:right="-100"/>
        <w:rPr>
          <w:rFonts w:asciiTheme="minorHAnsi" w:hAnsiTheme="minorHAnsi" w:cstheme="minorHAnsi"/>
        </w:rPr>
      </w:pPr>
      <w:r w:rsidRPr="006920FD">
        <w:rPr>
          <w:rFonts w:asciiTheme="minorHAnsi" w:hAnsiTheme="minorHAnsi" w:cstheme="minorHAnsi"/>
        </w:rPr>
        <w:t>Budget Proposal: Book Fund</w:t>
      </w:r>
      <w:r w:rsidRPr="006920FD">
        <w:rPr>
          <w:rFonts w:asciiTheme="minorHAnsi" w:hAnsiTheme="minorHAnsi" w:cstheme="minorHAnsi"/>
        </w:rPr>
        <w:br/>
        <w:t>Budget Proposal: Day Services</w:t>
      </w:r>
    </w:p>
    <w:p w14:paraId="32FBF360" w14:textId="77777777" w:rsidR="00F772BE" w:rsidRPr="006920FD" w:rsidRDefault="00F772BE" w:rsidP="00F772BE">
      <w:pPr>
        <w:pStyle w:val="ListParagraph"/>
        <w:numPr>
          <w:ilvl w:val="0"/>
          <w:numId w:val="28"/>
        </w:numPr>
        <w:spacing w:after="0" w:line="240" w:lineRule="auto"/>
        <w:ind w:right="-100"/>
        <w:rPr>
          <w:rFonts w:asciiTheme="minorHAnsi" w:hAnsiTheme="minorHAnsi" w:cstheme="minorHAnsi"/>
        </w:rPr>
      </w:pPr>
      <w:r w:rsidRPr="006920FD">
        <w:rPr>
          <w:rFonts w:asciiTheme="minorHAnsi" w:hAnsiTheme="minorHAnsi" w:cstheme="minorHAnsi"/>
        </w:rPr>
        <w:t>Budget Proposal: C2C</w:t>
      </w:r>
    </w:p>
    <w:p w14:paraId="06B4763B" w14:textId="77777777" w:rsidR="00F772BE" w:rsidRPr="006920FD" w:rsidRDefault="00F772BE" w:rsidP="00F772BE">
      <w:pPr>
        <w:pStyle w:val="ListParagraph"/>
        <w:numPr>
          <w:ilvl w:val="0"/>
          <w:numId w:val="28"/>
        </w:numPr>
        <w:spacing w:after="0" w:line="240" w:lineRule="auto"/>
        <w:ind w:right="-100"/>
        <w:rPr>
          <w:rFonts w:asciiTheme="minorHAnsi" w:hAnsiTheme="minorHAnsi" w:cstheme="minorHAnsi"/>
          <w:b/>
          <w:bCs/>
        </w:rPr>
      </w:pPr>
      <w:r w:rsidRPr="006920FD">
        <w:rPr>
          <w:rFonts w:asciiTheme="minorHAnsi" w:hAnsiTheme="minorHAnsi" w:cstheme="minorHAnsi"/>
          <w:b/>
          <w:bCs/>
        </w:rPr>
        <w:t>BREAK</w:t>
      </w:r>
    </w:p>
    <w:p w14:paraId="54286C6E" w14:textId="77777777" w:rsidR="00F772BE" w:rsidRPr="006920FD" w:rsidRDefault="00F772BE" w:rsidP="00F772BE">
      <w:pPr>
        <w:pStyle w:val="ListParagraph"/>
        <w:numPr>
          <w:ilvl w:val="0"/>
          <w:numId w:val="28"/>
        </w:numPr>
        <w:spacing w:after="0" w:line="240" w:lineRule="auto"/>
        <w:ind w:right="-100"/>
        <w:rPr>
          <w:rFonts w:asciiTheme="minorHAnsi" w:hAnsiTheme="minorHAnsi" w:cstheme="minorHAnsi"/>
        </w:rPr>
      </w:pPr>
      <w:r w:rsidRPr="006920FD">
        <w:rPr>
          <w:rFonts w:asciiTheme="minorHAnsi" w:hAnsiTheme="minorHAnsi" w:cstheme="minorHAnsi"/>
        </w:rPr>
        <w:t>Budget Proposal: Municipal Bowling Greens</w:t>
      </w:r>
    </w:p>
    <w:p w14:paraId="2DD49E3D" w14:textId="77777777" w:rsidR="00F772BE" w:rsidRPr="006920FD" w:rsidRDefault="00F772BE" w:rsidP="00F772BE">
      <w:pPr>
        <w:pStyle w:val="ListParagraph"/>
        <w:numPr>
          <w:ilvl w:val="0"/>
          <w:numId w:val="28"/>
        </w:numPr>
        <w:spacing w:after="0" w:line="240" w:lineRule="auto"/>
        <w:ind w:right="-100"/>
        <w:rPr>
          <w:rFonts w:asciiTheme="minorHAnsi" w:hAnsiTheme="minorHAnsi" w:cstheme="minorHAnsi"/>
        </w:rPr>
      </w:pPr>
      <w:r w:rsidRPr="006920FD">
        <w:rPr>
          <w:rFonts w:asciiTheme="minorHAnsi" w:hAnsiTheme="minorHAnsi" w:cstheme="minorHAnsi"/>
        </w:rPr>
        <w:t>Budget Proposal: Bereavement Service – Fees and Charges</w:t>
      </w:r>
    </w:p>
    <w:p w14:paraId="50C761AD" w14:textId="77777777" w:rsidR="00F772BE" w:rsidRPr="006920FD" w:rsidRDefault="00F772BE" w:rsidP="00F772BE">
      <w:pPr>
        <w:pStyle w:val="ListParagraph"/>
        <w:numPr>
          <w:ilvl w:val="0"/>
          <w:numId w:val="28"/>
        </w:numPr>
        <w:spacing w:after="0" w:line="240" w:lineRule="auto"/>
        <w:ind w:right="-100"/>
        <w:rPr>
          <w:rFonts w:asciiTheme="minorHAnsi" w:hAnsiTheme="minorHAnsi" w:cstheme="minorHAnsi"/>
          <w:b/>
          <w:bCs/>
        </w:rPr>
      </w:pPr>
      <w:r w:rsidRPr="006920FD">
        <w:rPr>
          <w:rFonts w:asciiTheme="minorHAnsi" w:hAnsiTheme="minorHAnsi" w:cstheme="minorHAnsi"/>
          <w:b/>
          <w:bCs/>
        </w:rPr>
        <w:t>LUNCH</w:t>
      </w:r>
    </w:p>
    <w:p w14:paraId="0BFB09AF" w14:textId="77777777" w:rsidR="00F772BE" w:rsidRPr="006920FD" w:rsidRDefault="00F772BE" w:rsidP="00F772BE">
      <w:pPr>
        <w:pStyle w:val="ListParagraph"/>
        <w:numPr>
          <w:ilvl w:val="0"/>
          <w:numId w:val="28"/>
        </w:numPr>
        <w:spacing w:after="0" w:line="240" w:lineRule="auto"/>
        <w:ind w:right="-100"/>
        <w:rPr>
          <w:rFonts w:asciiTheme="minorHAnsi" w:hAnsiTheme="minorHAnsi" w:cstheme="minorHAnsi"/>
        </w:rPr>
      </w:pPr>
      <w:bookmarkStart w:id="108" w:name="_Hlk188566569"/>
      <w:r w:rsidRPr="006920FD">
        <w:rPr>
          <w:rFonts w:asciiTheme="minorHAnsi" w:hAnsiTheme="minorHAnsi" w:cstheme="minorHAnsi"/>
        </w:rPr>
        <w:t>Budget Proposal: Residential Parking Permits</w:t>
      </w:r>
    </w:p>
    <w:bookmarkEnd w:id="108"/>
    <w:p w14:paraId="38AF3E44" w14:textId="77777777" w:rsidR="00F772BE" w:rsidRPr="006920FD" w:rsidRDefault="00F772BE" w:rsidP="00F772BE">
      <w:pPr>
        <w:pStyle w:val="ListParagraph"/>
        <w:numPr>
          <w:ilvl w:val="0"/>
          <w:numId w:val="28"/>
        </w:numPr>
        <w:spacing w:after="0" w:line="240" w:lineRule="auto"/>
        <w:ind w:right="-100"/>
        <w:rPr>
          <w:rFonts w:asciiTheme="minorHAnsi" w:hAnsiTheme="minorHAnsi" w:cstheme="minorHAnsi"/>
        </w:rPr>
      </w:pPr>
      <w:r w:rsidRPr="006920FD">
        <w:rPr>
          <w:rFonts w:asciiTheme="minorHAnsi" w:hAnsiTheme="minorHAnsi" w:cstheme="minorHAnsi"/>
        </w:rPr>
        <w:t>Summary and Close</w:t>
      </w:r>
    </w:p>
    <w:p w14:paraId="35F47951" w14:textId="77777777" w:rsidR="00F772BE" w:rsidRPr="006920FD" w:rsidRDefault="00F772BE" w:rsidP="00EB2BF0">
      <w:pPr>
        <w:spacing w:after="0"/>
        <w:rPr>
          <w:rFonts w:asciiTheme="minorHAnsi" w:hAnsiTheme="minorHAnsi" w:cstheme="minorHAnsi"/>
          <w:szCs w:val="24"/>
        </w:rPr>
      </w:pPr>
    </w:p>
    <w:p w14:paraId="7EDEDE41" w14:textId="77777777" w:rsidR="00F772BE" w:rsidRPr="00EE3F5C" w:rsidRDefault="00F772BE"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 xml:space="preserve">Attendees </w:t>
      </w:r>
    </w:p>
    <w:p w14:paraId="1D088789" w14:textId="4749C1CD" w:rsidR="00F772BE" w:rsidRPr="003B64AB" w:rsidRDefault="00F772BE" w:rsidP="003B64AB">
      <w:pPr>
        <w:spacing w:line="252" w:lineRule="auto"/>
        <w:rPr>
          <w:rFonts w:asciiTheme="minorHAnsi" w:hAnsiTheme="minorHAnsi" w:cstheme="minorHAnsi"/>
          <w:szCs w:val="24"/>
        </w:rPr>
      </w:pPr>
      <w:r w:rsidRPr="003B64AB">
        <w:rPr>
          <w:rFonts w:asciiTheme="minorHAnsi" w:hAnsiTheme="minorHAnsi" w:cstheme="minorHAnsi"/>
          <w:szCs w:val="24"/>
        </w:rPr>
        <w:t>In advance of the Involvement Session, attendees were sent the Agenda and each EIA proposal identified by the Council as pertinent to the Involvement session.</w:t>
      </w:r>
    </w:p>
    <w:p w14:paraId="6B4450A8" w14:textId="77777777" w:rsidR="00F772BE" w:rsidRPr="00EE3F5C" w:rsidRDefault="00F772BE"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Speakers (Cardiff Council)</w:t>
      </w:r>
    </w:p>
    <w:p w14:paraId="36D73E95" w14:textId="77777777" w:rsidR="00F772BE" w:rsidRPr="003B64AB" w:rsidRDefault="00F772BE" w:rsidP="00F772BE">
      <w:pPr>
        <w:pStyle w:val="ListParagraph"/>
        <w:numPr>
          <w:ilvl w:val="0"/>
          <w:numId w:val="21"/>
        </w:numPr>
        <w:rPr>
          <w:rFonts w:asciiTheme="minorHAnsi" w:hAnsiTheme="minorHAnsi" w:cstheme="minorHAnsi"/>
        </w:rPr>
      </w:pPr>
      <w:r w:rsidRPr="003B64AB">
        <w:rPr>
          <w:rFonts w:asciiTheme="minorHAnsi" w:hAnsiTheme="minorHAnsi" w:cstheme="minorHAnsi"/>
        </w:rPr>
        <w:t>Nicola Pitman (Operational Manager, Health, Wellbeing &amp; Library Strategy)</w:t>
      </w:r>
    </w:p>
    <w:p w14:paraId="7A88B636" w14:textId="77777777" w:rsidR="00F772BE" w:rsidRPr="003B64AB" w:rsidRDefault="00F772BE" w:rsidP="00F772BE">
      <w:pPr>
        <w:pStyle w:val="ListParagraph"/>
        <w:numPr>
          <w:ilvl w:val="0"/>
          <w:numId w:val="21"/>
        </w:numPr>
        <w:rPr>
          <w:rFonts w:asciiTheme="minorHAnsi" w:hAnsiTheme="minorHAnsi" w:cstheme="minorHAnsi"/>
        </w:rPr>
      </w:pPr>
      <w:r w:rsidRPr="003B64AB">
        <w:rPr>
          <w:rFonts w:asciiTheme="minorHAnsi" w:hAnsiTheme="minorHAnsi" w:cstheme="minorHAnsi"/>
        </w:rPr>
        <w:t>Chay Lockyer (Assistant Contact Centre Manager, Communities &amp; Customer Services)</w:t>
      </w:r>
    </w:p>
    <w:p w14:paraId="69C33EE2" w14:textId="77777777" w:rsidR="00F772BE" w:rsidRPr="003B64AB" w:rsidRDefault="00F772BE" w:rsidP="00F772BE">
      <w:pPr>
        <w:pStyle w:val="ListParagraph"/>
        <w:numPr>
          <w:ilvl w:val="0"/>
          <w:numId w:val="21"/>
        </w:numPr>
        <w:rPr>
          <w:rFonts w:asciiTheme="minorHAnsi" w:hAnsiTheme="minorHAnsi" w:cstheme="minorHAnsi"/>
        </w:rPr>
      </w:pPr>
      <w:r w:rsidRPr="003B64AB">
        <w:rPr>
          <w:rFonts w:asciiTheme="minorHAnsi" w:hAnsiTheme="minorHAnsi" w:cstheme="minorHAnsi"/>
        </w:rPr>
        <w:t>Matt Nicholson (Coach, Communities &amp; Customer Services)</w:t>
      </w:r>
    </w:p>
    <w:p w14:paraId="02505B51" w14:textId="77777777" w:rsidR="00F772BE" w:rsidRPr="003B64AB" w:rsidRDefault="00F772BE" w:rsidP="00F772BE">
      <w:pPr>
        <w:pStyle w:val="ListParagraph"/>
        <w:numPr>
          <w:ilvl w:val="0"/>
          <w:numId w:val="21"/>
        </w:numPr>
        <w:rPr>
          <w:rFonts w:asciiTheme="minorHAnsi" w:hAnsiTheme="minorHAnsi" w:cstheme="minorHAnsi"/>
        </w:rPr>
      </w:pPr>
      <w:r w:rsidRPr="003B64AB">
        <w:rPr>
          <w:rFonts w:asciiTheme="minorHAnsi" w:hAnsiTheme="minorHAnsi" w:cstheme="minorHAnsi"/>
        </w:rPr>
        <w:t>Steve Morris (Operational Manager, Sport, Leisure &amp; Development)</w:t>
      </w:r>
    </w:p>
    <w:p w14:paraId="5FCBE586" w14:textId="77777777" w:rsidR="00F772BE" w:rsidRPr="003B64AB" w:rsidRDefault="00F772BE" w:rsidP="00F772BE">
      <w:pPr>
        <w:pStyle w:val="ListParagraph"/>
        <w:numPr>
          <w:ilvl w:val="0"/>
          <w:numId w:val="21"/>
        </w:numPr>
        <w:rPr>
          <w:rFonts w:asciiTheme="minorHAnsi" w:hAnsiTheme="minorHAnsi" w:cstheme="minorHAnsi"/>
        </w:rPr>
      </w:pPr>
      <w:r w:rsidRPr="003B64AB">
        <w:rPr>
          <w:rFonts w:asciiTheme="minorHAnsi" w:hAnsiTheme="minorHAnsi" w:cstheme="minorHAnsi"/>
        </w:rPr>
        <w:t>Carmel Thomas (Strategic Implementation Officer, Bereavement Services)</w:t>
      </w:r>
    </w:p>
    <w:p w14:paraId="2C31413E" w14:textId="77777777" w:rsidR="00F772BE" w:rsidRPr="003B64AB" w:rsidRDefault="00F772BE" w:rsidP="00F772BE">
      <w:pPr>
        <w:pStyle w:val="ListParagraph"/>
        <w:numPr>
          <w:ilvl w:val="0"/>
          <w:numId w:val="21"/>
        </w:numPr>
        <w:rPr>
          <w:rFonts w:asciiTheme="minorHAnsi" w:hAnsiTheme="minorHAnsi" w:cstheme="minorHAnsi"/>
        </w:rPr>
      </w:pPr>
      <w:r w:rsidRPr="003B64AB">
        <w:rPr>
          <w:rFonts w:asciiTheme="minorHAnsi" w:hAnsiTheme="minorHAnsi" w:cstheme="minorHAnsi"/>
        </w:rPr>
        <w:t>Claire Johnson (Senior Registrar, Bereavement Services)</w:t>
      </w:r>
    </w:p>
    <w:p w14:paraId="78A09FCB" w14:textId="77777777" w:rsidR="00F772BE" w:rsidRPr="003B64AB" w:rsidRDefault="00F772BE" w:rsidP="00F772BE">
      <w:pPr>
        <w:pStyle w:val="ListParagraph"/>
        <w:numPr>
          <w:ilvl w:val="0"/>
          <w:numId w:val="21"/>
        </w:numPr>
        <w:rPr>
          <w:rFonts w:asciiTheme="minorHAnsi" w:hAnsiTheme="minorHAnsi" w:cstheme="minorHAnsi"/>
        </w:rPr>
      </w:pPr>
      <w:r w:rsidRPr="003B64AB">
        <w:rPr>
          <w:rFonts w:asciiTheme="minorHAnsi" w:hAnsiTheme="minorHAnsi" w:cstheme="minorHAnsi"/>
        </w:rPr>
        <w:t xml:space="preserve">Chris Hanson – (Principal Engineer, Transport Vision Policy and Strategy) </w:t>
      </w:r>
    </w:p>
    <w:p w14:paraId="451F1865" w14:textId="77777777" w:rsidR="00F772BE" w:rsidRDefault="00F772BE" w:rsidP="00FE5A81">
      <w:pPr>
        <w:spacing w:after="0"/>
        <w:rPr>
          <w:rFonts w:asciiTheme="minorHAnsi" w:hAnsiTheme="minorHAnsi" w:cstheme="minorHAnsi"/>
        </w:rPr>
      </w:pPr>
    </w:p>
    <w:p w14:paraId="753C2C86" w14:textId="77777777" w:rsidR="00FE5A81" w:rsidRPr="00FE5A81" w:rsidRDefault="00FE5A81" w:rsidP="00FE5A81">
      <w:pPr>
        <w:spacing w:after="0"/>
        <w:rPr>
          <w:rFonts w:asciiTheme="minorHAnsi" w:hAnsiTheme="minorHAnsi" w:cstheme="minorHAnsi"/>
        </w:rPr>
      </w:pPr>
    </w:p>
    <w:p w14:paraId="54F7B906" w14:textId="77777777" w:rsidR="00F772BE" w:rsidRPr="00EE3F5C" w:rsidRDefault="00F772BE"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lastRenderedPageBreak/>
        <w:t xml:space="preserve">Facilitators / Supporting Staff  </w:t>
      </w:r>
    </w:p>
    <w:p w14:paraId="3E820F52" w14:textId="77777777" w:rsidR="00F772BE" w:rsidRPr="00FE5A81" w:rsidRDefault="00F772BE" w:rsidP="00F772BE">
      <w:pPr>
        <w:pStyle w:val="ListParagraph"/>
        <w:numPr>
          <w:ilvl w:val="0"/>
          <w:numId w:val="23"/>
        </w:numPr>
        <w:rPr>
          <w:rFonts w:asciiTheme="minorHAnsi" w:hAnsiTheme="minorHAnsi" w:cstheme="minorHAnsi"/>
        </w:rPr>
      </w:pPr>
      <w:r w:rsidRPr="00FE5A81">
        <w:rPr>
          <w:rFonts w:asciiTheme="minorHAnsi" w:hAnsiTheme="minorHAnsi" w:cstheme="minorHAnsi"/>
        </w:rPr>
        <w:t xml:space="preserve">Councillor Leonora Thomson – Cardiff Council </w:t>
      </w:r>
      <w:r w:rsidRPr="00FE5A81">
        <w:rPr>
          <w:rFonts w:asciiTheme="minorHAnsi" w:hAnsiTheme="minorHAnsi" w:cstheme="minorHAnsi"/>
          <w:color w:val="000000" w:themeColor="text1"/>
        </w:rPr>
        <w:t>Cabinet Member for Adult Services and Public Health &amp; Equality and Chair of the Age Friendly Cardiff Forum</w:t>
      </w:r>
      <w:r w:rsidRPr="00FE5A81">
        <w:rPr>
          <w:rFonts w:asciiTheme="minorHAnsi" w:hAnsiTheme="minorHAnsi" w:cstheme="minorHAnsi"/>
        </w:rPr>
        <w:t xml:space="preserve">. </w:t>
      </w:r>
    </w:p>
    <w:p w14:paraId="1E928519" w14:textId="77777777" w:rsidR="00F772BE" w:rsidRPr="00FE5A81" w:rsidRDefault="00F772BE" w:rsidP="00F772BE">
      <w:pPr>
        <w:pStyle w:val="ListParagraph"/>
        <w:numPr>
          <w:ilvl w:val="0"/>
          <w:numId w:val="23"/>
        </w:numPr>
        <w:rPr>
          <w:rFonts w:asciiTheme="minorHAnsi" w:hAnsiTheme="minorHAnsi" w:cstheme="minorHAnsi"/>
        </w:rPr>
      </w:pPr>
      <w:r w:rsidRPr="00FE5A81">
        <w:rPr>
          <w:rFonts w:asciiTheme="minorHAnsi" w:hAnsiTheme="minorHAnsi" w:cstheme="minorHAnsi"/>
        </w:rPr>
        <w:t>Caryle Alleyne – Equality Officer, Cardiff Council</w:t>
      </w:r>
    </w:p>
    <w:p w14:paraId="7608CE6B" w14:textId="77777777" w:rsidR="00F772BE" w:rsidRPr="00FE5A81" w:rsidRDefault="00F772BE" w:rsidP="00F772BE">
      <w:pPr>
        <w:pStyle w:val="ListParagraph"/>
        <w:numPr>
          <w:ilvl w:val="0"/>
          <w:numId w:val="23"/>
        </w:numPr>
        <w:rPr>
          <w:rFonts w:asciiTheme="minorHAnsi" w:hAnsiTheme="minorHAnsi" w:cstheme="minorHAnsi"/>
        </w:rPr>
      </w:pPr>
      <w:r w:rsidRPr="00FE5A81">
        <w:rPr>
          <w:rFonts w:asciiTheme="minorHAnsi" w:hAnsiTheme="minorHAnsi" w:cstheme="minorHAnsi"/>
        </w:rPr>
        <w:t>Rosie Keogh – Health and Wellbeing Officer, Cardiff Council</w:t>
      </w:r>
    </w:p>
    <w:p w14:paraId="4AE3E3DE" w14:textId="77777777" w:rsidR="00F772BE" w:rsidRPr="00FE5A81" w:rsidRDefault="00F772BE" w:rsidP="00F772BE">
      <w:pPr>
        <w:pStyle w:val="ListParagraph"/>
        <w:numPr>
          <w:ilvl w:val="0"/>
          <w:numId w:val="23"/>
        </w:numPr>
        <w:rPr>
          <w:rFonts w:asciiTheme="minorHAnsi" w:hAnsiTheme="minorHAnsi" w:cstheme="minorHAnsi"/>
        </w:rPr>
      </w:pPr>
      <w:r w:rsidRPr="00FE5A81">
        <w:rPr>
          <w:rFonts w:asciiTheme="minorHAnsi" w:hAnsiTheme="minorHAnsi" w:cstheme="minorHAnsi"/>
        </w:rPr>
        <w:t>Abigail Streeter – Planning and Improvement Officer, Cardiff Council</w:t>
      </w:r>
    </w:p>
    <w:p w14:paraId="23A9A560" w14:textId="77777777" w:rsidR="00F772BE" w:rsidRPr="00FE5A81" w:rsidRDefault="00F772BE" w:rsidP="00F772BE">
      <w:pPr>
        <w:pStyle w:val="ListParagraph"/>
        <w:numPr>
          <w:ilvl w:val="0"/>
          <w:numId w:val="23"/>
        </w:numPr>
        <w:rPr>
          <w:rFonts w:asciiTheme="minorHAnsi" w:hAnsiTheme="minorHAnsi" w:cstheme="minorHAnsi"/>
        </w:rPr>
      </w:pPr>
      <w:r w:rsidRPr="00FE5A81">
        <w:rPr>
          <w:rFonts w:asciiTheme="minorHAnsi" w:hAnsiTheme="minorHAnsi" w:cstheme="minorHAnsi"/>
        </w:rPr>
        <w:t>Sarah Sparke – Senior Researcher, Cardiff Research &amp; Engagement Centre, Cardiff Council</w:t>
      </w:r>
    </w:p>
    <w:p w14:paraId="3E3A12AA" w14:textId="77777777" w:rsidR="00F772BE" w:rsidRPr="00FE5A81" w:rsidRDefault="00F772BE" w:rsidP="00F772BE">
      <w:pPr>
        <w:pStyle w:val="ListParagraph"/>
        <w:numPr>
          <w:ilvl w:val="0"/>
          <w:numId w:val="23"/>
        </w:numPr>
        <w:rPr>
          <w:rFonts w:asciiTheme="minorHAnsi" w:hAnsiTheme="minorHAnsi" w:cstheme="minorHAnsi"/>
        </w:rPr>
      </w:pPr>
      <w:r w:rsidRPr="00FE5A81">
        <w:rPr>
          <w:rFonts w:asciiTheme="minorHAnsi" w:hAnsiTheme="minorHAnsi" w:cstheme="minorHAnsi"/>
        </w:rPr>
        <w:t>Robert Sadler – Health and Wellbeing Engagement Manager, Cardiff Council</w:t>
      </w:r>
    </w:p>
    <w:p w14:paraId="52803A07" w14:textId="2A4512F4" w:rsidR="00F772BE" w:rsidRPr="009C7DF8" w:rsidRDefault="00F772BE" w:rsidP="009C7DF8">
      <w:pPr>
        <w:pStyle w:val="ListParagraph"/>
        <w:numPr>
          <w:ilvl w:val="0"/>
          <w:numId w:val="23"/>
        </w:numPr>
        <w:rPr>
          <w:rFonts w:asciiTheme="minorHAnsi" w:hAnsiTheme="minorHAnsi" w:cstheme="minorHAnsi"/>
        </w:rPr>
      </w:pPr>
      <w:r w:rsidRPr="00FE5A81">
        <w:rPr>
          <w:rFonts w:asciiTheme="minorHAnsi" w:hAnsiTheme="minorHAnsi" w:cstheme="minorHAnsi"/>
        </w:rPr>
        <w:t>Rachel Williams - BSL interpreter, WITS</w:t>
      </w:r>
    </w:p>
    <w:p w14:paraId="1C3EFEFA" w14:textId="77777777" w:rsidR="00F772BE" w:rsidRPr="00EE3F5C" w:rsidRDefault="00F772BE"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Participants</w:t>
      </w:r>
    </w:p>
    <w:p w14:paraId="37C88DE5" w14:textId="77777777" w:rsidR="00F772BE" w:rsidRPr="00FE5A81" w:rsidRDefault="00F772BE" w:rsidP="00D474AF">
      <w:pPr>
        <w:pStyle w:val="ListParagraph"/>
        <w:numPr>
          <w:ilvl w:val="0"/>
          <w:numId w:val="30"/>
        </w:numPr>
        <w:rPr>
          <w:rFonts w:asciiTheme="minorHAnsi" w:hAnsiTheme="minorHAnsi" w:cstheme="minorHAnsi"/>
        </w:rPr>
      </w:pPr>
      <w:r w:rsidRPr="00FE5A81">
        <w:rPr>
          <w:rFonts w:asciiTheme="minorHAnsi" w:hAnsiTheme="minorHAnsi" w:cstheme="minorHAnsi"/>
        </w:rPr>
        <w:t>Yvonne Apsitis – Chair, Llandaff 50+ (The Pound)</w:t>
      </w:r>
    </w:p>
    <w:p w14:paraId="23F85233" w14:textId="77777777" w:rsidR="00F772BE" w:rsidRPr="00FE5A81" w:rsidRDefault="00F772BE" w:rsidP="00D474AF">
      <w:pPr>
        <w:pStyle w:val="ListParagraph"/>
        <w:numPr>
          <w:ilvl w:val="0"/>
          <w:numId w:val="30"/>
        </w:numPr>
        <w:rPr>
          <w:rFonts w:asciiTheme="minorHAnsi" w:hAnsiTheme="minorHAnsi" w:cstheme="minorHAnsi"/>
        </w:rPr>
      </w:pPr>
      <w:r w:rsidRPr="00FE5A81">
        <w:rPr>
          <w:rFonts w:asciiTheme="minorHAnsi" w:hAnsiTheme="minorHAnsi" w:cstheme="minorHAnsi"/>
        </w:rPr>
        <w:t>Jake Smith – Senior Policy Officer, Carers Wales</w:t>
      </w:r>
    </w:p>
    <w:p w14:paraId="0876375D" w14:textId="77777777" w:rsidR="00F772BE" w:rsidRPr="00FE5A81" w:rsidRDefault="00F772BE" w:rsidP="00D474AF">
      <w:pPr>
        <w:pStyle w:val="ListParagraph"/>
        <w:numPr>
          <w:ilvl w:val="0"/>
          <w:numId w:val="30"/>
        </w:numPr>
        <w:rPr>
          <w:rFonts w:asciiTheme="minorHAnsi" w:hAnsiTheme="minorHAnsi" w:cstheme="minorHAnsi"/>
        </w:rPr>
      </w:pPr>
      <w:r w:rsidRPr="00FE5A81">
        <w:rPr>
          <w:rFonts w:asciiTheme="minorHAnsi" w:hAnsiTheme="minorHAnsi" w:cstheme="minorHAnsi"/>
        </w:rPr>
        <w:t>Graham Milnes – Cardiff 50+ Forum</w:t>
      </w:r>
    </w:p>
    <w:p w14:paraId="3A368D2E" w14:textId="77777777" w:rsidR="00F772BE" w:rsidRPr="00FE5A81" w:rsidRDefault="00F772BE" w:rsidP="00D474AF">
      <w:pPr>
        <w:pStyle w:val="ListParagraph"/>
        <w:numPr>
          <w:ilvl w:val="0"/>
          <w:numId w:val="30"/>
        </w:numPr>
        <w:rPr>
          <w:rFonts w:asciiTheme="minorHAnsi" w:hAnsiTheme="minorHAnsi" w:cstheme="minorHAnsi"/>
        </w:rPr>
      </w:pPr>
      <w:r w:rsidRPr="00FE5A81">
        <w:rPr>
          <w:rFonts w:asciiTheme="minorHAnsi" w:hAnsiTheme="minorHAnsi" w:cstheme="minorHAnsi"/>
        </w:rPr>
        <w:t>James Chambers – South Wales Fire and Rescue Service</w:t>
      </w:r>
    </w:p>
    <w:p w14:paraId="59D2DF7F" w14:textId="77777777" w:rsidR="00F772BE" w:rsidRPr="00FE5A81" w:rsidRDefault="00F772BE" w:rsidP="00D474AF">
      <w:pPr>
        <w:pStyle w:val="ListParagraph"/>
        <w:numPr>
          <w:ilvl w:val="0"/>
          <w:numId w:val="30"/>
        </w:numPr>
        <w:rPr>
          <w:rFonts w:asciiTheme="minorHAnsi" w:hAnsiTheme="minorHAnsi" w:cstheme="minorHAnsi"/>
        </w:rPr>
      </w:pPr>
      <w:r w:rsidRPr="00FE5A81">
        <w:rPr>
          <w:rFonts w:asciiTheme="minorHAnsi" w:hAnsiTheme="minorHAnsi" w:cstheme="minorHAnsi"/>
        </w:rPr>
        <w:t>Tony Baines – U3A</w:t>
      </w:r>
    </w:p>
    <w:p w14:paraId="09D4F769" w14:textId="77777777" w:rsidR="00F772BE" w:rsidRPr="00FE5A81" w:rsidRDefault="00F772BE" w:rsidP="00D474AF">
      <w:pPr>
        <w:pStyle w:val="ListParagraph"/>
        <w:numPr>
          <w:ilvl w:val="0"/>
          <w:numId w:val="30"/>
        </w:numPr>
        <w:rPr>
          <w:rFonts w:asciiTheme="minorHAnsi" w:hAnsiTheme="minorHAnsi" w:cstheme="minorHAnsi"/>
        </w:rPr>
      </w:pPr>
      <w:r w:rsidRPr="00FE5A81">
        <w:rPr>
          <w:rFonts w:asciiTheme="minorHAnsi" w:hAnsiTheme="minorHAnsi" w:cstheme="minorHAnsi"/>
        </w:rPr>
        <w:t>Jane Lenny – Butetown Community Centre</w:t>
      </w:r>
    </w:p>
    <w:p w14:paraId="4A243CAD" w14:textId="77777777" w:rsidR="00F772BE" w:rsidRPr="00FE5A81" w:rsidRDefault="00F772BE" w:rsidP="00D474AF">
      <w:pPr>
        <w:pStyle w:val="ListParagraph"/>
        <w:numPr>
          <w:ilvl w:val="0"/>
          <w:numId w:val="30"/>
        </w:numPr>
        <w:rPr>
          <w:rFonts w:asciiTheme="minorHAnsi" w:hAnsiTheme="minorHAnsi" w:cstheme="minorHAnsi"/>
        </w:rPr>
      </w:pPr>
      <w:r w:rsidRPr="00FE5A81">
        <w:rPr>
          <w:rFonts w:asciiTheme="minorHAnsi" w:hAnsiTheme="minorHAnsi" w:cstheme="minorHAnsi"/>
        </w:rPr>
        <w:t>Eleanor Lock – Cardiff Metropolitan University</w:t>
      </w:r>
    </w:p>
    <w:p w14:paraId="6B38A844" w14:textId="77777777" w:rsidR="00F772BE" w:rsidRPr="00FE5A81" w:rsidRDefault="00F772BE" w:rsidP="00EB2BF0">
      <w:pPr>
        <w:spacing w:after="0"/>
        <w:rPr>
          <w:rFonts w:asciiTheme="minorHAnsi" w:hAnsiTheme="minorHAnsi" w:cstheme="minorHAnsi"/>
        </w:rPr>
      </w:pPr>
    </w:p>
    <w:p w14:paraId="779C165C" w14:textId="77777777" w:rsidR="00F772BE" w:rsidRPr="00EE3F5C" w:rsidRDefault="00F772BE"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 xml:space="preserve">Budget Proposal: Learning for Life </w:t>
      </w:r>
    </w:p>
    <w:p w14:paraId="3A12C9B9" w14:textId="77777777" w:rsidR="00F772BE" w:rsidRPr="00FE5A81" w:rsidRDefault="00F772BE" w:rsidP="00F772BE">
      <w:pPr>
        <w:jc w:val="both"/>
        <w:rPr>
          <w:rFonts w:asciiTheme="minorHAnsi" w:hAnsiTheme="minorHAnsi" w:cstheme="minorHAnsi"/>
          <w:b/>
          <w:bCs/>
          <w:szCs w:val="24"/>
          <w:u w:val="single"/>
        </w:rPr>
      </w:pPr>
      <w:r w:rsidRPr="00FE5A81">
        <w:rPr>
          <w:rFonts w:asciiTheme="minorHAnsi" w:hAnsiTheme="minorHAnsi" w:cstheme="minorHAnsi"/>
          <w:b/>
          <w:bCs/>
          <w:szCs w:val="24"/>
          <w:u w:val="single"/>
        </w:rPr>
        <w:t>Proposal Summary</w:t>
      </w:r>
    </w:p>
    <w:p w14:paraId="6C0ADE4E" w14:textId="163B311C" w:rsidR="00F772BE" w:rsidRPr="00FE5A81" w:rsidRDefault="00F772BE" w:rsidP="009C7DF8">
      <w:pPr>
        <w:rPr>
          <w:rFonts w:asciiTheme="minorHAnsi" w:hAnsiTheme="minorHAnsi" w:cstheme="minorHAnsi"/>
          <w:szCs w:val="24"/>
        </w:rPr>
      </w:pPr>
      <w:r w:rsidRPr="00FE5A81">
        <w:rPr>
          <w:rFonts w:asciiTheme="minorHAnsi" w:hAnsiTheme="minorHAnsi" w:cstheme="minorHAnsi"/>
          <w:szCs w:val="24"/>
        </w:rPr>
        <w:t>Cardiff Council's 'Learning for Life' offers more than 140 courses teaching adults a range of subjects, including arts, crafts, languages, music and digital skills. Before the pandemic, the costs were covered by the fees paid to join the course. However, fewer people are now attending these courses, and so the Council spends £220,000 per year in subsidies to keep the courses running. The Council is proposing increasing fees for these courses from £7.10 per hour to £7.85 per hour, so that the costs of running the courses are covered without the need for a subsidy. There is also a concessionary rate available for people claiming certain benefits or for full-time students, which is proposed to increase from £5.35 per hour to £5.90 per hour.</w:t>
      </w:r>
    </w:p>
    <w:p w14:paraId="77FF5171" w14:textId="77777777" w:rsidR="00F772BE" w:rsidRPr="00FE5A81" w:rsidRDefault="00F772BE" w:rsidP="00F772BE">
      <w:pPr>
        <w:spacing w:line="252" w:lineRule="auto"/>
        <w:jc w:val="both"/>
        <w:rPr>
          <w:rFonts w:asciiTheme="minorHAnsi" w:hAnsiTheme="minorHAnsi" w:cstheme="minorHAnsi"/>
          <w:b/>
          <w:bCs/>
          <w:szCs w:val="24"/>
          <w:u w:val="single"/>
        </w:rPr>
      </w:pPr>
      <w:r w:rsidRPr="00FE5A81">
        <w:rPr>
          <w:rFonts w:asciiTheme="minorHAnsi" w:hAnsiTheme="minorHAnsi" w:cstheme="minorHAnsi"/>
          <w:b/>
          <w:bCs/>
          <w:szCs w:val="24"/>
          <w:u w:val="single"/>
        </w:rPr>
        <w:t>Discussion Summary</w:t>
      </w:r>
    </w:p>
    <w:p w14:paraId="18E446AD" w14:textId="23CB6DC6" w:rsidR="00F772BE" w:rsidRDefault="00F772BE" w:rsidP="00F772BE">
      <w:pPr>
        <w:spacing w:line="252" w:lineRule="auto"/>
        <w:jc w:val="both"/>
        <w:rPr>
          <w:rFonts w:asciiTheme="minorHAnsi" w:hAnsiTheme="minorHAnsi" w:cstheme="minorHAnsi"/>
          <w:szCs w:val="24"/>
        </w:rPr>
      </w:pPr>
      <w:r w:rsidRPr="00FE5A81">
        <w:rPr>
          <w:rFonts w:asciiTheme="minorHAnsi" w:hAnsiTheme="minorHAnsi" w:cstheme="minorHAnsi"/>
          <w:szCs w:val="24"/>
        </w:rPr>
        <w:t>Participants asked for further cost and uptake information to be included in the EIA.  They were concerned that an increase in price may have a bigger impact on those who are older, as that is the main student group, and on those with a lower income. The proposed increase may mean they are not able to attend and could have an impact on their wellbeing.  There was also concern about equality of access, including that the reduction in staffing would disproportionately affect those with special needs, disabled or older.  Points and quotes include those from two emails submitted for inclusion</w:t>
      </w:r>
      <w:r w:rsidR="009922E7">
        <w:rPr>
          <w:rFonts w:asciiTheme="minorHAnsi" w:hAnsiTheme="minorHAnsi" w:cstheme="minorHAnsi"/>
          <w:szCs w:val="24"/>
        </w:rPr>
        <w:t>.</w:t>
      </w:r>
    </w:p>
    <w:p w14:paraId="625C0D7A" w14:textId="77777777" w:rsidR="009922E7" w:rsidRPr="00FE5A81" w:rsidRDefault="009922E7" w:rsidP="00F772BE">
      <w:pPr>
        <w:spacing w:line="252" w:lineRule="auto"/>
        <w:jc w:val="both"/>
        <w:rPr>
          <w:rFonts w:asciiTheme="minorHAnsi" w:hAnsiTheme="minorHAnsi" w:cstheme="minorHAnsi"/>
          <w:szCs w:val="24"/>
        </w:rPr>
      </w:pPr>
    </w:p>
    <w:p w14:paraId="0878209C" w14:textId="77777777" w:rsidR="00F772BE" w:rsidRPr="00FE5A81" w:rsidRDefault="00F772BE" w:rsidP="00F772BE">
      <w:pPr>
        <w:spacing w:line="252" w:lineRule="auto"/>
        <w:jc w:val="both"/>
        <w:rPr>
          <w:rFonts w:asciiTheme="minorHAnsi" w:hAnsiTheme="minorHAnsi" w:cstheme="minorHAnsi"/>
          <w:szCs w:val="24"/>
        </w:rPr>
      </w:pPr>
      <w:r w:rsidRPr="00FE5A81">
        <w:rPr>
          <w:rFonts w:asciiTheme="minorHAnsi" w:hAnsiTheme="minorHAnsi" w:cstheme="minorHAnsi"/>
          <w:szCs w:val="24"/>
        </w:rPr>
        <w:lastRenderedPageBreak/>
        <w:t xml:space="preserve">The following are the key points discussed with relevant quotes. </w:t>
      </w:r>
    </w:p>
    <w:p w14:paraId="0387B846" w14:textId="77777777" w:rsidR="00F772BE" w:rsidRPr="00FE5A81" w:rsidRDefault="00F772BE" w:rsidP="00F772BE">
      <w:pPr>
        <w:pStyle w:val="ListParagraph"/>
        <w:numPr>
          <w:ilvl w:val="0"/>
          <w:numId w:val="24"/>
        </w:numPr>
        <w:spacing w:line="252" w:lineRule="auto"/>
        <w:jc w:val="both"/>
        <w:rPr>
          <w:rFonts w:asciiTheme="minorHAnsi" w:hAnsiTheme="minorHAnsi" w:cstheme="minorHAnsi"/>
          <w:i/>
          <w:iCs/>
        </w:rPr>
      </w:pPr>
      <w:r w:rsidRPr="00FE5A81">
        <w:rPr>
          <w:rFonts w:asciiTheme="minorHAnsi" w:hAnsiTheme="minorHAnsi" w:cstheme="minorHAnsi"/>
          <w:i/>
          <w:iCs/>
        </w:rPr>
        <w:t xml:space="preserve">Insufficient information in the EIA </w:t>
      </w:r>
    </w:p>
    <w:p w14:paraId="08B5005E" w14:textId="77777777" w:rsidR="00F772BE" w:rsidRPr="00FE5A81" w:rsidRDefault="00F772BE" w:rsidP="00F772BE">
      <w:pPr>
        <w:ind w:left="720"/>
        <w:jc w:val="both"/>
        <w:rPr>
          <w:rFonts w:asciiTheme="minorHAnsi" w:hAnsiTheme="minorHAnsi" w:cstheme="minorHAnsi"/>
          <w:szCs w:val="24"/>
        </w:rPr>
      </w:pPr>
      <w:r w:rsidRPr="00FE5A81">
        <w:rPr>
          <w:rFonts w:asciiTheme="minorHAnsi" w:hAnsiTheme="minorHAnsi" w:cstheme="minorHAnsi"/>
          <w:szCs w:val="24"/>
        </w:rPr>
        <w:t>“Do you have an analysis of course take-up by age breakdown?”</w:t>
      </w:r>
    </w:p>
    <w:p w14:paraId="22DBCCB3" w14:textId="77777777" w:rsidR="00F772BE" w:rsidRPr="00FE5A81" w:rsidRDefault="00F772BE" w:rsidP="00F772BE">
      <w:pPr>
        <w:ind w:left="720"/>
        <w:jc w:val="both"/>
        <w:rPr>
          <w:rFonts w:asciiTheme="minorHAnsi" w:hAnsiTheme="minorHAnsi" w:cstheme="minorHAnsi"/>
          <w:szCs w:val="24"/>
        </w:rPr>
      </w:pPr>
      <w:r w:rsidRPr="00FE5A81">
        <w:rPr>
          <w:rFonts w:asciiTheme="minorHAnsi" w:hAnsiTheme="minorHAnsi" w:cstheme="minorHAnsi"/>
          <w:szCs w:val="24"/>
        </w:rPr>
        <w:t>“What is the break-even figure?”</w:t>
      </w:r>
    </w:p>
    <w:p w14:paraId="6548AB7E" w14:textId="77777777" w:rsidR="00F772BE" w:rsidRPr="00FE5A81" w:rsidRDefault="00F772BE" w:rsidP="00F772BE">
      <w:pPr>
        <w:pStyle w:val="ListParagraph"/>
        <w:numPr>
          <w:ilvl w:val="0"/>
          <w:numId w:val="24"/>
        </w:numPr>
        <w:jc w:val="both"/>
        <w:rPr>
          <w:rFonts w:asciiTheme="minorHAnsi" w:hAnsiTheme="minorHAnsi" w:cstheme="minorHAnsi"/>
          <w:i/>
          <w:iCs/>
        </w:rPr>
      </w:pPr>
      <w:r w:rsidRPr="00FE5A81">
        <w:rPr>
          <w:rFonts w:asciiTheme="minorHAnsi" w:hAnsiTheme="minorHAnsi" w:cstheme="minorHAnsi"/>
          <w:i/>
          <w:iCs/>
        </w:rPr>
        <w:t xml:space="preserve">The current and proposed costs, </w:t>
      </w:r>
    </w:p>
    <w:p w14:paraId="2FE7F104" w14:textId="77777777" w:rsidR="00F772BE" w:rsidRPr="00FE5A81" w:rsidRDefault="00F772BE" w:rsidP="00F772BE">
      <w:pPr>
        <w:ind w:left="720"/>
        <w:jc w:val="both"/>
        <w:rPr>
          <w:rFonts w:asciiTheme="minorHAnsi" w:hAnsiTheme="minorHAnsi" w:cstheme="minorHAnsi"/>
          <w:szCs w:val="24"/>
        </w:rPr>
      </w:pPr>
      <w:r w:rsidRPr="00FE5A81">
        <w:rPr>
          <w:rFonts w:asciiTheme="minorHAnsi" w:hAnsiTheme="minorHAnsi" w:cstheme="minorHAnsi"/>
          <w:szCs w:val="24"/>
        </w:rPr>
        <w:t>“There have been comments in the papers about the proposed increases, saying that people will not be able to afford [the courses] anymore.”</w:t>
      </w:r>
    </w:p>
    <w:p w14:paraId="70160409" w14:textId="77777777" w:rsidR="00F772BE" w:rsidRPr="00FE5A81" w:rsidRDefault="00F772BE" w:rsidP="00F772BE">
      <w:pPr>
        <w:ind w:left="720"/>
        <w:jc w:val="both"/>
        <w:rPr>
          <w:rFonts w:asciiTheme="minorHAnsi" w:hAnsiTheme="minorHAnsi" w:cstheme="minorHAnsi"/>
          <w:szCs w:val="24"/>
        </w:rPr>
      </w:pPr>
      <w:r w:rsidRPr="00FE5A81">
        <w:rPr>
          <w:rFonts w:asciiTheme="minorHAnsi" w:hAnsiTheme="minorHAnsi" w:cstheme="minorHAnsi"/>
          <w:szCs w:val="24"/>
        </w:rPr>
        <w:t>“The proposed vast increase of termly course fees is unattainable and unreasonable for disabled and low-income users also.”</w:t>
      </w:r>
    </w:p>
    <w:p w14:paraId="17A5C874" w14:textId="77777777" w:rsidR="00F772BE" w:rsidRPr="00FE5A81" w:rsidRDefault="00F772BE" w:rsidP="00F772BE">
      <w:pPr>
        <w:pStyle w:val="ListParagraph"/>
        <w:numPr>
          <w:ilvl w:val="0"/>
          <w:numId w:val="24"/>
        </w:numPr>
        <w:jc w:val="both"/>
        <w:rPr>
          <w:rFonts w:asciiTheme="minorHAnsi" w:hAnsiTheme="minorHAnsi" w:cstheme="minorHAnsi"/>
          <w:i/>
          <w:iCs/>
        </w:rPr>
      </w:pPr>
      <w:r w:rsidRPr="00FE5A81">
        <w:rPr>
          <w:rFonts w:asciiTheme="minorHAnsi" w:hAnsiTheme="minorHAnsi" w:cstheme="minorHAnsi"/>
          <w:i/>
          <w:iCs/>
        </w:rPr>
        <w:t>Access &amp; inclusion</w:t>
      </w:r>
    </w:p>
    <w:p w14:paraId="4E07D54B" w14:textId="77777777" w:rsidR="00F772BE" w:rsidRPr="00FE5A81" w:rsidRDefault="00F772BE" w:rsidP="00F772BE">
      <w:pPr>
        <w:ind w:left="720"/>
        <w:jc w:val="both"/>
        <w:rPr>
          <w:rFonts w:asciiTheme="minorHAnsi" w:hAnsiTheme="minorHAnsi" w:cstheme="minorHAnsi"/>
          <w:szCs w:val="24"/>
        </w:rPr>
      </w:pPr>
      <w:r w:rsidRPr="00FE5A81">
        <w:rPr>
          <w:rFonts w:asciiTheme="minorHAnsi" w:hAnsiTheme="minorHAnsi" w:cstheme="minorHAnsi"/>
          <w:szCs w:val="24"/>
        </w:rPr>
        <w:t>“What about courses for people who are illiterate? And how will they know / sign up for a course?”</w:t>
      </w:r>
    </w:p>
    <w:p w14:paraId="1D8E7F35" w14:textId="77777777" w:rsidR="00F772BE" w:rsidRPr="00FE5A81" w:rsidRDefault="00F772BE" w:rsidP="00F772BE">
      <w:pPr>
        <w:ind w:left="720"/>
        <w:jc w:val="both"/>
        <w:rPr>
          <w:rFonts w:asciiTheme="minorHAnsi" w:hAnsiTheme="minorHAnsi" w:cstheme="minorHAnsi"/>
          <w:szCs w:val="24"/>
        </w:rPr>
      </w:pPr>
      <w:r w:rsidRPr="00FE5A81">
        <w:rPr>
          <w:rFonts w:asciiTheme="minorHAnsi" w:hAnsiTheme="minorHAnsi" w:cstheme="minorHAnsi"/>
          <w:szCs w:val="24"/>
        </w:rPr>
        <w:t>“I too believe strongly that removing the one member from staff from the office at Llanover and the proposal to replace her with an advice  telephone line’ for Users presents a health and safety risk at the art centre and is contravenes the equal access clause in the Equalities Act whereby people with special needs, disabilities, elderly who need one to one contact and assistance with course applications on line and information will be excluded from the personal support they need.” (email submission)</w:t>
      </w:r>
    </w:p>
    <w:p w14:paraId="7EB2C960" w14:textId="77777777" w:rsidR="00F772BE" w:rsidRPr="00FE5A81" w:rsidRDefault="00F772BE" w:rsidP="00F772BE">
      <w:pPr>
        <w:spacing w:line="252" w:lineRule="auto"/>
        <w:ind w:left="720"/>
        <w:jc w:val="both"/>
        <w:rPr>
          <w:rFonts w:asciiTheme="minorHAnsi" w:hAnsiTheme="minorHAnsi" w:cstheme="minorHAnsi"/>
          <w:szCs w:val="24"/>
        </w:rPr>
      </w:pPr>
      <w:r w:rsidRPr="00FE5A81">
        <w:rPr>
          <w:rFonts w:asciiTheme="minorHAnsi" w:hAnsiTheme="minorHAnsi" w:cstheme="minorHAnsi"/>
          <w:szCs w:val="24"/>
        </w:rPr>
        <w:t>“l think it is essential to have human presence in the office.  </w:t>
      </w:r>
    </w:p>
    <w:p w14:paraId="2BE45FC3" w14:textId="77777777" w:rsidR="00F772BE" w:rsidRPr="00FE5A81" w:rsidRDefault="00F772BE" w:rsidP="00F772BE">
      <w:pPr>
        <w:spacing w:line="252" w:lineRule="auto"/>
        <w:ind w:left="720"/>
        <w:jc w:val="both"/>
        <w:rPr>
          <w:rFonts w:asciiTheme="minorHAnsi" w:hAnsiTheme="minorHAnsi" w:cstheme="minorHAnsi"/>
          <w:szCs w:val="24"/>
        </w:rPr>
      </w:pPr>
      <w:r w:rsidRPr="00FE5A81">
        <w:rPr>
          <w:rFonts w:asciiTheme="minorHAnsi" w:hAnsiTheme="minorHAnsi" w:cstheme="minorHAnsi"/>
          <w:szCs w:val="24"/>
        </w:rPr>
        <w:t>The office is always busy for public contact and with the proposed changes to use online, l feel it will have a detrimental impact on the use of the centre.</w:t>
      </w:r>
    </w:p>
    <w:p w14:paraId="733A874A" w14:textId="77777777" w:rsidR="00F772BE" w:rsidRPr="00FE5A81" w:rsidRDefault="00F772BE" w:rsidP="00F772BE">
      <w:pPr>
        <w:spacing w:line="252" w:lineRule="auto"/>
        <w:ind w:left="720"/>
        <w:jc w:val="both"/>
        <w:rPr>
          <w:rFonts w:asciiTheme="minorHAnsi" w:hAnsiTheme="minorHAnsi" w:cstheme="minorHAnsi"/>
          <w:szCs w:val="24"/>
        </w:rPr>
      </w:pPr>
      <w:r w:rsidRPr="00FE5A81">
        <w:rPr>
          <w:rFonts w:asciiTheme="minorHAnsi" w:hAnsiTheme="minorHAnsi" w:cstheme="minorHAnsi"/>
          <w:szCs w:val="24"/>
        </w:rPr>
        <w:t>Online is really useful for busy parents but other age groups like to be hands on and visit and chat about the services on offer.”  (email submission) </w:t>
      </w:r>
    </w:p>
    <w:p w14:paraId="27651EB7" w14:textId="77777777" w:rsidR="00F772BE" w:rsidRPr="00FE5A81" w:rsidRDefault="00F772BE" w:rsidP="00F772BE">
      <w:pPr>
        <w:jc w:val="both"/>
        <w:rPr>
          <w:rFonts w:asciiTheme="minorHAnsi" w:hAnsiTheme="minorHAnsi" w:cstheme="minorHAnsi"/>
          <w:szCs w:val="24"/>
        </w:rPr>
      </w:pPr>
    </w:p>
    <w:p w14:paraId="6D581DA2" w14:textId="77777777" w:rsidR="00F772BE" w:rsidRPr="00EE3F5C" w:rsidRDefault="00F772BE"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Budget Proposal: Book Fund</w:t>
      </w:r>
    </w:p>
    <w:p w14:paraId="6875B0CF" w14:textId="77777777" w:rsidR="00F772BE" w:rsidRPr="00BF192D" w:rsidRDefault="00F772BE" w:rsidP="00F772BE">
      <w:pPr>
        <w:jc w:val="both"/>
        <w:rPr>
          <w:rFonts w:asciiTheme="minorHAnsi" w:hAnsiTheme="minorHAnsi" w:cstheme="minorHAnsi"/>
          <w:b/>
          <w:bCs/>
          <w:szCs w:val="24"/>
          <w:u w:val="single"/>
        </w:rPr>
      </w:pPr>
      <w:r w:rsidRPr="00BF192D">
        <w:rPr>
          <w:rFonts w:asciiTheme="minorHAnsi" w:hAnsiTheme="minorHAnsi" w:cstheme="minorHAnsi"/>
          <w:b/>
          <w:bCs/>
          <w:szCs w:val="24"/>
          <w:u w:val="single"/>
        </w:rPr>
        <w:t>Proposal Summary</w:t>
      </w:r>
    </w:p>
    <w:p w14:paraId="34B48134" w14:textId="7203E3E5" w:rsidR="00F772BE" w:rsidRPr="00BF192D" w:rsidRDefault="00F772BE" w:rsidP="009922E7">
      <w:pPr>
        <w:rPr>
          <w:rFonts w:asciiTheme="minorHAnsi" w:hAnsiTheme="minorHAnsi" w:cstheme="minorHAnsi"/>
          <w:szCs w:val="24"/>
        </w:rPr>
      </w:pPr>
      <w:r w:rsidRPr="00BF192D">
        <w:rPr>
          <w:rFonts w:asciiTheme="minorHAnsi" w:hAnsiTheme="minorHAnsi" w:cstheme="minorHAnsi"/>
          <w:szCs w:val="24"/>
        </w:rPr>
        <w:t>Last year over 1.9 million books were borrowed from the city’s libraries and almost 16,000 people became new library members. The Council purchased over 78,000 books for the libraries using the Book Fund. The Council is proposed to reduce the Book Fund by £20,000, leaving a balance of £396,000. This will mean that the Council will be unable to purchase as many books in the future.</w:t>
      </w:r>
    </w:p>
    <w:p w14:paraId="0BCD6B1B" w14:textId="77777777" w:rsidR="00F772BE" w:rsidRPr="00BF192D" w:rsidRDefault="00F772BE" w:rsidP="00F772BE">
      <w:pPr>
        <w:jc w:val="both"/>
        <w:rPr>
          <w:rFonts w:asciiTheme="minorHAnsi" w:hAnsiTheme="minorHAnsi" w:cstheme="minorHAnsi"/>
          <w:b/>
          <w:bCs/>
          <w:szCs w:val="24"/>
          <w:u w:val="single"/>
        </w:rPr>
      </w:pPr>
      <w:r w:rsidRPr="00BF192D">
        <w:rPr>
          <w:rFonts w:asciiTheme="minorHAnsi" w:hAnsiTheme="minorHAnsi" w:cstheme="minorHAnsi"/>
          <w:b/>
          <w:bCs/>
          <w:szCs w:val="24"/>
          <w:u w:val="single"/>
        </w:rPr>
        <w:t>Discussion Summary</w:t>
      </w:r>
    </w:p>
    <w:p w14:paraId="62929BA9" w14:textId="77777777" w:rsidR="00F772BE" w:rsidRPr="00BF192D" w:rsidRDefault="00F772BE" w:rsidP="00F772BE">
      <w:pPr>
        <w:spacing w:line="252" w:lineRule="auto"/>
        <w:jc w:val="both"/>
        <w:rPr>
          <w:rFonts w:asciiTheme="minorHAnsi" w:hAnsiTheme="minorHAnsi" w:cstheme="minorHAnsi"/>
          <w:szCs w:val="24"/>
        </w:rPr>
      </w:pPr>
      <w:r w:rsidRPr="00BF192D">
        <w:rPr>
          <w:rFonts w:asciiTheme="minorHAnsi" w:hAnsiTheme="minorHAnsi" w:cstheme="minorHAnsi"/>
          <w:szCs w:val="24"/>
        </w:rPr>
        <w:t>Participants were interested in whether books could be donated, to help bridge the funding gap. It was explained that the current structure does not support that, and there is a danger of an increased cost to the service, rather than reduction.</w:t>
      </w:r>
    </w:p>
    <w:p w14:paraId="2D6A8CB8" w14:textId="77777777" w:rsidR="00F772BE" w:rsidRPr="00BF192D" w:rsidRDefault="00F772BE" w:rsidP="00F772BE">
      <w:pPr>
        <w:spacing w:line="252" w:lineRule="auto"/>
        <w:jc w:val="both"/>
        <w:rPr>
          <w:rFonts w:asciiTheme="minorHAnsi" w:hAnsiTheme="minorHAnsi" w:cstheme="minorHAnsi"/>
          <w:szCs w:val="24"/>
        </w:rPr>
      </w:pPr>
      <w:r w:rsidRPr="00BF192D">
        <w:rPr>
          <w:rFonts w:asciiTheme="minorHAnsi" w:hAnsiTheme="minorHAnsi" w:cstheme="minorHAnsi"/>
          <w:szCs w:val="24"/>
        </w:rPr>
        <w:lastRenderedPageBreak/>
        <w:t xml:space="preserve">The following are the key points discussed with relevant quotes. </w:t>
      </w:r>
    </w:p>
    <w:p w14:paraId="6BA53F04" w14:textId="77777777" w:rsidR="00F772BE" w:rsidRPr="00BF192D" w:rsidRDefault="00F772BE" w:rsidP="00F772BE">
      <w:pPr>
        <w:pStyle w:val="ListParagraph"/>
        <w:numPr>
          <w:ilvl w:val="0"/>
          <w:numId w:val="24"/>
        </w:numPr>
        <w:spacing w:line="252" w:lineRule="auto"/>
        <w:jc w:val="both"/>
        <w:rPr>
          <w:rFonts w:asciiTheme="minorHAnsi" w:hAnsiTheme="minorHAnsi" w:cstheme="minorHAnsi"/>
          <w:i/>
          <w:iCs/>
        </w:rPr>
      </w:pPr>
      <w:r w:rsidRPr="00BF192D">
        <w:rPr>
          <w:rFonts w:asciiTheme="minorHAnsi" w:hAnsiTheme="minorHAnsi" w:cstheme="minorHAnsi"/>
          <w:i/>
          <w:iCs/>
        </w:rPr>
        <w:t>Donations</w:t>
      </w:r>
    </w:p>
    <w:p w14:paraId="3D6F63EE" w14:textId="77777777" w:rsidR="00F772BE" w:rsidRPr="00BF192D" w:rsidRDefault="00F772BE" w:rsidP="00F772BE">
      <w:pPr>
        <w:ind w:left="360"/>
        <w:jc w:val="both"/>
        <w:rPr>
          <w:rFonts w:asciiTheme="minorHAnsi" w:hAnsiTheme="minorHAnsi" w:cstheme="minorHAnsi"/>
        </w:rPr>
      </w:pPr>
      <w:r w:rsidRPr="00BF192D">
        <w:rPr>
          <w:rFonts w:asciiTheme="minorHAnsi" w:hAnsiTheme="minorHAnsi" w:cstheme="minorHAnsi"/>
        </w:rPr>
        <w:t>“I don’t keep the books I buy, once I’ve read them.  They are in very good condition.  Could members of the public donate books?”</w:t>
      </w:r>
    </w:p>
    <w:p w14:paraId="75597574" w14:textId="77777777" w:rsidR="00F772BE" w:rsidRPr="00BF192D" w:rsidRDefault="00F772BE" w:rsidP="00F772BE">
      <w:pPr>
        <w:ind w:left="360"/>
        <w:jc w:val="both"/>
        <w:rPr>
          <w:rFonts w:asciiTheme="minorHAnsi" w:hAnsiTheme="minorHAnsi" w:cstheme="minorHAnsi"/>
        </w:rPr>
      </w:pPr>
    </w:p>
    <w:p w14:paraId="03FBD4BC" w14:textId="77777777" w:rsidR="00F772BE" w:rsidRPr="00EE3F5C" w:rsidRDefault="00F772BE"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Budget Proposal: Day Services (Care Hubs)</w:t>
      </w:r>
    </w:p>
    <w:p w14:paraId="6F1CF1DB" w14:textId="77777777" w:rsidR="00F772BE" w:rsidRPr="00BF192D" w:rsidRDefault="00F772BE" w:rsidP="00F772BE">
      <w:pPr>
        <w:rPr>
          <w:rFonts w:asciiTheme="minorHAnsi" w:hAnsiTheme="minorHAnsi" w:cstheme="minorHAnsi"/>
          <w:b/>
          <w:bCs/>
          <w:szCs w:val="24"/>
          <w:u w:val="single"/>
        </w:rPr>
      </w:pPr>
      <w:r w:rsidRPr="00BF192D">
        <w:rPr>
          <w:rFonts w:asciiTheme="minorHAnsi" w:hAnsiTheme="minorHAnsi" w:cstheme="minorHAnsi"/>
          <w:b/>
          <w:bCs/>
          <w:szCs w:val="24"/>
          <w:u w:val="single"/>
        </w:rPr>
        <w:t>Proposal Summary</w:t>
      </w:r>
    </w:p>
    <w:p w14:paraId="44775C4A" w14:textId="77777777" w:rsidR="00F772BE" w:rsidRPr="00BF192D" w:rsidRDefault="00F772BE" w:rsidP="00F772BE">
      <w:pPr>
        <w:rPr>
          <w:rFonts w:asciiTheme="minorHAnsi" w:hAnsiTheme="minorHAnsi" w:cstheme="minorHAnsi"/>
          <w:szCs w:val="24"/>
        </w:rPr>
      </w:pPr>
      <w:r w:rsidRPr="00BF192D">
        <w:rPr>
          <w:rFonts w:asciiTheme="minorHAnsi" w:hAnsiTheme="minorHAnsi" w:cstheme="minorHAnsi"/>
          <w:szCs w:val="24"/>
        </w:rPr>
        <w:t>The Grand Avenue Care Hub operates in partnership with the Cardiff &amp; Vale University Health Board’s Mental Health Nursing Team, providing day services for older adults living with advanced Dementia who may also have complex needs. Similarly, the Minehead Care Hub and Fairwater Care Hub provide day support to older adults living with moderate to advanced Dementia by promoting their wellbeing and providing respite for their primary carer. Care Hub staff deliver high level personal care, alongside a tailored range of meaningful recreational activities designed to meet individuals’ needs.</w:t>
      </w:r>
    </w:p>
    <w:p w14:paraId="321C54EE" w14:textId="77777777" w:rsidR="00F772BE" w:rsidRPr="00BF192D" w:rsidRDefault="00F772BE" w:rsidP="00F772BE">
      <w:pPr>
        <w:rPr>
          <w:rFonts w:asciiTheme="minorHAnsi" w:hAnsiTheme="minorHAnsi" w:cstheme="minorHAnsi"/>
          <w:szCs w:val="24"/>
        </w:rPr>
      </w:pPr>
      <w:r w:rsidRPr="00BF192D">
        <w:rPr>
          <w:rFonts w:asciiTheme="minorHAnsi" w:hAnsiTheme="minorHAnsi" w:cstheme="minorHAnsi"/>
          <w:szCs w:val="24"/>
        </w:rPr>
        <w:t xml:space="preserve">Currently, the cost of attending a Care Hub Day Centre is £17.35 per day. It is proposed that this charge will increase to £20 per day from April 2025. Even with this increase, the new charge will remain significantly lower than the cost to the Council of providing the service. </w:t>
      </w:r>
    </w:p>
    <w:p w14:paraId="1CF9EA80" w14:textId="77777777" w:rsidR="00F772BE" w:rsidRPr="00BF192D" w:rsidRDefault="00F772BE" w:rsidP="00F772BE">
      <w:pPr>
        <w:spacing w:line="252" w:lineRule="auto"/>
        <w:jc w:val="both"/>
        <w:rPr>
          <w:rFonts w:asciiTheme="minorHAnsi" w:hAnsiTheme="minorHAnsi" w:cstheme="minorHAnsi"/>
          <w:b/>
          <w:bCs/>
          <w:szCs w:val="24"/>
          <w:u w:val="single"/>
        </w:rPr>
      </w:pPr>
      <w:r w:rsidRPr="00BF192D">
        <w:rPr>
          <w:rFonts w:asciiTheme="minorHAnsi" w:hAnsiTheme="minorHAnsi" w:cstheme="minorHAnsi"/>
          <w:b/>
          <w:bCs/>
          <w:szCs w:val="24"/>
          <w:u w:val="single"/>
        </w:rPr>
        <w:t>Discussion Summary</w:t>
      </w:r>
    </w:p>
    <w:p w14:paraId="3AA5FE20" w14:textId="77777777" w:rsidR="00F772BE" w:rsidRPr="00BF192D" w:rsidRDefault="00F772BE" w:rsidP="00F772BE">
      <w:pPr>
        <w:spacing w:line="252" w:lineRule="auto"/>
        <w:rPr>
          <w:rFonts w:asciiTheme="minorHAnsi" w:hAnsiTheme="minorHAnsi" w:cstheme="minorHAnsi"/>
          <w:szCs w:val="24"/>
        </w:rPr>
      </w:pPr>
      <w:r w:rsidRPr="00BF192D">
        <w:rPr>
          <w:rFonts w:asciiTheme="minorHAnsi" w:hAnsiTheme="minorHAnsi" w:cstheme="minorHAnsi"/>
          <w:szCs w:val="24"/>
        </w:rPr>
        <w:t xml:space="preserve">Participants requested more information in the EIA. These were: the financial impact on an average service user over a month or year, and the impact on unpaid carers.  Further information about how this service fits within the users’ payment ‘cap’ was discussed, and potentially could have been included in the EIA. </w:t>
      </w:r>
      <w:r w:rsidRPr="00BF192D">
        <w:rPr>
          <w:rFonts w:asciiTheme="minorHAnsi" w:hAnsiTheme="minorHAnsi" w:cstheme="minorHAnsi"/>
          <w:szCs w:val="24"/>
        </w:rPr>
        <w:br/>
      </w:r>
      <w:r w:rsidRPr="00BF192D">
        <w:rPr>
          <w:rFonts w:asciiTheme="minorHAnsi" w:hAnsiTheme="minorHAnsi" w:cstheme="minorHAnsi"/>
          <w:szCs w:val="24"/>
        </w:rPr>
        <w:br/>
        <w:t>Other points raised were that decreased Care Hub access “may shift costs to a more expensive part of the system.” and suggestions regarding how to avoid the price increase.  One respondent said that they felt the proposed increase was realistic.</w:t>
      </w:r>
    </w:p>
    <w:p w14:paraId="0D12F25C" w14:textId="77777777" w:rsidR="00F772BE" w:rsidRPr="00BF192D" w:rsidRDefault="00F772BE" w:rsidP="00F772BE">
      <w:pPr>
        <w:spacing w:line="252" w:lineRule="auto"/>
        <w:jc w:val="both"/>
        <w:rPr>
          <w:rFonts w:asciiTheme="minorHAnsi" w:hAnsiTheme="minorHAnsi" w:cstheme="minorHAnsi"/>
          <w:szCs w:val="24"/>
        </w:rPr>
      </w:pPr>
      <w:r w:rsidRPr="00BF192D">
        <w:rPr>
          <w:rFonts w:asciiTheme="minorHAnsi" w:hAnsiTheme="minorHAnsi" w:cstheme="minorHAnsi"/>
          <w:szCs w:val="24"/>
        </w:rPr>
        <w:t>The following are the key points discussed with relevant quotes:</w:t>
      </w:r>
    </w:p>
    <w:p w14:paraId="2AE87A02" w14:textId="77777777" w:rsidR="00F772BE" w:rsidRPr="00BF192D" w:rsidRDefault="00F772BE" w:rsidP="00F772BE">
      <w:pPr>
        <w:pStyle w:val="ListParagraph"/>
        <w:numPr>
          <w:ilvl w:val="0"/>
          <w:numId w:val="24"/>
        </w:numPr>
        <w:spacing w:line="252" w:lineRule="auto"/>
        <w:jc w:val="both"/>
        <w:rPr>
          <w:rFonts w:asciiTheme="minorHAnsi" w:hAnsiTheme="minorHAnsi" w:cstheme="minorHAnsi"/>
          <w:i/>
          <w:iCs/>
        </w:rPr>
      </w:pPr>
      <w:r w:rsidRPr="00BF192D">
        <w:rPr>
          <w:rFonts w:asciiTheme="minorHAnsi" w:hAnsiTheme="minorHAnsi" w:cstheme="minorHAnsi"/>
          <w:i/>
          <w:iCs/>
        </w:rPr>
        <w:t>More information required in the EIA</w:t>
      </w:r>
    </w:p>
    <w:p w14:paraId="339D5640" w14:textId="77777777" w:rsidR="00F772BE" w:rsidRPr="00BF192D" w:rsidRDefault="00F772BE" w:rsidP="00F772BE">
      <w:pPr>
        <w:spacing w:line="252" w:lineRule="auto"/>
        <w:jc w:val="both"/>
        <w:rPr>
          <w:rFonts w:asciiTheme="minorHAnsi" w:hAnsiTheme="minorHAnsi" w:cstheme="minorHAnsi"/>
          <w:szCs w:val="24"/>
        </w:rPr>
      </w:pPr>
      <w:r w:rsidRPr="00BF192D">
        <w:rPr>
          <w:rFonts w:asciiTheme="minorHAnsi" w:hAnsiTheme="minorHAnsi" w:cstheme="minorHAnsi"/>
          <w:szCs w:val="24"/>
        </w:rPr>
        <w:t>“On average, how many days would someone use [the service] over a year?  It doesn’t sound much per day, but what will it be for the average user?”</w:t>
      </w:r>
    </w:p>
    <w:p w14:paraId="36029F94" w14:textId="77777777" w:rsidR="00F772BE" w:rsidRPr="00BF192D" w:rsidRDefault="00F772BE" w:rsidP="00F772BE">
      <w:pPr>
        <w:spacing w:line="252" w:lineRule="auto"/>
        <w:jc w:val="both"/>
        <w:rPr>
          <w:rFonts w:asciiTheme="minorHAnsi" w:hAnsiTheme="minorHAnsi" w:cstheme="minorHAnsi"/>
          <w:szCs w:val="24"/>
        </w:rPr>
      </w:pPr>
      <w:r w:rsidRPr="00BF192D">
        <w:rPr>
          <w:rFonts w:asciiTheme="minorHAnsi" w:hAnsiTheme="minorHAnsi" w:cstheme="minorHAnsi"/>
          <w:szCs w:val="24"/>
        </w:rPr>
        <w:t>“The EIA document does not sufficiently mention the impact on unpaid carers.  It doesn’t talk about the potential negative impact if there’s a decrease in what the person can afford, reducing the number of Care Hub sessions or stopping entirely.  It is their [unpaid carers] who have to pick up that, and it means they do not get the respite.</w:t>
      </w:r>
    </w:p>
    <w:p w14:paraId="1DB0D1CD" w14:textId="77777777" w:rsidR="00F772BE" w:rsidRPr="00BF192D" w:rsidRDefault="00F772BE" w:rsidP="00F772BE">
      <w:pPr>
        <w:spacing w:line="252" w:lineRule="auto"/>
        <w:jc w:val="both"/>
        <w:rPr>
          <w:rFonts w:asciiTheme="minorHAnsi" w:hAnsiTheme="minorHAnsi" w:cstheme="minorHAnsi"/>
          <w:szCs w:val="24"/>
        </w:rPr>
      </w:pPr>
      <w:r w:rsidRPr="00BF192D">
        <w:rPr>
          <w:rFonts w:asciiTheme="minorHAnsi" w:hAnsiTheme="minorHAnsi" w:cstheme="minorHAnsi"/>
          <w:szCs w:val="24"/>
        </w:rPr>
        <w:t>Most unpaid carers are female, and older, and it will have a negative impact on them. This should have been in the EIA, not the narrow focus on the person attending the Care Hub.”</w:t>
      </w:r>
    </w:p>
    <w:p w14:paraId="236D6191" w14:textId="77777777" w:rsidR="00F772BE" w:rsidRPr="00BF192D" w:rsidRDefault="00F772BE" w:rsidP="00F772BE">
      <w:pPr>
        <w:pStyle w:val="ListParagraph"/>
        <w:numPr>
          <w:ilvl w:val="0"/>
          <w:numId w:val="24"/>
        </w:numPr>
        <w:spacing w:line="252" w:lineRule="auto"/>
        <w:jc w:val="both"/>
        <w:rPr>
          <w:rFonts w:asciiTheme="minorHAnsi" w:hAnsiTheme="minorHAnsi" w:cstheme="minorHAnsi"/>
          <w:i/>
          <w:iCs/>
        </w:rPr>
      </w:pPr>
      <w:r w:rsidRPr="00BF192D">
        <w:rPr>
          <w:rFonts w:asciiTheme="minorHAnsi" w:hAnsiTheme="minorHAnsi" w:cstheme="minorHAnsi"/>
          <w:i/>
          <w:iCs/>
        </w:rPr>
        <w:lastRenderedPageBreak/>
        <w:t>False economy</w:t>
      </w:r>
    </w:p>
    <w:p w14:paraId="3644C514" w14:textId="77777777" w:rsidR="00F772BE" w:rsidRPr="00BF192D" w:rsidRDefault="00F772BE" w:rsidP="00F772BE">
      <w:pPr>
        <w:spacing w:line="252" w:lineRule="auto"/>
        <w:jc w:val="both"/>
        <w:rPr>
          <w:rFonts w:asciiTheme="minorHAnsi" w:hAnsiTheme="minorHAnsi" w:cstheme="minorHAnsi"/>
          <w:szCs w:val="24"/>
        </w:rPr>
      </w:pPr>
      <w:r w:rsidRPr="00BF192D">
        <w:rPr>
          <w:rFonts w:asciiTheme="minorHAnsi" w:hAnsiTheme="minorHAnsi" w:cstheme="minorHAnsi"/>
          <w:szCs w:val="24"/>
        </w:rPr>
        <w:t>This could be a false economy; it may shift costs to a more expensive part of the system.  If you push people to breaking point, it has to get picked up elsewhere.</w:t>
      </w:r>
    </w:p>
    <w:p w14:paraId="07495C19" w14:textId="77777777" w:rsidR="00F772BE" w:rsidRPr="00BF192D" w:rsidRDefault="00F772BE" w:rsidP="00F772BE">
      <w:pPr>
        <w:pStyle w:val="ListParagraph"/>
        <w:numPr>
          <w:ilvl w:val="0"/>
          <w:numId w:val="24"/>
        </w:numPr>
        <w:spacing w:line="252" w:lineRule="auto"/>
        <w:jc w:val="both"/>
        <w:rPr>
          <w:rFonts w:asciiTheme="minorHAnsi" w:hAnsiTheme="minorHAnsi" w:cstheme="minorHAnsi"/>
          <w:i/>
          <w:iCs/>
        </w:rPr>
      </w:pPr>
      <w:r w:rsidRPr="00BF192D">
        <w:rPr>
          <w:rFonts w:asciiTheme="minorHAnsi" w:hAnsiTheme="minorHAnsi" w:cstheme="minorHAnsi"/>
          <w:i/>
          <w:iCs/>
        </w:rPr>
        <w:t>Suggestions of other ways to cover the increased cost:</w:t>
      </w:r>
    </w:p>
    <w:p w14:paraId="245ED7AB" w14:textId="77777777" w:rsidR="00F772BE" w:rsidRPr="00BF192D" w:rsidRDefault="00F772BE" w:rsidP="00F772BE">
      <w:pPr>
        <w:spacing w:line="252" w:lineRule="auto"/>
        <w:jc w:val="both"/>
        <w:rPr>
          <w:rFonts w:asciiTheme="minorHAnsi" w:hAnsiTheme="minorHAnsi" w:cstheme="minorHAnsi"/>
          <w:szCs w:val="24"/>
        </w:rPr>
      </w:pPr>
      <w:r w:rsidRPr="00BF192D">
        <w:rPr>
          <w:rFonts w:asciiTheme="minorHAnsi" w:hAnsiTheme="minorHAnsi" w:cstheme="minorHAnsi"/>
          <w:szCs w:val="24"/>
        </w:rPr>
        <w:t>“Can the Health Board make a bigger contribution?”</w:t>
      </w:r>
    </w:p>
    <w:p w14:paraId="65847184" w14:textId="77777777" w:rsidR="00F772BE" w:rsidRPr="00BF192D" w:rsidRDefault="00F772BE" w:rsidP="00F772BE">
      <w:pPr>
        <w:spacing w:line="252" w:lineRule="auto"/>
        <w:jc w:val="both"/>
        <w:rPr>
          <w:rFonts w:asciiTheme="minorHAnsi" w:hAnsiTheme="minorHAnsi" w:cstheme="minorHAnsi"/>
          <w:szCs w:val="24"/>
        </w:rPr>
      </w:pPr>
      <w:r w:rsidRPr="00BF192D">
        <w:rPr>
          <w:rFonts w:asciiTheme="minorHAnsi" w:hAnsiTheme="minorHAnsi" w:cstheme="minorHAnsi"/>
          <w:szCs w:val="24"/>
        </w:rPr>
        <w:t>“Cut the meal from three to two courses, that would save money.  I wouldn’t give an older person three courses, they won’t eat all that, so it contributes to waste and increases costs.”</w:t>
      </w:r>
    </w:p>
    <w:p w14:paraId="2503D036" w14:textId="77777777" w:rsidR="00F772BE" w:rsidRPr="00BF192D" w:rsidRDefault="00F772BE" w:rsidP="00F772BE">
      <w:pPr>
        <w:pStyle w:val="ListParagraph"/>
        <w:numPr>
          <w:ilvl w:val="0"/>
          <w:numId w:val="24"/>
        </w:numPr>
        <w:spacing w:line="252" w:lineRule="auto"/>
        <w:jc w:val="both"/>
        <w:rPr>
          <w:rFonts w:asciiTheme="minorHAnsi" w:hAnsiTheme="minorHAnsi" w:cstheme="minorHAnsi"/>
          <w:i/>
          <w:iCs/>
        </w:rPr>
      </w:pPr>
      <w:r w:rsidRPr="00BF192D">
        <w:rPr>
          <w:rFonts w:asciiTheme="minorHAnsi" w:hAnsiTheme="minorHAnsi" w:cstheme="minorHAnsi"/>
          <w:i/>
          <w:iCs/>
        </w:rPr>
        <w:t>Proposal agreement</w:t>
      </w:r>
    </w:p>
    <w:p w14:paraId="1E5779BE" w14:textId="77777777" w:rsidR="00F772BE" w:rsidRPr="00BF192D" w:rsidRDefault="00F772BE" w:rsidP="00F772BE">
      <w:pPr>
        <w:spacing w:line="252" w:lineRule="auto"/>
        <w:jc w:val="both"/>
        <w:rPr>
          <w:rFonts w:asciiTheme="minorHAnsi" w:hAnsiTheme="minorHAnsi" w:cstheme="minorHAnsi"/>
          <w:szCs w:val="24"/>
        </w:rPr>
      </w:pPr>
      <w:r w:rsidRPr="00BF192D">
        <w:rPr>
          <w:rFonts w:asciiTheme="minorHAnsi" w:hAnsiTheme="minorHAnsi" w:cstheme="minorHAnsi"/>
          <w:szCs w:val="24"/>
        </w:rPr>
        <w:t>“Hopefully their benefits will go up, so I think it’s quite realistic to increase the price.”</w:t>
      </w:r>
    </w:p>
    <w:p w14:paraId="1CE62480" w14:textId="77777777" w:rsidR="00F772BE" w:rsidRPr="00BF192D" w:rsidRDefault="00F772BE" w:rsidP="00F772BE">
      <w:pPr>
        <w:spacing w:line="252" w:lineRule="auto"/>
        <w:jc w:val="both"/>
        <w:rPr>
          <w:rFonts w:asciiTheme="minorHAnsi" w:hAnsiTheme="minorHAnsi" w:cstheme="minorHAnsi"/>
          <w:szCs w:val="24"/>
        </w:rPr>
      </w:pPr>
    </w:p>
    <w:p w14:paraId="51446B36" w14:textId="77777777" w:rsidR="00F772BE" w:rsidRPr="00EE3F5C" w:rsidRDefault="00F772BE"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Budget Proposal: C2C</w:t>
      </w:r>
    </w:p>
    <w:p w14:paraId="48D1CEF5" w14:textId="77777777" w:rsidR="00F772BE" w:rsidRPr="00BF192D" w:rsidRDefault="00F772BE" w:rsidP="00F772BE">
      <w:pPr>
        <w:spacing w:line="252" w:lineRule="auto"/>
        <w:jc w:val="both"/>
        <w:rPr>
          <w:rFonts w:asciiTheme="minorHAnsi" w:hAnsiTheme="minorHAnsi" w:cstheme="minorHAnsi"/>
          <w:b/>
          <w:bCs/>
          <w:szCs w:val="24"/>
          <w:u w:val="single"/>
        </w:rPr>
      </w:pPr>
      <w:r w:rsidRPr="00BF192D">
        <w:rPr>
          <w:rFonts w:asciiTheme="minorHAnsi" w:hAnsiTheme="minorHAnsi" w:cstheme="minorHAnsi"/>
          <w:b/>
          <w:bCs/>
          <w:szCs w:val="24"/>
          <w:u w:val="single"/>
        </w:rPr>
        <w:t>Proposal Summary</w:t>
      </w:r>
    </w:p>
    <w:p w14:paraId="33FD6CC3" w14:textId="77777777" w:rsidR="00F772BE" w:rsidRPr="00BF192D" w:rsidRDefault="00F772BE" w:rsidP="00F772BE">
      <w:pPr>
        <w:rPr>
          <w:rFonts w:asciiTheme="minorHAnsi" w:hAnsiTheme="minorHAnsi" w:cstheme="minorHAnsi"/>
          <w:szCs w:val="24"/>
        </w:rPr>
      </w:pPr>
      <w:r w:rsidRPr="00BF192D">
        <w:rPr>
          <w:rFonts w:asciiTheme="minorHAnsi" w:hAnsiTheme="minorHAnsi" w:cstheme="minorHAnsi"/>
          <w:szCs w:val="24"/>
        </w:rPr>
        <w:t>Over the years, Connect 2 Cardiff (C2C), the Council’s call centre, has evolved to meet changing customer needs, maintaining its core principle of providing citizen-centric services. Work is now being undertaken to enhance accessibility through digital services. The provision of digital services will enable simple inquiries to be processed more efficiently, reducing the need for direct contact with the customer service centre while offering 24/7 accessibility.</w:t>
      </w:r>
    </w:p>
    <w:p w14:paraId="379A71D5" w14:textId="77777777" w:rsidR="00F772BE" w:rsidRPr="00BF192D" w:rsidRDefault="00F772BE" w:rsidP="00F772BE">
      <w:pPr>
        <w:spacing w:line="252" w:lineRule="auto"/>
        <w:jc w:val="both"/>
        <w:rPr>
          <w:rFonts w:asciiTheme="minorHAnsi" w:hAnsiTheme="minorHAnsi" w:cstheme="minorHAnsi"/>
          <w:b/>
          <w:bCs/>
          <w:szCs w:val="24"/>
          <w:u w:val="single"/>
        </w:rPr>
      </w:pPr>
      <w:r w:rsidRPr="00BF192D">
        <w:rPr>
          <w:rFonts w:asciiTheme="minorHAnsi" w:hAnsiTheme="minorHAnsi" w:cstheme="minorHAnsi"/>
          <w:b/>
          <w:bCs/>
          <w:szCs w:val="24"/>
          <w:u w:val="single"/>
        </w:rPr>
        <w:t>Discussion Summary</w:t>
      </w:r>
    </w:p>
    <w:p w14:paraId="3B0DBDD7" w14:textId="77777777" w:rsidR="00F772BE" w:rsidRPr="00BF192D" w:rsidRDefault="00F772BE" w:rsidP="00F772BE">
      <w:pPr>
        <w:spacing w:line="252" w:lineRule="auto"/>
        <w:jc w:val="both"/>
        <w:rPr>
          <w:rFonts w:asciiTheme="minorHAnsi" w:hAnsiTheme="minorHAnsi" w:cstheme="minorHAnsi"/>
          <w:szCs w:val="24"/>
        </w:rPr>
      </w:pPr>
      <w:r w:rsidRPr="00BF192D">
        <w:rPr>
          <w:rFonts w:asciiTheme="minorHAnsi" w:hAnsiTheme="minorHAnsi" w:cstheme="minorHAnsi"/>
          <w:szCs w:val="24"/>
        </w:rPr>
        <w:t xml:space="preserve">The presenters explained the proposal, and reassured participants that there would be phone provision for those who are ‘digitally unable’ or cannot visit a Hub due to disability, vulnerability or other reason. </w:t>
      </w:r>
    </w:p>
    <w:p w14:paraId="1938A332" w14:textId="77777777" w:rsidR="00F772BE" w:rsidRPr="00BF192D" w:rsidRDefault="00F772BE" w:rsidP="00F772BE">
      <w:pPr>
        <w:spacing w:line="252" w:lineRule="auto"/>
        <w:jc w:val="both"/>
        <w:rPr>
          <w:rFonts w:asciiTheme="minorHAnsi" w:hAnsiTheme="minorHAnsi" w:cstheme="minorHAnsi"/>
          <w:szCs w:val="24"/>
        </w:rPr>
      </w:pPr>
      <w:r w:rsidRPr="00BF192D">
        <w:rPr>
          <w:rFonts w:asciiTheme="minorHAnsi" w:hAnsiTheme="minorHAnsi" w:cstheme="minorHAnsi"/>
          <w:szCs w:val="24"/>
        </w:rPr>
        <w:t>The presenters were asked for the satisfaction rating for the chatbot Bobi, and for statistics re the number of calls and chatbot use. There was some frustration with chatbots, and a concern about increased digitisation of C2C given age-related lack of digital access and skills.</w:t>
      </w:r>
    </w:p>
    <w:p w14:paraId="2CD97095" w14:textId="77777777" w:rsidR="00F772BE" w:rsidRPr="00BF192D" w:rsidRDefault="00F772BE" w:rsidP="00F772BE">
      <w:pPr>
        <w:spacing w:line="252" w:lineRule="auto"/>
        <w:jc w:val="both"/>
        <w:rPr>
          <w:rFonts w:asciiTheme="minorHAnsi" w:hAnsiTheme="minorHAnsi" w:cstheme="minorHAnsi"/>
          <w:szCs w:val="24"/>
        </w:rPr>
      </w:pPr>
      <w:r w:rsidRPr="00BF192D">
        <w:rPr>
          <w:rFonts w:asciiTheme="minorHAnsi" w:hAnsiTheme="minorHAnsi" w:cstheme="minorHAnsi"/>
          <w:szCs w:val="24"/>
        </w:rPr>
        <w:t>The following are the key points discussed with relevant quotes:</w:t>
      </w:r>
    </w:p>
    <w:p w14:paraId="2CC0DF8B" w14:textId="77777777" w:rsidR="00F772BE" w:rsidRPr="00BF192D" w:rsidRDefault="00F772BE" w:rsidP="00F772BE">
      <w:pPr>
        <w:pStyle w:val="ListParagraph"/>
        <w:numPr>
          <w:ilvl w:val="0"/>
          <w:numId w:val="24"/>
        </w:numPr>
        <w:spacing w:line="252" w:lineRule="auto"/>
        <w:jc w:val="both"/>
        <w:rPr>
          <w:rFonts w:asciiTheme="minorHAnsi" w:hAnsiTheme="minorHAnsi" w:cstheme="minorHAnsi"/>
          <w:i/>
          <w:iCs/>
        </w:rPr>
      </w:pPr>
      <w:r w:rsidRPr="00BF192D">
        <w:rPr>
          <w:rFonts w:asciiTheme="minorHAnsi" w:hAnsiTheme="minorHAnsi" w:cstheme="minorHAnsi"/>
          <w:i/>
          <w:iCs/>
        </w:rPr>
        <w:t>Chatbot</w:t>
      </w:r>
    </w:p>
    <w:p w14:paraId="7E4CA20C" w14:textId="77777777" w:rsidR="00F772BE" w:rsidRPr="00BF192D" w:rsidRDefault="00F772BE" w:rsidP="00F772BE">
      <w:pPr>
        <w:spacing w:line="252" w:lineRule="auto"/>
        <w:jc w:val="both"/>
        <w:rPr>
          <w:rFonts w:asciiTheme="minorHAnsi" w:hAnsiTheme="minorHAnsi" w:cstheme="minorHAnsi"/>
          <w:szCs w:val="24"/>
        </w:rPr>
      </w:pPr>
      <w:r w:rsidRPr="00BF192D">
        <w:rPr>
          <w:rFonts w:asciiTheme="minorHAnsi" w:hAnsiTheme="minorHAnsi" w:cstheme="minorHAnsi"/>
          <w:szCs w:val="24"/>
        </w:rPr>
        <w:t>“Do you have a satisfaction rating for the chatbot?”</w:t>
      </w:r>
    </w:p>
    <w:p w14:paraId="5CF19C4C" w14:textId="77777777" w:rsidR="00F772BE" w:rsidRPr="00BF192D" w:rsidRDefault="00F772BE" w:rsidP="00F772BE">
      <w:pPr>
        <w:spacing w:line="252" w:lineRule="auto"/>
        <w:jc w:val="both"/>
        <w:rPr>
          <w:rFonts w:asciiTheme="minorHAnsi" w:hAnsiTheme="minorHAnsi" w:cstheme="minorHAnsi"/>
          <w:szCs w:val="24"/>
        </w:rPr>
      </w:pPr>
      <w:r w:rsidRPr="00BF192D">
        <w:rPr>
          <w:rFonts w:asciiTheme="minorHAnsi" w:hAnsiTheme="minorHAnsi" w:cstheme="minorHAnsi"/>
          <w:szCs w:val="24"/>
        </w:rPr>
        <w:t>“What are the stats for the number of calls and for the chatbot?”</w:t>
      </w:r>
    </w:p>
    <w:p w14:paraId="3C05E5DA" w14:textId="77777777" w:rsidR="00F772BE" w:rsidRPr="00BF192D" w:rsidRDefault="00F772BE" w:rsidP="00F772BE">
      <w:pPr>
        <w:spacing w:line="252" w:lineRule="auto"/>
        <w:jc w:val="both"/>
        <w:rPr>
          <w:rFonts w:asciiTheme="minorHAnsi" w:hAnsiTheme="minorHAnsi" w:cstheme="minorHAnsi"/>
          <w:szCs w:val="24"/>
        </w:rPr>
      </w:pPr>
      <w:r w:rsidRPr="00BF192D">
        <w:rPr>
          <w:rFonts w:asciiTheme="minorHAnsi" w:hAnsiTheme="minorHAnsi" w:cstheme="minorHAnsi"/>
          <w:szCs w:val="24"/>
        </w:rPr>
        <w:t>“I find chatbots most frustrating. You are kept hanging about.”</w:t>
      </w:r>
    </w:p>
    <w:p w14:paraId="494FB8A8" w14:textId="77777777" w:rsidR="00F772BE" w:rsidRPr="00BF192D" w:rsidRDefault="00F772BE" w:rsidP="00F772BE">
      <w:pPr>
        <w:pStyle w:val="ListParagraph"/>
        <w:numPr>
          <w:ilvl w:val="0"/>
          <w:numId w:val="24"/>
        </w:numPr>
        <w:spacing w:line="252" w:lineRule="auto"/>
        <w:jc w:val="both"/>
        <w:rPr>
          <w:rFonts w:asciiTheme="minorHAnsi" w:hAnsiTheme="minorHAnsi" w:cstheme="minorHAnsi"/>
          <w:i/>
          <w:iCs/>
        </w:rPr>
      </w:pPr>
      <w:r w:rsidRPr="00BF192D">
        <w:rPr>
          <w:rFonts w:asciiTheme="minorHAnsi" w:hAnsiTheme="minorHAnsi" w:cstheme="minorHAnsi"/>
          <w:i/>
          <w:iCs/>
        </w:rPr>
        <w:t>Digital access</w:t>
      </w:r>
    </w:p>
    <w:p w14:paraId="126BE46B" w14:textId="77777777" w:rsidR="00F772BE" w:rsidRPr="00BF192D" w:rsidRDefault="00F772BE" w:rsidP="00F772BE">
      <w:pPr>
        <w:spacing w:line="252" w:lineRule="auto"/>
        <w:jc w:val="both"/>
        <w:rPr>
          <w:rFonts w:asciiTheme="minorHAnsi" w:hAnsiTheme="minorHAnsi" w:cstheme="minorHAnsi"/>
          <w:szCs w:val="24"/>
        </w:rPr>
      </w:pPr>
      <w:r w:rsidRPr="00BF192D">
        <w:rPr>
          <w:rFonts w:asciiTheme="minorHAnsi" w:hAnsiTheme="minorHAnsi" w:cstheme="minorHAnsi"/>
          <w:szCs w:val="24"/>
        </w:rPr>
        <w:t>“Quite a lot of friends don’t even have a computer, let alone know how to use one.”</w:t>
      </w:r>
    </w:p>
    <w:p w14:paraId="5026991D" w14:textId="77777777" w:rsidR="00F772BE" w:rsidRPr="00BF192D" w:rsidRDefault="00F772BE" w:rsidP="00F772BE">
      <w:pPr>
        <w:spacing w:line="252" w:lineRule="auto"/>
        <w:jc w:val="both"/>
        <w:rPr>
          <w:rFonts w:asciiTheme="minorHAnsi" w:hAnsiTheme="minorHAnsi" w:cstheme="minorHAnsi"/>
          <w:szCs w:val="24"/>
        </w:rPr>
      </w:pPr>
    </w:p>
    <w:p w14:paraId="73CCC8DF" w14:textId="77777777" w:rsidR="00F772BE" w:rsidRPr="00EE3F5C" w:rsidRDefault="00F772BE"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lastRenderedPageBreak/>
        <w:t>Budget Proposal: Municipal Bowling Greens</w:t>
      </w:r>
    </w:p>
    <w:p w14:paraId="1242FCF7" w14:textId="77777777" w:rsidR="00F772BE" w:rsidRPr="00BF192D" w:rsidRDefault="00F772BE" w:rsidP="00F772BE">
      <w:pPr>
        <w:spacing w:line="252" w:lineRule="auto"/>
        <w:jc w:val="both"/>
        <w:rPr>
          <w:rFonts w:asciiTheme="minorHAnsi" w:hAnsiTheme="minorHAnsi" w:cstheme="minorHAnsi"/>
          <w:b/>
          <w:bCs/>
          <w:szCs w:val="24"/>
          <w:u w:val="single"/>
        </w:rPr>
      </w:pPr>
      <w:r w:rsidRPr="00BF192D">
        <w:rPr>
          <w:rFonts w:asciiTheme="minorHAnsi" w:hAnsiTheme="minorHAnsi" w:cstheme="minorHAnsi"/>
          <w:b/>
          <w:bCs/>
          <w:szCs w:val="24"/>
          <w:u w:val="single"/>
        </w:rPr>
        <w:t>Proposal Summary</w:t>
      </w:r>
    </w:p>
    <w:p w14:paraId="2EEF3D37" w14:textId="77777777" w:rsidR="00F772BE" w:rsidRPr="00BF192D" w:rsidRDefault="00F772BE" w:rsidP="009922E7">
      <w:pPr>
        <w:rPr>
          <w:rFonts w:asciiTheme="minorHAnsi" w:hAnsiTheme="minorHAnsi" w:cstheme="minorHAnsi"/>
        </w:rPr>
      </w:pPr>
      <w:r w:rsidRPr="00BF192D">
        <w:rPr>
          <w:rFonts w:asciiTheme="minorHAnsi" w:hAnsiTheme="minorHAnsi" w:cstheme="minorHAnsi"/>
        </w:rPr>
        <w:t xml:space="preserve">The Council provides a subsidy of £11,000 each for 4 bowling greens across the city to support the maintenance of the greens, and two of these clubs are not charged for the use of park pavilions. The Council is proposing to increase charges to the clubs to cover the cost of this maintenance and introduce a charge for the use of each park pavilion to cover the cost of providing this facility. </w:t>
      </w:r>
    </w:p>
    <w:p w14:paraId="4ECE00FF" w14:textId="77777777" w:rsidR="009922E7" w:rsidRDefault="00F772BE" w:rsidP="009922E7">
      <w:pPr>
        <w:rPr>
          <w:rFonts w:asciiTheme="minorHAnsi" w:hAnsiTheme="minorHAnsi" w:cstheme="minorHAnsi"/>
        </w:rPr>
      </w:pPr>
      <w:r w:rsidRPr="00BF192D">
        <w:rPr>
          <w:rFonts w:asciiTheme="minorHAnsi" w:hAnsiTheme="minorHAnsi" w:cstheme="minorHAnsi"/>
        </w:rPr>
        <w:t xml:space="preserve">It was explained that the proposal was to reduce, not remove, the subsidy for greens maintenance, but that costs had gone up considerably. </w:t>
      </w:r>
    </w:p>
    <w:p w14:paraId="0630E36B" w14:textId="500904C9" w:rsidR="00F772BE" w:rsidRPr="00BF192D" w:rsidRDefault="00F772BE" w:rsidP="009922E7">
      <w:pPr>
        <w:rPr>
          <w:rFonts w:asciiTheme="minorHAnsi" w:hAnsiTheme="minorHAnsi" w:cstheme="minorHAnsi"/>
          <w:b/>
          <w:bCs/>
          <w:szCs w:val="24"/>
          <w:u w:val="single"/>
        </w:rPr>
      </w:pPr>
      <w:r w:rsidRPr="00BF192D">
        <w:rPr>
          <w:rFonts w:asciiTheme="minorHAnsi" w:hAnsiTheme="minorHAnsi" w:cstheme="minorHAnsi"/>
          <w:b/>
          <w:bCs/>
          <w:szCs w:val="24"/>
          <w:u w:val="single"/>
        </w:rPr>
        <w:t>Discussion Summary</w:t>
      </w:r>
    </w:p>
    <w:p w14:paraId="1C913273" w14:textId="77777777" w:rsidR="00F772BE" w:rsidRPr="00BF192D" w:rsidRDefault="00F772BE" w:rsidP="00F772BE">
      <w:pPr>
        <w:spacing w:line="252" w:lineRule="auto"/>
        <w:jc w:val="both"/>
        <w:rPr>
          <w:rFonts w:asciiTheme="minorHAnsi" w:hAnsiTheme="minorHAnsi" w:cstheme="minorHAnsi"/>
          <w:szCs w:val="24"/>
        </w:rPr>
      </w:pPr>
      <w:r w:rsidRPr="00BF192D">
        <w:rPr>
          <w:rFonts w:asciiTheme="minorHAnsi" w:hAnsiTheme="minorHAnsi" w:cstheme="minorHAnsi"/>
          <w:szCs w:val="24"/>
        </w:rPr>
        <w:t>Participants asked about the typical membership of a bowling club, and therefore the possible additional cost per person. The presenter gave illustrative figures for one club, which suggested the proposal would mean an extra c£10 per member per year. There was no further discussion and no objections to the proposal.</w:t>
      </w:r>
    </w:p>
    <w:p w14:paraId="0949308F" w14:textId="77777777" w:rsidR="00F772BE" w:rsidRPr="00BF192D" w:rsidRDefault="00F772BE" w:rsidP="00F772BE">
      <w:pPr>
        <w:spacing w:line="252" w:lineRule="auto"/>
        <w:jc w:val="both"/>
        <w:rPr>
          <w:rFonts w:asciiTheme="minorHAnsi" w:hAnsiTheme="minorHAnsi" w:cstheme="minorHAnsi"/>
          <w:szCs w:val="24"/>
        </w:rPr>
      </w:pPr>
    </w:p>
    <w:p w14:paraId="57D89C10" w14:textId="77777777" w:rsidR="00F772BE" w:rsidRPr="00EE3F5C" w:rsidRDefault="00F772BE"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 xml:space="preserve">Budget Proposal: Bereavement Services </w:t>
      </w:r>
    </w:p>
    <w:p w14:paraId="2BE801E8" w14:textId="77777777" w:rsidR="00F772BE" w:rsidRPr="00BF192D" w:rsidRDefault="00F772BE" w:rsidP="00F772BE">
      <w:pPr>
        <w:jc w:val="both"/>
        <w:rPr>
          <w:rFonts w:asciiTheme="minorHAnsi" w:hAnsiTheme="minorHAnsi" w:cstheme="minorHAnsi"/>
          <w:b/>
          <w:bCs/>
          <w:szCs w:val="24"/>
          <w:u w:val="single"/>
        </w:rPr>
      </w:pPr>
      <w:r w:rsidRPr="00BF192D">
        <w:rPr>
          <w:rFonts w:asciiTheme="minorHAnsi" w:hAnsiTheme="minorHAnsi" w:cstheme="minorHAnsi"/>
          <w:b/>
          <w:bCs/>
          <w:szCs w:val="24"/>
          <w:u w:val="single"/>
        </w:rPr>
        <w:t>Proposal Summary</w:t>
      </w:r>
    </w:p>
    <w:p w14:paraId="7E9DF0ED" w14:textId="77777777" w:rsidR="00F772BE" w:rsidRPr="00BF192D" w:rsidRDefault="00F772BE" w:rsidP="00F772BE">
      <w:pPr>
        <w:rPr>
          <w:rFonts w:asciiTheme="minorHAnsi" w:hAnsiTheme="minorHAnsi" w:cstheme="minorHAnsi"/>
          <w:szCs w:val="24"/>
        </w:rPr>
      </w:pPr>
      <w:r w:rsidRPr="00BF192D">
        <w:rPr>
          <w:rFonts w:asciiTheme="minorHAnsi" w:hAnsiTheme="minorHAnsi" w:cstheme="minorHAnsi"/>
          <w:szCs w:val="24"/>
        </w:rPr>
        <w:t xml:space="preserve">The Council’s Bereavement Service is responsible for undertaking over 4,000 funerals per year, as well as the upkeep and maintenance of 9 sites across the city, including Thornhill Cemetery and Crematorium, Western Cemetery and Cathays Cemetery. Cardiff Council charges less than most other UK cities for its cremation and burial services, however inflationary pressures have increased the cost of running this service. The Council is proposing to increase burial and cremation fees in line with the average charge in other UK core cities: </w:t>
      </w:r>
    </w:p>
    <w:p w14:paraId="0C30B786" w14:textId="77777777" w:rsidR="00F772BE" w:rsidRPr="00BF192D" w:rsidRDefault="00F772BE" w:rsidP="00F772BE">
      <w:pPr>
        <w:pStyle w:val="ListParagraph"/>
        <w:numPr>
          <w:ilvl w:val="0"/>
          <w:numId w:val="25"/>
        </w:numPr>
        <w:rPr>
          <w:rFonts w:asciiTheme="minorHAnsi" w:hAnsiTheme="minorHAnsi" w:cstheme="minorHAnsi"/>
          <w:szCs w:val="28"/>
        </w:rPr>
      </w:pPr>
      <w:r w:rsidRPr="00BF192D">
        <w:rPr>
          <w:rFonts w:asciiTheme="minorHAnsi" w:hAnsiTheme="minorHAnsi" w:cstheme="minorHAnsi"/>
          <w:szCs w:val="28"/>
        </w:rPr>
        <w:t xml:space="preserve">Cremation fees to increase by £40 to £910. </w:t>
      </w:r>
    </w:p>
    <w:p w14:paraId="43FD5A3C" w14:textId="77777777" w:rsidR="00F772BE" w:rsidRPr="00BF192D" w:rsidRDefault="00F772BE" w:rsidP="00F772BE">
      <w:pPr>
        <w:pStyle w:val="ListParagraph"/>
        <w:numPr>
          <w:ilvl w:val="0"/>
          <w:numId w:val="25"/>
        </w:numPr>
        <w:rPr>
          <w:rFonts w:asciiTheme="minorHAnsi" w:hAnsiTheme="minorHAnsi" w:cstheme="minorHAnsi"/>
          <w:szCs w:val="28"/>
        </w:rPr>
      </w:pPr>
      <w:r w:rsidRPr="00BF192D">
        <w:rPr>
          <w:rFonts w:asciiTheme="minorHAnsi" w:hAnsiTheme="minorHAnsi" w:cstheme="minorHAnsi"/>
          <w:szCs w:val="28"/>
        </w:rPr>
        <w:t xml:space="preserve">Burial fees to increase by £100 to £1,140. </w:t>
      </w:r>
    </w:p>
    <w:p w14:paraId="697B7F5E" w14:textId="77777777" w:rsidR="00F772BE" w:rsidRPr="00BF192D" w:rsidRDefault="00F772BE" w:rsidP="00F772BE">
      <w:pPr>
        <w:pStyle w:val="ListParagraph"/>
        <w:numPr>
          <w:ilvl w:val="0"/>
          <w:numId w:val="25"/>
        </w:numPr>
        <w:rPr>
          <w:rFonts w:asciiTheme="minorHAnsi" w:hAnsiTheme="minorHAnsi" w:cstheme="minorHAnsi"/>
          <w:szCs w:val="28"/>
        </w:rPr>
      </w:pPr>
      <w:r w:rsidRPr="00BF192D">
        <w:rPr>
          <w:rFonts w:asciiTheme="minorHAnsi" w:hAnsiTheme="minorHAnsi" w:cstheme="minorHAnsi"/>
          <w:szCs w:val="28"/>
        </w:rPr>
        <w:t>The purchase of a grave will increase by £65 to £1,295.</w:t>
      </w:r>
    </w:p>
    <w:p w14:paraId="385F49D6" w14:textId="4546FE5A" w:rsidR="00F772BE" w:rsidRPr="009922E7" w:rsidRDefault="00F772BE" w:rsidP="009922E7">
      <w:pPr>
        <w:rPr>
          <w:rFonts w:asciiTheme="minorHAnsi" w:hAnsiTheme="minorHAnsi" w:cstheme="minorHAnsi"/>
          <w:szCs w:val="24"/>
        </w:rPr>
      </w:pPr>
      <w:r w:rsidRPr="00BF192D">
        <w:rPr>
          <w:rFonts w:asciiTheme="minorHAnsi" w:hAnsiTheme="minorHAnsi" w:cstheme="minorHAnsi"/>
          <w:szCs w:val="24"/>
        </w:rPr>
        <w:t>The Council is also considering increasing the additional surcharge fee for weekend and bank holiday burials by £341 to £650, to better reflect the cost of providing this service.</w:t>
      </w:r>
    </w:p>
    <w:p w14:paraId="3AA05801" w14:textId="77777777" w:rsidR="00F772BE" w:rsidRPr="00BF192D" w:rsidRDefault="00F772BE" w:rsidP="00F772BE">
      <w:pPr>
        <w:jc w:val="both"/>
        <w:rPr>
          <w:rFonts w:asciiTheme="minorHAnsi" w:hAnsiTheme="minorHAnsi" w:cstheme="minorHAnsi"/>
          <w:b/>
          <w:bCs/>
          <w:szCs w:val="24"/>
          <w:u w:val="single"/>
        </w:rPr>
      </w:pPr>
      <w:r w:rsidRPr="00BF192D">
        <w:rPr>
          <w:rFonts w:asciiTheme="minorHAnsi" w:hAnsiTheme="minorHAnsi" w:cstheme="minorHAnsi"/>
          <w:b/>
          <w:bCs/>
          <w:szCs w:val="24"/>
          <w:u w:val="single"/>
        </w:rPr>
        <w:t>Discussion Summary</w:t>
      </w:r>
    </w:p>
    <w:p w14:paraId="345D0038" w14:textId="77777777" w:rsidR="00F772BE" w:rsidRPr="00BF192D" w:rsidRDefault="00F772BE" w:rsidP="00F772BE">
      <w:pPr>
        <w:jc w:val="both"/>
        <w:rPr>
          <w:rFonts w:asciiTheme="minorHAnsi" w:hAnsiTheme="minorHAnsi" w:cstheme="minorHAnsi"/>
          <w:szCs w:val="24"/>
        </w:rPr>
      </w:pPr>
      <w:r w:rsidRPr="00BF192D">
        <w:rPr>
          <w:rFonts w:asciiTheme="minorHAnsi" w:hAnsiTheme="minorHAnsi" w:cstheme="minorHAnsi"/>
          <w:szCs w:val="24"/>
        </w:rPr>
        <w:t>The proposals with smaller cost increases were presented, but not commented on. The discussion focused on grounds maintenance (including Health &amp; Safety-related costs), and the proposed increase (practically double) on the surcharge for weekend/ Bank Holiday burials, which will affect specific religious groups. It was queried why such a large increase was being proposed, when a historical series of smaller ones over a number of years might have been possible.</w:t>
      </w:r>
    </w:p>
    <w:p w14:paraId="6EDE46B9" w14:textId="77777777" w:rsidR="00F772BE" w:rsidRPr="00BF192D" w:rsidRDefault="00F772BE" w:rsidP="00F772BE">
      <w:pPr>
        <w:jc w:val="both"/>
        <w:rPr>
          <w:rFonts w:asciiTheme="minorHAnsi" w:hAnsiTheme="minorHAnsi" w:cstheme="minorHAnsi"/>
          <w:szCs w:val="24"/>
        </w:rPr>
      </w:pPr>
      <w:r w:rsidRPr="00BF192D">
        <w:rPr>
          <w:rFonts w:asciiTheme="minorHAnsi" w:hAnsiTheme="minorHAnsi" w:cstheme="minorHAnsi"/>
          <w:szCs w:val="24"/>
        </w:rPr>
        <w:t>There was an offer to discuss any queries or concerns more privately if wished.</w:t>
      </w:r>
    </w:p>
    <w:p w14:paraId="604C1400" w14:textId="77777777" w:rsidR="00F772BE" w:rsidRPr="00BF192D" w:rsidRDefault="00F772BE" w:rsidP="00F772BE">
      <w:pPr>
        <w:spacing w:line="252" w:lineRule="auto"/>
        <w:jc w:val="both"/>
        <w:rPr>
          <w:rFonts w:asciiTheme="minorHAnsi" w:hAnsiTheme="minorHAnsi" w:cstheme="minorHAnsi"/>
          <w:szCs w:val="24"/>
        </w:rPr>
      </w:pPr>
      <w:r w:rsidRPr="00BF192D">
        <w:rPr>
          <w:rFonts w:asciiTheme="minorHAnsi" w:hAnsiTheme="minorHAnsi" w:cstheme="minorHAnsi"/>
          <w:szCs w:val="24"/>
        </w:rPr>
        <w:lastRenderedPageBreak/>
        <w:t>The following are the key points discussed with relevant quotes:</w:t>
      </w:r>
    </w:p>
    <w:p w14:paraId="61A83A4F" w14:textId="77777777" w:rsidR="00F772BE" w:rsidRPr="00BF192D" w:rsidRDefault="00F772BE" w:rsidP="00F772BE">
      <w:pPr>
        <w:pStyle w:val="ListParagraph"/>
        <w:numPr>
          <w:ilvl w:val="0"/>
          <w:numId w:val="24"/>
        </w:numPr>
        <w:spacing w:line="360" w:lineRule="auto"/>
        <w:jc w:val="both"/>
        <w:rPr>
          <w:rFonts w:asciiTheme="minorHAnsi" w:hAnsiTheme="minorHAnsi" w:cstheme="minorHAnsi"/>
          <w:i/>
          <w:iCs/>
        </w:rPr>
      </w:pPr>
      <w:r w:rsidRPr="00BF192D">
        <w:rPr>
          <w:rFonts w:asciiTheme="minorHAnsi" w:hAnsiTheme="minorHAnsi" w:cstheme="minorHAnsi"/>
          <w:i/>
          <w:iCs/>
        </w:rPr>
        <w:t xml:space="preserve">Grounds </w:t>
      </w:r>
    </w:p>
    <w:p w14:paraId="47C9E422" w14:textId="101CDA1E" w:rsidR="00F772BE" w:rsidRPr="00E63112" w:rsidRDefault="00F772BE" w:rsidP="00E63112">
      <w:pPr>
        <w:pStyle w:val="ListParagraph"/>
        <w:spacing w:line="252" w:lineRule="auto"/>
        <w:ind w:left="360"/>
        <w:jc w:val="both"/>
        <w:rPr>
          <w:rFonts w:asciiTheme="minorHAnsi" w:hAnsiTheme="minorHAnsi" w:cstheme="minorHAnsi"/>
        </w:rPr>
      </w:pPr>
      <w:r w:rsidRPr="00BF192D">
        <w:rPr>
          <w:rFonts w:asciiTheme="minorHAnsi" w:hAnsiTheme="minorHAnsi" w:cstheme="minorHAnsi"/>
        </w:rPr>
        <w:t>“I go to [xxx]; the front part is well-maintained, but the back isn’t.  I’d like to know why.  There’s no-one there to raise the issue.”</w:t>
      </w:r>
    </w:p>
    <w:p w14:paraId="2741D5DA" w14:textId="77777777" w:rsidR="00F772BE" w:rsidRPr="00BF192D" w:rsidRDefault="00F772BE" w:rsidP="00F772BE">
      <w:pPr>
        <w:pStyle w:val="ListParagraph"/>
        <w:spacing w:line="252" w:lineRule="auto"/>
        <w:ind w:left="360"/>
        <w:jc w:val="both"/>
        <w:rPr>
          <w:rFonts w:asciiTheme="minorHAnsi" w:hAnsiTheme="minorHAnsi" w:cstheme="minorHAnsi"/>
        </w:rPr>
      </w:pPr>
      <w:r w:rsidRPr="00BF192D">
        <w:rPr>
          <w:rFonts w:asciiTheme="minorHAnsi" w:hAnsiTheme="minorHAnsi" w:cstheme="minorHAnsi"/>
        </w:rPr>
        <w:t>“Are there any additional ‘Health &amp; Safety’ charges for things such as [checking and preventing] headstones falling over?”</w:t>
      </w:r>
    </w:p>
    <w:p w14:paraId="23B5DC72" w14:textId="77777777" w:rsidR="00F772BE" w:rsidRPr="00BF192D" w:rsidRDefault="00F772BE" w:rsidP="00F772BE">
      <w:pPr>
        <w:pStyle w:val="ListParagraph"/>
        <w:spacing w:line="252" w:lineRule="auto"/>
        <w:ind w:left="360"/>
        <w:jc w:val="both"/>
        <w:rPr>
          <w:rFonts w:asciiTheme="minorHAnsi" w:hAnsiTheme="minorHAnsi" w:cstheme="minorHAnsi"/>
        </w:rPr>
      </w:pPr>
    </w:p>
    <w:p w14:paraId="12D6C980" w14:textId="77777777" w:rsidR="00F772BE" w:rsidRPr="00BF192D" w:rsidRDefault="00F772BE" w:rsidP="00F772BE">
      <w:pPr>
        <w:pStyle w:val="ListParagraph"/>
        <w:numPr>
          <w:ilvl w:val="0"/>
          <w:numId w:val="24"/>
        </w:numPr>
        <w:spacing w:line="252" w:lineRule="auto"/>
        <w:jc w:val="both"/>
        <w:rPr>
          <w:rFonts w:asciiTheme="minorHAnsi" w:hAnsiTheme="minorHAnsi" w:cstheme="minorHAnsi"/>
          <w:i/>
          <w:iCs/>
        </w:rPr>
      </w:pPr>
      <w:r w:rsidRPr="00BF192D">
        <w:rPr>
          <w:rFonts w:asciiTheme="minorHAnsi" w:hAnsiTheme="minorHAnsi" w:cstheme="minorHAnsi"/>
          <w:i/>
          <w:iCs/>
        </w:rPr>
        <w:t>Weekend charge</w:t>
      </w:r>
    </w:p>
    <w:p w14:paraId="54FCDCEF" w14:textId="2C261DC2" w:rsidR="00F772BE" w:rsidRPr="00BF192D" w:rsidRDefault="00F772BE" w:rsidP="00F772BE">
      <w:pPr>
        <w:ind w:left="360"/>
        <w:rPr>
          <w:rFonts w:asciiTheme="minorHAnsi" w:hAnsiTheme="minorHAnsi" w:cstheme="minorHAnsi"/>
          <w:szCs w:val="24"/>
        </w:rPr>
      </w:pPr>
      <w:r w:rsidRPr="00BF192D">
        <w:rPr>
          <w:rFonts w:asciiTheme="minorHAnsi" w:hAnsiTheme="minorHAnsi" w:cstheme="minorHAnsi"/>
          <w:szCs w:val="24"/>
        </w:rPr>
        <w:t>“Why are we in this state?  Has it not been increased gradually?  It seems the Council has been negligent in not increasing costs each year.  Will it not be more difficult to do it now, with a doubling?”</w:t>
      </w:r>
    </w:p>
    <w:p w14:paraId="03B4A7D3" w14:textId="77777777" w:rsidR="00F772BE" w:rsidRPr="00BF192D" w:rsidRDefault="00F772BE" w:rsidP="00F772BE">
      <w:pPr>
        <w:ind w:left="360"/>
        <w:jc w:val="both"/>
        <w:rPr>
          <w:rFonts w:asciiTheme="minorHAnsi" w:hAnsiTheme="minorHAnsi" w:cstheme="minorHAnsi"/>
        </w:rPr>
      </w:pPr>
      <w:r w:rsidRPr="00BF192D">
        <w:rPr>
          <w:rFonts w:asciiTheme="minorHAnsi" w:hAnsiTheme="minorHAnsi" w:cstheme="minorHAnsi"/>
          <w:szCs w:val="24"/>
        </w:rPr>
        <w:t>“It seems this will impact some groups more than others.”</w:t>
      </w:r>
    </w:p>
    <w:p w14:paraId="44970BD0" w14:textId="77777777" w:rsidR="00F772BE" w:rsidRPr="00BF192D" w:rsidRDefault="00F772BE" w:rsidP="00F772BE">
      <w:pPr>
        <w:ind w:left="360"/>
        <w:jc w:val="both"/>
        <w:rPr>
          <w:rFonts w:asciiTheme="minorHAnsi" w:hAnsiTheme="minorHAnsi" w:cstheme="minorHAnsi"/>
          <w:szCs w:val="24"/>
        </w:rPr>
      </w:pPr>
      <w:r w:rsidRPr="00BF192D">
        <w:rPr>
          <w:rFonts w:asciiTheme="minorHAnsi" w:hAnsiTheme="minorHAnsi" w:cstheme="minorHAnsi"/>
        </w:rPr>
        <w:t xml:space="preserve">. </w:t>
      </w:r>
    </w:p>
    <w:p w14:paraId="71AD134F" w14:textId="77777777" w:rsidR="00F772BE" w:rsidRPr="00EE3F5C" w:rsidRDefault="00F772BE"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Budget Proposal: Residential Parking Permits</w:t>
      </w:r>
    </w:p>
    <w:p w14:paraId="17CABB5B" w14:textId="77777777" w:rsidR="00F772BE" w:rsidRPr="009C7DF8" w:rsidRDefault="00F772BE" w:rsidP="00F772BE">
      <w:pPr>
        <w:jc w:val="both"/>
        <w:rPr>
          <w:rFonts w:asciiTheme="minorHAnsi" w:hAnsiTheme="minorHAnsi" w:cstheme="minorHAnsi"/>
          <w:b/>
          <w:bCs/>
          <w:szCs w:val="24"/>
          <w:u w:val="single"/>
        </w:rPr>
      </w:pPr>
      <w:r w:rsidRPr="009C7DF8">
        <w:rPr>
          <w:rFonts w:asciiTheme="minorHAnsi" w:hAnsiTheme="minorHAnsi" w:cstheme="minorHAnsi"/>
          <w:b/>
          <w:bCs/>
          <w:szCs w:val="24"/>
          <w:u w:val="single"/>
        </w:rPr>
        <w:t>Proposal Summary</w:t>
      </w:r>
    </w:p>
    <w:p w14:paraId="57825D10" w14:textId="77777777" w:rsidR="00F772BE" w:rsidRPr="009C7DF8" w:rsidRDefault="00F772BE" w:rsidP="00F772BE">
      <w:pPr>
        <w:rPr>
          <w:rFonts w:asciiTheme="minorHAnsi" w:hAnsiTheme="minorHAnsi" w:cstheme="minorHAnsi"/>
          <w:szCs w:val="24"/>
        </w:rPr>
      </w:pPr>
      <w:r w:rsidRPr="009C7DF8">
        <w:rPr>
          <w:rFonts w:asciiTheme="minorHAnsi" w:hAnsiTheme="minorHAnsi" w:cstheme="minorHAnsi"/>
          <w:szCs w:val="24"/>
        </w:rPr>
        <w:t>The Council offers parking permits as a service to residents in specific areas across the city. Resident permits facilitate parking in designated permit bays within particular streets, or zones, in the city. This service includes administering the relevant type and number of permits to applicants, monitoring vehicles parking in restricted areas to ensure these areas are only used by permit holders and support for the operation of the permit schemes. The amount charged by the Council does not cover the cost of delivering the service, which includes ensuring that people without a permit do not use resident parking bays.</w:t>
      </w:r>
    </w:p>
    <w:p w14:paraId="3F3901D5" w14:textId="77777777" w:rsidR="00F772BE" w:rsidRPr="009C7DF8" w:rsidRDefault="00F772BE" w:rsidP="00F772BE">
      <w:pPr>
        <w:rPr>
          <w:rFonts w:asciiTheme="minorHAnsi" w:hAnsiTheme="minorHAnsi" w:cstheme="minorHAnsi"/>
          <w:szCs w:val="24"/>
        </w:rPr>
      </w:pPr>
      <w:r w:rsidRPr="009C7DF8">
        <w:rPr>
          <w:rFonts w:asciiTheme="minorHAnsi" w:hAnsiTheme="minorHAnsi" w:cstheme="minorHAnsi"/>
          <w:szCs w:val="24"/>
        </w:rPr>
        <w:t>It is proposed that the cost of a first permit should increase from £30 to £35, and a second permit increase from £80 to £120. The cost in Cardiff would remain in line with what other major UK cities charge.</w:t>
      </w:r>
    </w:p>
    <w:p w14:paraId="1990FEF2" w14:textId="4AF3217C" w:rsidR="00F772BE" w:rsidRPr="009C7DF8" w:rsidRDefault="00F772BE" w:rsidP="00E63112">
      <w:pPr>
        <w:jc w:val="both"/>
        <w:rPr>
          <w:rFonts w:asciiTheme="minorHAnsi" w:hAnsiTheme="minorHAnsi" w:cstheme="minorHAnsi"/>
          <w:szCs w:val="24"/>
        </w:rPr>
      </w:pPr>
      <w:r w:rsidRPr="009C7DF8">
        <w:rPr>
          <w:rFonts w:asciiTheme="minorHAnsi" w:hAnsiTheme="minorHAnsi" w:cstheme="minorHAnsi"/>
          <w:szCs w:val="24"/>
        </w:rPr>
        <w:t xml:space="preserve">The presenter explained the need to install, operate, maintain and reinforce the residential parking permit scheme.  </w:t>
      </w:r>
    </w:p>
    <w:p w14:paraId="6A915C68" w14:textId="77777777" w:rsidR="00F772BE" w:rsidRPr="009C7DF8" w:rsidRDefault="00F772BE" w:rsidP="00F772BE">
      <w:pPr>
        <w:spacing w:line="252" w:lineRule="auto"/>
        <w:jc w:val="both"/>
        <w:rPr>
          <w:rFonts w:asciiTheme="minorHAnsi" w:hAnsiTheme="minorHAnsi" w:cstheme="minorHAnsi"/>
          <w:b/>
          <w:bCs/>
          <w:szCs w:val="24"/>
          <w:u w:val="single"/>
        </w:rPr>
      </w:pPr>
      <w:r w:rsidRPr="009C7DF8">
        <w:rPr>
          <w:rFonts w:asciiTheme="minorHAnsi" w:hAnsiTheme="minorHAnsi" w:cstheme="minorHAnsi"/>
          <w:b/>
          <w:bCs/>
          <w:szCs w:val="24"/>
          <w:u w:val="single"/>
        </w:rPr>
        <w:t>Discussion Summary</w:t>
      </w:r>
    </w:p>
    <w:p w14:paraId="65930175" w14:textId="77777777" w:rsidR="00F772BE" w:rsidRPr="009C7DF8" w:rsidRDefault="00F772BE" w:rsidP="00F772BE">
      <w:pPr>
        <w:jc w:val="both"/>
        <w:rPr>
          <w:rFonts w:asciiTheme="minorHAnsi" w:hAnsiTheme="minorHAnsi" w:cstheme="minorHAnsi"/>
          <w:szCs w:val="24"/>
        </w:rPr>
      </w:pPr>
      <w:r w:rsidRPr="009C7DF8">
        <w:rPr>
          <w:rFonts w:asciiTheme="minorHAnsi" w:hAnsiTheme="minorHAnsi" w:cstheme="minorHAnsi"/>
          <w:szCs w:val="24"/>
        </w:rPr>
        <w:t>The parking disparity across the city was briefly discussed (“They get a parking space for free”), as was the lack of sufficient parking capacity in Butetown, which has been exacerbated by local road and building works. These works have also affected public transport (bus) options and routes, impacting older residents.</w:t>
      </w:r>
    </w:p>
    <w:p w14:paraId="53ABD320" w14:textId="77777777" w:rsidR="00F772BE" w:rsidRPr="009C7DF8" w:rsidRDefault="00F772BE" w:rsidP="00F772BE">
      <w:pPr>
        <w:jc w:val="both"/>
        <w:rPr>
          <w:rFonts w:asciiTheme="minorHAnsi" w:hAnsiTheme="minorHAnsi" w:cstheme="minorHAnsi"/>
          <w:szCs w:val="24"/>
        </w:rPr>
      </w:pPr>
      <w:r w:rsidRPr="009C7DF8">
        <w:rPr>
          <w:rFonts w:asciiTheme="minorHAnsi" w:hAnsiTheme="minorHAnsi" w:cstheme="minorHAnsi"/>
          <w:szCs w:val="24"/>
        </w:rPr>
        <w:t>It was queried whether it would be possible to increase temporary parking capacity within the resident parking scheme, focussing on areas which are under-used by residents in the working day.</w:t>
      </w:r>
    </w:p>
    <w:p w14:paraId="01CF4281" w14:textId="77777777" w:rsidR="00F772BE" w:rsidRPr="009C7DF8" w:rsidRDefault="00F772BE" w:rsidP="00F772BE">
      <w:pPr>
        <w:rPr>
          <w:rFonts w:asciiTheme="minorHAnsi" w:hAnsiTheme="minorHAnsi" w:cstheme="minorHAnsi"/>
          <w:szCs w:val="24"/>
        </w:rPr>
      </w:pPr>
      <w:r w:rsidRPr="009C7DF8">
        <w:rPr>
          <w:rFonts w:asciiTheme="minorHAnsi" w:hAnsiTheme="minorHAnsi" w:cstheme="minorHAnsi"/>
          <w:szCs w:val="24"/>
        </w:rPr>
        <w:lastRenderedPageBreak/>
        <w:t xml:space="preserve">Another point of discussion was visitor parking permits. The process was seen as off-putting due to the type of questions being asked, with the decrease in visitors impacting older people. </w:t>
      </w:r>
    </w:p>
    <w:p w14:paraId="0736F41B" w14:textId="77777777" w:rsidR="00F772BE" w:rsidRPr="009C7DF8" w:rsidRDefault="00F772BE" w:rsidP="00F772BE">
      <w:pPr>
        <w:rPr>
          <w:rFonts w:asciiTheme="minorHAnsi" w:hAnsiTheme="minorHAnsi" w:cstheme="minorHAnsi"/>
          <w:szCs w:val="24"/>
        </w:rPr>
      </w:pPr>
      <w:r w:rsidRPr="009C7DF8">
        <w:rPr>
          <w:rFonts w:asciiTheme="minorHAnsi" w:hAnsiTheme="minorHAnsi" w:cstheme="minorHAnsi"/>
          <w:szCs w:val="24"/>
        </w:rPr>
        <w:t>There was also concern about the practicalities of using the current parking-ticket machines, and a request that the Age Friendly groups are consulted prior to adoption.</w:t>
      </w:r>
    </w:p>
    <w:p w14:paraId="623F6DDA" w14:textId="77777777" w:rsidR="00F772BE" w:rsidRPr="009C7DF8" w:rsidRDefault="00F772BE" w:rsidP="00F772BE">
      <w:pPr>
        <w:spacing w:line="252" w:lineRule="auto"/>
        <w:jc w:val="both"/>
        <w:rPr>
          <w:rFonts w:asciiTheme="minorHAnsi" w:hAnsiTheme="minorHAnsi" w:cstheme="minorHAnsi"/>
          <w:szCs w:val="24"/>
        </w:rPr>
      </w:pPr>
      <w:r w:rsidRPr="009C7DF8">
        <w:rPr>
          <w:rFonts w:asciiTheme="minorHAnsi" w:hAnsiTheme="minorHAnsi" w:cstheme="minorHAnsi"/>
          <w:szCs w:val="24"/>
        </w:rPr>
        <w:t xml:space="preserve">The following are the key points discussed with relevant quotes: </w:t>
      </w:r>
    </w:p>
    <w:p w14:paraId="36661DF3" w14:textId="77777777" w:rsidR="00F772BE" w:rsidRPr="009C7DF8" w:rsidRDefault="00F772BE" w:rsidP="00F772BE">
      <w:pPr>
        <w:pStyle w:val="ListParagraph"/>
        <w:numPr>
          <w:ilvl w:val="0"/>
          <w:numId w:val="24"/>
        </w:numPr>
        <w:spacing w:line="360" w:lineRule="auto"/>
        <w:jc w:val="both"/>
        <w:rPr>
          <w:rFonts w:asciiTheme="minorHAnsi" w:hAnsiTheme="minorHAnsi" w:cstheme="minorHAnsi"/>
          <w:i/>
          <w:iCs/>
        </w:rPr>
      </w:pPr>
      <w:r w:rsidRPr="009C7DF8">
        <w:rPr>
          <w:rFonts w:asciiTheme="minorHAnsi" w:hAnsiTheme="minorHAnsi" w:cstheme="minorHAnsi"/>
          <w:i/>
          <w:iCs/>
        </w:rPr>
        <w:t>Lack of parking capacity</w:t>
      </w:r>
    </w:p>
    <w:p w14:paraId="09D57BDE" w14:textId="7938A2C4" w:rsidR="00F772BE" w:rsidRPr="00E63112" w:rsidRDefault="00F772BE" w:rsidP="00E63112">
      <w:pPr>
        <w:pStyle w:val="ListParagraph"/>
        <w:spacing w:line="252" w:lineRule="auto"/>
        <w:ind w:left="357"/>
        <w:contextualSpacing w:val="0"/>
        <w:jc w:val="both"/>
        <w:rPr>
          <w:rFonts w:asciiTheme="minorHAnsi" w:hAnsiTheme="minorHAnsi" w:cstheme="minorHAnsi"/>
        </w:rPr>
      </w:pPr>
      <w:r w:rsidRPr="009C7DF8">
        <w:rPr>
          <w:rFonts w:asciiTheme="minorHAnsi" w:hAnsiTheme="minorHAnsi" w:cstheme="minorHAnsi"/>
        </w:rPr>
        <w:t>“You’ve got limited place to park.”</w:t>
      </w:r>
    </w:p>
    <w:p w14:paraId="64B6E2AD" w14:textId="43789D7E" w:rsidR="00F772BE" w:rsidRPr="00E63112" w:rsidRDefault="00F772BE" w:rsidP="00E63112">
      <w:pPr>
        <w:pStyle w:val="ListParagraph"/>
        <w:spacing w:line="252" w:lineRule="auto"/>
        <w:ind w:left="357"/>
        <w:contextualSpacing w:val="0"/>
        <w:jc w:val="both"/>
        <w:rPr>
          <w:rFonts w:asciiTheme="minorHAnsi" w:hAnsiTheme="minorHAnsi" w:cstheme="minorHAnsi"/>
        </w:rPr>
      </w:pPr>
      <w:r w:rsidRPr="009C7DF8">
        <w:rPr>
          <w:rFonts w:asciiTheme="minorHAnsi" w:hAnsiTheme="minorHAnsi" w:cstheme="minorHAnsi"/>
        </w:rPr>
        <w:t>“In Butetown there’s a high crime rate, but you can’t keep an eye on your car, you can’t park nearby.  And there’s building work.  Trying to find a parking space is a nightmare.”</w:t>
      </w:r>
    </w:p>
    <w:p w14:paraId="5723034D" w14:textId="77777777" w:rsidR="00F772BE" w:rsidRPr="009C7DF8" w:rsidRDefault="00F772BE" w:rsidP="00E63112">
      <w:pPr>
        <w:pStyle w:val="ListParagraph"/>
        <w:spacing w:line="252" w:lineRule="auto"/>
        <w:ind w:left="357"/>
        <w:contextualSpacing w:val="0"/>
        <w:jc w:val="both"/>
        <w:rPr>
          <w:rFonts w:asciiTheme="minorHAnsi" w:hAnsiTheme="minorHAnsi" w:cstheme="minorHAnsi"/>
        </w:rPr>
      </w:pPr>
      <w:r w:rsidRPr="009C7DF8">
        <w:rPr>
          <w:rFonts w:asciiTheme="minorHAnsi" w:hAnsiTheme="minorHAnsi" w:cstheme="minorHAnsi"/>
        </w:rPr>
        <w:t xml:space="preserve">“We should have a discount [on the permit price] for the inconvenience of the roadworks by us.  It stops our parking, it’s a problem.”  </w:t>
      </w:r>
    </w:p>
    <w:p w14:paraId="754295DC" w14:textId="77777777" w:rsidR="00F772BE" w:rsidRPr="009C7DF8" w:rsidRDefault="00F772BE" w:rsidP="00F772BE">
      <w:pPr>
        <w:pStyle w:val="ListParagraph"/>
        <w:spacing w:line="252" w:lineRule="auto"/>
        <w:ind w:left="360"/>
        <w:jc w:val="both"/>
        <w:rPr>
          <w:rFonts w:asciiTheme="minorHAnsi" w:hAnsiTheme="minorHAnsi" w:cstheme="minorHAnsi"/>
        </w:rPr>
      </w:pPr>
    </w:p>
    <w:p w14:paraId="167C008D" w14:textId="77777777" w:rsidR="00F772BE" w:rsidRPr="009C7DF8" w:rsidRDefault="00F772BE" w:rsidP="00F772BE">
      <w:pPr>
        <w:pStyle w:val="ListParagraph"/>
        <w:numPr>
          <w:ilvl w:val="0"/>
          <w:numId w:val="24"/>
        </w:numPr>
        <w:spacing w:line="360" w:lineRule="auto"/>
        <w:jc w:val="both"/>
        <w:rPr>
          <w:rFonts w:asciiTheme="minorHAnsi" w:hAnsiTheme="minorHAnsi" w:cstheme="minorHAnsi"/>
          <w:i/>
          <w:iCs/>
        </w:rPr>
      </w:pPr>
      <w:r w:rsidRPr="009C7DF8">
        <w:rPr>
          <w:rFonts w:asciiTheme="minorHAnsi" w:hAnsiTheme="minorHAnsi" w:cstheme="minorHAnsi"/>
          <w:i/>
          <w:iCs/>
        </w:rPr>
        <w:t>Query re option to increase parking capacity</w:t>
      </w:r>
    </w:p>
    <w:p w14:paraId="2E2DDCCB" w14:textId="77777777" w:rsidR="00F772BE" w:rsidRPr="009C7DF8" w:rsidRDefault="00F772BE" w:rsidP="00F772BE">
      <w:pPr>
        <w:pStyle w:val="ListParagraph"/>
        <w:spacing w:line="252" w:lineRule="auto"/>
        <w:ind w:left="360"/>
        <w:jc w:val="both"/>
        <w:rPr>
          <w:rFonts w:asciiTheme="minorHAnsi" w:hAnsiTheme="minorHAnsi" w:cstheme="minorHAnsi"/>
        </w:rPr>
      </w:pPr>
      <w:r w:rsidRPr="009C7DF8">
        <w:rPr>
          <w:rFonts w:asciiTheme="minorHAnsi" w:hAnsiTheme="minorHAnsi" w:cstheme="minorHAnsi"/>
        </w:rPr>
        <w:t>“Is there any way residential spaces could be made more available for short-term parking?  There are roads where all the resident parking bays are empty all day.”</w:t>
      </w:r>
    </w:p>
    <w:p w14:paraId="307C1ABC" w14:textId="77777777" w:rsidR="00F772BE" w:rsidRPr="009C7DF8" w:rsidRDefault="00F772BE" w:rsidP="00F772BE">
      <w:pPr>
        <w:pStyle w:val="ListParagraph"/>
        <w:spacing w:line="252" w:lineRule="auto"/>
        <w:ind w:left="360"/>
        <w:jc w:val="both"/>
        <w:rPr>
          <w:rFonts w:asciiTheme="minorHAnsi" w:hAnsiTheme="minorHAnsi" w:cstheme="minorHAnsi"/>
        </w:rPr>
      </w:pPr>
    </w:p>
    <w:p w14:paraId="241A609C" w14:textId="77777777" w:rsidR="00F772BE" w:rsidRPr="009C7DF8" w:rsidRDefault="00F772BE" w:rsidP="00F772BE">
      <w:pPr>
        <w:pStyle w:val="ListParagraph"/>
        <w:numPr>
          <w:ilvl w:val="0"/>
          <w:numId w:val="24"/>
        </w:numPr>
        <w:spacing w:line="360" w:lineRule="auto"/>
        <w:jc w:val="both"/>
        <w:rPr>
          <w:rFonts w:asciiTheme="minorHAnsi" w:hAnsiTheme="minorHAnsi" w:cstheme="minorHAnsi"/>
        </w:rPr>
      </w:pPr>
      <w:r w:rsidRPr="009C7DF8">
        <w:rPr>
          <w:rFonts w:asciiTheme="minorHAnsi" w:hAnsiTheme="minorHAnsi" w:cstheme="minorHAnsi"/>
          <w:i/>
          <w:iCs/>
        </w:rPr>
        <w:t>Difficulties with visitor permits</w:t>
      </w:r>
    </w:p>
    <w:p w14:paraId="22F910FF" w14:textId="77777777" w:rsidR="00F772BE" w:rsidRPr="009C7DF8" w:rsidRDefault="00F772BE" w:rsidP="00F772BE">
      <w:pPr>
        <w:pStyle w:val="ListParagraph"/>
        <w:spacing w:line="252" w:lineRule="auto"/>
        <w:ind w:left="360"/>
        <w:jc w:val="both"/>
        <w:rPr>
          <w:rFonts w:asciiTheme="minorHAnsi" w:hAnsiTheme="minorHAnsi" w:cstheme="minorHAnsi"/>
        </w:rPr>
      </w:pPr>
      <w:r w:rsidRPr="009C7DF8">
        <w:rPr>
          <w:rFonts w:asciiTheme="minorHAnsi" w:hAnsiTheme="minorHAnsi" w:cstheme="minorHAnsi"/>
        </w:rPr>
        <w:t>“When people come to see you that’s a nightmare. (Gives an example:) She had visitors, she’s purchased all this visitor parking, but they don’t use it, because they don’t want to put their details in the phone.  They don’t trust it.  Why not use the parking ticket machines to issue Visitor Permits?”</w:t>
      </w:r>
    </w:p>
    <w:p w14:paraId="480DD5B0" w14:textId="77777777" w:rsidR="00F772BE" w:rsidRPr="009C7DF8" w:rsidRDefault="00F772BE" w:rsidP="00F772BE">
      <w:pPr>
        <w:ind w:left="360"/>
        <w:jc w:val="both"/>
        <w:rPr>
          <w:rFonts w:asciiTheme="minorHAnsi" w:hAnsiTheme="minorHAnsi" w:cstheme="minorHAnsi"/>
          <w:szCs w:val="24"/>
        </w:rPr>
      </w:pPr>
      <w:r w:rsidRPr="009C7DF8">
        <w:rPr>
          <w:rFonts w:asciiTheme="minorHAnsi" w:hAnsiTheme="minorHAnsi" w:cstheme="minorHAnsi"/>
          <w:szCs w:val="24"/>
        </w:rPr>
        <w:t>“It’s another barrier for older people.  It increases isolation, because people aren’t coming to see you.”</w:t>
      </w:r>
    </w:p>
    <w:p w14:paraId="55CB8C9D" w14:textId="77777777" w:rsidR="00F772BE" w:rsidRPr="009C7DF8" w:rsidRDefault="00F772BE" w:rsidP="00F772BE">
      <w:pPr>
        <w:pStyle w:val="ListParagraph"/>
        <w:numPr>
          <w:ilvl w:val="0"/>
          <w:numId w:val="24"/>
        </w:numPr>
        <w:jc w:val="both"/>
        <w:rPr>
          <w:rFonts w:asciiTheme="minorHAnsi" w:hAnsiTheme="minorHAnsi" w:cstheme="minorHAnsi"/>
          <w:i/>
          <w:iCs/>
        </w:rPr>
      </w:pPr>
      <w:r w:rsidRPr="009C7DF8">
        <w:rPr>
          <w:rFonts w:asciiTheme="minorHAnsi" w:hAnsiTheme="minorHAnsi" w:cstheme="minorHAnsi"/>
          <w:i/>
          <w:iCs/>
        </w:rPr>
        <w:t>Lack of suitable alternative travel options, and the impact on the elderly</w:t>
      </w:r>
    </w:p>
    <w:p w14:paraId="7CDE4E67" w14:textId="77777777" w:rsidR="00F772BE" w:rsidRPr="009C7DF8" w:rsidRDefault="00F772BE" w:rsidP="00F772BE">
      <w:pPr>
        <w:ind w:left="360"/>
        <w:jc w:val="both"/>
        <w:rPr>
          <w:rFonts w:asciiTheme="minorHAnsi" w:hAnsiTheme="minorHAnsi" w:cstheme="minorHAnsi"/>
          <w:szCs w:val="24"/>
        </w:rPr>
      </w:pPr>
      <w:r w:rsidRPr="009C7DF8">
        <w:rPr>
          <w:rFonts w:asciiTheme="minorHAnsi" w:hAnsiTheme="minorHAnsi" w:cstheme="minorHAnsi"/>
          <w:szCs w:val="24"/>
        </w:rPr>
        <w:t>The bus service in Butetown is inadequate and keeps changing: “Elderly having to walk from Lloyd George Street, not Bute Street, due to the changes.  They’ve got to walk, go under a bridge and about 15 steps they’ve got to walk down.  Why are they doing the work in the worst months, when it’s freezing? The older people are struggling with it all.”</w:t>
      </w:r>
    </w:p>
    <w:p w14:paraId="7772D0C8" w14:textId="77777777" w:rsidR="00F772BE" w:rsidRPr="009C7DF8" w:rsidRDefault="00F772BE" w:rsidP="00F772BE">
      <w:pPr>
        <w:pStyle w:val="ListParagraph"/>
        <w:numPr>
          <w:ilvl w:val="0"/>
          <w:numId w:val="24"/>
        </w:numPr>
        <w:spacing w:line="360" w:lineRule="auto"/>
        <w:jc w:val="both"/>
        <w:rPr>
          <w:rFonts w:asciiTheme="minorHAnsi" w:hAnsiTheme="minorHAnsi" w:cstheme="minorHAnsi"/>
        </w:rPr>
      </w:pPr>
      <w:r w:rsidRPr="009C7DF8">
        <w:rPr>
          <w:rFonts w:asciiTheme="minorHAnsi" w:hAnsiTheme="minorHAnsi" w:cstheme="minorHAnsi"/>
          <w:i/>
          <w:iCs/>
        </w:rPr>
        <w:t>Ease of use of parking ticket machines for the elderly</w:t>
      </w:r>
    </w:p>
    <w:p w14:paraId="0AC0832B" w14:textId="77777777" w:rsidR="00F772BE" w:rsidRPr="009C7DF8" w:rsidRDefault="00F772BE" w:rsidP="00F772BE">
      <w:pPr>
        <w:pStyle w:val="ListParagraph"/>
        <w:ind w:left="360"/>
        <w:jc w:val="both"/>
        <w:rPr>
          <w:rFonts w:asciiTheme="minorHAnsi" w:hAnsiTheme="minorHAnsi" w:cstheme="minorHAnsi"/>
        </w:rPr>
      </w:pPr>
      <w:r w:rsidRPr="009C7DF8">
        <w:rPr>
          <w:rFonts w:asciiTheme="minorHAnsi" w:hAnsiTheme="minorHAnsi" w:cstheme="minorHAnsi"/>
        </w:rPr>
        <w:t>“We have concerns about the tiny buttons on the current machines.  Please age-proof it.  Can we see and test it before you introduce any new ones?  Please ask us!”</w:t>
      </w:r>
    </w:p>
    <w:p w14:paraId="1674BB80" w14:textId="77777777" w:rsidR="00F772BE" w:rsidRPr="009C7DF8" w:rsidRDefault="00F772BE" w:rsidP="00F772BE">
      <w:pPr>
        <w:jc w:val="both"/>
        <w:rPr>
          <w:rFonts w:asciiTheme="minorHAnsi" w:hAnsiTheme="minorHAnsi" w:cstheme="minorHAnsi"/>
          <w:szCs w:val="24"/>
        </w:rPr>
      </w:pPr>
    </w:p>
    <w:p w14:paraId="595C124F" w14:textId="77777777" w:rsidR="00E63112" w:rsidRDefault="00E63112">
      <w:pPr>
        <w:rPr>
          <w:rFonts w:asciiTheme="majorHAnsi" w:hAnsiTheme="majorHAnsi" w:cstheme="majorHAnsi"/>
          <w:color w:val="2F5496" w:themeColor="accent1" w:themeShade="BF"/>
          <w:sz w:val="26"/>
          <w:szCs w:val="26"/>
        </w:rPr>
      </w:pPr>
      <w:r>
        <w:rPr>
          <w:rFonts w:asciiTheme="majorHAnsi" w:hAnsiTheme="majorHAnsi" w:cstheme="majorHAnsi"/>
          <w:color w:val="2F5496" w:themeColor="accent1" w:themeShade="BF"/>
          <w:sz w:val="26"/>
          <w:szCs w:val="26"/>
        </w:rPr>
        <w:br w:type="page"/>
      </w:r>
    </w:p>
    <w:p w14:paraId="1749DDCB" w14:textId="75A1C052" w:rsidR="00F772BE" w:rsidRPr="00EE3F5C" w:rsidRDefault="00F772BE"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lastRenderedPageBreak/>
        <w:t>Summary and AOB</w:t>
      </w:r>
    </w:p>
    <w:p w14:paraId="07CE6262" w14:textId="77777777" w:rsidR="00F772BE" w:rsidRPr="009C7DF8" w:rsidRDefault="00F772BE" w:rsidP="00F772BE">
      <w:pPr>
        <w:jc w:val="both"/>
        <w:rPr>
          <w:rFonts w:asciiTheme="minorHAnsi" w:hAnsiTheme="minorHAnsi" w:cstheme="minorHAnsi"/>
        </w:rPr>
      </w:pPr>
      <w:r w:rsidRPr="009C7DF8">
        <w:rPr>
          <w:rFonts w:asciiTheme="minorHAnsi" w:hAnsiTheme="minorHAnsi" w:cstheme="minorHAnsi"/>
        </w:rPr>
        <w:t>Participants had the opportunity to hear presentations for each proposal, raise questions, points and issues about the proposals or other areas of concern. There were requests for increased information for some EIAs to support a considered response.</w:t>
      </w:r>
    </w:p>
    <w:p w14:paraId="13A0EE78" w14:textId="77777777" w:rsidR="00F772BE" w:rsidRPr="009C7DF8" w:rsidRDefault="00F772BE" w:rsidP="00F772BE">
      <w:pPr>
        <w:jc w:val="both"/>
        <w:rPr>
          <w:rFonts w:asciiTheme="minorHAnsi" w:hAnsiTheme="minorHAnsi" w:cstheme="minorHAnsi"/>
        </w:rPr>
      </w:pPr>
      <w:r w:rsidRPr="009C7DF8">
        <w:rPr>
          <w:rFonts w:asciiTheme="minorHAnsi" w:hAnsiTheme="minorHAnsi" w:cstheme="minorHAnsi"/>
        </w:rPr>
        <w:t>No further topics or points were raised at the end of the session.</w:t>
      </w:r>
    </w:p>
    <w:p w14:paraId="1FE93329" w14:textId="77777777" w:rsidR="00F772BE" w:rsidRPr="009C7DF8" w:rsidRDefault="00F772BE" w:rsidP="00F772BE">
      <w:pPr>
        <w:jc w:val="both"/>
        <w:rPr>
          <w:rFonts w:asciiTheme="minorHAnsi" w:hAnsiTheme="minorHAnsi" w:cstheme="minorHAnsi"/>
        </w:rPr>
      </w:pPr>
      <w:r w:rsidRPr="009C7DF8">
        <w:rPr>
          <w:rFonts w:asciiTheme="minorHAnsi" w:hAnsiTheme="minorHAnsi" w:cstheme="minorHAnsi"/>
        </w:rPr>
        <w:t xml:space="preserve">The Chair told the session that the EIAs would be reviewed in the light of the discussions, and that each consultation was part of a learning process. </w:t>
      </w:r>
    </w:p>
    <w:p w14:paraId="5155C207" w14:textId="77777777" w:rsidR="00316F9F" w:rsidRPr="009C7DF8" w:rsidRDefault="00316F9F" w:rsidP="00F772BE">
      <w:pPr>
        <w:pStyle w:val="Heading2"/>
        <w:rPr>
          <w:rFonts w:asciiTheme="minorHAnsi" w:hAnsiTheme="minorHAnsi" w:cstheme="minorHAnsi"/>
          <w:b/>
          <w:bCs/>
          <w:sz w:val="28"/>
          <w:szCs w:val="28"/>
        </w:rPr>
      </w:pPr>
    </w:p>
    <w:p w14:paraId="511B2224" w14:textId="6C248D83" w:rsidR="00F772BE" w:rsidRPr="00EE3F5C" w:rsidRDefault="00F772BE"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Email submissions for the Involvement Session</w:t>
      </w:r>
    </w:p>
    <w:p w14:paraId="18F9AA3A" w14:textId="77777777" w:rsidR="00F772BE" w:rsidRPr="009C7DF8" w:rsidRDefault="00F772BE" w:rsidP="00F772BE">
      <w:pPr>
        <w:jc w:val="both"/>
        <w:rPr>
          <w:rFonts w:asciiTheme="minorHAnsi" w:hAnsiTheme="minorHAnsi" w:cstheme="minorHAnsi"/>
          <w:szCs w:val="24"/>
        </w:rPr>
      </w:pPr>
      <w:r w:rsidRPr="009C7DF8">
        <w:rPr>
          <w:rFonts w:asciiTheme="minorHAnsi" w:hAnsiTheme="minorHAnsi" w:cstheme="minorHAnsi"/>
        </w:rPr>
        <w:t>a)</w:t>
      </w:r>
      <w:r w:rsidRPr="009C7DF8">
        <w:rPr>
          <w:rFonts w:asciiTheme="minorHAnsi" w:hAnsiTheme="minorHAnsi" w:cstheme="minorHAnsi"/>
          <w:szCs w:val="24"/>
        </w:rPr>
        <w:t xml:space="preserve"> From: Emma J. Lawton, Co-Chair of the Women’s Art Association of Wales</w:t>
      </w:r>
    </w:p>
    <w:p w14:paraId="3D04432B" w14:textId="77777777" w:rsidR="00F772BE" w:rsidRPr="009C7DF8" w:rsidRDefault="00F772BE" w:rsidP="00F772BE">
      <w:pPr>
        <w:jc w:val="both"/>
        <w:rPr>
          <w:rFonts w:asciiTheme="minorHAnsi" w:hAnsiTheme="minorHAnsi" w:cstheme="minorHAnsi"/>
          <w:szCs w:val="24"/>
        </w:rPr>
      </w:pPr>
      <w:r w:rsidRPr="009C7DF8">
        <w:rPr>
          <w:rFonts w:asciiTheme="minorHAnsi" w:hAnsiTheme="minorHAnsi" w:cstheme="minorHAnsi"/>
          <w:szCs w:val="24"/>
        </w:rPr>
        <w:t xml:space="preserve">I am Co Chair [of the Women’s Art Association of Wales]. I [am] also [responding] as an artist and user at Llanover Hall over many years since the 80’s and especially so since [the development of life-changing disabilities].  </w:t>
      </w:r>
    </w:p>
    <w:p w14:paraId="6791A920" w14:textId="77777777" w:rsidR="00F772BE" w:rsidRPr="009C7DF8" w:rsidRDefault="00F772BE" w:rsidP="00F772BE">
      <w:pPr>
        <w:jc w:val="both"/>
        <w:rPr>
          <w:rFonts w:asciiTheme="minorHAnsi" w:hAnsiTheme="minorHAnsi" w:cstheme="minorHAnsi"/>
          <w:szCs w:val="24"/>
        </w:rPr>
      </w:pPr>
      <w:r w:rsidRPr="009C7DF8">
        <w:rPr>
          <w:rFonts w:asciiTheme="minorHAnsi" w:hAnsiTheme="minorHAnsi" w:cstheme="minorHAnsi"/>
          <w:szCs w:val="24"/>
        </w:rPr>
        <w:t>I too believe strongly that removing the one member from staff from the office at Llanover and the proposal to replace her with an advice  telephone line’ for Users presents a health and safety risk at the art centre and is contravenes the equal access clause in the Equalities Act whereby people with special needs, disabilities, elderly who need one to one contact and assistance with course applications on line and information will be excluded from the personal support they need.</w:t>
      </w:r>
    </w:p>
    <w:p w14:paraId="5A122F07" w14:textId="77777777" w:rsidR="00F772BE" w:rsidRPr="009C7DF8" w:rsidRDefault="00F772BE" w:rsidP="00F772BE">
      <w:pPr>
        <w:jc w:val="both"/>
        <w:rPr>
          <w:rFonts w:asciiTheme="minorHAnsi" w:hAnsiTheme="minorHAnsi" w:cstheme="minorHAnsi"/>
          <w:szCs w:val="24"/>
        </w:rPr>
      </w:pPr>
      <w:r w:rsidRPr="009C7DF8">
        <w:rPr>
          <w:rFonts w:asciiTheme="minorHAnsi" w:hAnsiTheme="minorHAnsi" w:cstheme="minorHAnsi"/>
          <w:szCs w:val="24"/>
        </w:rPr>
        <w:t>Please include this point and email from me also. The proposed vast increase of termly course fees is unattainable and unreasonable for disabled and low-income users also.</w:t>
      </w:r>
    </w:p>
    <w:p w14:paraId="06A309CC" w14:textId="77777777" w:rsidR="00F772BE" w:rsidRPr="009C7DF8" w:rsidRDefault="00F772BE" w:rsidP="00F772BE">
      <w:pPr>
        <w:jc w:val="both"/>
        <w:rPr>
          <w:rFonts w:asciiTheme="minorHAnsi" w:hAnsiTheme="minorHAnsi" w:cstheme="minorHAnsi"/>
          <w:szCs w:val="24"/>
        </w:rPr>
      </w:pPr>
      <w:r w:rsidRPr="009C7DF8">
        <w:rPr>
          <w:rFonts w:asciiTheme="minorHAnsi" w:hAnsiTheme="minorHAnsi" w:cstheme="minorHAnsi"/>
          <w:szCs w:val="24"/>
        </w:rPr>
        <w:t>Also there Care Charges go up in amount monthly which is with no cap exceeding the Care component amount received from PiP.</w:t>
      </w:r>
    </w:p>
    <w:p w14:paraId="37BB79F4" w14:textId="77777777" w:rsidR="00F772BE" w:rsidRPr="009C7DF8" w:rsidRDefault="00F772BE" w:rsidP="00F772BE">
      <w:pPr>
        <w:spacing w:line="252" w:lineRule="auto"/>
        <w:jc w:val="both"/>
        <w:rPr>
          <w:rFonts w:asciiTheme="minorHAnsi" w:hAnsiTheme="minorHAnsi" w:cstheme="minorHAnsi"/>
          <w:szCs w:val="24"/>
        </w:rPr>
      </w:pPr>
    </w:p>
    <w:p w14:paraId="2E424AE0" w14:textId="77777777" w:rsidR="00F772BE" w:rsidRPr="009C7DF8" w:rsidRDefault="00F772BE" w:rsidP="00F772BE">
      <w:pPr>
        <w:spacing w:line="252" w:lineRule="auto"/>
        <w:jc w:val="both"/>
        <w:rPr>
          <w:rFonts w:asciiTheme="minorHAnsi" w:hAnsiTheme="minorHAnsi" w:cstheme="minorHAnsi"/>
          <w:szCs w:val="24"/>
        </w:rPr>
      </w:pPr>
      <w:r w:rsidRPr="009C7DF8">
        <w:rPr>
          <w:rFonts w:asciiTheme="minorHAnsi" w:hAnsiTheme="minorHAnsi" w:cstheme="minorHAnsi"/>
          <w:szCs w:val="24"/>
        </w:rPr>
        <w:t>b) From: Jilly Hicks, a committee member for the Women’s Arts Association of Wales, based at Llanover Hall Art Centre, Milky Road, Canton Cardiff.</w:t>
      </w:r>
    </w:p>
    <w:p w14:paraId="403F46EC" w14:textId="77777777" w:rsidR="00F772BE" w:rsidRPr="009C7DF8" w:rsidRDefault="00F772BE" w:rsidP="00F772BE">
      <w:pPr>
        <w:spacing w:line="252" w:lineRule="auto"/>
        <w:jc w:val="both"/>
        <w:rPr>
          <w:rFonts w:asciiTheme="minorHAnsi" w:hAnsiTheme="minorHAnsi" w:cstheme="minorHAnsi"/>
          <w:szCs w:val="24"/>
        </w:rPr>
      </w:pPr>
      <w:r w:rsidRPr="009C7DF8">
        <w:rPr>
          <w:rFonts w:asciiTheme="minorHAnsi" w:hAnsiTheme="minorHAnsi" w:cstheme="minorHAnsi"/>
          <w:szCs w:val="24"/>
        </w:rPr>
        <w:t>Following a personal response to the proposed cuts, as a committee member of WAAW and a lifelong user of Llanover Hall, l think it is essential to have human presence in the office.  </w:t>
      </w:r>
    </w:p>
    <w:p w14:paraId="56909384" w14:textId="77777777" w:rsidR="00F772BE" w:rsidRPr="009C7DF8" w:rsidRDefault="00F772BE" w:rsidP="00F772BE">
      <w:pPr>
        <w:spacing w:line="252" w:lineRule="auto"/>
        <w:jc w:val="both"/>
        <w:rPr>
          <w:rFonts w:asciiTheme="minorHAnsi" w:hAnsiTheme="minorHAnsi" w:cstheme="minorHAnsi"/>
          <w:szCs w:val="24"/>
        </w:rPr>
      </w:pPr>
      <w:r w:rsidRPr="009C7DF8">
        <w:rPr>
          <w:rFonts w:asciiTheme="minorHAnsi" w:hAnsiTheme="minorHAnsi" w:cstheme="minorHAnsi"/>
          <w:szCs w:val="24"/>
        </w:rPr>
        <w:t>The office is always busy for public contact and with the proposed changes to use online, l feel it will have a detrimental impact on the use of the centre.</w:t>
      </w:r>
    </w:p>
    <w:p w14:paraId="0378093F" w14:textId="77777777" w:rsidR="00F772BE" w:rsidRPr="009C7DF8" w:rsidRDefault="00F772BE" w:rsidP="00F772BE">
      <w:pPr>
        <w:spacing w:line="252" w:lineRule="auto"/>
        <w:jc w:val="both"/>
        <w:rPr>
          <w:rFonts w:asciiTheme="minorHAnsi" w:hAnsiTheme="minorHAnsi" w:cstheme="minorHAnsi"/>
          <w:szCs w:val="24"/>
        </w:rPr>
      </w:pPr>
      <w:r w:rsidRPr="009C7DF8">
        <w:rPr>
          <w:rFonts w:asciiTheme="minorHAnsi" w:hAnsiTheme="minorHAnsi" w:cstheme="minorHAnsi"/>
          <w:szCs w:val="24"/>
        </w:rPr>
        <w:t>Online is really useful for busy parents but other age groups like to be hands on and visit and chat about the services on offer. </w:t>
      </w:r>
    </w:p>
    <w:p w14:paraId="2F0764A5" w14:textId="77777777" w:rsidR="00F772BE" w:rsidRPr="009C7DF8" w:rsidRDefault="00F772BE" w:rsidP="00F772BE">
      <w:pPr>
        <w:spacing w:line="252" w:lineRule="auto"/>
        <w:jc w:val="both"/>
        <w:rPr>
          <w:rFonts w:asciiTheme="minorHAnsi" w:hAnsiTheme="minorHAnsi" w:cstheme="minorHAnsi"/>
          <w:szCs w:val="24"/>
        </w:rPr>
      </w:pPr>
      <w:r w:rsidRPr="009C7DF8">
        <w:rPr>
          <w:rFonts w:asciiTheme="minorHAnsi" w:hAnsiTheme="minorHAnsi" w:cstheme="minorHAnsi"/>
          <w:szCs w:val="24"/>
        </w:rPr>
        <w:t>The booking line is already experiencing long waits without added pressures of enquiries. </w:t>
      </w:r>
    </w:p>
    <w:p w14:paraId="5F0598D8" w14:textId="6F49AF9F" w:rsidR="00A64F24" w:rsidRPr="00442E18" w:rsidRDefault="00A64F24" w:rsidP="002E7B87">
      <w:pPr>
        <w:pStyle w:val="Heading2"/>
      </w:pPr>
      <w:r w:rsidRPr="00077AAB">
        <w:rPr>
          <w:szCs w:val="24"/>
        </w:rPr>
        <w:br w:type="page"/>
      </w:r>
    </w:p>
    <w:p w14:paraId="05C9AC31" w14:textId="77777777" w:rsidR="00685728" w:rsidRDefault="00685728" w:rsidP="00B25339">
      <w:pPr>
        <w:spacing w:after="0"/>
        <w:jc w:val="center"/>
        <w:rPr>
          <w:b/>
          <w:bCs/>
          <w:color w:val="002060"/>
          <w:sz w:val="40"/>
          <w:szCs w:val="40"/>
        </w:rPr>
      </w:pPr>
      <w:r w:rsidRPr="00864595">
        <w:rPr>
          <w:rFonts w:ascii="Arial" w:hAnsi="Arial" w:cs="Arial"/>
          <w:b/>
          <w:noProof/>
          <w:lang w:eastAsia="en-GB"/>
        </w:rPr>
        <w:lastRenderedPageBreak/>
        <w:drawing>
          <wp:inline distT="0" distB="0" distL="0" distR="0" wp14:anchorId="0077D93E" wp14:editId="24DF98D0">
            <wp:extent cx="1304925" cy="575404"/>
            <wp:effectExtent l="0" t="0" r="0" b="0"/>
            <wp:docPr id="1" name="Picture 1" descr="A blue numbers and a person on a white backgroun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A blue numbers and a person on a white background&#10;&#10;Description automatically generated"/>
                    <pic:cNvPicPr/>
                  </pic:nvPicPr>
                  <pic:blipFill>
                    <a:blip r:embed="rId86" cstate="print">
                      <a:extLst>
                        <a:ext uri="{28A0092B-C50C-407E-A947-70E740481C1C}">
                          <a14:useLocalDpi xmlns:a14="http://schemas.microsoft.com/office/drawing/2010/main" val="0"/>
                        </a:ext>
                      </a:extLst>
                    </a:blip>
                    <a:stretch>
                      <a:fillRect/>
                    </a:stretch>
                  </pic:blipFill>
                  <pic:spPr>
                    <a:xfrm>
                      <a:off x="0" y="0"/>
                      <a:ext cx="1317011" cy="580733"/>
                    </a:xfrm>
                    <a:prstGeom prst="rect">
                      <a:avLst/>
                    </a:prstGeom>
                  </pic:spPr>
                </pic:pic>
              </a:graphicData>
            </a:graphic>
          </wp:inline>
        </w:drawing>
      </w:r>
    </w:p>
    <w:p w14:paraId="7B72E189" w14:textId="00B6F460" w:rsidR="00B25339" w:rsidRPr="00EE3F5C" w:rsidRDefault="00B25339" w:rsidP="00EE3F5C">
      <w:pPr>
        <w:pStyle w:val="Heading2"/>
        <w:rPr>
          <w:sz w:val="28"/>
          <w:szCs w:val="28"/>
        </w:rPr>
      </w:pPr>
      <w:bookmarkStart w:id="109" w:name="_Toc190194165"/>
      <w:r w:rsidRPr="00EE3F5C">
        <w:rPr>
          <w:sz w:val="28"/>
          <w:szCs w:val="28"/>
        </w:rPr>
        <w:t>C3SC Minority Ethnic Communities (MEC) Involvement Session, 22 January 2025</w:t>
      </w:r>
      <w:bookmarkEnd w:id="109"/>
    </w:p>
    <w:p w14:paraId="01433098" w14:textId="77777777" w:rsidR="00B25339" w:rsidRPr="00E57EB1" w:rsidRDefault="00B25339" w:rsidP="00B25339">
      <w:pPr>
        <w:rPr>
          <w:rFonts w:ascii="Arial" w:hAnsi="Arial" w:cs="Arial"/>
          <w:sz w:val="18"/>
          <w:szCs w:val="18"/>
        </w:rPr>
      </w:pPr>
    </w:p>
    <w:p w14:paraId="258AE6FE" w14:textId="28F8CE29" w:rsidR="00B25339" w:rsidRPr="008A0207" w:rsidRDefault="00B25339" w:rsidP="008A0207">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Background</w:t>
      </w:r>
    </w:p>
    <w:p w14:paraId="5CCC5AB4" w14:textId="77777777" w:rsidR="00B25339" w:rsidRPr="00E63112" w:rsidRDefault="00B25339" w:rsidP="00E63112">
      <w:pPr>
        <w:spacing w:line="252" w:lineRule="auto"/>
        <w:jc w:val="both"/>
        <w:rPr>
          <w:rFonts w:asciiTheme="minorHAnsi" w:hAnsiTheme="minorHAnsi" w:cstheme="minorHAnsi"/>
          <w:szCs w:val="24"/>
        </w:rPr>
      </w:pPr>
      <w:r w:rsidRPr="00E63112">
        <w:rPr>
          <w:rFonts w:asciiTheme="minorHAnsi" w:hAnsiTheme="minorHAnsi" w:cstheme="minorHAnsi"/>
          <w:szCs w:val="24"/>
        </w:rPr>
        <w:t>Cardiff Third Sector Council (C3SC) is the local body that supports voluntary organisations and groups in Cardiff and enables inclusive local volunteering and community action.  C3SC aims to provide advice, information and support that enables voluntary organisations and groups to make a bigger difference together. C3SC has a long-held trusted role in providing a collective voluntary sector and community voice to support effective community participation and engagement in Cardiff.</w:t>
      </w:r>
    </w:p>
    <w:p w14:paraId="26C084F8" w14:textId="77777777" w:rsidR="00B25339" w:rsidRPr="00E63112" w:rsidRDefault="00B25339" w:rsidP="00E63112">
      <w:pPr>
        <w:spacing w:line="252" w:lineRule="auto"/>
        <w:jc w:val="both"/>
        <w:rPr>
          <w:rFonts w:asciiTheme="minorHAnsi" w:hAnsiTheme="minorHAnsi" w:cstheme="minorHAnsi"/>
          <w:szCs w:val="24"/>
        </w:rPr>
      </w:pPr>
      <w:r w:rsidRPr="00E63112">
        <w:rPr>
          <w:rFonts w:asciiTheme="minorHAnsi" w:hAnsiTheme="minorHAnsi" w:cstheme="minorHAnsi"/>
          <w:szCs w:val="24"/>
        </w:rPr>
        <w:t>Over the past operational year, C3SC’s support to statutory sector partners has included working with voluntary and community groups to include a broader range of experience and views, including the views of minoritised and disadvantaged people, to help shape strategic plans and priorities - such as the Cardiff &amp; Vale Regional Partnership Board’s Population Needs Assessment and the Cardiff &amp; Vale University Health Board’s Shaping Our Future Wellbeing Strategy. C3SC have also provided collective responses to Cardiff Council consultations, such as the last Strategic Equality Plan.</w:t>
      </w:r>
    </w:p>
    <w:p w14:paraId="42B9EA85" w14:textId="77777777" w:rsidR="00B25339" w:rsidRPr="00AF638C" w:rsidRDefault="00B25339" w:rsidP="00B25339">
      <w:pPr>
        <w:jc w:val="both"/>
        <w:rPr>
          <w:rFonts w:ascii="Arial" w:hAnsi="Arial" w:cs="Arial"/>
          <w:szCs w:val="24"/>
        </w:rPr>
      </w:pPr>
    </w:p>
    <w:p w14:paraId="7166D4A5" w14:textId="77777777" w:rsidR="00B25339" w:rsidRPr="00EE3F5C" w:rsidRDefault="00B25339"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 xml:space="preserve">Event Information </w:t>
      </w:r>
    </w:p>
    <w:p w14:paraId="10F8A01A" w14:textId="77777777" w:rsidR="00B25339" w:rsidRPr="00E63112" w:rsidRDefault="00B25339" w:rsidP="00E63112">
      <w:pPr>
        <w:spacing w:line="252" w:lineRule="auto"/>
        <w:jc w:val="both"/>
        <w:rPr>
          <w:rFonts w:asciiTheme="minorHAnsi" w:hAnsiTheme="minorHAnsi" w:cstheme="minorHAnsi"/>
          <w:szCs w:val="24"/>
        </w:rPr>
      </w:pPr>
      <w:r w:rsidRPr="00E63112">
        <w:rPr>
          <w:rFonts w:asciiTheme="minorHAnsi" w:hAnsiTheme="minorHAnsi" w:cstheme="minorHAnsi"/>
          <w:szCs w:val="24"/>
        </w:rPr>
        <w:t>In partnership with Cardiff Council’s Research &amp; Engagement Centre (CREC), C3SC organised and facilitated the Minority Ethnic Communities (MEC) ‘Involvement Session’ on the 22nd of January 2025 at Butetown Community Centre. The session focused on gathering feedback on the Council’s budget proposals for 2025/26, particularly those identified as potentially having a disproportionately greater impact on Minority Ethnic Communities (MEC). These were identified after Council Officers reviewed each budget proposal and undertook Equality Impact Assessments (EIAs) where required to evaluate how different groups might be affected.  </w:t>
      </w:r>
    </w:p>
    <w:p w14:paraId="2D22B720" w14:textId="4E0F3935" w:rsidR="00B25339" w:rsidRPr="00E63112" w:rsidRDefault="00B25339" w:rsidP="00E63112">
      <w:pPr>
        <w:spacing w:line="252" w:lineRule="auto"/>
        <w:jc w:val="both"/>
        <w:rPr>
          <w:rFonts w:asciiTheme="minorHAnsi" w:hAnsiTheme="minorHAnsi" w:cstheme="minorHAnsi"/>
          <w:szCs w:val="24"/>
        </w:rPr>
      </w:pPr>
      <w:r w:rsidRPr="00E63112">
        <w:rPr>
          <w:rFonts w:asciiTheme="minorHAnsi" w:hAnsiTheme="minorHAnsi" w:cstheme="minorHAnsi"/>
          <w:szCs w:val="24"/>
        </w:rPr>
        <w:t xml:space="preserve">C3SC was asked to recruit 12-15 participants from across the diverse ethnic communities' group in Cardiff through an Expression of Interest form, where applicants responded to questions regarding their interest and understanding of the issues faced by diverse communities across different demographics in Cardiff, through direct and work/volunteer experience. The EOI form was shared across C3SC members with a targeted approach to community groups from the following communities:  </w:t>
      </w:r>
    </w:p>
    <w:p w14:paraId="27D80A83" w14:textId="77777777" w:rsidR="00B25339" w:rsidRPr="008A0207" w:rsidRDefault="00B25339" w:rsidP="00B25339">
      <w:pPr>
        <w:numPr>
          <w:ilvl w:val="0"/>
          <w:numId w:val="39"/>
        </w:numPr>
        <w:spacing w:after="0" w:line="240" w:lineRule="auto"/>
        <w:rPr>
          <w:rFonts w:asciiTheme="minorHAnsi" w:eastAsia="Times New Roman" w:hAnsiTheme="minorHAnsi" w:cstheme="minorHAnsi"/>
          <w:lang w:eastAsia="en-GB"/>
          <w14:ligatures w14:val="none"/>
        </w:rPr>
      </w:pPr>
      <w:r w:rsidRPr="008A0207">
        <w:rPr>
          <w:rFonts w:asciiTheme="minorHAnsi" w:eastAsia="Times New Roman" w:hAnsiTheme="minorHAnsi" w:cstheme="minorHAnsi"/>
          <w:lang w:eastAsia="en-GB"/>
          <w14:ligatures w14:val="none"/>
        </w:rPr>
        <w:t>African, African Caribbean and British African communities</w:t>
      </w:r>
    </w:p>
    <w:p w14:paraId="26180CCC" w14:textId="77777777" w:rsidR="00B25339" w:rsidRPr="008A0207" w:rsidRDefault="00B25339" w:rsidP="00B25339">
      <w:pPr>
        <w:numPr>
          <w:ilvl w:val="0"/>
          <w:numId w:val="39"/>
        </w:numPr>
        <w:spacing w:after="0" w:line="240" w:lineRule="auto"/>
        <w:rPr>
          <w:rFonts w:asciiTheme="minorHAnsi" w:eastAsia="Times New Roman" w:hAnsiTheme="minorHAnsi" w:cstheme="minorHAnsi"/>
          <w:lang w:eastAsia="en-GB"/>
          <w14:ligatures w14:val="none"/>
        </w:rPr>
      </w:pPr>
      <w:r w:rsidRPr="008A0207">
        <w:rPr>
          <w:rFonts w:asciiTheme="minorHAnsi" w:eastAsia="Times New Roman" w:hAnsiTheme="minorHAnsi" w:cstheme="minorHAnsi"/>
          <w:lang w:eastAsia="en-GB"/>
          <w14:ligatures w14:val="none"/>
        </w:rPr>
        <w:t xml:space="preserve">Somali and other Muslim communities </w:t>
      </w:r>
    </w:p>
    <w:p w14:paraId="03AFB359" w14:textId="77777777" w:rsidR="00B25339" w:rsidRPr="008A0207" w:rsidRDefault="00B25339" w:rsidP="00B25339">
      <w:pPr>
        <w:numPr>
          <w:ilvl w:val="0"/>
          <w:numId w:val="39"/>
        </w:numPr>
        <w:spacing w:after="0" w:line="240" w:lineRule="auto"/>
        <w:rPr>
          <w:rFonts w:asciiTheme="minorHAnsi" w:eastAsia="Times New Roman" w:hAnsiTheme="minorHAnsi" w:cstheme="minorHAnsi"/>
          <w:lang w:eastAsia="en-GB"/>
          <w14:ligatures w14:val="none"/>
        </w:rPr>
      </w:pPr>
      <w:r w:rsidRPr="008A0207">
        <w:rPr>
          <w:rFonts w:asciiTheme="minorHAnsi" w:eastAsia="Times New Roman" w:hAnsiTheme="minorHAnsi" w:cstheme="minorHAnsi"/>
          <w:lang w:eastAsia="en-GB"/>
          <w14:ligatures w14:val="none"/>
        </w:rPr>
        <w:t xml:space="preserve">Bangladeshi community </w:t>
      </w:r>
    </w:p>
    <w:p w14:paraId="06800A85" w14:textId="77777777" w:rsidR="00B25339" w:rsidRPr="008A0207" w:rsidRDefault="00B25339" w:rsidP="00B25339">
      <w:pPr>
        <w:numPr>
          <w:ilvl w:val="0"/>
          <w:numId w:val="39"/>
        </w:numPr>
        <w:spacing w:after="0" w:line="240" w:lineRule="auto"/>
        <w:rPr>
          <w:rFonts w:asciiTheme="minorHAnsi" w:eastAsia="Times New Roman" w:hAnsiTheme="minorHAnsi" w:cstheme="minorHAnsi"/>
          <w:lang w:eastAsia="en-GB"/>
          <w14:ligatures w14:val="none"/>
        </w:rPr>
      </w:pPr>
      <w:r w:rsidRPr="008A0207">
        <w:rPr>
          <w:rFonts w:asciiTheme="minorHAnsi" w:eastAsia="Times New Roman" w:hAnsiTheme="minorHAnsi" w:cstheme="minorHAnsi"/>
          <w:lang w:eastAsia="en-GB"/>
          <w14:ligatures w14:val="none"/>
        </w:rPr>
        <w:t>Southeast Asian communities</w:t>
      </w:r>
    </w:p>
    <w:p w14:paraId="792031BB" w14:textId="77777777" w:rsidR="00B25339" w:rsidRPr="008A0207" w:rsidRDefault="00B25339" w:rsidP="00B25339">
      <w:pPr>
        <w:numPr>
          <w:ilvl w:val="0"/>
          <w:numId w:val="39"/>
        </w:numPr>
        <w:spacing w:after="0" w:line="240" w:lineRule="auto"/>
        <w:rPr>
          <w:rFonts w:asciiTheme="minorHAnsi" w:eastAsia="Times New Roman" w:hAnsiTheme="minorHAnsi" w:cstheme="minorHAnsi"/>
          <w:lang w:eastAsia="en-GB"/>
          <w14:ligatures w14:val="none"/>
        </w:rPr>
      </w:pPr>
      <w:r w:rsidRPr="008A0207">
        <w:rPr>
          <w:rFonts w:asciiTheme="minorHAnsi" w:eastAsia="Times New Roman" w:hAnsiTheme="minorHAnsi" w:cstheme="minorHAnsi"/>
          <w:lang w:eastAsia="en-GB"/>
          <w14:ligatures w14:val="none"/>
        </w:rPr>
        <w:t>Chinese / Hong Kong communities</w:t>
      </w:r>
    </w:p>
    <w:p w14:paraId="6320D395" w14:textId="77777777" w:rsidR="00B25339" w:rsidRPr="008A0207" w:rsidRDefault="00B25339" w:rsidP="00B25339">
      <w:pPr>
        <w:numPr>
          <w:ilvl w:val="0"/>
          <w:numId w:val="39"/>
        </w:numPr>
        <w:spacing w:after="0" w:line="240" w:lineRule="auto"/>
        <w:rPr>
          <w:rFonts w:asciiTheme="minorHAnsi" w:eastAsia="Times New Roman" w:hAnsiTheme="minorHAnsi" w:cstheme="minorHAnsi"/>
          <w:lang w:eastAsia="en-GB"/>
          <w14:ligatures w14:val="none"/>
        </w:rPr>
      </w:pPr>
      <w:r w:rsidRPr="008A0207">
        <w:rPr>
          <w:rFonts w:asciiTheme="minorHAnsi" w:eastAsia="Times New Roman" w:hAnsiTheme="minorHAnsi" w:cstheme="minorHAnsi"/>
          <w:lang w:eastAsia="en-GB"/>
          <w14:ligatures w14:val="none"/>
        </w:rPr>
        <w:lastRenderedPageBreak/>
        <w:t>Hindu/ Sikh community</w:t>
      </w:r>
    </w:p>
    <w:p w14:paraId="7D61F6AF" w14:textId="77777777" w:rsidR="00B25339" w:rsidRPr="008A0207" w:rsidRDefault="00B25339" w:rsidP="00B25339">
      <w:pPr>
        <w:numPr>
          <w:ilvl w:val="0"/>
          <w:numId w:val="39"/>
        </w:numPr>
        <w:spacing w:after="0" w:line="240" w:lineRule="auto"/>
        <w:rPr>
          <w:rFonts w:asciiTheme="minorHAnsi" w:eastAsia="Times New Roman" w:hAnsiTheme="minorHAnsi" w:cstheme="minorHAnsi"/>
          <w:lang w:eastAsia="en-GB"/>
          <w14:ligatures w14:val="none"/>
        </w:rPr>
      </w:pPr>
      <w:r w:rsidRPr="008A0207">
        <w:rPr>
          <w:rFonts w:asciiTheme="minorHAnsi" w:eastAsia="Times New Roman" w:hAnsiTheme="minorHAnsi" w:cstheme="minorHAnsi"/>
          <w:lang w:eastAsia="en-GB"/>
          <w14:ligatures w14:val="none"/>
        </w:rPr>
        <w:t>Eastern European/Ukrainian community</w:t>
      </w:r>
    </w:p>
    <w:p w14:paraId="32418592" w14:textId="77777777" w:rsidR="00B25339" w:rsidRPr="008A0207" w:rsidRDefault="00B25339" w:rsidP="00B25339">
      <w:pPr>
        <w:numPr>
          <w:ilvl w:val="0"/>
          <w:numId w:val="39"/>
        </w:numPr>
        <w:spacing w:after="0" w:line="240" w:lineRule="auto"/>
        <w:rPr>
          <w:rFonts w:asciiTheme="minorHAnsi" w:eastAsia="Times New Roman" w:hAnsiTheme="minorHAnsi" w:cstheme="minorHAnsi"/>
          <w:lang w:eastAsia="en-GB"/>
          <w14:ligatures w14:val="none"/>
        </w:rPr>
      </w:pPr>
      <w:r w:rsidRPr="008A0207">
        <w:rPr>
          <w:rFonts w:asciiTheme="minorHAnsi" w:eastAsia="Times New Roman" w:hAnsiTheme="minorHAnsi" w:cstheme="minorHAnsi"/>
          <w:lang w:val="es-ES" w:eastAsia="en-GB"/>
          <w14:ligatures w14:val="none"/>
        </w:rPr>
        <w:t>Latino American community</w:t>
      </w:r>
    </w:p>
    <w:p w14:paraId="16ADFE65" w14:textId="77777777" w:rsidR="00B25339" w:rsidRPr="008A0207" w:rsidRDefault="00B25339" w:rsidP="00B25339">
      <w:pPr>
        <w:numPr>
          <w:ilvl w:val="0"/>
          <w:numId w:val="39"/>
        </w:numPr>
        <w:spacing w:after="0" w:line="240" w:lineRule="auto"/>
        <w:rPr>
          <w:rFonts w:asciiTheme="minorHAnsi" w:eastAsia="Times New Roman" w:hAnsiTheme="minorHAnsi" w:cstheme="minorHAnsi"/>
          <w:lang w:eastAsia="en-GB"/>
          <w14:ligatures w14:val="none"/>
        </w:rPr>
      </w:pPr>
      <w:r w:rsidRPr="008A0207">
        <w:rPr>
          <w:rFonts w:asciiTheme="minorHAnsi" w:eastAsia="Times New Roman" w:hAnsiTheme="minorHAnsi" w:cstheme="minorHAnsi"/>
          <w:lang w:eastAsia="en-GB"/>
          <w14:ligatures w14:val="none"/>
        </w:rPr>
        <w:t>Gypsy and Traveller communities</w:t>
      </w:r>
    </w:p>
    <w:p w14:paraId="2C051FB1" w14:textId="77777777" w:rsidR="00B25339" w:rsidRPr="008A0207" w:rsidRDefault="00B25339" w:rsidP="00B25339">
      <w:pPr>
        <w:numPr>
          <w:ilvl w:val="0"/>
          <w:numId w:val="39"/>
        </w:numPr>
        <w:spacing w:after="0" w:line="240" w:lineRule="auto"/>
        <w:rPr>
          <w:rFonts w:asciiTheme="minorHAnsi" w:eastAsia="Times New Roman" w:hAnsiTheme="minorHAnsi" w:cstheme="minorHAnsi"/>
          <w:lang w:eastAsia="en-GB"/>
          <w14:ligatures w14:val="none"/>
        </w:rPr>
      </w:pPr>
      <w:r w:rsidRPr="008A0207">
        <w:rPr>
          <w:rFonts w:asciiTheme="minorHAnsi" w:eastAsia="Times New Roman" w:hAnsiTheme="minorHAnsi" w:cstheme="minorHAnsi"/>
          <w:lang w:eastAsia="en-GB"/>
          <w14:ligatures w14:val="none"/>
        </w:rPr>
        <w:t xml:space="preserve">Asylum seekers and Refugees from diverse communities </w:t>
      </w:r>
    </w:p>
    <w:p w14:paraId="5B9D8937" w14:textId="77777777" w:rsidR="00B25339" w:rsidRPr="008A0207" w:rsidRDefault="00B25339" w:rsidP="00B25339">
      <w:pPr>
        <w:numPr>
          <w:ilvl w:val="0"/>
          <w:numId w:val="39"/>
        </w:numPr>
        <w:spacing w:after="0" w:line="240" w:lineRule="auto"/>
        <w:rPr>
          <w:rFonts w:asciiTheme="minorHAnsi" w:eastAsia="Times New Roman" w:hAnsiTheme="minorHAnsi" w:cstheme="minorHAnsi"/>
          <w:lang w:eastAsia="en-GB"/>
          <w14:ligatures w14:val="none"/>
        </w:rPr>
      </w:pPr>
      <w:r w:rsidRPr="008A0207">
        <w:rPr>
          <w:rFonts w:asciiTheme="minorHAnsi" w:eastAsia="Times New Roman" w:hAnsiTheme="minorHAnsi" w:cstheme="minorHAnsi"/>
          <w:lang w:eastAsia="en-GB"/>
          <w14:ligatures w14:val="none"/>
        </w:rPr>
        <w:t>Jewish community</w:t>
      </w:r>
    </w:p>
    <w:p w14:paraId="45A5DA7F" w14:textId="77777777" w:rsidR="00B25339" w:rsidRPr="008A0207" w:rsidRDefault="00B25339" w:rsidP="00B25339">
      <w:pPr>
        <w:numPr>
          <w:ilvl w:val="0"/>
          <w:numId w:val="39"/>
        </w:numPr>
        <w:spacing w:after="0" w:line="240" w:lineRule="auto"/>
        <w:rPr>
          <w:rFonts w:asciiTheme="minorHAnsi" w:eastAsia="Times New Roman" w:hAnsiTheme="minorHAnsi" w:cstheme="minorHAnsi"/>
          <w:lang w:eastAsia="en-GB"/>
          <w14:ligatures w14:val="none"/>
        </w:rPr>
      </w:pPr>
      <w:r w:rsidRPr="008A0207">
        <w:rPr>
          <w:rFonts w:asciiTheme="minorHAnsi" w:eastAsia="Times New Roman" w:hAnsiTheme="minorHAnsi" w:cstheme="minorHAnsi"/>
          <w:lang w:eastAsia="en-GB"/>
          <w14:ligatures w14:val="none"/>
        </w:rPr>
        <w:t>Diverse communities, young people</w:t>
      </w:r>
    </w:p>
    <w:p w14:paraId="06BC19F9" w14:textId="77777777" w:rsidR="00B25339" w:rsidRPr="008A0207" w:rsidRDefault="00B25339" w:rsidP="00B25339">
      <w:pPr>
        <w:numPr>
          <w:ilvl w:val="0"/>
          <w:numId w:val="39"/>
        </w:numPr>
        <w:spacing w:after="0" w:line="240" w:lineRule="auto"/>
        <w:rPr>
          <w:rFonts w:asciiTheme="minorHAnsi" w:eastAsia="Times New Roman" w:hAnsiTheme="minorHAnsi" w:cstheme="minorHAnsi"/>
          <w:lang w:eastAsia="en-GB"/>
          <w14:ligatures w14:val="none"/>
        </w:rPr>
      </w:pPr>
      <w:r w:rsidRPr="008A0207">
        <w:rPr>
          <w:rFonts w:asciiTheme="minorHAnsi" w:eastAsia="Times New Roman" w:hAnsiTheme="minorHAnsi" w:cstheme="minorHAnsi"/>
          <w:lang w:eastAsia="en-GB"/>
          <w14:ligatures w14:val="none"/>
        </w:rPr>
        <w:t>Diverse communities' older people</w:t>
      </w:r>
    </w:p>
    <w:p w14:paraId="793D2525" w14:textId="77777777" w:rsidR="00B25339" w:rsidRPr="008A0207" w:rsidRDefault="00B25339" w:rsidP="00B25339">
      <w:pPr>
        <w:jc w:val="both"/>
        <w:rPr>
          <w:rFonts w:asciiTheme="minorHAnsi" w:hAnsiTheme="minorHAnsi" w:cstheme="minorHAnsi"/>
          <w:szCs w:val="24"/>
        </w:rPr>
      </w:pPr>
    </w:p>
    <w:p w14:paraId="39C6E56B" w14:textId="77777777" w:rsidR="00B25339" w:rsidRPr="00E63112" w:rsidRDefault="00B25339" w:rsidP="00E63112">
      <w:pPr>
        <w:spacing w:line="252" w:lineRule="auto"/>
        <w:jc w:val="both"/>
        <w:rPr>
          <w:rFonts w:asciiTheme="minorHAnsi" w:hAnsiTheme="minorHAnsi" w:cstheme="minorHAnsi"/>
          <w:szCs w:val="24"/>
        </w:rPr>
      </w:pPr>
      <w:r w:rsidRPr="00E63112">
        <w:rPr>
          <w:rFonts w:asciiTheme="minorHAnsi" w:hAnsiTheme="minorHAnsi" w:cstheme="minorHAnsi"/>
          <w:szCs w:val="24"/>
        </w:rPr>
        <w:t xml:space="preserve">From 21 Expressions of Interest received, 16 participants were invited to the session, with 14 attending the “Involvement session” on the 22nd of January.  Collectively, participants represented views from the following communities and demographics according to their Expressions of interest: </w:t>
      </w:r>
    </w:p>
    <w:p w14:paraId="1E5BFFC8" w14:textId="77777777" w:rsidR="00B25339" w:rsidRPr="008A0207" w:rsidRDefault="00B25339" w:rsidP="00426646">
      <w:pPr>
        <w:pStyle w:val="ListParagraph"/>
        <w:numPr>
          <w:ilvl w:val="0"/>
          <w:numId w:val="35"/>
        </w:numPr>
        <w:ind w:left="709"/>
        <w:rPr>
          <w:rFonts w:asciiTheme="minorHAnsi" w:hAnsiTheme="minorHAnsi" w:cstheme="minorHAnsi"/>
        </w:rPr>
      </w:pPr>
      <w:r w:rsidRPr="008A0207">
        <w:rPr>
          <w:rFonts w:asciiTheme="minorHAnsi" w:hAnsiTheme="minorHAnsi" w:cstheme="minorHAnsi"/>
        </w:rPr>
        <w:t>Ethnic Minority Communities: Asian community –including Bangladeshi, Pakistani; Chinese; Malaysian and Hong Kong / African community/ Somali /Ukrainian and Polish Community/ Latino American community /Caribbean community/ Kurds &amp; Arab community</w:t>
      </w:r>
    </w:p>
    <w:p w14:paraId="4A706130" w14:textId="77777777" w:rsidR="00B25339" w:rsidRPr="008A0207" w:rsidRDefault="00B25339" w:rsidP="00426646">
      <w:pPr>
        <w:pStyle w:val="ListParagraph"/>
        <w:numPr>
          <w:ilvl w:val="0"/>
          <w:numId w:val="35"/>
        </w:numPr>
        <w:ind w:left="709"/>
        <w:rPr>
          <w:rFonts w:asciiTheme="minorHAnsi" w:hAnsiTheme="minorHAnsi" w:cstheme="minorHAnsi"/>
        </w:rPr>
      </w:pPr>
      <w:r w:rsidRPr="008A0207">
        <w:rPr>
          <w:rFonts w:asciiTheme="minorHAnsi" w:hAnsiTheme="minorHAnsi" w:cstheme="minorHAnsi"/>
        </w:rPr>
        <w:t>Age: Young People (up to 24 years old) /Adults (25 to 55 years old /Older people (55 and over)</w:t>
      </w:r>
    </w:p>
    <w:p w14:paraId="544D5DDB" w14:textId="77777777" w:rsidR="00B25339" w:rsidRPr="008A0207" w:rsidRDefault="00B25339" w:rsidP="00426646">
      <w:pPr>
        <w:pStyle w:val="ListParagraph"/>
        <w:numPr>
          <w:ilvl w:val="0"/>
          <w:numId w:val="35"/>
        </w:numPr>
        <w:ind w:left="709"/>
        <w:rPr>
          <w:rFonts w:asciiTheme="minorHAnsi" w:hAnsiTheme="minorHAnsi" w:cstheme="minorHAnsi"/>
        </w:rPr>
      </w:pPr>
      <w:r w:rsidRPr="008A0207">
        <w:rPr>
          <w:rFonts w:asciiTheme="minorHAnsi" w:hAnsiTheme="minorHAnsi" w:cstheme="minorHAnsi"/>
        </w:rPr>
        <w:t>Religion belief: Muslim; Christian; Sikh and Buddhist;</w:t>
      </w:r>
    </w:p>
    <w:p w14:paraId="37167838" w14:textId="77777777" w:rsidR="00B25339" w:rsidRPr="008A0207" w:rsidRDefault="00B25339" w:rsidP="00426646">
      <w:pPr>
        <w:pStyle w:val="ListParagraph"/>
        <w:numPr>
          <w:ilvl w:val="0"/>
          <w:numId w:val="35"/>
        </w:numPr>
        <w:ind w:left="709"/>
        <w:rPr>
          <w:rFonts w:asciiTheme="minorHAnsi" w:hAnsiTheme="minorHAnsi" w:cstheme="minorHAnsi"/>
        </w:rPr>
      </w:pPr>
      <w:r w:rsidRPr="008A0207">
        <w:rPr>
          <w:rFonts w:asciiTheme="minorHAnsi" w:hAnsiTheme="minorHAnsi" w:cstheme="minorHAnsi"/>
        </w:rPr>
        <w:t>Gender: Male, Female and Other </w:t>
      </w:r>
    </w:p>
    <w:p w14:paraId="740ED821" w14:textId="77777777" w:rsidR="00B25339" w:rsidRPr="008A0207" w:rsidRDefault="00B25339" w:rsidP="00426646">
      <w:pPr>
        <w:pStyle w:val="ListParagraph"/>
        <w:numPr>
          <w:ilvl w:val="0"/>
          <w:numId w:val="35"/>
        </w:numPr>
        <w:ind w:left="709"/>
        <w:rPr>
          <w:rFonts w:asciiTheme="minorHAnsi" w:hAnsiTheme="minorHAnsi" w:cstheme="minorHAnsi"/>
        </w:rPr>
      </w:pPr>
      <w:r w:rsidRPr="008A0207">
        <w:rPr>
          <w:rFonts w:asciiTheme="minorHAnsi" w:hAnsiTheme="minorHAnsi" w:cstheme="minorHAnsi"/>
        </w:rPr>
        <w:t xml:space="preserve">Local area: Whole of Cardiff, but in particular City and South, Cardiff East, Cardiff Southeast and Cardiff North  </w:t>
      </w:r>
    </w:p>
    <w:p w14:paraId="78865761" w14:textId="77777777" w:rsidR="00B25339" w:rsidRPr="008A0207" w:rsidRDefault="00B25339" w:rsidP="00426646">
      <w:pPr>
        <w:pStyle w:val="ListParagraph"/>
        <w:numPr>
          <w:ilvl w:val="0"/>
          <w:numId w:val="35"/>
        </w:numPr>
        <w:ind w:left="709"/>
        <w:rPr>
          <w:rFonts w:asciiTheme="minorHAnsi" w:hAnsiTheme="minorHAnsi" w:cstheme="minorHAnsi"/>
        </w:rPr>
      </w:pPr>
      <w:r w:rsidRPr="008A0207">
        <w:rPr>
          <w:rFonts w:asciiTheme="minorHAnsi" w:hAnsiTheme="minorHAnsi" w:cstheme="minorHAnsi"/>
        </w:rPr>
        <w:t>Other: People with disabilities and unpaid carers </w:t>
      </w:r>
    </w:p>
    <w:p w14:paraId="54D32BEF" w14:textId="77777777" w:rsidR="00B25339" w:rsidRPr="00426646" w:rsidRDefault="00B25339" w:rsidP="00B25339">
      <w:pPr>
        <w:rPr>
          <w:rFonts w:cs="Calibri"/>
          <w:szCs w:val="24"/>
        </w:rPr>
      </w:pPr>
      <w:r w:rsidRPr="00426646">
        <w:rPr>
          <w:rFonts w:cs="Calibri"/>
          <w:szCs w:val="24"/>
        </w:rPr>
        <w:t xml:space="preserve">The following </w:t>
      </w:r>
      <w:r w:rsidRPr="00426646">
        <w:rPr>
          <w:rFonts w:cs="Calibri"/>
          <w:b/>
          <w:bCs/>
          <w:szCs w:val="24"/>
        </w:rPr>
        <w:t>Agenda</w:t>
      </w:r>
      <w:r w:rsidRPr="00426646">
        <w:rPr>
          <w:rFonts w:cs="Calibri"/>
          <w:szCs w:val="24"/>
        </w:rPr>
        <w:t xml:space="preserve"> was arranged by Cardiff Council with keynote speakers for each one of the proposals discussed:</w:t>
      </w:r>
    </w:p>
    <w:p w14:paraId="444947DD" w14:textId="77777777" w:rsidR="00B25339" w:rsidRPr="00426646" w:rsidRDefault="00B25339" w:rsidP="00B25339">
      <w:pPr>
        <w:pStyle w:val="ListParagraph"/>
        <w:numPr>
          <w:ilvl w:val="0"/>
          <w:numId w:val="28"/>
        </w:numPr>
        <w:spacing w:after="0" w:line="240" w:lineRule="auto"/>
        <w:ind w:right="-100"/>
        <w:rPr>
          <w:rFonts w:cs="Calibri"/>
          <w:bCs/>
        </w:rPr>
      </w:pPr>
      <w:r w:rsidRPr="00426646">
        <w:rPr>
          <w:rFonts w:cs="Calibri"/>
          <w:bCs/>
        </w:rPr>
        <w:t>Welcome and Introductions</w:t>
      </w:r>
    </w:p>
    <w:p w14:paraId="4A56D388" w14:textId="77777777" w:rsidR="00B25339" w:rsidRPr="00426646" w:rsidRDefault="00B25339" w:rsidP="00B25339">
      <w:pPr>
        <w:pStyle w:val="ListParagraph"/>
        <w:numPr>
          <w:ilvl w:val="0"/>
          <w:numId w:val="28"/>
        </w:numPr>
        <w:spacing w:after="0" w:line="240" w:lineRule="auto"/>
        <w:ind w:right="-100"/>
        <w:rPr>
          <w:rFonts w:cs="Calibri"/>
          <w:bCs/>
        </w:rPr>
      </w:pPr>
      <w:r w:rsidRPr="00426646">
        <w:rPr>
          <w:rFonts w:cs="Calibri"/>
          <w:bCs/>
        </w:rPr>
        <w:t>Budget Proposal: Learning for Life</w:t>
      </w:r>
    </w:p>
    <w:p w14:paraId="7FFDF7F9" w14:textId="77777777" w:rsidR="00B25339" w:rsidRPr="00426646" w:rsidRDefault="00B25339" w:rsidP="00B25339">
      <w:pPr>
        <w:pStyle w:val="ListParagraph"/>
        <w:numPr>
          <w:ilvl w:val="0"/>
          <w:numId w:val="28"/>
        </w:numPr>
        <w:spacing w:after="0" w:line="240" w:lineRule="auto"/>
        <w:ind w:right="-100"/>
        <w:rPr>
          <w:rFonts w:cs="Calibri"/>
          <w:bCs/>
        </w:rPr>
      </w:pPr>
      <w:r w:rsidRPr="00426646">
        <w:rPr>
          <w:rFonts w:cs="Calibri"/>
          <w:bCs/>
        </w:rPr>
        <w:t>Budget Proposal: Book Fund</w:t>
      </w:r>
    </w:p>
    <w:p w14:paraId="4D1EF70E" w14:textId="77777777" w:rsidR="00B25339" w:rsidRPr="00426646" w:rsidRDefault="00B25339" w:rsidP="00B25339">
      <w:pPr>
        <w:pStyle w:val="ListParagraph"/>
        <w:numPr>
          <w:ilvl w:val="0"/>
          <w:numId w:val="28"/>
        </w:numPr>
        <w:spacing w:after="0" w:line="240" w:lineRule="auto"/>
        <w:ind w:right="-100"/>
        <w:rPr>
          <w:rFonts w:cs="Calibri"/>
          <w:bCs/>
        </w:rPr>
      </w:pPr>
      <w:r w:rsidRPr="00426646">
        <w:rPr>
          <w:rFonts w:cs="Calibri"/>
          <w:bCs/>
        </w:rPr>
        <w:t>Budget Proposal: Bereavement Service – Fees and Charges</w:t>
      </w:r>
    </w:p>
    <w:p w14:paraId="37F8A7A2" w14:textId="77777777" w:rsidR="00B25339" w:rsidRPr="00426646" w:rsidRDefault="00B25339" w:rsidP="00B25339">
      <w:pPr>
        <w:pStyle w:val="ListParagraph"/>
        <w:numPr>
          <w:ilvl w:val="0"/>
          <w:numId w:val="28"/>
        </w:numPr>
        <w:spacing w:after="0" w:line="240" w:lineRule="auto"/>
        <w:ind w:right="-100"/>
        <w:rPr>
          <w:rFonts w:cs="Calibri"/>
          <w:b/>
        </w:rPr>
      </w:pPr>
      <w:r w:rsidRPr="00426646">
        <w:rPr>
          <w:rFonts w:cs="Calibri"/>
          <w:b/>
        </w:rPr>
        <w:t>BREAK</w:t>
      </w:r>
    </w:p>
    <w:p w14:paraId="5943B9A2" w14:textId="77777777" w:rsidR="00B25339" w:rsidRPr="00426646" w:rsidRDefault="00B25339" w:rsidP="00B25339">
      <w:pPr>
        <w:pStyle w:val="ListParagraph"/>
        <w:numPr>
          <w:ilvl w:val="0"/>
          <w:numId w:val="28"/>
        </w:numPr>
        <w:spacing w:after="0" w:line="240" w:lineRule="auto"/>
        <w:ind w:right="-100"/>
        <w:rPr>
          <w:rFonts w:cs="Calibri"/>
          <w:bCs/>
        </w:rPr>
      </w:pPr>
      <w:r w:rsidRPr="00426646">
        <w:rPr>
          <w:rFonts w:cs="Calibri"/>
          <w:bCs/>
        </w:rPr>
        <w:t>Budget Proposal: Residential Parking Permits</w:t>
      </w:r>
    </w:p>
    <w:p w14:paraId="16355625" w14:textId="77777777" w:rsidR="00B25339" w:rsidRPr="00426646" w:rsidRDefault="00B25339" w:rsidP="00B25339">
      <w:pPr>
        <w:pStyle w:val="ListParagraph"/>
        <w:numPr>
          <w:ilvl w:val="0"/>
          <w:numId w:val="28"/>
        </w:numPr>
        <w:spacing w:after="0" w:line="240" w:lineRule="auto"/>
        <w:ind w:right="-100"/>
        <w:rPr>
          <w:rFonts w:cs="Calibri"/>
          <w:bCs/>
        </w:rPr>
      </w:pPr>
      <w:r w:rsidRPr="00426646">
        <w:rPr>
          <w:rFonts w:cs="Calibri"/>
          <w:bCs/>
        </w:rPr>
        <w:t>Summary and AOB</w:t>
      </w:r>
    </w:p>
    <w:p w14:paraId="17367833" w14:textId="77777777" w:rsidR="00B25339" w:rsidRPr="00426646" w:rsidRDefault="00B25339" w:rsidP="00B25339">
      <w:pPr>
        <w:rPr>
          <w:rFonts w:cs="Calibri"/>
          <w:szCs w:val="24"/>
        </w:rPr>
      </w:pPr>
    </w:p>
    <w:p w14:paraId="1FADFD31" w14:textId="77777777" w:rsidR="00B25339" w:rsidRPr="00EE3F5C" w:rsidRDefault="00B25339"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 xml:space="preserve">Attendees </w:t>
      </w:r>
    </w:p>
    <w:p w14:paraId="70D71145" w14:textId="77777777" w:rsidR="00B25339" w:rsidRPr="00E63112" w:rsidRDefault="00B25339" w:rsidP="00E63112">
      <w:pPr>
        <w:spacing w:line="252" w:lineRule="auto"/>
        <w:jc w:val="both"/>
        <w:rPr>
          <w:rFonts w:asciiTheme="minorHAnsi" w:hAnsiTheme="minorHAnsi" w:cstheme="minorHAnsi"/>
          <w:szCs w:val="24"/>
        </w:rPr>
      </w:pPr>
      <w:r w:rsidRPr="00E63112">
        <w:rPr>
          <w:rFonts w:asciiTheme="minorHAnsi" w:hAnsiTheme="minorHAnsi" w:cstheme="minorHAnsi"/>
          <w:szCs w:val="24"/>
        </w:rPr>
        <w:t xml:space="preserve">Everyone who submitted an EOI was contacted and offered a space based on a maximum of 2 people from the same organisation or group. They were all sent the Agenda and each EIA proposal that had been shared by the Council. </w:t>
      </w:r>
    </w:p>
    <w:p w14:paraId="201C9755" w14:textId="77777777" w:rsidR="00B25339" w:rsidRPr="007029C1" w:rsidRDefault="00B25339" w:rsidP="00B25339">
      <w:pPr>
        <w:rPr>
          <w:rFonts w:ascii="Arial" w:hAnsi="Arial" w:cs="Arial"/>
          <w:szCs w:val="24"/>
        </w:rPr>
      </w:pPr>
      <w:r w:rsidRPr="009C7DF8">
        <w:rPr>
          <w:rFonts w:asciiTheme="majorHAnsi" w:hAnsiTheme="majorHAnsi" w:cstheme="majorHAnsi"/>
          <w:color w:val="2F5496" w:themeColor="accent1" w:themeShade="BF"/>
          <w:sz w:val="26"/>
          <w:szCs w:val="26"/>
        </w:rPr>
        <w:t>Speakers</w:t>
      </w:r>
      <w:r>
        <w:rPr>
          <w:rFonts w:ascii="Arial" w:hAnsi="Arial" w:cs="Arial"/>
          <w:szCs w:val="24"/>
        </w:rPr>
        <w:t xml:space="preserve">: </w:t>
      </w:r>
      <w:r w:rsidRPr="007029C1">
        <w:rPr>
          <w:rFonts w:ascii="Arial" w:hAnsi="Arial" w:cs="Arial"/>
          <w:szCs w:val="24"/>
        </w:rPr>
        <w:t xml:space="preserve"> </w:t>
      </w:r>
    </w:p>
    <w:p w14:paraId="03E64B5C" w14:textId="77777777" w:rsidR="00B25339" w:rsidRPr="00426646" w:rsidRDefault="00B25339" w:rsidP="00B25339">
      <w:pPr>
        <w:pStyle w:val="ListParagraph"/>
        <w:numPr>
          <w:ilvl w:val="0"/>
          <w:numId w:val="21"/>
        </w:numPr>
        <w:rPr>
          <w:rFonts w:asciiTheme="minorHAnsi" w:hAnsiTheme="minorHAnsi" w:cstheme="minorHAnsi"/>
        </w:rPr>
      </w:pPr>
      <w:r w:rsidRPr="00426646">
        <w:rPr>
          <w:rFonts w:asciiTheme="minorHAnsi" w:hAnsiTheme="minorHAnsi" w:cstheme="minorHAnsi"/>
        </w:rPr>
        <w:t>Fergus Logan - District Hub Manager, Cardiff Council</w:t>
      </w:r>
    </w:p>
    <w:p w14:paraId="34E5B3BB" w14:textId="77777777" w:rsidR="00B25339" w:rsidRPr="00426646" w:rsidRDefault="00B25339" w:rsidP="00B25339">
      <w:pPr>
        <w:pStyle w:val="ListParagraph"/>
        <w:numPr>
          <w:ilvl w:val="0"/>
          <w:numId w:val="21"/>
        </w:numPr>
        <w:rPr>
          <w:rFonts w:asciiTheme="minorHAnsi" w:hAnsiTheme="minorHAnsi" w:cstheme="minorHAnsi"/>
        </w:rPr>
      </w:pPr>
      <w:r w:rsidRPr="00426646">
        <w:rPr>
          <w:rFonts w:asciiTheme="minorHAnsi" w:hAnsiTheme="minorHAnsi" w:cstheme="minorHAnsi"/>
        </w:rPr>
        <w:lastRenderedPageBreak/>
        <w:t xml:space="preserve">Martin Birch- OM Bereavement and Registration, Cardiff Council </w:t>
      </w:r>
    </w:p>
    <w:p w14:paraId="6B2CE652" w14:textId="77777777" w:rsidR="00B25339" w:rsidRPr="00426646" w:rsidRDefault="00B25339" w:rsidP="00B25339">
      <w:pPr>
        <w:pStyle w:val="ListParagraph"/>
        <w:numPr>
          <w:ilvl w:val="0"/>
          <w:numId w:val="21"/>
        </w:numPr>
        <w:rPr>
          <w:rFonts w:asciiTheme="minorHAnsi" w:hAnsiTheme="minorHAnsi" w:cstheme="minorHAnsi"/>
        </w:rPr>
      </w:pPr>
      <w:r w:rsidRPr="00426646">
        <w:rPr>
          <w:rFonts w:asciiTheme="minorHAnsi" w:hAnsiTheme="minorHAnsi" w:cstheme="minorHAnsi"/>
        </w:rPr>
        <w:t xml:space="preserve">Chris Hanson – Principal Engineer, Transport Vision Policy and Strategy, Cardiff Council </w:t>
      </w:r>
    </w:p>
    <w:p w14:paraId="348CCC61" w14:textId="77777777" w:rsidR="00B25339" w:rsidRPr="009C7DF8" w:rsidRDefault="00B25339" w:rsidP="00B25339">
      <w:pPr>
        <w:rPr>
          <w:rFonts w:asciiTheme="majorHAnsi" w:hAnsiTheme="majorHAnsi" w:cstheme="majorHAnsi"/>
          <w:color w:val="2F5496" w:themeColor="accent1" w:themeShade="BF"/>
          <w:sz w:val="26"/>
          <w:szCs w:val="26"/>
        </w:rPr>
      </w:pPr>
      <w:r w:rsidRPr="009C7DF8">
        <w:rPr>
          <w:rFonts w:asciiTheme="majorHAnsi" w:hAnsiTheme="majorHAnsi" w:cstheme="majorHAnsi"/>
          <w:color w:val="2F5496" w:themeColor="accent1" w:themeShade="BF"/>
          <w:sz w:val="26"/>
          <w:szCs w:val="26"/>
        </w:rPr>
        <w:t>Facilitators / Supporting Staff</w:t>
      </w:r>
    </w:p>
    <w:p w14:paraId="188970FE" w14:textId="77777777" w:rsidR="00B25339" w:rsidRPr="00426646" w:rsidRDefault="00B25339" w:rsidP="00B25339">
      <w:pPr>
        <w:pStyle w:val="ListParagraph"/>
        <w:numPr>
          <w:ilvl w:val="0"/>
          <w:numId w:val="23"/>
        </w:numPr>
        <w:rPr>
          <w:rFonts w:asciiTheme="minorHAnsi" w:hAnsiTheme="minorHAnsi" w:cstheme="minorHAnsi"/>
        </w:rPr>
      </w:pPr>
      <w:r w:rsidRPr="00426646">
        <w:rPr>
          <w:rFonts w:asciiTheme="minorHAnsi" w:hAnsiTheme="minorHAnsi" w:cstheme="minorHAnsi"/>
        </w:rPr>
        <w:t>Sarah Sparke – Cardiff Council</w:t>
      </w:r>
    </w:p>
    <w:p w14:paraId="6BC08C40" w14:textId="77777777" w:rsidR="00B25339" w:rsidRPr="00426646" w:rsidRDefault="00B25339" w:rsidP="00B25339">
      <w:pPr>
        <w:pStyle w:val="ListParagraph"/>
        <w:numPr>
          <w:ilvl w:val="0"/>
          <w:numId w:val="23"/>
        </w:numPr>
        <w:rPr>
          <w:rFonts w:asciiTheme="minorHAnsi" w:hAnsiTheme="minorHAnsi" w:cstheme="minorHAnsi"/>
        </w:rPr>
      </w:pPr>
      <w:r w:rsidRPr="00426646">
        <w:rPr>
          <w:rFonts w:asciiTheme="minorHAnsi" w:hAnsiTheme="minorHAnsi" w:cstheme="minorHAnsi"/>
        </w:rPr>
        <w:t>Caryle Alleyne – Cardiff Council</w:t>
      </w:r>
    </w:p>
    <w:p w14:paraId="54D15422" w14:textId="77777777" w:rsidR="00B25339" w:rsidRPr="00426646" w:rsidRDefault="00B25339" w:rsidP="00B25339">
      <w:pPr>
        <w:pStyle w:val="ListParagraph"/>
        <w:numPr>
          <w:ilvl w:val="0"/>
          <w:numId w:val="23"/>
        </w:numPr>
        <w:rPr>
          <w:rFonts w:asciiTheme="minorHAnsi" w:hAnsiTheme="minorHAnsi" w:cstheme="minorHAnsi"/>
        </w:rPr>
      </w:pPr>
      <w:r w:rsidRPr="00426646">
        <w:rPr>
          <w:rFonts w:asciiTheme="minorHAnsi" w:hAnsiTheme="minorHAnsi" w:cstheme="minorHAnsi"/>
        </w:rPr>
        <w:t xml:space="preserve">Abigail Streeter -Cardiff Council </w:t>
      </w:r>
    </w:p>
    <w:p w14:paraId="7D9570F1" w14:textId="77777777" w:rsidR="00B25339" w:rsidRPr="00426646" w:rsidRDefault="00B25339" w:rsidP="00B25339">
      <w:pPr>
        <w:pStyle w:val="ListParagraph"/>
        <w:numPr>
          <w:ilvl w:val="0"/>
          <w:numId w:val="23"/>
        </w:numPr>
        <w:rPr>
          <w:rFonts w:asciiTheme="minorHAnsi" w:hAnsiTheme="minorHAnsi" w:cstheme="minorHAnsi"/>
        </w:rPr>
      </w:pPr>
      <w:r w:rsidRPr="00426646">
        <w:rPr>
          <w:rFonts w:asciiTheme="minorHAnsi" w:hAnsiTheme="minorHAnsi" w:cstheme="minorHAnsi"/>
        </w:rPr>
        <w:t>Klavdija Erzen – C3SC</w:t>
      </w:r>
    </w:p>
    <w:p w14:paraId="691AD086" w14:textId="77777777" w:rsidR="00B25339" w:rsidRPr="00426646" w:rsidRDefault="00B25339" w:rsidP="00B25339">
      <w:pPr>
        <w:pStyle w:val="ListParagraph"/>
        <w:numPr>
          <w:ilvl w:val="0"/>
          <w:numId w:val="23"/>
        </w:numPr>
        <w:rPr>
          <w:rFonts w:asciiTheme="minorHAnsi" w:hAnsiTheme="minorHAnsi" w:cstheme="minorHAnsi"/>
        </w:rPr>
      </w:pPr>
      <w:r w:rsidRPr="00426646">
        <w:rPr>
          <w:rFonts w:asciiTheme="minorHAnsi" w:hAnsiTheme="minorHAnsi" w:cstheme="minorHAnsi"/>
        </w:rPr>
        <w:t xml:space="preserve">Anna Ros-Woudstra – C3SC  </w:t>
      </w:r>
    </w:p>
    <w:p w14:paraId="44BE9200" w14:textId="77777777" w:rsidR="00B25339" w:rsidRPr="007029C1" w:rsidRDefault="00B25339" w:rsidP="00B25339">
      <w:pPr>
        <w:rPr>
          <w:rFonts w:ascii="Arial" w:hAnsi="Arial" w:cs="Arial"/>
          <w:szCs w:val="24"/>
        </w:rPr>
      </w:pPr>
      <w:r w:rsidRPr="009C7DF8">
        <w:rPr>
          <w:rFonts w:asciiTheme="majorHAnsi" w:hAnsiTheme="majorHAnsi" w:cstheme="majorHAnsi"/>
          <w:color w:val="2F5496" w:themeColor="accent1" w:themeShade="BF"/>
          <w:sz w:val="26"/>
          <w:szCs w:val="26"/>
        </w:rPr>
        <w:t>Participants</w:t>
      </w:r>
    </w:p>
    <w:p w14:paraId="5DF3E45D" w14:textId="77777777" w:rsidR="00B25339" w:rsidRPr="00426646" w:rsidRDefault="00B25339" w:rsidP="00F04547">
      <w:pPr>
        <w:pStyle w:val="ListParagraph"/>
        <w:numPr>
          <w:ilvl w:val="0"/>
          <w:numId w:val="23"/>
        </w:numPr>
        <w:rPr>
          <w:rFonts w:asciiTheme="minorHAnsi" w:hAnsiTheme="minorHAnsi" w:cstheme="minorHAnsi"/>
        </w:rPr>
      </w:pPr>
      <w:r w:rsidRPr="00426646">
        <w:rPr>
          <w:rFonts w:asciiTheme="minorHAnsi" w:hAnsiTheme="minorHAnsi" w:cstheme="minorHAnsi"/>
        </w:rPr>
        <w:t>Abdi Yusuf - Grange Pavilion CIO</w:t>
      </w:r>
    </w:p>
    <w:p w14:paraId="708C9FDF" w14:textId="77777777" w:rsidR="00B25339" w:rsidRPr="00426646" w:rsidRDefault="00B25339" w:rsidP="00F04547">
      <w:pPr>
        <w:pStyle w:val="ListParagraph"/>
        <w:numPr>
          <w:ilvl w:val="0"/>
          <w:numId w:val="23"/>
        </w:numPr>
        <w:rPr>
          <w:rFonts w:asciiTheme="minorHAnsi" w:hAnsiTheme="minorHAnsi" w:cstheme="minorHAnsi"/>
        </w:rPr>
      </w:pPr>
      <w:r w:rsidRPr="00426646">
        <w:rPr>
          <w:rFonts w:asciiTheme="minorHAnsi" w:hAnsiTheme="minorHAnsi" w:cstheme="minorHAnsi"/>
        </w:rPr>
        <w:t>Ali Abdi- Grange Pavilion / Alliance of Somali-Led Organisations</w:t>
      </w:r>
    </w:p>
    <w:p w14:paraId="5DDE10EA" w14:textId="77777777" w:rsidR="00B25339" w:rsidRPr="00426646" w:rsidRDefault="00B25339" w:rsidP="00F04547">
      <w:pPr>
        <w:pStyle w:val="ListParagraph"/>
        <w:numPr>
          <w:ilvl w:val="0"/>
          <w:numId w:val="23"/>
        </w:numPr>
        <w:rPr>
          <w:rFonts w:asciiTheme="minorHAnsi" w:hAnsiTheme="minorHAnsi" w:cstheme="minorHAnsi"/>
        </w:rPr>
      </w:pPr>
      <w:r w:rsidRPr="00426646">
        <w:rPr>
          <w:rFonts w:asciiTheme="minorHAnsi" w:hAnsiTheme="minorHAnsi" w:cstheme="minorHAnsi"/>
        </w:rPr>
        <w:t>Awder Ahmed - Race Council Cymru</w:t>
      </w:r>
    </w:p>
    <w:p w14:paraId="2B3BD838" w14:textId="77777777" w:rsidR="00B25339" w:rsidRPr="00426646" w:rsidRDefault="00B25339" w:rsidP="00F04547">
      <w:pPr>
        <w:pStyle w:val="ListParagraph"/>
        <w:numPr>
          <w:ilvl w:val="0"/>
          <w:numId w:val="23"/>
        </w:numPr>
        <w:rPr>
          <w:rFonts w:asciiTheme="minorHAnsi" w:hAnsiTheme="minorHAnsi" w:cstheme="minorHAnsi"/>
        </w:rPr>
      </w:pPr>
      <w:r w:rsidRPr="00426646">
        <w:rPr>
          <w:rFonts w:asciiTheme="minorHAnsi" w:hAnsiTheme="minorHAnsi" w:cstheme="minorHAnsi"/>
        </w:rPr>
        <w:t xml:space="preserve">Carrole Fox- Butetown Community Centre </w:t>
      </w:r>
    </w:p>
    <w:p w14:paraId="31E2B5CF" w14:textId="77777777" w:rsidR="00B25339" w:rsidRPr="00426646" w:rsidRDefault="00B25339" w:rsidP="00F04547">
      <w:pPr>
        <w:pStyle w:val="ListParagraph"/>
        <w:numPr>
          <w:ilvl w:val="0"/>
          <w:numId w:val="23"/>
        </w:numPr>
        <w:rPr>
          <w:rFonts w:asciiTheme="minorHAnsi" w:hAnsiTheme="minorHAnsi" w:cstheme="minorHAnsi"/>
        </w:rPr>
      </w:pPr>
      <w:r w:rsidRPr="00426646">
        <w:rPr>
          <w:rFonts w:asciiTheme="minorHAnsi" w:hAnsiTheme="minorHAnsi" w:cstheme="minorHAnsi"/>
        </w:rPr>
        <w:t>Foo Seng Thean- Chinese in Wales Association</w:t>
      </w:r>
    </w:p>
    <w:p w14:paraId="61659B64" w14:textId="77777777" w:rsidR="00B25339" w:rsidRPr="00426646" w:rsidRDefault="00B25339" w:rsidP="00F04547">
      <w:pPr>
        <w:pStyle w:val="ListParagraph"/>
        <w:numPr>
          <w:ilvl w:val="0"/>
          <w:numId w:val="23"/>
        </w:numPr>
        <w:rPr>
          <w:rFonts w:asciiTheme="minorHAnsi" w:hAnsiTheme="minorHAnsi" w:cstheme="minorHAnsi"/>
        </w:rPr>
      </w:pPr>
      <w:r w:rsidRPr="00426646">
        <w:rPr>
          <w:rFonts w:asciiTheme="minorHAnsi" w:hAnsiTheme="minorHAnsi" w:cstheme="minorHAnsi"/>
        </w:rPr>
        <w:t>Hellen McAdie- Ukrainian Hub</w:t>
      </w:r>
    </w:p>
    <w:p w14:paraId="12073953" w14:textId="77777777" w:rsidR="00B25339" w:rsidRPr="00426646" w:rsidRDefault="00B25339" w:rsidP="00F04547">
      <w:pPr>
        <w:pStyle w:val="ListParagraph"/>
        <w:numPr>
          <w:ilvl w:val="0"/>
          <w:numId w:val="23"/>
        </w:numPr>
        <w:rPr>
          <w:rFonts w:asciiTheme="minorHAnsi" w:hAnsiTheme="minorHAnsi" w:cstheme="minorHAnsi"/>
        </w:rPr>
      </w:pPr>
      <w:r w:rsidRPr="00426646">
        <w:rPr>
          <w:rFonts w:asciiTheme="minorHAnsi" w:hAnsiTheme="minorHAnsi" w:cstheme="minorHAnsi"/>
        </w:rPr>
        <w:t>Khushbir Singh Bhullar- Sikh Gurdwara Cardiff</w:t>
      </w:r>
    </w:p>
    <w:p w14:paraId="3A2EF181" w14:textId="77777777" w:rsidR="00B25339" w:rsidRPr="00426646" w:rsidRDefault="00B25339" w:rsidP="00F04547">
      <w:pPr>
        <w:pStyle w:val="ListParagraph"/>
        <w:numPr>
          <w:ilvl w:val="0"/>
          <w:numId w:val="23"/>
        </w:numPr>
        <w:rPr>
          <w:rFonts w:asciiTheme="minorHAnsi" w:hAnsiTheme="minorHAnsi" w:cstheme="minorHAnsi"/>
        </w:rPr>
      </w:pPr>
      <w:r w:rsidRPr="00426646">
        <w:rPr>
          <w:rFonts w:asciiTheme="minorHAnsi" w:hAnsiTheme="minorHAnsi" w:cstheme="minorHAnsi"/>
        </w:rPr>
        <w:t>Larysa Martseva- Cardiff for Ukraine/Ukrainian Hub</w:t>
      </w:r>
    </w:p>
    <w:p w14:paraId="35F3BF3A" w14:textId="77777777" w:rsidR="00B25339" w:rsidRPr="00426646" w:rsidRDefault="00B25339" w:rsidP="00F04547">
      <w:pPr>
        <w:pStyle w:val="ListParagraph"/>
        <w:numPr>
          <w:ilvl w:val="0"/>
          <w:numId w:val="23"/>
        </w:numPr>
        <w:rPr>
          <w:rFonts w:asciiTheme="minorHAnsi" w:hAnsiTheme="minorHAnsi" w:cstheme="minorHAnsi"/>
        </w:rPr>
      </w:pPr>
      <w:r w:rsidRPr="00426646">
        <w:rPr>
          <w:rFonts w:asciiTheme="minorHAnsi" w:hAnsiTheme="minorHAnsi" w:cstheme="minorHAnsi"/>
        </w:rPr>
        <w:t>Rooda Ahmed - Amanah Cymru</w:t>
      </w:r>
    </w:p>
    <w:p w14:paraId="62FBD3FB" w14:textId="77777777" w:rsidR="00B25339" w:rsidRPr="00426646" w:rsidRDefault="00B25339" w:rsidP="00F04547">
      <w:pPr>
        <w:pStyle w:val="ListParagraph"/>
        <w:numPr>
          <w:ilvl w:val="0"/>
          <w:numId w:val="23"/>
        </w:numPr>
        <w:rPr>
          <w:rFonts w:asciiTheme="minorHAnsi" w:hAnsiTheme="minorHAnsi" w:cstheme="minorHAnsi"/>
        </w:rPr>
      </w:pPr>
      <w:r w:rsidRPr="00426646">
        <w:rPr>
          <w:rFonts w:asciiTheme="minorHAnsi" w:hAnsiTheme="minorHAnsi" w:cstheme="minorHAnsi"/>
        </w:rPr>
        <w:t>Samia Egeh- Amanah L4K Cymru</w:t>
      </w:r>
    </w:p>
    <w:p w14:paraId="7200420F" w14:textId="77777777" w:rsidR="00B25339" w:rsidRPr="00426646" w:rsidRDefault="00B25339" w:rsidP="00F04547">
      <w:pPr>
        <w:pStyle w:val="ListParagraph"/>
        <w:numPr>
          <w:ilvl w:val="0"/>
          <w:numId w:val="23"/>
        </w:numPr>
        <w:rPr>
          <w:rFonts w:asciiTheme="minorHAnsi" w:hAnsiTheme="minorHAnsi" w:cstheme="minorHAnsi"/>
        </w:rPr>
      </w:pPr>
      <w:r w:rsidRPr="00426646">
        <w:rPr>
          <w:rFonts w:asciiTheme="minorHAnsi" w:hAnsiTheme="minorHAnsi" w:cstheme="minorHAnsi"/>
        </w:rPr>
        <w:t xml:space="preserve">Tarjit Singh Sandhu- Sikh Gurdwara Cardiff </w:t>
      </w:r>
    </w:p>
    <w:p w14:paraId="0EF33FA6" w14:textId="77777777" w:rsidR="00B25339" w:rsidRPr="00426646" w:rsidRDefault="00B25339" w:rsidP="00F04547">
      <w:pPr>
        <w:pStyle w:val="ListParagraph"/>
        <w:numPr>
          <w:ilvl w:val="0"/>
          <w:numId w:val="23"/>
        </w:numPr>
        <w:rPr>
          <w:rFonts w:asciiTheme="minorHAnsi" w:hAnsiTheme="minorHAnsi" w:cstheme="minorHAnsi"/>
        </w:rPr>
      </w:pPr>
      <w:r w:rsidRPr="00426646">
        <w:rPr>
          <w:rFonts w:asciiTheme="minorHAnsi" w:hAnsiTheme="minorHAnsi" w:cstheme="minorHAnsi"/>
        </w:rPr>
        <w:t>Tomos Owen- Oasis</w:t>
      </w:r>
    </w:p>
    <w:p w14:paraId="24DD8312" w14:textId="77777777" w:rsidR="00B25339" w:rsidRPr="00426646" w:rsidRDefault="00B25339" w:rsidP="00F04547">
      <w:pPr>
        <w:pStyle w:val="ListParagraph"/>
        <w:numPr>
          <w:ilvl w:val="0"/>
          <w:numId w:val="23"/>
        </w:numPr>
        <w:rPr>
          <w:rFonts w:asciiTheme="minorHAnsi" w:hAnsiTheme="minorHAnsi" w:cstheme="minorHAnsi"/>
        </w:rPr>
      </w:pPr>
      <w:r w:rsidRPr="00426646">
        <w:rPr>
          <w:rFonts w:asciiTheme="minorHAnsi" w:hAnsiTheme="minorHAnsi" w:cstheme="minorHAnsi"/>
        </w:rPr>
        <w:t>Zahed Khan – LCWG (Llanedeyrn Community Welfare Group)</w:t>
      </w:r>
    </w:p>
    <w:p w14:paraId="60FA131E" w14:textId="77777777" w:rsidR="00B25339" w:rsidRDefault="00B25339" w:rsidP="00B25339"/>
    <w:p w14:paraId="74BC4DF9" w14:textId="77777777" w:rsidR="00B25339" w:rsidRPr="00EE3F5C" w:rsidRDefault="00B25339"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 xml:space="preserve">Budget Proposal: Learning for Life </w:t>
      </w:r>
    </w:p>
    <w:p w14:paraId="77082EC2" w14:textId="77777777" w:rsidR="00B25339" w:rsidRPr="00426646" w:rsidRDefault="00B25339" w:rsidP="00B25339">
      <w:pPr>
        <w:jc w:val="both"/>
        <w:rPr>
          <w:rFonts w:asciiTheme="minorHAnsi" w:hAnsiTheme="minorHAnsi" w:cstheme="minorHAnsi"/>
          <w:b/>
          <w:bCs/>
          <w:szCs w:val="24"/>
          <w:u w:val="single"/>
        </w:rPr>
      </w:pPr>
      <w:r w:rsidRPr="00426646">
        <w:rPr>
          <w:rFonts w:asciiTheme="minorHAnsi" w:hAnsiTheme="minorHAnsi" w:cstheme="minorHAnsi"/>
          <w:b/>
          <w:bCs/>
          <w:szCs w:val="24"/>
          <w:u w:val="single"/>
        </w:rPr>
        <w:t>Proposal Summary</w:t>
      </w:r>
    </w:p>
    <w:p w14:paraId="590320F0" w14:textId="77777777" w:rsidR="00D1125D" w:rsidRDefault="00B25339" w:rsidP="00D1125D">
      <w:pPr>
        <w:spacing w:line="252" w:lineRule="auto"/>
        <w:jc w:val="both"/>
        <w:rPr>
          <w:rFonts w:ascii="Arial" w:hAnsi="Arial" w:cs="Arial"/>
          <w:b/>
          <w:bCs/>
          <w:szCs w:val="24"/>
          <w:u w:val="single"/>
        </w:rPr>
      </w:pPr>
      <w:r w:rsidRPr="00E63112">
        <w:rPr>
          <w:rFonts w:asciiTheme="minorHAnsi" w:hAnsiTheme="minorHAnsi" w:cstheme="minorHAnsi"/>
          <w:szCs w:val="24"/>
        </w:rPr>
        <w:t>Cardiff Council's 'Learning for Life' offers more than 140 courses teaching adults a range of subjects, including arts, crafts, languages, music and digital skills. Before the pandemic, the costs were covered by the fees paid to join the course. However, fewer people are now attending these courses, and so the Council spends £220,000 per year in subsidies to keep the courses running. The Council is proposing increasing fees for these courses from £7.10 per hour to £7.85 per hour, so that the costs of running the courses are covered without the need for a subsidy. There is also a concessionary rate available for people claiming certain benefits or for full-time students, which is proposed to increase from £5.35 per hour to £5.90 per hour.</w:t>
      </w:r>
    </w:p>
    <w:p w14:paraId="252C1AFB" w14:textId="5C9B9DD7" w:rsidR="00B25339" w:rsidRPr="00D1125D" w:rsidRDefault="00B25339" w:rsidP="00D1125D">
      <w:pPr>
        <w:spacing w:line="252" w:lineRule="auto"/>
        <w:jc w:val="both"/>
        <w:rPr>
          <w:rFonts w:asciiTheme="minorHAnsi" w:hAnsiTheme="minorHAnsi" w:cstheme="minorHAnsi"/>
          <w:szCs w:val="24"/>
        </w:rPr>
      </w:pPr>
      <w:r w:rsidRPr="00426646">
        <w:rPr>
          <w:rFonts w:asciiTheme="minorHAnsi" w:hAnsiTheme="minorHAnsi" w:cstheme="minorHAnsi"/>
          <w:b/>
          <w:bCs/>
          <w:szCs w:val="24"/>
          <w:u w:val="single"/>
        </w:rPr>
        <w:t>Discussion Summary</w:t>
      </w:r>
    </w:p>
    <w:p w14:paraId="2813D518" w14:textId="77777777" w:rsidR="00B25339" w:rsidRPr="00E63112" w:rsidRDefault="00B25339" w:rsidP="00E63112">
      <w:pPr>
        <w:spacing w:line="252" w:lineRule="auto"/>
        <w:jc w:val="both"/>
        <w:rPr>
          <w:rFonts w:asciiTheme="minorHAnsi" w:hAnsiTheme="minorHAnsi" w:cstheme="minorHAnsi"/>
          <w:szCs w:val="24"/>
        </w:rPr>
      </w:pPr>
      <w:r w:rsidRPr="00E63112">
        <w:rPr>
          <w:rFonts w:asciiTheme="minorHAnsi" w:hAnsiTheme="minorHAnsi" w:cstheme="minorHAnsi"/>
          <w:szCs w:val="24"/>
        </w:rPr>
        <w:t xml:space="preserve">The lack of EDI information on who is attending what courses made it difficult to discuss issues affecting Minority Ethnic Communities (MEC) in particular, however, participants expressed concerns that the courses might not attract people with lower income or from ethnic minority </w:t>
      </w:r>
      <w:r w:rsidRPr="00E63112">
        <w:rPr>
          <w:rFonts w:asciiTheme="minorHAnsi" w:hAnsiTheme="minorHAnsi" w:cstheme="minorHAnsi"/>
          <w:szCs w:val="24"/>
        </w:rPr>
        <w:lastRenderedPageBreak/>
        <w:t>backgrounds, mentioning financial strains, language and cultural barriers and accessibility as key issues. Courses were perceived to appeal primarily to a white middle class, given the high cost and the aims of the courses – not aimed at meeting career development or job searching needs.  However, the speaker explained that the Learning for Work scheme, not affected by this proposal, was more appropriate in those cases. Clarity on payment facilities and methods was sought, and participants suggested that this information was not widely available or clear to the community or in the Learning for Life brochures, which might affect take-up.  Participants commented that increasing the fees might reduce the number of people taking up the courses and therefore defeat the purpose of the proposal. Lowering the costs and making it more accessible to all would increase enrolments and make it more profitable, however, participants also mentioned that for lower earners community groups were already delivering similar courses, locally, for free or at a very low cost, locally and in culturally sensitive ways. The speaker agreed, however, he emphasised that the Learning for Life courses are certified courses with benefits towards education.</w:t>
      </w:r>
    </w:p>
    <w:p w14:paraId="1BE2BF41" w14:textId="77777777" w:rsidR="00B25339" w:rsidRPr="00D1125D" w:rsidRDefault="00B25339" w:rsidP="00B25339">
      <w:pPr>
        <w:spacing w:line="252" w:lineRule="auto"/>
        <w:jc w:val="both"/>
        <w:rPr>
          <w:rFonts w:asciiTheme="minorHAnsi" w:hAnsiTheme="minorHAnsi" w:cstheme="minorHAnsi"/>
          <w:szCs w:val="24"/>
        </w:rPr>
      </w:pPr>
      <w:r w:rsidRPr="00D1125D">
        <w:rPr>
          <w:rFonts w:asciiTheme="minorHAnsi" w:hAnsiTheme="minorHAnsi" w:cstheme="minorHAnsi"/>
          <w:szCs w:val="24"/>
        </w:rPr>
        <w:t xml:space="preserve">The following are the key points discussed with relevant quotes. </w:t>
      </w:r>
    </w:p>
    <w:p w14:paraId="64CFE9AB" w14:textId="77777777" w:rsidR="00B25339" w:rsidRPr="00D1125D" w:rsidRDefault="00B25339" w:rsidP="00B25339">
      <w:pPr>
        <w:pStyle w:val="ListParagraph"/>
        <w:numPr>
          <w:ilvl w:val="0"/>
          <w:numId w:val="24"/>
        </w:numPr>
        <w:spacing w:line="252" w:lineRule="auto"/>
        <w:jc w:val="both"/>
        <w:rPr>
          <w:rFonts w:asciiTheme="minorHAnsi" w:hAnsiTheme="minorHAnsi" w:cstheme="minorHAnsi"/>
          <w:b/>
          <w:bCs/>
          <w:i/>
          <w:iCs/>
        </w:rPr>
      </w:pPr>
      <w:r w:rsidRPr="00D1125D">
        <w:rPr>
          <w:rFonts w:asciiTheme="minorHAnsi" w:hAnsiTheme="minorHAnsi" w:cstheme="minorHAnsi"/>
          <w:b/>
          <w:bCs/>
          <w:i/>
          <w:iCs/>
        </w:rPr>
        <w:t xml:space="preserve">Insufficient information in the EIA </w:t>
      </w:r>
    </w:p>
    <w:p w14:paraId="174422C9" w14:textId="77777777" w:rsidR="00B25339" w:rsidRPr="00D1125D" w:rsidRDefault="00B25339" w:rsidP="00B25339">
      <w:pPr>
        <w:ind w:left="720"/>
        <w:jc w:val="both"/>
        <w:rPr>
          <w:rFonts w:asciiTheme="minorHAnsi" w:hAnsiTheme="minorHAnsi" w:cstheme="minorHAnsi"/>
          <w:szCs w:val="24"/>
        </w:rPr>
      </w:pPr>
      <w:r w:rsidRPr="00D1125D">
        <w:rPr>
          <w:rFonts w:asciiTheme="minorHAnsi" w:hAnsiTheme="minorHAnsi" w:cstheme="minorHAnsi"/>
          <w:szCs w:val="24"/>
        </w:rPr>
        <w:t>“What numbers take part, and who are they?  Without that information, we can’t see who is likely to be impacted.”</w:t>
      </w:r>
    </w:p>
    <w:p w14:paraId="0C2DDA70" w14:textId="77777777" w:rsidR="00F64629" w:rsidRDefault="00B25339" w:rsidP="00F64629">
      <w:pPr>
        <w:ind w:left="720"/>
        <w:rPr>
          <w:rFonts w:asciiTheme="minorHAnsi" w:hAnsiTheme="minorHAnsi" w:cstheme="minorHAnsi"/>
          <w:szCs w:val="24"/>
        </w:rPr>
      </w:pPr>
      <w:r w:rsidRPr="00F64629">
        <w:rPr>
          <w:rFonts w:asciiTheme="minorHAnsi" w:hAnsiTheme="minorHAnsi" w:cstheme="minorHAnsi"/>
          <w:szCs w:val="24"/>
        </w:rPr>
        <w:t>“How much does it [subsidising the courses] cost the Council per year at the moment?  How many enrol, and at what subsidy?  It is essential to know this.  If it is costing sort of £500 per person to do flower-arranging, it’s not worth it.”</w:t>
      </w:r>
    </w:p>
    <w:p w14:paraId="2BF72E72" w14:textId="6C2C46D9" w:rsidR="00B25339" w:rsidRPr="00F64629" w:rsidRDefault="00B25339" w:rsidP="00F64629">
      <w:pPr>
        <w:ind w:left="720"/>
        <w:rPr>
          <w:rFonts w:asciiTheme="minorHAnsi" w:hAnsiTheme="minorHAnsi" w:cstheme="minorHAnsi"/>
          <w:szCs w:val="24"/>
        </w:rPr>
      </w:pPr>
      <w:r w:rsidRPr="00F64629">
        <w:rPr>
          <w:rFonts w:asciiTheme="minorHAnsi" w:hAnsiTheme="minorHAnsi" w:cstheme="minorHAnsi"/>
          <w:szCs w:val="24"/>
        </w:rPr>
        <w:t>“Do you have data on people attending the course?  The EIA does not include that, there’s no information on who is attending, who is being subsidised.”</w:t>
      </w:r>
    </w:p>
    <w:p w14:paraId="44BD9272" w14:textId="77777777" w:rsidR="00B25339" w:rsidRPr="00D1125D" w:rsidRDefault="00B25339" w:rsidP="00B25339">
      <w:pPr>
        <w:pStyle w:val="ListParagraph"/>
        <w:numPr>
          <w:ilvl w:val="0"/>
          <w:numId w:val="24"/>
        </w:numPr>
        <w:spacing w:line="252" w:lineRule="auto"/>
        <w:jc w:val="both"/>
        <w:rPr>
          <w:rFonts w:asciiTheme="minorHAnsi" w:hAnsiTheme="minorHAnsi" w:cstheme="minorHAnsi"/>
          <w:b/>
          <w:bCs/>
          <w:i/>
          <w:iCs/>
        </w:rPr>
      </w:pPr>
      <w:r w:rsidRPr="00D1125D">
        <w:rPr>
          <w:rFonts w:asciiTheme="minorHAnsi" w:hAnsiTheme="minorHAnsi" w:cstheme="minorHAnsi"/>
          <w:b/>
          <w:bCs/>
          <w:i/>
          <w:iCs/>
        </w:rPr>
        <w:t>The current and proposed costs</w:t>
      </w:r>
    </w:p>
    <w:p w14:paraId="37A800BF" w14:textId="77777777" w:rsidR="00B25339" w:rsidRPr="00D1125D" w:rsidRDefault="00B25339" w:rsidP="00B25339">
      <w:pPr>
        <w:ind w:left="720"/>
        <w:jc w:val="both"/>
        <w:rPr>
          <w:rFonts w:asciiTheme="minorHAnsi" w:hAnsiTheme="minorHAnsi" w:cstheme="minorHAnsi"/>
          <w:szCs w:val="24"/>
        </w:rPr>
      </w:pPr>
      <w:r w:rsidRPr="00D1125D">
        <w:rPr>
          <w:rFonts w:asciiTheme="minorHAnsi" w:hAnsiTheme="minorHAnsi" w:cstheme="minorHAnsi"/>
          <w:szCs w:val="24"/>
        </w:rPr>
        <w:t>“Coming from a disadvantaged area, these prices are not affordable.”</w:t>
      </w:r>
    </w:p>
    <w:p w14:paraId="4331775A" w14:textId="77777777" w:rsidR="00B25339" w:rsidRPr="00D1125D" w:rsidRDefault="00B25339" w:rsidP="00B25339">
      <w:pPr>
        <w:ind w:left="720"/>
        <w:jc w:val="both"/>
        <w:rPr>
          <w:rFonts w:asciiTheme="minorHAnsi" w:hAnsiTheme="minorHAnsi" w:cstheme="minorHAnsi"/>
          <w:szCs w:val="24"/>
        </w:rPr>
      </w:pPr>
      <w:r w:rsidRPr="00D1125D">
        <w:rPr>
          <w:rFonts w:asciiTheme="minorHAnsi" w:hAnsiTheme="minorHAnsi" w:cstheme="minorHAnsi"/>
          <w:szCs w:val="24"/>
        </w:rPr>
        <w:t>“Anybody on a lower income would dismiss it [taking part in a course costing that much].  It does apply more to middle-class people.”</w:t>
      </w:r>
    </w:p>
    <w:p w14:paraId="5BBC9AF9" w14:textId="77777777" w:rsidR="00B25339" w:rsidRPr="00D1125D" w:rsidRDefault="00B25339" w:rsidP="00B25339">
      <w:pPr>
        <w:ind w:left="720"/>
        <w:jc w:val="both"/>
        <w:rPr>
          <w:rFonts w:asciiTheme="minorHAnsi" w:hAnsiTheme="minorHAnsi" w:cstheme="minorHAnsi"/>
          <w:szCs w:val="24"/>
        </w:rPr>
      </w:pPr>
      <w:r w:rsidRPr="00D1125D">
        <w:rPr>
          <w:rFonts w:asciiTheme="minorHAnsi" w:hAnsiTheme="minorHAnsi" w:cstheme="minorHAnsi"/>
          <w:szCs w:val="24"/>
        </w:rPr>
        <w:t xml:space="preserve">“There needs to be a bigger discount for those on benefits / low income.” </w:t>
      </w:r>
    </w:p>
    <w:p w14:paraId="6D923625" w14:textId="77777777" w:rsidR="00B25339" w:rsidRPr="00D1125D" w:rsidRDefault="00B25339" w:rsidP="00B25339">
      <w:pPr>
        <w:ind w:left="720"/>
        <w:jc w:val="both"/>
        <w:rPr>
          <w:rFonts w:asciiTheme="minorHAnsi" w:hAnsiTheme="minorHAnsi" w:cstheme="minorHAnsi"/>
          <w:szCs w:val="24"/>
        </w:rPr>
      </w:pPr>
      <w:r w:rsidRPr="00D1125D">
        <w:rPr>
          <w:rFonts w:asciiTheme="minorHAnsi" w:hAnsiTheme="minorHAnsi" w:cstheme="minorHAnsi"/>
          <w:szCs w:val="24"/>
        </w:rPr>
        <w:t>“If you want to bring numbers of people up, you need to make it more affordable.”</w:t>
      </w:r>
    </w:p>
    <w:p w14:paraId="1D3414AB" w14:textId="77777777" w:rsidR="00B25339" w:rsidRPr="00D1125D" w:rsidRDefault="00B25339" w:rsidP="00B25339">
      <w:pPr>
        <w:ind w:left="720"/>
        <w:jc w:val="both"/>
        <w:rPr>
          <w:rFonts w:asciiTheme="minorHAnsi" w:hAnsiTheme="minorHAnsi" w:cstheme="minorHAnsi"/>
          <w:szCs w:val="24"/>
        </w:rPr>
      </w:pPr>
      <w:r w:rsidRPr="00D1125D">
        <w:rPr>
          <w:rFonts w:asciiTheme="minorHAnsi" w:hAnsiTheme="minorHAnsi" w:cstheme="minorHAnsi"/>
          <w:szCs w:val="24"/>
        </w:rPr>
        <w:t>“Could an organisation pay, rather than an individual?”</w:t>
      </w:r>
    </w:p>
    <w:p w14:paraId="720994E6" w14:textId="77777777" w:rsidR="00B25339" w:rsidRPr="00D1125D" w:rsidRDefault="00B25339" w:rsidP="00B25339">
      <w:pPr>
        <w:ind w:left="720"/>
        <w:jc w:val="both"/>
        <w:rPr>
          <w:rFonts w:asciiTheme="minorHAnsi" w:hAnsiTheme="minorHAnsi" w:cstheme="minorHAnsi"/>
          <w:szCs w:val="24"/>
        </w:rPr>
      </w:pPr>
      <w:r w:rsidRPr="00D1125D">
        <w:rPr>
          <w:rFonts w:asciiTheme="minorHAnsi" w:hAnsiTheme="minorHAnsi" w:cstheme="minorHAnsi"/>
          <w:szCs w:val="24"/>
        </w:rPr>
        <w:t>“Could the costs change for some courses and not others?  Are you looking at the courses to see which ones to increase [the price of]? “</w:t>
      </w:r>
    </w:p>
    <w:p w14:paraId="74A21EE8" w14:textId="77777777" w:rsidR="00B25339" w:rsidRPr="00D1125D" w:rsidRDefault="00B25339" w:rsidP="00B25339">
      <w:pPr>
        <w:ind w:left="720"/>
        <w:jc w:val="both"/>
        <w:rPr>
          <w:rFonts w:asciiTheme="minorHAnsi" w:hAnsiTheme="minorHAnsi" w:cstheme="minorHAnsi"/>
          <w:szCs w:val="24"/>
        </w:rPr>
      </w:pPr>
      <w:r w:rsidRPr="00D1125D">
        <w:rPr>
          <w:rFonts w:asciiTheme="minorHAnsi" w:hAnsiTheme="minorHAnsi" w:cstheme="minorHAnsi"/>
          <w:szCs w:val="24"/>
        </w:rPr>
        <w:t>“We are all aware of the cost-of-living climate, and people have had to prioritise the essentials.  Are you focussing on the more popular/essential courses?”</w:t>
      </w:r>
    </w:p>
    <w:p w14:paraId="0A88A518" w14:textId="77777777" w:rsidR="00B25339" w:rsidRPr="00D1125D" w:rsidRDefault="00B25339" w:rsidP="00B25339">
      <w:pPr>
        <w:ind w:left="720"/>
        <w:jc w:val="both"/>
        <w:rPr>
          <w:rFonts w:asciiTheme="minorHAnsi" w:hAnsiTheme="minorHAnsi" w:cstheme="minorHAnsi"/>
          <w:szCs w:val="24"/>
        </w:rPr>
      </w:pPr>
      <w:r w:rsidRPr="00D1125D">
        <w:rPr>
          <w:rFonts w:asciiTheme="minorHAnsi" w:hAnsiTheme="minorHAnsi" w:cstheme="minorHAnsi"/>
          <w:szCs w:val="24"/>
        </w:rPr>
        <w:t xml:space="preserve">“The courses are already a significant cost – can that be spread over the course, e.g. as a weekly payment?” </w:t>
      </w:r>
    </w:p>
    <w:p w14:paraId="3732321B" w14:textId="77777777" w:rsidR="00B25339" w:rsidRPr="00D1125D" w:rsidRDefault="00B25339" w:rsidP="00B25339">
      <w:pPr>
        <w:ind w:left="720"/>
        <w:jc w:val="both"/>
        <w:rPr>
          <w:rFonts w:asciiTheme="minorHAnsi" w:hAnsiTheme="minorHAnsi" w:cstheme="minorHAnsi"/>
          <w:szCs w:val="24"/>
        </w:rPr>
      </w:pPr>
      <w:r w:rsidRPr="00D1125D">
        <w:rPr>
          <w:rFonts w:asciiTheme="minorHAnsi" w:hAnsiTheme="minorHAnsi" w:cstheme="minorHAnsi"/>
          <w:szCs w:val="24"/>
        </w:rPr>
        <w:lastRenderedPageBreak/>
        <w:t>“What would happen if you started a course and then couldn’t afford to pay for the rest? Is there a cancellation fee? “</w:t>
      </w:r>
    </w:p>
    <w:p w14:paraId="1BB90BFB" w14:textId="77777777" w:rsidR="00B25339" w:rsidRPr="00D1125D" w:rsidRDefault="00B25339" w:rsidP="00B25339">
      <w:pPr>
        <w:pStyle w:val="ListParagraph"/>
        <w:numPr>
          <w:ilvl w:val="0"/>
          <w:numId w:val="24"/>
        </w:numPr>
        <w:spacing w:line="252" w:lineRule="auto"/>
        <w:jc w:val="both"/>
        <w:rPr>
          <w:rFonts w:asciiTheme="minorHAnsi" w:hAnsiTheme="minorHAnsi" w:cstheme="minorHAnsi"/>
          <w:b/>
          <w:bCs/>
          <w:i/>
          <w:iCs/>
        </w:rPr>
      </w:pPr>
      <w:r w:rsidRPr="00D1125D">
        <w:rPr>
          <w:rFonts w:asciiTheme="minorHAnsi" w:hAnsiTheme="minorHAnsi" w:cstheme="minorHAnsi"/>
          <w:b/>
          <w:bCs/>
          <w:i/>
          <w:iCs/>
        </w:rPr>
        <w:t>Other access and inclusion comments</w:t>
      </w:r>
    </w:p>
    <w:p w14:paraId="250D4B51" w14:textId="77777777" w:rsidR="00B25339" w:rsidRPr="00D1125D" w:rsidRDefault="00B25339" w:rsidP="00B25339">
      <w:pPr>
        <w:ind w:left="720"/>
        <w:jc w:val="both"/>
        <w:rPr>
          <w:rFonts w:asciiTheme="minorHAnsi" w:hAnsiTheme="minorHAnsi" w:cstheme="minorHAnsi"/>
          <w:szCs w:val="24"/>
        </w:rPr>
      </w:pPr>
      <w:r w:rsidRPr="00D1125D">
        <w:rPr>
          <w:rFonts w:asciiTheme="minorHAnsi" w:hAnsiTheme="minorHAnsi" w:cstheme="minorHAnsi"/>
          <w:szCs w:val="24"/>
        </w:rPr>
        <w:t>“Where are the courses run?  Do they all run at Llanover Hall, in the North of the city? Are they accessible for everyone?”</w:t>
      </w:r>
    </w:p>
    <w:p w14:paraId="0A0F1F92" w14:textId="77777777" w:rsidR="00B25339" w:rsidRPr="00D1125D" w:rsidRDefault="00B25339" w:rsidP="00B25339">
      <w:pPr>
        <w:ind w:left="720"/>
        <w:jc w:val="both"/>
        <w:rPr>
          <w:rFonts w:asciiTheme="minorHAnsi" w:hAnsiTheme="minorHAnsi" w:cstheme="minorHAnsi"/>
          <w:szCs w:val="24"/>
        </w:rPr>
      </w:pPr>
      <w:r w:rsidRPr="00D1125D">
        <w:rPr>
          <w:rFonts w:asciiTheme="minorHAnsi" w:hAnsiTheme="minorHAnsi" w:cstheme="minorHAnsi"/>
          <w:szCs w:val="24"/>
        </w:rPr>
        <w:t>“Some of the education provided will already be provided by the organisations around the table.”</w:t>
      </w:r>
    </w:p>
    <w:p w14:paraId="013ADFE9" w14:textId="77777777" w:rsidR="00B25339" w:rsidRPr="00F64629" w:rsidRDefault="00B25339" w:rsidP="00F64629">
      <w:pPr>
        <w:spacing w:line="252" w:lineRule="auto"/>
        <w:jc w:val="both"/>
        <w:rPr>
          <w:rFonts w:asciiTheme="minorHAnsi" w:hAnsiTheme="minorHAnsi" w:cstheme="minorHAnsi"/>
          <w:b/>
          <w:bCs/>
        </w:rPr>
      </w:pPr>
    </w:p>
    <w:p w14:paraId="4AACA624" w14:textId="77777777" w:rsidR="00B25339" w:rsidRPr="00EE3F5C" w:rsidRDefault="00B25339"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Budget Proposal: Book Fund</w:t>
      </w:r>
    </w:p>
    <w:p w14:paraId="5C6E8B45" w14:textId="77777777" w:rsidR="00B25339" w:rsidRPr="00BF6708" w:rsidRDefault="00B25339" w:rsidP="00BF6708">
      <w:pPr>
        <w:spacing w:line="252" w:lineRule="auto"/>
        <w:jc w:val="both"/>
        <w:rPr>
          <w:rFonts w:asciiTheme="minorHAnsi" w:hAnsiTheme="minorHAnsi" w:cstheme="minorHAnsi"/>
          <w:b/>
          <w:bCs/>
          <w:szCs w:val="24"/>
          <w:u w:val="single"/>
        </w:rPr>
      </w:pPr>
      <w:r w:rsidRPr="00BF6708">
        <w:rPr>
          <w:rFonts w:asciiTheme="minorHAnsi" w:hAnsiTheme="minorHAnsi" w:cstheme="minorHAnsi"/>
          <w:b/>
          <w:bCs/>
          <w:szCs w:val="24"/>
          <w:u w:val="single"/>
        </w:rPr>
        <w:t>Proposal Summary</w:t>
      </w:r>
    </w:p>
    <w:p w14:paraId="17E1B35B" w14:textId="77777777" w:rsidR="00B25339" w:rsidRPr="00E63112" w:rsidRDefault="00B25339" w:rsidP="00E63112">
      <w:pPr>
        <w:spacing w:line="252" w:lineRule="auto"/>
        <w:jc w:val="both"/>
        <w:rPr>
          <w:rFonts w:asciiTheme="minorHAnsi" w:hAnsiTheme="minorHAnsi" w:cstheme="minorHAnsi"/>
          <w:szCs w:val="24"/>
        </w:rPr>
      </w:pPr>
      <w:r w:rsidRPr="00E63112">
        <w:rPr>
          <w:rFonts w:asciiTheme="minorHAnsi" w:hAnsiTheme="minorHAnsi" w:cstheme="minorHAnsi"/>
          <w:szCs w:val="24"/>
        </w:rPr>
        <w:t>Last year over 1.9 million books were borrowed from the city’s libraries and almost 16,000 people became new library members. The Council purchased over 78,000 books for the libraries using the Book Fund. The Council is proposed to reduce the Book Fund by £20,000, leaving a balance of £396,000. This will mean that the Council will be unable to purchase as many books in the future.</w:t>
      </w:r>
    </w:p>
    <w:p w14:paraId="48AA6301" w14:textId="77777777" w:rsidR="00B25339" w:rsidRPr="00E63112" w:rsidRDefault="00B25339" w:rsidP="00E63112">
      <w:pPr>
        <w:spacing w:line="252" w:lineRule="auto"/>
        <w:jc w:val="both"/>
        <w:rPr>
          <w:rFonts w:asciiTheme="minorHAnsi" w:hAnsiTheme="minorHAnsi" w:cstheme="minorHAnsi"/>
          <w:szCs w:val="24"/>
        </w:rPr>
      </w:pPr>
      <w:r w:rsidRPr="00E63112">
        <w:rPr>
          <w:rFonts w:asciiTheme="minorHAnsi" w:hAnsiTheme="minorHAnsi" w:cstheme="minorHAnsi"/>
          <w:szCs w:val="24"/>
        </w:rPr>
        <w:t>It was explained that this is separate from funding for books in schools, that there are mitigations for the reduction in funding, and that 6% of the fund is ringfenced for Welsh / Welsh-interest literature.</w:t>
      </w:r>
    </w:p>
    <w:p w14:paraId="4BA4F900" w14:textId="77777777" w:rsidR="00B25339" w:rsidRPr="00BF6708" w:rsidRDefault="00B25339" w:rsidP="00B25339">
      <w:pPr>
        <w:spacing w:line="252" w:lineRule="auto"/>
        <w:jc w:val="both"/>
        <w:rPr>
          <w:rFonts w:asciiTheme="minorHAnsi" w:hAnsiTheme="minorHAnsi" w:cstheme="minorHAnsi"/>
          <w:b/>
          <w:bCs/>
          <w:szCs w:val="24"/>
          <w:u w:val="single"/>
        </w:rPr>
      </w:pPr>
      <w:r w:rsidRPr="00BF6708">
        <w:rPr>
          <w:rFonts w:asciiTheme="minorHAnsi" w:hAnsiTheme="minorHAnsi" w:cstheme="minorHAnsi"/>
          <w:b/>
          <w:bCs/>
          <w:szCs w:val="24"/>
          <w:u w:val="single"/>
        </w:rPr>
        <w:t>Discussion Summary</w:t>
      </w:r>
    </w:p>
    <w:p w14:paraId="12F15476" w14:textId="77777777" w:rsidR="00B25339" w:rsidRPr="00E63112" w:rsidRDefault="00B25339" w:rsidP="00E63112">
      <w:pPr>
        <w:spacing w:line="252" w:lineRule="auto"/>
        <w:jc w:val="both"/>
        <w:rPr>
          <w:rFonts w:asciiTheme="minorHAnsi" w:hAnsiTheme="minorHAnsi" w:cstheme="minorHAnsi"/>
          <w:szCs w:val="24"/>
        </w:rPr>
      </w:pPr>
      <w:r w:rsidRPr="00E63112">
        <w:rPr>
          <w:rFonts w:asciiTheme="minorHAnsi" w:hAnsiTheme="minorHAnsi" w:cstheme="minorHAnsi"/>
          <w:szCs w:val="24"/>
        </w:rPr>
        <w:t xml:space="preserve">The proposal raised questions regarding the amount of books in other languages available within the service, and how its use is being monitored, including by members from diverse communities, to ensure reduction of funding was not affecting those stocks or particular communities. Participants' main concerns were around accessible information and the lack of knowledge within the community about the library services offered, in particular the borrowing of digital books, something participants felt could benefit their communities and in particular young people from low-income households. However, they felt more was needed to be done to promote and advertise the service so more could benefit from it, in particular around schools and young people.  </w:t>
      </w:r>
    </w:p>
    <w:p w14:paraId="4F41F614" w14:textId="77777777" w:rsidR="00B25339" w:rsidRPr="00E63112" w:rsidRDefault="00B25339" w:rsidP="00B25339">
      <w:pPr>
        <w:spacing w:line="252" w:lineRule="auto"/>
        <w:jc w:val="both"/>
        <w:rPr>
          <w:rFonts w:asciiTheme="minorHAnsi" w:hAnsiTheme="minorHAnsi" w:cstheme="minorHAnsi"/>
          <w:szCs w:val="24"/>
        </w:rPr>
      </w:pPr>
      <w:r w:rsidRPr="00E63112">
        <w:rPr>
          <w:rFonts w:asciiTheme="minorHAnsi" w:hAnsiTheme="minorHAnsi" w:cstheme="minorHAnsi"/>
          <w:szCs w:val="24"/>
        </w:rPr>
        <w:t xml:space="preserve">The following are the key points discussed with relevant quotes. </w:t>
      </w:r>
    </w:p>
    <w:p w14:paraId="308A347C" w14:textId="77777777" w:rsidR="00B25339" w:rsidRPr="00BF6708" w:rsidRDefault="00B25339" w:rsidP="00B25339">
      <w:pPr>
        <w:pStyle w:val="ListParagraph"/>
        <w:numPr>
          <w:ilvl w:val="0"/>
          <w:numId w:val="24"/>
        </w:numPr>
        <w:spacing w:line="252" w:lineRule="auto"/>
        <w:jc w:val="both"/>
        <w:rPr>
          <w:rFonts w:asciiTheme="minorHAnsi" w:hAnsiTheme="minorHAnsi" w:cstheme="minorHAnsi"/>
          <w:b/>
          <w:bCs/>
          <w:i/>
          <w:iCs/>
        </w:rPr>
      </w:pPr>
      <w:r w:rsidRPr="00BF6708">
        <w:rPr>
          <w:rFonts w:asciiTheme="minorHAnsi" w:hAnsiTheme="minorHAnsi" w:cstheme="minorHAnsi"/>
          <w:b/>
          <w:bCs/>
          <w:i/>
          <w:iCs/>
        </w:rPr>
        <w:t>Access to books in other languages</w:t>
      </w:r>
    </w:p>
    <w:p w14:paraId="410C3D02" w14:textId="77777777" w:rsidR="00B25339" w:rsidRPr="00BF6708" w:rsidRDefault="00B25339" w:rsidP="00B25339">
      <w:pPr>
        <w:ind w:left="360"/>
        <w:jc w:val="both"/>
        <w:rPr>
          <w:rFonts w:asciiTheme="minorHAnsi" w:hAnsiTheme="minorHAnsi" w:cstheme="minorHAnsi"/>
        </w:rPr>
      </w:pPr>
      <w:r w:rsidRPr="00BF6708">
        <w:rPr>
          <w:rFonts w:asciiTheme="minorHAnsi" w:hAnsiTheme="minorHAnsi" w:cstheme="minorHAnsi"/>
        </w:rPr>
        <w:t>“The Ukrainian Hub did have problems accessing sufficient Ukrainian books, but we have recently received a very large book donation (not Cardiff Council) and are currently ok.”</w:t>
      </w:r>
    </w:p>
    <w:p w14:paraId="0D8D45E7" w14:textId="77777777" w:rsidR="00B25339" w:rsidRPr="00BF6708" w:rsidRDefault="00B25339" w:rsidP="00B25339">
      <w:pPr>
        <w:ind w:left="360"/>
        <w:jc w:val="both"/>
        <w:rPr>
          <w:rFonts w:asciiTheme="minorHAnsi" w:hAnsiTheme="minorHAnsi" w:cstheme="minorHAnsi"/>
          <w:szCs w:val="24"/>
        </w:rPr>
      </w:pPr>
      <w:r w:rsidRPr="00BF6708">
        <w:rPr>
          <w:rFonts w:asciiTheme="minorHAnsi" w:hAnsiTheme="minorHAnsi" w:cstheme="minorHAnsi"/>
          <w:szCs w:val="24"/>
        </w:rPr>
        <w:t>“I would be worried if other languages were cut back.”</w:t>
      </w:r>
    </w:p>
    <w:p w14:paraId="7FBF7007" w14:textId="77777777" w:rsidR="00B25339" w:rsidRPr="00BF6708" w:rsidRDefault="00B25339" w:rsidP="00B25339">
      <w:pPr>
        <w:pStyle w:val="ListParagraph"/>
        <w:numPr>
          <w:ilvl w:val="0"/>
          <w:numId w:val="24"/>
        </w:numPr>
        <w:spacing w:line="252" w:lineRule="auto"/>
        <w:jc w:val="both"/>
        <w:rPr>
          <w:rFonts w:asciiTheme="minorHAnsi" w:hAnsiTheme="minorHAnsi" w:cstheme="minorHAnsi"/>
          <w:b/>
          <w:bCs/>
          <w:i/>
          <w:iCs/>
        </w:rPr>
      </w:pPr>
      <w:r w:rsidRPr="00BF6708">
        <w:rPr>
          <w:rFonts w:asciiTheme="minorHAnsi" w:hAnsiTheme="minorHAnsi" w:cstheme="minorHAnsi"/>
          <w:b/>
          <w:bCs/>
          <w:i/>
          <w:iCs/>
        </w:rPr>
        <w:t>Young people and children</w:t>
      </w:r>
    </w:p>
    <w:p w14:paraId="6E39B6D3" w14:textId="77777777" w:rsidR="00B25339" w:rsidRPr="00BF6708" w:rsidRDefault="00B25339" w:rsidP="00B25339">
      <w:pPr>
        <w:ind w:left="360"/>
        <w:jc w:val="both"/>
        <w:rPr>
          <w:rFonts w:asciiTheme="minorHAnsi" w:hAnsiTheme="minorHAnsi" w:cstheme="minorHAnsi"/>
          <w:szCs w:val="24"/>
        </w:rPr>
      </w:pPr>
      <w:r w:rsidRPr="00BF6708">
        <w:rPr>
          <w:rFonts w:asciiTheme="minorHAnsi" w:hAnsiTheme="minorHAnsi" w:cstheme="minorHAnsi"/>
          <w:szCs w:val="24"/>
        </w:rPr>
        <w:t>“The Council is supposed to be a Child-Friendly City, but this cut will have a bigger effect on children in lower income groups.”</w:t>
      </w:r>
    </w:p>
    <w:p w14:paraId="3727A747" w14:textId="77777777" w:rsidR="00B25339" w:rsidRPr="00BF6708" w:rsidRDefault="00B25339" w:rsidP="00B25339">
      <w:pPr>
        <w:pStyle w:val="ListParagraph"/>
        <w:numPr>
          <w:ilvl w:val="0"/>
          <w:numId w:val="24"/>
        </w:numPr>
        <w:spacing w:line="252" w:lineRule="auto"/>
        <w:jc w:val="both"/>
        <w:rPr>
          <w:rFonts w:asciiTheme="minorHAnsi" w:hAnsiTheme="minorHAnsi" w:cstheme="minorHAnsi"/>
          <w:b/>
          <w:bCs/>
          <w:i/>
          <w:iCs/>
        </w:rPr>
      </w:pPr>
      <w:r w:rsidRPr="00BF6708">
        <w:rPr>
          <w:rFonts w:asciiTheme="minorHAnsi" w:hAnsiTheme="minorHAnsi" w:cstheme="minorHAnsi"/>
          <w:b/>
          <w:bCs/>
          <w:i/>
          <w:iCs/>
        </w:rPr>
        <w:lastRenderedPageBreak/>
        <w:t xml:space="preserve">Online/ digital offer </w:t>
      </w:r>
    </w:p>
    <w:p w14:paraId="0749148E" w14:textId="77777777" w:rsidR="00B25339" w:rsidRPr="00BF6708" w:rsidRDefault="00B25339" w:rsidP="00B25339">
      <w:pPr>
        <w:pStyle w:val="ListParagraph"/>
        <w:spacing w:line="252" w:lineRule="auto"/>
        <w:ind w:left="360"/>
        <w:jc w:val="both"/>
        <w:rPr>
          <w:rFonts w:asciiTheme="minorHAnsi" w:hAnsiTheme="minorHAnsi" w:cstheme="minorHAnsi"/>
          <w:b/>
          <w:bCs/>
          <w:i/>
          <w:iCs/>
        </w:rPr>
      </w:pPr>
    </w:p>
    <w:p w14:paraId="19A6432F" w14:textId="77777777" w:rsidR="00B25339" w:rsidRPr="00BF6708" w:rsidRDefault="00B25339" w:rsidP="00B25339">
      <w:pPr>
        <w:pStyle w:val="ListParagraph"/>
        <w:ind w:left="360"/>
        <w:jc w:val="both"/>
        <w:rPr>
          <w:rFonts w:asciiTheme="minorHAnsi" w:hAnsiTheme="minorHAnsi" w:cstheme="minorHAnsi"/>
        </w:rPr>
      </w:pPr>
      <w:r w:rsidRPr="00BF6708">
        <w:rPr>
          <w:rFonts w:asciiTheme="minorHAnsi" w:hAnsiTheme="minorHAnsi" w:cstheme="minorHAnsi"/>
        </w:rPr>
        <w:t>The online/digital offer needs to be much more widely promoted – no one in the room was aware of the scale of the offer, nor that it could be accessed free, from home e.g.  “I didn’t know about it!  I was a head teacher for 3 years and I didn’t know about it!”</w:t>
      </w:r>
    </w:p>
    <w:p w14:paraId="1A6C3360" w14:textId="77777777" w:rsidR="00B25339" w:rsidRPr="00BF6708" w:rsidRDefault="00B25339" w:rsidP="00B25339">
      <w:pPr>
        <w:pStyle w:val="ListParagraph"/>
        <w:ind w:left="360"/>
        <w:jc w:val="both"/>
        <w:rPr>
          <w:rFonts w:asciiTheme="minorHAnsi" w:hAnsiTheme="minorHAnsi" w:cstheme="minorHAnsi"/>
        </w:rPr>
      </w:pPr>
    </w:p>
    <w:p w14:paraId="43FBA06C" w14:textId="77777777" w:rsidR="00B25339" w:rsidRPr="00BF6708" w:rsidRDefault="00B25339" w:rsidP="00B25339">
      <w:pPr>
        <w:pStyle w:val="ListParagraph"/>
        <w:numPr>
          <w:ilvl w:val="0"/>
          <w:numId w:val="24"/>
        </w:numPr>
        <w:jc w:val="both"/>
        <w:rPr>
          <w:rFonts w:asciiTheme="minorHAnsi" w:hAnsiTheme="minorHAnsi" w:cstheme="minorHAnsi"/>
          <w:b/>
          <w:bCs/>
          <w:i/>
          <w:iCs/>
        </w:rPr>
      </w:pPr>
      <w:r w:rsidRPr="00BF6708">
        <w:rPr>
          <w:rFonts w:asciiTheme="minorHAnsi" w:hAnsiTheme="minorHAnsi" w:cstheme="minorHAnsi"/>
          <w:b/>
          <w:bCs/>
          <w:i/>
          <w:iCs/>
        </w:rPr>
        <w:t>Other</w:t>
      </w:r>
    </w:p>
    <w:p w14:paraId="27463211" w14:textId="77777777" w:rsidR="00B25339" w:rsidRPr="00BF6708" w:rsidRDefault="00B25339" w:rsidP="00B25339">
      <w:pPr>
        <w:ind w:left="360"/>
        <w:jc w:val="both"/>
        <w:rPr>
          <w:rFonts w:asciiTheme="minorHAnsi" w:hAnsiTheme="minorHAnsi" w:cstheme="minorHAnsi"/>
          <w:szCs w:val="24"/>
        </w:rPr>
      </w:pPr>
      <w:r w:rsidRPr="00BF6708">
        <w:rPr>
          <w:rFonts w:asciiTheme="minorHAnsi" w:hAnsiTheme="minorHAnsi" w:cstheme="minorHAnsi"/>
          <w:szCs w:val="24"/>
        </w:rPr>
        <w:t>Feedback from a participant after the event: The Community Librarian is well-known in the community, and highly regarded for their work.</w:t>
      </w:r>
    </w:p>
    <w:p w14:paraId="4AFB800E" w14:textId="77777777" w:rsidR="00B25339" w:rsidRPr="00BF6708" w:rsidRDefault="00B25339" w:rsidP="00B25339">
      <w:pPr>
        <w:pStyle w:val="ListParagraph"/>
        <w:spacing w:line="252" w:lineRule="auto"/>
        <w:ind w:left="360"/>
        <w:jc w:val="both"/>
        <w:rPr>
          <w:rFonts w:asciiTheme="minorHAnsi" w:hAnsiTheme="minorHAnsi" w:cstheme="minorHAnsi"/>
          <w:b/>
          <w:bCs/>
        </w:rPr>
      </w:pPr>
    </w:p>
    <w:p w14:paraId="2D6C76AC" w14:textId="77777777" w:rsidR="00B25339" w:rsidRPr="00EE3F5C" w:rsidRDefault="00B25339"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 xml:space="preserve">Budget Proposal: Bereavement Services </w:t>
      </w:r>
    </w:p>
    <w:p w14:paraId="3511794E" w14:textId="77777777" w:rsidR="00B25339" w:rsidRPr="00BF6708" w:rsidRDefault="00B25339" w:rsidP="00BF6708">
      <w:pPr>
        <w:spacing w:line="252" w:lineRule="auto"/>
        <w:jc w:val="both"/>
        <w:rPr>
          <w:rFonts w:asciiTheme="minorHAnsi" w:hAnsiTheme="minorHAnsi" w:cstheme="minorHAnsi"/>
          <w:b/>
          <w:bCs/>
          <w:szCs w:val="24"/>
          <w:u w:val="single"/>
        </w:rPr>
      </w:pPr>
      <w:r w:rsidRPr="00BF6708">
        <w:rPr>
          <w:rFonts w:asciiTheme="minorHAnsi" w:hAnsiTheme="minorHAnsi" w:cstheme="minorHAnsi"/>
          <w:b/>
          <w:bCs/>
          <w:szCs w:val="24"/>
          <w:u w:val="single"/>
        </w:rPr>
        <w:t>Proposal Summary</w:t>
      </w:r>
    </w:p>
    <w:p w14:paraId="7A67707C" w14:textId="77777777" w:rsidR="00B25339" w:rsidRPr="00E63112" w:rsidRDefault="00B25339" w:rsidP="00E63112">
      <w:pPr>
        <w:spacing w:line="252" w:lineRule="auto"/>
        <w:jc w:val="both"/>
        <w:rPr>
          <w:rFonts w:asciiTheme="minorHAnsi" w:hAnsiTheme="minorHAnsi" w:cstheme="minorHAnsi"/>
          <w:szCs w:val="24"/>
        </w:rPr>
      </w:pPr>
      <w:r w:rsidRPr="00E63112">
        <w:rPr>
          <w:rFonts w:asciiTheme="minorHAnsi" w:hAnsiTheme="minorHAnsi" w:cstheme="minorHAnsi"/>
          <w:szCs w:val="24"/>
        </w:rPr>
        <w:t xml:space="preserve">The Council’s Bereavement Service is responsible for undertaking over 4,000 funerals per year, as well as the upkeep and maintenance of 9 sites across the city, including Thornhill Cemetery and Crematorium, Western Cemetery and Cathays Cemetery. Cardiff Council charges less than most other UK cities for its cremation and burial services, however inflationary pressures have increased the cost of running this service. The Council is proposing to increase burial and cremation fees in line with the average charge in other UK core cities: </w:t>
      </w:r>
    </w:p>
    <w:p w14:paraId="6D534C5D" w14:textId="77777777" w:rsidR="00B25339" w:rsidRPr="00BF6708" w:rsidRDefault="00B25339" w:rsidP="00B25339">
      <w:pPr>
        <w:pStyle w:val="ListParagraph"/>
        <w:numPr>
          <w:ilvl w:val="0"/>
          <w:numId w:val="25"/>
        </w:numPr>
        <w:rPr>
          <w:rFonts w:cs="Calibri"/>
          <w:szCs w:val="28"/>
        </w:rPr>
      </w:pPr>
      <w:r w:rsidRPr="00BF6708">
        <w:rPr>
          <w:rFonts w:cs="Calibri"/>
          <w:szCs w:val="28"/>
        </w:rPr>
        <w:t xml:space="preserve">Cremation fees to increase by £40 to £910. </w:t>
      </w:r>
    </w:p>
    <w:p w14:paraId="2FA58DC9" w14:textId="77777777" w:rsidR="00B25339" w:rsidRPr="00BF6708" w:rsidRDefault="00B25339" w:rsidP="00B25339">
      <w:pPr>
        <w:pStyle w:val="ListParagraph"/>
        <w:numPr>
          <w:ilvl w:val="0"/>
          <w:numId w:val="25"/>
        </w:numPr>
        <w:rPr>
          <w:rFonts w:cs="Calibri"/>
          <w:szCs w:val="28"/>
        </w:rPr>
      </w:pPr>
      <w:r w:rsidRPr="00BF6708">
        <w:rPr>
          <w:rFonts w:cs="Calibri"/>
          <w:szCs w:val="28"/>
        </w:rPr>
        <w:t xml:space="preserve">Burial fees to increase by £100 to £1,140. </w:t>
      </w:r>
    </w:p>
    <w:p w14:paraId="7D3D378D" w14:textId="77777777" w:rsidR="00B25339" w:rsidRPr="00BF6708" w:rsidRDefault="00B25339" w:rsidP="00B25339">
      <w:pPr>
        <w:pStyle w:val="ListParagraph"/>
        <w:numPr>
          <w:ilvl w:val="0"/>
          <w:numId w:val="25"/>
        </w:numPr>
        <w:rPr>
          <w:rFonts w:cs="Calibri"/>
          <w:szCs w:val="28"/>
        </w:rPr>
      </w:pPr>
      <w:r w:rsidRPr="00BF6708">
        <w:rPr>
          <w:rFonts w:cs="Calibri"/>
          <w:szCs w:val="28"/>
        </w:rPr>
        <w:t>The purchase of a grave will increase by £65 to £1,295.</w:t>
      </w:r>
    </w:p>
    <w:p w14:paraId="30890CC4" w14:textId="77777777" w:rsidR="00B25339" w:rsidRPr="00E63112" w:rsidRDefault="00B25339" w:rsidP="00E63112">
      <w:pPr>
        <w:spacing w:line="252" w:lineRule="auto"/>
        <w:jc w:val="both"/>
        <w:rPr>
          <w:rFonts w:asciiTheme="minorHAnsi" w:hAnsiTheme="minorHAnsi" w:cstheme="minorHAnsi"/>
          <w:szCs w:val="24"/>
        </w:rPr>
      </w:pPr>
      <w:r w:rsidRPr="00E63112">
        <w:rPr>
          <w:rFonts w:asciiTheme="minorHAnsi" w:hAnsiTheme="minorHAnsi" w:cstheme="minorHAnsi"/>
          <w:szCs w:val="24"/>
        </w:rPr>
        <w:t>The Council is also considering increasing the additional surcharge fee for weekend and bank holiday burials by £341 to £650, to better reflect the cost of providing this service.</w:t>
      </w:r>
    </w:p>
    <w:p w14:paraId="14BB8E74" w14:textId="77777777" w:rsidR="00B25339" w:rsidRPr="00E63112" w:rsidRDefault="00B25339" w:rsidP="00E63112">
      <w:pPr>
        <w:spacing w:line="252" w:lineRule="auto"/>
        <w:jc w:val="both"/>
        <w:rPr>
          <w:rFonts w:asciiTheme="minorHAnsi" w:hAnsiTheme="minorHAnsi" w:cstheme="minorHAnsi"/>
          <w:szCs w:val="24"/>
        </w:rPr>
      </w:pPr>
      <w:r w:rsidRPr="00E63112">
        <w:rPr>
          <w:rFonts w:asciiTheme="minorHAnsi" w:hAnsiTheme="minorHAnsi" w:cstheme="minorHAnsi"/>
          <w:szCs w:val="24"/>
        </w:rPr>
        <w:t>It was explained that the Council runs bereavement services, and there are 4 private crematoriums around the city. The Council benchmarks service delivery and offer against these, and against the Core Cities.</w:t>
      </w:r>
    </w:p>
    <w:p w14:paraId="7A54A40C" w14:textId="77777777" w:rsidR="00B25339" w:rsidRPr="00E63112" w:rsidRDefault="00B25339" w:rsidP="00E63112">
      <w:pPr>
        <w:spacing w:line="252" w:lineRule="auto"/>
        <w:jc w:val="both"/>
        <w:rPr>
          <w:rFonts w:asciiTheme="minorHAnsi" w:hAnsiTheme="minorHAnsi" w:cstheme="minorHAnsi"/>
          <w:szCs w:val="24"/>
        </w:rPr>
      </w:pPr>
      <w:r w:rsidRPr="00E63112">
        <w:rPr>
          <w:rFonts w:asciiTheme="minorHAnsi" w:hAnsiTheme="minorHAnsi" w:cstheme="minorHAnsi"/>
          <w:szCs w:val="24"/>
        </w:rPr>
        <w:t>The proposals with smaller cost increases were presented, but not commented on. The full focus was on the proposed increase (prices being practically doubled) on the surcharge for weekend / Bank Holiday burials.</w:t>
      </w:r>
    </w:p>
    <w:p w14:paraId="1C264B22" w14:textId="77777777" w:rsidR="00B25339" w:rsidRPr="00BF6708" w:rsidRDefault="00B25339" w:rsidP="00B25339">
      <w:pPr>
        <w:spacing w:line="252" w:lineRule="auto"/>
        <w:jc w:val="both"/>
        <w:rPr>
          <w:rFonts w:asciiTheme="minorHAnsi" w:hAnsiTheme="minorHAnsi" w:cstheme="minorHAnsi"/>
          <w:b/>
          <w:bCs/>
          <w:szCs w:val="24"/>
          <w:u w:val="single"/>
        </w:rPr>
      </w:pPr>
      <w:r w:rsidRPr="00BF6708">
        <w:rPr>
          <w:rFonts w:asciiTheme="minorHAnsi" w:hAnsiTheme="minorHAnsi" w:cstheme="minorHAnsi"/>
          <w:b/>
          <w:bCs/>
          <w:szCs w:val="24"/>
          <w:u w:val="single"/>
        </w:rPr>
        <w:t>Discussion Summary</w:t>
      </w:r>
    </w:p>
    <w:p w14:paraId="041D2B0D" w14:textId="77777777" w:rsidR="00B25339" w:rsidRPr="00E63112" w:rsidRDefault="00B25339" w:rsidP="00E63112">
      <w:pPr>
        <w:spacing w:line="252" w:lineRule="auto"/>
        <w:jc w:val="both"/>
        <w:rPr>
          <w:rFonts w:asciiTheme="minorHAnsi" w:hAnsiTheme="minorHAnsi" w:cstheme="minorHAnsi"/>
          <w:szCs w:val="24"/>
        </w:rPr>
      </w:pPr>
      <w:r w:rsidRPr="00E63112">
        <w:rPr>
          <w:rFonts w:asciiTheme="minorHAnsi" w:hAnsiTheme="minorHAnsi" w:cstheme="minorHAnsi"/>
          <w:szCs w:val="24"/>
        </w:rPr>
        <w:t xml:space="preserve">Participants, particularly those from the Muslim faith, were in disagreement with the proposal to almost double the price of the weekend burials, mentioning this would fall mainly on the pockets of families with specific faith beliefs (Muslim and Jewish). They felt this was unfair towards particular communities, specifically the Muslim community who proportionally use this service the most. However, it was suggested that the weekend service, if it wasn’t as costly, could also be used by members of other communities, who do not require rapid burials, but that might favour celebrating burials at the weekend due to work or family travelling reasons, making the service more profitable. It was also suggested that the charges increase </w:t>
      </w:r>
      <w:r w:rsidRPr="00E63112">
        <w:rPr>
          <w:rFonts w:asciiTheme="minorHAnsi" w:hAnsiTheme="minorHAnsi" w:cstheme="minorHAnsi"/>
          <w:szCs w:val="24"/>
        </w:rPr>
        <w:lastRenderedPageBreak/>
        <w:t xml:space="preserve">should be spread across all bereavement services so there is a more even impact across communities. </w:t>
      </w:r>
    </w:p>
    <w:p w14:paraId="74126E4F" w14:textId="77777777" w:rsidR="00B25339" w:rsidRPr="00E63112" w:rsidRDefault="00B25339" w:rsidP="00E63112">
      <w:pPr>
        <w:spacing w:line="252" w:lineRule="auto"/>
        <w:jc w:val="both"/>
        <w:rPr>
          <w:rFonts w:asciiTheme="minorHAnsi" w:hAnsiTheme="minorHAnsi" w:cstheme="minorHAnsi"/>
          <w:szCs w:val="24"/>
        </w:rPr>
      </w:pPr>
      <w:r w:rsidRPr="00E63112">
        <w:rPr>
          <w:rFonts w:asciiTheme="minorHAnsi" w:hAnsiTheme="minorHAnsi" w:cstheme="minorHAnsi"/>
          <w:szCs w:val="24"/>
        </w:rPr>
        <w:t xml:space="preserve">Other possible alternatives, to keep costs low were suggested such as working with the Muslim community to work with funeral directors and train volunteers to do some of the roles and help with the weekend/ bank holiday burials, lowering staff costs. Another suggestion included staff working in a rota including weekends, like other services that work through the weekend/ Bank Holiday, so the service did not have to incur such higher costs. </w:t>
      </w:r>
    </w:p>
    <w:p w14:paraId="72121263" w14:textId="77777777" w:rsidR="00B25339" w:rsidRPr="00E63112" w:rsidRDefault="00B25339" w:rsidP="00E63112">
      <w:pPr>
        <w:spacing w:line="252" w:lineRule="auto"/>
        <w:jc w:val="both"/>
        <w:rPr>
          <w:rFonts w:asciiTheme="minorHAnsi" w:hAnsiTheme="minorHAnsi" w:cstheme="minorHAnsi"/>
          <w:szCs w:val="24"/>
        </w:rPr>
      </w:pPr>
      <w:r w:rsidRPr="00E63112">
        <w:rPr>
          <w:rFonts w:asciiTheme="minorHAnsi" w:hAnsiTheme="minorHAnsi" w:cstheme="minorHAnsi"/>
          <w:szCs w:val="24"/>
        </w:rPr>
        <w:t xml:space="preserve">Representatives of the Sikh community when asked, said the proposal had little effect on those from Sikh or Hindu communities as they use the cremation services.   </w:t>
      </w:r>
    </w:p>
    <w:p w14:paraId="3A5856CE" w14:textId="77777777" w:rsidR="00B25339" w:rsidRPr="00E63112" w:rsidRDefault="00B25339" w:rsidP="00B25339">
      <w:pPr>
        <w:spacing w:line="252" w:lineRule="auto"/>
        <w:jc w:val="both"/>
        <w:rPr>
          <w:rFonts w:asciiTheme="minorHAnsi" w:hAnsiTheme="minorHAnsi" w:cstheme="minorHAnsi"/>
          <w:szCs w:val="24"/>
        </w:rPr>
      </w:pPr>
      <w:r w:rsidRPr="00E63112">
        <w:rPr>
          <w:rFonts w:asciiTheme="minorHAnsi" w:hAnsiTheme="minorHAnsi" w:cstheme="minorHAnsi"/>
          <w:szCs w:val="24"/>
        </w:rPr>
        <w:t xml:space="preserve">The following are the key points and most relevant quotes. </w:t>
      </w:r>
    </w:p>
    <w:p w14:paraId="6A06EA89" w14:textId="77777777" w:rsidR="00B25339" w:rsidRPr="00BF6708" w:rsidRDefault="00B25339" w:rsidP="00B25339">
      <w:pPr>
        <w:pStyle w:val="ListParagraph"/>
        <w:numPr>
          <w:ilvl w:val="0"/>
          <w:numId w:val="24"/>
        </w:numPr>
        <w:spacing w:line="252" w:lineRule="auto"/>
        <w:jc w:val="both"/>
        <w:rPr>
          <w:rFonts w:asciiTheme="minorHAnsi" w:hAnsiTheme="minorHAnsi" w:cstheme="minorHAnsi"/>
          <w:b/>
          <w:bCs/>
          <w:i/>
          <w:iCs/>
        </w:rPr>
      </w:pPr>
      <w:r w:rsidRPr="00BF6708">
        <w:rPr>
          <w:rFonts w:asciiTheme="minorHAnsi" w:hAnsiTheme="minorHAnsi" w:cstheme="minorHAnsi"/>
          <w:b/>
          <w:bCs/>
          <w:i/>
          <w:iCs/>
        </w:rPr>
        <w:t xml:space="preserve">Equality and Cost </w:t>
      </w:r>
    </w:p>
    <w:p w14:paraId="26607179" w14:textId="77777777" w:rsidR="00B25339" w:rsidRPr="00BF6708" w:rsidRDefault="00B25339" w:rsidP="00B25339">
      <w:pPr>
        <w:ind w:left="360"/>
        <w:jc w:val="both"/>
        <w:rPr>
          <w:rFonts w:asciiTheme="minorHAnsi" w:hAnsiTheme="minorHAnsi" w:cstheme="minorHAnsi"/>
          <w:szCs w:val="24"/>
        </w:rPr>
      </w:pPr>
      <w:r w:rsidRPr="00BF6708">
        <w:rPr>
          <w:rFonts w:asciiTheme="minorHAnsi" w:hAnsiTheme="minorHAnsi" w:cstheme="minorHAnsi"/>
          <w:szCs w:val="24"/>
        </w:rPr>
        <w:t>Participants asked who used the weekend/Bank Holiday service. They were told that it is provided for the Muslim community, and to a much smaller extent, the Jewish community, as both require rapid burials.</w:t>
      </w:r>
    </w:p>
    <w:p w14:paraId="5CEDF16B" w14:textId="77777777" w:rsidR="00B25339" w:rsidRPr="00BF6708" w:rsidRDefault="00B25339" w:rsidP="00B25339">
      <w:pPr>
        <w:ind w:left="360"/>
        <w:jc w:val="both"/>
        <w:rPr>
          <w:rFonts w:asciiTheme="minorHAnsi" w:hAnsiTheme="minorHAnsi" w:cstheme="minorHAnsi"/>
          <w:szCs w:val="24"/>
        </w:rPr>
      </w:pPr>
      <w:r w:rsidRPr="00BF6708">
        <w:rPr>
          <w:rFonts w:asciiTheme="minorHAnsi" w:hAnsiTheme="minorHAnsi" w:cstheme="minorHAnsi"/>
          <w:szCs w:val="24"/>
        </w:rPr>
        <w:t>“I am not sure if this would pass under the Equalities Act, because this [service requirement for quick funerals] is for religious reasons.  Faith is a protected characteristic.  It is too big a jump, paid for by one community.”</w:t>
      </w:r>
    </w:p>
    <w:p w14:paraId="2F537422" w14:textId="77777777" w:rsidR="00B25339" w:rsidRPr="00BF6708" w:rsidRDefault="00B25339" w:rsidP="00B25339">
      <w:pPr>
        <w:ind w:left="360"/>
        <w:jc w:val="both"/>
        <w:rPr>
          <w:rFonts w:asciiTheme="minorHAnsi" w:hAnsiTheme="minorHAnsi" w:cstheme="minorHAnsi"/>
          <w:szCs w:val="24"/>
        </w:rPr>
      </w:pPr>
      <w:r w:rsidRPr="00BF6708">
        <w:rPr>
          <w:rFonts w:asciiTheme="minorHAnsi" w:hAnsiTheme="minorHAnsi" w:cstheme="minorHAnsi"/>
          <w:szCs w:val="24"/>
        </w:rPr>
        <w:t>“It feels like a personal attack.  It feels ludicrous.”</w:t>
      </w:r>
    </w:p>
    <w:p w14:paraId="2F9B0329" w14:textId="77777777" w:rsidR="00B25339" w:rsidRPr="00BF6708" w:rsidRDefault="00B25339" w:rsidP="00B25339">
      <w:pPr>
        <w:ind w:left="360"/>
        <w:jc w:val="both"/>
        <w:rPr>
          <w:rFonts w:asciiTheme="minorHAnsi" w:hAnsiTheme="minorHAnsi" w:cstheme="minorHAnsi"/>
          <w:szCs w:val="24"/>
        </w:rPr>
      </w:pPr>
      <w:r w:rsidRPr="00BF6708">
        <w:rPr>
          <w:rFonts w:asciiTheme="minorHAnsi" w:hAnsiTheme="minorHAnsi" w:cstheme="minorHAnsi"/>
          <w:szCs w:val="24"/>
        </w:rPr>
        <w:t>“What are the other Core Cities charging?”   [NB “Other Core Cities may have economies of scale on this”]</w:t>
      </w:r>
    </w:p>
    <w:p w14:paraId="68D50852" w14:textId="77777777" w:rsidR="00B25339" w:rsidRPr="00BF6708" w:rsidRDefault="00B25339" w:rsidP="00B25339">
      <w:pPr>
        <w:ind w:left="360"/>
        <w:jc w:val="both"/>
        <w:rPr>
          <w:rFonts w:asciiTheme="minorHAnsi" w:hAnsiTheme="minorHAnsi" w:cstheme="minorHAnsi"/>
          <w:szCs w:val="24"/>
        </w:rPr>
      </w:pPr>
      <w:r w:rsidRPr="00BF6708">
        <w:rPr>
          <w:rFonts w:asciiTheme="minorHAnsi" w:hAnsiTheme="minorHAnsi" w:cstheme="minorHAnsi"/>
          <w:szCs w:val="24"/>
        </w:rPr>
        <w:t>“What percentage of the population is this likely to impact disproportionately?”</w:t>
      </w:r>
    </w:p>
    <w:p w14:paraId="4FAD161E" w14:textId="77777777" w:rsidR="00B25339" w:rsidRPr="00BF6708" w:rsidRDefault="00B25339" w:rsidP="00B25339">
      <w:pPr>
        <w:ind w:left="360"/>
        <w:jc w:val="both"/>
        <w:rPr>
          <w:rFonts w:asciiTheme="minorHAnsi" w:hAnsiTheme="minorHAnsi" w:cstheme="minorHAnsi"/>
        </w:rPr>
      </w:pPr>
      <w:r w:rsidRPr="00BF6708">
        <w:rPr>
          <w:rFonts w:asciiTheme="minorHAnsi" w:hAnsiTheme="minorHAnsi" w:cstheme="minorHAnsi"/>
        </w:rPr>
        <w:t>“What savings do you have to make? … At the moment you are proposing to cover this all from this community.  The Muslim community never gets cremated, so why are we covering this?”</w:t>
      </w:r>
    </w:p>
    <w:p w14:paraId="3E365F0E" w14:textId="77777777" w:rsidR="00B25339" w:rsidRPr="00BF6708" w:rsidRDefault="00B25339" w:rsidP="00B25339">
      <w:pPr>
        <w:ind w:left="360"/>
        <w:jc w:val="both"/>
        <w:rPr>
          <w:rFonts w:asciiTheme="minorHAnsi" w:hAnsiTheme="minorHAnsi" w:cstheme="minorHAnsi"/>
          <w:szCs w:val="24"/>
        </w:rPr>
      </w:pPr>
      <w:r w:rsidRPr="00BF6708">
        <w:rPr>
          <w:rFonts w:asciiTheme="minorHAnsi" w:hAnsiTheme="minorHAnsi" w:cstheme="minorHAnsi"/>
          <w:szCs w:val="24"/>
        </w:rPr>
        <w:t>“One thing we do already due to the costs is a community burial fund, that we all pay into.  This additional cost will be a blow, it is a disproportionate impact.”</w:t>
      </w:r>
    </w:p>
    <w:p w14:paraId="46E973FA" w14:textId="77777777" w:rsidR="00B25339" w:rsidRPr="00BF6708" w:rsidRDefault="00B25339" w:rsidP="00B25339">
      <w:pPr>
        <w:ind w:left="360"/>
        <w:jc w:val="both"/>
        <w:rPr>
          <w:rFonts w:asciiTheme="minorHAnsi" w:hAnsiTheme="minorHAnsi" w:cstheme="minorHAnsi"/>
          <w:szCs w:val="24"/>
        </w:rPr>
      </w:pPr>
      <w:r w:rsidRPr="00BF6708">
        <w:rPr>
          <w:rFonts w:asciiTheme="minorHAnsi" w:hAnsiTheme="minorHAnsi" w:cstheme="minorHAnsi"/>
          <w:szCs w:val="24"/>
        </w:rPr>
        <w:t>“It should be spread, the cost should be shared across all [bereavement] services”</w:t>
      </w:r>
    </w:p>
    <w:p w14:paraId="05131A23" w14:textId="77777777" w:rsidR="00B25339" w:rsidRPr="00BF6708" w:rsidRDefault="00B25339" w:rsidP="00B25339">
      <w:pPr>
        <w:pStyle w:val="ListParagraph"/>
        <w:numPr>
          <w:ilvl w:val="0"/>
          <w:numId w:val="24"/>
        </w:numPr>
        <w:spacing w:line="252" w:lineRule="auto"/>
        <w:jc w:val="both"/>
        <w:rPr>
          <w:rFonts w:asciiTheme="minorHAnsi" w:hAnsiTheme="minorHAnsi" w:cstheme="minorHAnsi"/>
          <w:b/>
          <w:bCs/>
          <w:i/>
          <w:iCs/>
        </w:rPr>
      </w:pPr>
      <w:r w:rsidRPr="00BF6708">
        <w:rPr>
          <w:rFonts w:asciiTheme="minorHAnsi" w:hAnsiTheme="minorHAnsi" w:cstheme="minorHAnsi"/>
          <w:b/>
          <w:bCs/>
          <w:i/>
          <w:iCs/>
        </w:rPr>
        <w:t>Suggestions of ways to reduce the cost</w:t>
      </w:r>
    </w:p>
    <w:p w14:paraId="48DE5BCC" w14:textId="77777777" w:rsidR="00B25339" w:rsidRPr="00BF6708" w:rsidRDefault="00B25339" w:rsidP="00B25339">
      <w:pPr>
        <w:ind w:left="360"/>
        <w:jc w:val="both"/>
        <w:rPr>
          <w:rFonts w:asciiTheme="minorHAnsi" w:hAnsiTheme="minorHAnsi" w:cstheme="minorHAnsi"/>
          <w:szCs w:val="24"/>
        </w:rPr>
      </w:pPr>
      <w:r w:rsidRPr="00BF6708">
        <w:rPr>
          <w:rFonts w:asciiTheme="minorHAnsi" w:hAnsiTheme="minorHAnsi" w:cstheme="minorHAnsi"/>
          <w:szCs w:val="24"/>
        </w:rPr>
        <w:t>“Could the Council work with us? We have many volunteers who want to help with our burials, to help reduce some of the costs”</w:t>
      </w:r>
    </w:p>
    <w:p w14:paraId="15748BF6" w14:textId="77777777" w:rsidR="00B25339" w:rsidRPr="00BF6708" w:rsidRDefault="00B25339" w:rsidP="00B25339">
      <w:pPr>
        <w:ind w:left="360"/>
        <w:jc w:val="both"/>
        <w:rPr>
          <w:rFonts w:asciiTheme="minorHAnsi" w:hAnsiTheme="minorHAnsi" w:cstheme="minorHAnsi"/>
        </w:rPr>
      </w:pPr>
      <w:r w:rsidRPr="00BF6708">
        <w:rPr>
          <w:rFonts w:asciiTheme="minorHAnsi" w:hAnsiTheme="minorHAnsi" w:cstheme="minorHAnsi"/>
        </w:rPr>
        <w:t xml:space="preserve">The presenter also said that the Muslim Council Wales is in discussion with them about having 2 people per grave, rather than one. This was not discussed further due to lack of time. </w:t>
      </w:r>
    </w:p>
    <w:p w14:paraId="332A1098" w14:textId="77777777" w:rsidR="00B25339" w:rsidRDefault="00B25339" w:rsidP="00B25339">
      <w:pPr>
        <w:jc w:val="both"/>
        <w:rPr>
          <w:rFonts w:asciiTheme="minorHAnsi" w:hAnsiTheme="minorHAnsi" w:cstheme="minorHAnsi"/>
          <w:szCs w:val="24"/>
        </w:rPr>
      </w:pPr>
    </w:p>
    <w:p w14:paraId="30BFC905" w14:textId="77777777" w:rsidR="00BF6708" w:rsidRPr="00BF6708" w:rsidRDefault="00BF6708" w:rsidP="00B25339">
      <w:pPr>
        <w:jc w:val="both"/>
        <w:rPr>
          <w:rFonts w:asciiTheme="minorHAnsi" w:hAnsiTheme="minorHAnsi" w:cstheme="minorHAnsi"/>
          <w:szCs w:val="24"/>
        </w:rPr>
      </w:pPr>
    </w:p>
    <w:p w14:paraId="6FCB61D8" w14:textId="77777777" w:rsidR="00B25339" w:rsidRPr="00EE3F5C" w:rsidRDefault="00B25339"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lastRenderedPageBreak/>
        <w:t>Budget Proposal: Residential Parking Permits</w:t>
      </w:r>
    </w:p>
    <w:p w14:paraId="6875985F" w14:textId="77777777" w:rsidR="00B25339" w:rsidRPr="002F7A88" w:rsidRDefault="00B25339" w:rsidP="002F7A88">
      <w:pPr>
        <w:spacing w:line="252" w:lineRule="auto"/>
        <w:jc w:val="both"/>
        <w:rPr>
          <w:rFonts w:asciiTheme="minorHAnsi" w:hAnsiTheme="minorHAnsi" w:cstheme="minorHAnsi"/>
          <w:b/>
          <w:bCs/>
          <w:szCs w:val="24"/>
          <w:u w:val="single"/>
        </w:rPr>
      </w:pPr>
      <w:r w:rsidRPr="002F7A88">
        <w:rPr>
          <w:rFonts w:asciiTheme="minorHAnsi" w:hAnsiTheme="minorHAnsi" w:cstheme="minorHAnsi"/>
          <w:b/>
          <w:bCs/>
          <w:szCs w:val="24"/>
          <w:u w:val="single"/>
        </w:rPr>
        <w:t>Proposal Summary</w:t>
      </w:r>
    </w:p>
    <w:p w14:paraId="02636CED" w14:textId="77777777" w:rsidR="00B25339" w:rsidRPr="00E63112" w:rsidRDefault="00B25339" w:rsidP="00E63112">
      <w:pPr>
        <w:spacing w:line="252" w:lineRule="auto"/>
        <w:jc w:val="both"/>
        <w:rPr>
          <w:rFonts w:asciiTheme="minorHAnsi" w:hAnsiTheme="minorHAnsi" w:cstheme="minorHAnsi"/>
          <w:szCs w:val="24"/>
        </w:rPr>
      </w:pPr>
      <w:r w:rsidRPr="00E63112">
        <w:rPr>
          <w:rFonts w:asciiTheme="minorHAnsi" w:hAnsiTheme="minorHAnsi" w:cstheme="minorHAnsi"/>
          <w:szCs w:val="24"/>
        </w:rPr>
        <w:t>The Council offers parking permits as a service to residents in specific areas across the city. Resident permits facilitate parking in designated permit bays within particular streets, or zones, in the city. This service includes administering the relevant type and number of permits to applicants, monitoring vehicles parking in restricted areas to ensure these areas are only used by permit holders and support for the operation of the permit schemes. The amount charged by the Council does not cover the cost of delivering the service, which includes ensuring that people without a permit do not use resident parking bays.</w:t>
      </w:r>
    </w:p>
    <w:p w14:paraId="3B566F9A" w14:textId="77777777" w:rsidR="00B25339" w:rsidRPr="00E63112" w:rsidRDefault="00B25339" w:rsidP="00E63112">
      <w:pPr>
        <w:spacing w:line="252" w:lineRule="auto"/>
        <w:jc w:val="both"/>
        <w:rPr>
          <w:rFonts w:asciiTheme="minorHAnsi" w:hAnsiTheme="minorHAnsi" w:cstheme="minorHAnsi"/>
          <w:szCs w:val="24"/>
        </w:rPr>
      </w:pPr>
      <w:r w:rsidRPr="00E63112">
        <w:rPr>
          <w:rFonts w:asciiTheme="minorHAnsi" w:hAnsiTheme="minorHAnsi" w:cstheme="minorHAnsi"/>
          <w:szCs w:val="24"/>
        </w:rPr>
        <w:t>It is proposed that the cost of a first permit should increase from £30 to £35, and a second permit increase from £80 to £120. The cost in Cardiff would remain in line with what other major UK cities charge.</w:t>
      </w:r>
    </w:p>
    <w:p w14:paraId="7E0446ED" w14:textId="77777777" w:rsidR="00B25339" w:rsidRPr="00E63112" w:rsidRDefault="00B25339" w:rsidP="00E63112">
      <w:pPr>
        <w:spacing w:line="252" w:lineRule="auto"/>
        <w:jc w:val="both"/>
        <w:rPr>
          <w:rFonts w:asciiTheme="minorHAnsi" w:hAnsiTheme="minorHAnsi" w:cstheme="minorHAnsi"/>
          <w:szCs w:val="24"/>
        </w:rPr>
      </w:pPr>
      <w:r w:rsidRPr="00E63112">
        <w:rPr>
          <w:rFonts w:asciiTheme="minorHAnsi" w:hAnsiTheme="minorHAnsi" w:cstheme="minorHAnsi"/>
          <w:szCs w:val="24"/>
        </w:rPr>
        <w:t xml:space="preserve">The presenter explained the need to cover the cost of implementing, maintaining &amp; enforcing the residential parking permit scheme.  </w:t>
      </w:r>
    </w:p>
    <w:p w14:paraId="0521FD18" w14:textId="77777777" w:rsidR="00B25339" w:rsidRPr="002F7A88" w:rsidRDefault="00B25339" w:rsidP="00B25339">
      <w:pPr>
        <w:spacing w:line="252" w:lineRule="auto"/>
        <w:jc w:val="both"/>
        <w:rPr>
          <w:rFonts w:asciiTheme="minorHAnsi" w:hAnsiTheme="minorHAnsi" w:cstheme="minorHAnsi"/>
          <w:b/>
          <w:bCs/>
          <w:szCs w:val="24"/>
          <w:u w:val="single"/>
        </w:rPr>
      </w:pPr>
      <w:r w:rsidRPr="002F7A88">
        <w:rPr>
          <w:rFonts w:asciiTheme="minorHAnsi" w:hAnsiTheme="minorHAnsi" w:cstheme="minorHAnsi"/>
          <w:b/>
          <w:bCs/>
          <w:szCs w:val="24"/>
          <w:u w:val="single"/>
        </w:rPr>
        <w:t>Discussion Summary</w:t>
      </w:r>
    </w:p>
    <w:p w14:paraId="03F7331A" w14:textId="77777777" w:rsidR="00B25339" w:rsidRPr="00E63112" w:rsidRDefault="00B25339" w:rsidP="00E63112">
      <w:pPr>
        <w:spacing w:line="252" w:lineRule="auto"/>
        <w:jc w:val="both"/>
        <w:rPr>
          <w:rFonts w:asciiTheme="minorHAnsi" w:hAnsiTheme="minorHAnsi" w:cstheme="minorHAnsi"/>
          <w:szCs w:val="24"/>
        </w:rPr>
      </w:pPr>
      <w:r w:rsidRPr="00E63112">
        <w:rPr>
          <w:rFonts w:asciiTheme="minorHAnsi" w:hAnsiTheme="minorHAnsi" w:cstheme="minorHAnsi"/>
          <w:szCs w:val="24"/>
        </w:rPr>
        <w:t xml:space="preserve">Participants' comments focused on the more disproportionate increase for the second permit, compared to the increase for the first permit. For many people, in particular communities living in social housing in the Southern Arc of Cardiff on a low income, having a car was not a luxury, but a means for work and generating income (e.g. taxi drivers or professional carers) and therefore the proposal was penalising them for having a car they need for work. The fact that the scheme is only being rolled out in certain areas, closer to the City Centre, where most of the deprived communities live, means that those already on low income are hit the hardest. Participants mentioned the need to look at the bigger picture, including the creation of adequate parking spaces in new building developments or improving public transport across the city. </w:t>
      </w:r>
    </w:p>
    <w:p w14:paraId="3D701475" w14:textId="77777777" w:rsidR="00B25339" w:rsidRPr="00E63112" w:rsidRDefault="00B25339" w:rsidP="00E63112">
      <w:pPr>
        <w:spacing w:line="252" w:lineRule="auto"/>
        <w:jc w:val="both"/>
        <w:rPr>
          <w:rFonts w:asciiTheme="minorHAnsi" w:hAnsiTheme="minorHAnsi" w:cstheme="minorHAnsi"/>
          <w:szCs w:val="24"/>
        </w:rPr>
      </w:pPr>
      <w:r w:rsidRPr="00E63112">
        <w:rPr>
          <w:rFonts w:asciiTheme="minorHAnsi" w:hAnsiTheme="minorHAnsi" w:cstheme="minorHAnsi"/>
          <w:szCs w:val="24"/>
        </w:rPr>
        <w:t>The situation with parking in the Southern Arc, Butetown and Grangetown was also discussed, with residents paying for parking permits and not being able to park around their houses. The new developments in the area are not providing additional parking and this needs to be looked at and the situation, with changes in street directions, was making the situation more chaotic with lots of people being given tickets.</w:t>
      </w:r>
    </w:p>
    <w:p w14:paraId="0FCDA632" w14:textId="77777777" w:rsidR="00B25339" w:rsidRPr="00E63112" w:rsidRDefault="00B25339" w:rsidP="00E63112">
      <w:pPr>
        <w:spacing w:line="252" w:lineRule="auto"/>
        <w:jc w:val="both"/>
        <w:rPr>
          <w:rFonts w:asciiTheme="minorHAnsi" w:hAnsiTheme="minorHAnsi" w:cstheme="minorHAnsi"/>
          <w:szCs w:val="24"/>
        </w:rPr>
      </w:pPr>
      <w:r w:rsidRPr="00E63112">
        <w:rPr>
          <w:rFonts w:asciiTheme="minorHAnsi" w:hAnsiTheme="minorHAnsi" w:cstheme="minorHAnsi"/>
          <w:szCs w:val="24"/>
        </w:rPr>
        <w:t>Participants also touched on those living in temporary accommodation, such as Ukrainian refugees, who had additional difficulties to request parking permits, adding additional stresses to already difficult life circumstances.</w:t>
      </w:r>
    </w:p>
    <w:p w14:paraId="5F6D8FE6" w14:textId="77777777" w:rsidR="00B25339" w:rsidRPr="00E63112" w:rsidRDefault="00B25339" w:rsidP="00E63112">
      <w:pPr>
        <w:spacing w:line="252" w:lineRule="auto"/>
        <w:jc w:val="both"/>
        <w:rPr>
          <w:rFonts w:asciiTheme="minorHAnsi" w:hAnsiTheme="minorHAnsi" w:cstheme="minorHAnsi"/>
          <w:szCs w:val="24"/>
        </w:rPr>
      </w:pPr>
      <w:r w:rsidRPr="00E63112">
        <w:rPr>
          <w:rFonts w:asciiTheme="minorHAnsi" w:hAnsiTheme="minorHAnsi" w:cstheme="minorHAnsi"/>
          <w:szCs w:val="24"/>
        </w:rPr>
        <w:t xml:space="preserve">The existence of the Residential parking permit scheme was challenged as an ineffective way of generating income for the Council and with little benefits for people, as having a residential parking permit does not guarantee a space. Participants asked if the scheme could be removed if requested, and/or if residents could be properly consulted. </w:t>
      </w:r>
    </w:p>
    <w:p w14:paraId="09364C31" w14:textId="77777777" w:rsidR="00B25339" w:rsidRPr="00E63112" w:rsidRDefault="00B25339" w:rsidP="00E63112">
      <w:pPr>
        <w:spacing w:line="252" w:lineRule="auto"/>
        <w:jc w:val="both"/>
        <w:rPr>
          <w:rFonts w:asciiTheme="minorHAnsi" w:hAnsiTheme="minorHAnsi" w:cstheme="minorHAnsi"/>
          <w:szCs w:val="24"/>
        </w:rPr>
      </w:pPr>
      <w:r w:rsidRPr="00E63112">
        <w:rPr>
          <w:rFonts w:asciiTheme="minorHAnsi" w:hAnsiTheme="minorHAnsi" w:cstheme="minorHAnsi"/>
          <w:szCs w:val="24"/>
        </w:rPr>
        <w:t xml:space="preserve">Another point of discussion was the challenges faced when applying for residential parking permits. The online process was considered as not being inclusive, and off-putting due to the </w:t>
      </w:r>
      <w:r w:rsidRPr="00E63112">
        <w:rPr>
          <w:rFonts w:asciiTheme="minorHAnsi" w:hAnsiTheme="minorHAnsi" w:cstheme="minorHAnsi"/>
          <w:szCs w:val="24"/>
        </w:rPr>
        <w:lastRenderedPageBreak/>
        <w:t xml:space="preserve">amount (and type) of questions being asked. It was suggested to simplify the process and make it easier for people with language or digital barriers. </w:t>
      </w:r>
    </w:p>
    <w:p w14:paraId="03159AEB" w14:textId="77777777" w:rsidR="00B25339" w:rsidRPr="00E63112" w:rsidRDefault="00B25339" w:rsidP="00E63112">
      <w:pPr>
        <w:spacing w:line="252" w:lineRule="auto"/>
        <w:jc w:val="both"/>
        <w:rPr>
          <w:rFonts w:asciiTheme="minorHAnsi" w:hAnsiTheme="minorHAnsi" w:cstheme="minorHAnsi"/>
          <w:szCs w:val="24"/>
        </w:rPr>
      </w:pPr>
      <w:r w:rsidRPr="00E63112">
        <w:rPr>
          <w:rFonts w:asciiTheme="minorHAnsi" w:hAnsiTheme="minorHAnsi" w:cstheme="minorHAnsi"/>
          <w:szCs w:val="24"/>
        </w:rPr>
        <w:t xml:space="preserve">Another issue raised was how difficult and stressful it is to apply for a visitor's permit and say how long they would stay for. The proposal presenter explained that this was something that was already going to change. </w:t>
      </w:r>
    </w:p>
    <w:p w14:paraId="6EE4D5CD" w14:textId="77777777" w:rsidR="00B25339" w:rsidRPr="00E63112" w:rsidRDefault="00B25339" w:rsidP="00B25339">
      <w:pPr>
        <w:spacing w:line="252" w:lineRule="auto"/>
        <w:jc w:val="both"/>
        <w:rPr>
          <w:rFonts w:asciiTheme="minorHAnsi" w:hAnsiTheme="minorHAnsi" w:cstheme="minorHAnsi"/>
          <w:szCs w:val="24"/>
        </w:rPr>
      </w:pPr>
      <w:r w:rsidRPr="00E63112">
        <w:rPr>
          <w:rFonts w:asciiTheme="minorHAnsi" w:hAnsiTheme="minorHAnsi" w:cstheme="minorHAnsi"/>
          <w:szCs w:val="24"/>
        </w:rPr>
        <w:t xml:space="preserve">The following are the key points discussed with relevant quotes: </w:t>
      </w:r>
    </w:p>
    <w:p w14:paraId="5BEB0EA9" w14:textId="77777777" w:rsidR="00B25339" w:rsidRPr="002F7A88" w:rsidRDefault="00B25339" w:rsidP="00B25339">
      <w:pPr>
        <w:pStyle w:val="ListParagraph"/>
        <w:numPr>
          <w:ilvl w:val="0"/>
          <w:numId w:val="24"/>
        </w:numPr>
        <w:spacing w:line="252" w:lineRule="auto"/>
        <w:jc w:val="both"/>
        <w:rPr>
          <w:rFonts w:asciiTheme="minorHAnsi" w:hAnsiTheme="minorHAnsi" w:cstheme="minorHAnsi"/>
          <w:b/>
          <w:bCs/>
          <w:i/>
          <w:iCs/>
        </w:rPr>
      </w:pPr>
      <w:r w:rsidRPr="002F7A88">
        <w:rPr>
          <w:rFonts w:asciiTheme="minorHAnsi" w:hAnsiTheme="minorHAnsi" w:cstheme="minorHAnsi"/>
          <w:b/>
          <w:bCs/>
          <w:i/>
          <w:iCs/>
        </w:rPr>
        <w:t>Inequality, due to location/planning/density of housing and proximity to the city centre</w:t>
      </w:r>
    </w:p>
    <w:p w14:paraId="639E5D9B" w14:textId="77777777" w:rsidR="00B25339" w:rsidRPr="002F7A88" w:rsidRDefault="00B25339" w:rsidP="00B25339">
      <w:pPr>
        <w:ind w:left="360"/>
        <w:jc w:val="both"/>
        <w:rPr>
          <w:rFonts w:asciiTheme="minorHAnsi" w:hAnsiTheme="minorHAnsi" w:cstheme="minorHAnsi"/>
          <w:szCs w:val="24"/>
        </w:rPr>
      </w:pPr>
      <w:r w:rsidRPr="002F7A88">
        <w:rPr>
          <w:rFonts w:asciiTheme="minorHAnsi" w:hAnsiTheme="minorHAnsi" w:cstheme="minorHAnsi"/>
          <w:szCs w:val="24"/>
        </w:rPr>
        <w:t>“There is a big jump in the cost of the second permit.”  “There is no discount for those on benefits.”</w:t>
      </w:r>
    </w:p>
    <w:p w14:paraId="4D79F8F2" w14:textId="77777777" w:rsidR="00B25339" w:rsidRPr="002F7A88" w:rsidRDefault="00B25339" w:rsidP="00B25339">
      <w:pPr>
        <w:ind w:left="360"/>
        <w:jc w:val="both"/>
        <w:rPr>
          <w:rFonts w:asciiTheme="minorHAnsi" w:hAnsiTheme="minorHAnsi" w:cstheme="minorHAnsi"/>
          <w:szCs w:val="24"/>
        </w:rPr>
      </w:pPr>
      <w:r w:rsidRPr="002F7A88">
        <w:rPr>
          <w:rFonts w:asciiTheme="minorHAnsi" w:hAnsiTheme="minorHAnsi" w:cstheme="minorHAnsi"/>
          <w:szCs w:val="24"/>
        </w:rPr>
        <w:t>“The poorest are being hit hardest.”</w:t>
      </w:r>
    </w:p>
    <w:p w14:paraId="5B503C7F" w14:textId="77777777" w:rsidR="00B25339" w:rsidRPr="002F7A88" w:rsidRDefault="00B25339" w:rsidP="00B25339">
      <w:pPr>
        <w:ind w:left="360"/>
        <w:jc w:val="both"/>
        <w:rPr>
          <w:rFonts w:asciiTheme="minorHAnsi" w:hAnsiTheme="minorHAnsi" w:cstheme="minorHAnsi"/>
          <w:szCs w:val="24"/>
        </w:rPr>
      </w:pPr>
      <w:r w:rsidRPr="002F7A88">
        <w:rPr>
          <w:rFonts w:asciiTheme="minorHAnsi" w:hAnsiTheme="minorHAnsi" w:cstheme="minorHAnsi"/>
          <w:szCs w:val="24"/>
        </w:rPr>
        <w:t>“It will impact Southern Arc people more.”</w:t>
      </w:r>
    </w:p>
    <w:p w14:paraId="302DB326" w14:textId="77777777" w:rsidR="00B25339" w:rsidRPr="002F7A88" w:rsidRDefault="00B25339" w:rsidP="00B25339">
      <w:pPr>
        <w:ind w:left="360"/>
        <w:jc w:val="both"/>
        <w:rPr>
          <w:rFonts w:asciiTheme="minorHAnsi" w:hAnsiTheme="minorHAnsi" w:cstheme="minorHAnsi"/>
          <w:szCs w:val="24"/>
        </w:rPr>
      </w:pPr>
      <w:r w:rsidRPr="002F7A88">
        <w:rPr>
          <w:rFonts w:asciiTheme="minorHAnsi" w:hAnsiTheme="minorHAnsi" w:cstheme="minorHAnsi"/>
          <w:szCs w:val="24"/>
        </w:rPr>
        <w:t>“We have permits, but many areas don’t.”</w:t>
      </w:r>
    </w:p>
    <w:p w14:paraId="643E7891" w14:textId="77777777" w:rsidR="00B25339" w:rsidRPr="002F7A88" w:rsidRDefault="00B25339" w:rsidP="00B25339">
      <w:pPr>
        <w:ind w:left="360"/>
        <w:jc w:val="both"/>
        <w:rPr>
          <w:rFonts w:asciiTheme="minorHAnsi" w:hAnsiTheme="minorHAnsi" w:cstheme="minorHAnsi"/>
          <w:szCs w:val="24"/>
        </w:rPr>
      </w:pPr>
      <w:r w:rsidRPr="002F7A88">
        <w:rPr>
          <w:rFonts w:asciiTheme="minorHAnsi" w:hAnsiTheme="minorHAnsi" w:cstheme="minorHAnsi"/>
          <w:szCs w:val="24"/>
        </w:rPr>
        <w:t>“Planning – there are lots of new developments around here.  How will that work?”</w:t>
      </w:r>
    </w:p>
    <w:p w14:paraId="4BA4429E" w14:textId="77777777" w:rsidR="00B25339" w:rsidRPr="002F7A88" w:rsidRDefault="00B25339" w:rsidP="00B25339">
      <w:pPr>
        <w:ind w:left="360"/>
        <w:jc w:val="both"/>
        <w:rPr>
          <w:rFonts w:asciiTheme="minorHAnsi" w:hAnsiTheme="minorHAnsi" w:cstheme="minorHAnsi"/>
          <w:szCs w:val="24"/>
        </w:rPr>
      </w:pPr>
      <w:r w:rsidRPr="002F7A88">
        <w:rPr>
          <w:rFonts w:asciiTheme="minorHAnsi" w:hAnsiTheme="minorHAnsi" w:cstheme="minorHAnsi"/>
          <w:szCs w:val="24"/>
        </w:rPr>
        <w:t>[response – anywhere built after 2011 will not have a resident permit option]</w:t>
      </w:r>
    </w:p>
    <w:p w14:paraId="779C8F79" w14:textId="77777777" w:rsidR="00B25339" w:rsidRPr="002F7A88" w:rsidRDefault="00B25339" w:rsidP="00B25339">
      <w:pPr>
        <w:ind w:left="360"/>
        <w:jc w:val="both"/>
        <w:rPr>
          <w:rFonts w:asciiTheme="minorHAnsi" w:hAnsiTheme="minorHAnsi" w:cstheme="minorHAnsi"/>
          <w:szCs w:val="24"/>
        </w:rPr>
      </w:pPr>
      <w:r w:rsidRPr="002F7A88">
        <w:rPr>
          <w:rFonts w:asciiTheme="minorHAnsi" w:hAnsiTheme="minorHAnsi" w:cstheme="minorHAnsi"/>
          <w:szCs w:val="24"/>
        </w:rPr>
        <w:t>“That again affects Southern Arc more, where there are many newbuild high rise with not enough parking!”</w:t>
      </w:r>
    </w:p>
    <w:p w14:paraId="4C38FA42" w14:textId="77777777" w:rsidR="00B25339" w:rsidRPr="002F7A88" w:rsidRDefault="00B25339" w:rsidP="00B25339">
      <w:pPr>
        <w:ind w:left="360"/>
        <w:jc w:val="both"/>
        <w:rPr>
          <w:rFonts w:asciiTheme="minorHAnsi" w:hAnsiTheme="minorHAnsi" w:cstheme="minorHAnsi"/>
          <w:szCs w:val="24"/>
        </w:rPr>
      </w:pPr>
      <w:r w:rsidRPr="002F7A88">
        <w:rPr>
          <w:rFonts w:asciiTheme="minorHAnsi" w:hAnsiTheme="minorHAnsi" w:cstheme="minorHAnsi"/>
          <w:szCs w:val="24"/>
        </w:rPr>
        <w:t>“There’s pressure from people in high-rise flats with inadequate parking”</w:t>
      </w:r>
    </w:p>
    <w:p w14:paraId="40E5A5FF" w14:textId="77777777" w:rsidR="00B25339" w:rsidRPr="002F7A88" w:rsidRDefault="00B25339" w:rsidP="00B25339">
      <w:pPr>
        <w:ind w:left="360"/>
        <w:jc w:val="both"/>
        <w:rPr>
          <w:rFonts w:asciiTheme="minorHAnsi" w:hAnsiTheme="minorHAnsi" w:cstheme="minorHAnsi"/>
          <w:szCs w:val="24"/>
        </w:rPr>
      </w:pPr>
      <w:r w:rsidRPr="002F7A88">
        <w:rPr>
          <w:rFonts w:asciiTheme="minorHAnsi" w:hAnsiTheme="minorHAnsi" w:cstheme="minorHAnsi"/>
          <w:szCs w:val="24"/>
        </w:rPr>
        <w:t>“Change Planning, to have parking.  It could have a positive effect.”</w:t>
      </w:r>
    </w:p>
    <w:p w14:paraId="451DF051" w14:textId="77777777" w:rsidR="00B25339" w:rsidRPr="002F7A88" w:rsidRDefault="00B25339" w:rsidP="00B25339">
      <w:pPr>
        <w:ind w:left="360"/>
        <w:jc w:val="both"/>
        <w:rPr>
          <w:rFonts w:asciiTheme="minorHAnsi" w:hAnsiTheme="minorHAnsi" w:cstheme="minorHAnsi"/>
          <w:szCs w:val="24"/>
        </w:rPr>
      </w:pPr>
      <w:r w:rsidRPr="002F7A88">
        <w:rPr>
          <w:rFonts w:asciiTheme="minorHAnsi" w:hAnsiTheme="minorHAnsi" w:cstheme="minorHAnsi"/>
          <w:szCs w:val="24"/>
        </w:rPr>
        <w:t>“You need to do more conversations and consultations about what is happening [here]”</w:t>
      </w:r>
    </w:p>
    <w:p w14:paraId="2899349C" w14:textId="77777777" w:rsidR="00B25339" w:rsidRPr="002F7A88" w:rsidRDefault="00B25339" w:rsidP="00B25339">
      <w:pPr>
        <w:ind w:left="360"/>
        <w:jc w:val="both"/>
        <w:rPr>
          <w:rFonts w:asciiTheme="minorHAnsi" w:hAnsiTheme="minorHAnsi" w:cstheme="minorHAnsi"/>
          <w:szCs w:val="24"/>
        </w:rPr>
      </w:pPr>
      <w:r w:rsidRPr="002F7A88">
        <w:rPr>
          <w:rFonts w:asciiTheme="minorHAnsi" w:hAnsiTheme="minorHAnsi" w:cstheme="minorHAnsi"/>
          <w:szCs w:val="24"/>
        </w:rPr>
        <w:t xml:space="preserve">Some attendees expressed frustration about the level of support being received from Government, and wanted to understand what resources parts of the city, particularly those traditionally associated with being more disadvantaged, were receiving to address local priorities. </w:t>
      </w:r>
    </w:p>
    <w:p w14:paraId="18840EB4" w14:textId="77777777" w:rsidR="00B25339" w:rsidRPr="002F7A88" w:rsidRDefault="00B25339" w:rsidP="00B25339">
      <w:pPr>
        <w:pStyle w:val="ListParagraph"/>
        <w:numPr>
          <w:ilvl w:val="0"/>
          <w:numId w:val="24"/>
        </w:numPr>
        <w:spacing w:line="252" w:lineRule="auto"/>
        <w:jc w:val="both"/>
        <w:rPr>
          <w:rFonts w:asciiTheme="minorHAnsi" w:hAnsiTheme="minorHAnsi" w:cstheme="minorHAnsi"/>
          <w:b/>
          <w:bCs/>
          <w:i/>
          <w:iCs/>
        </w:rPr>
      </w:pPr>
      <w:r w:rsidRPr="002F7A88">
        <w:rPr>
          <w:rFonts w:asciiTheme="minorHAnsi" w:hAnsiTheme="minorHAnsi" w:cstheme="minorHAnsi"/>
          <w:b/>
          <w:bCs/>
          <w:i/>
          <w:iCs/>
        </w:rPr>
        <w:t>The need for cars for work purposes</w:t>
      </w:r>
    </w:p>
    <w:p w14:paraId="1D34D48D" w14:textId="77777777" w:rsidR="00B25339" w:rsidRPr="002F7A88" w:rsidRDefault="00B25339" w:rsidP="00B25339">
      <w:pPr>
        <w:ind w:left="360"/>
        <w:jc w:val="both"/>
        <w:rPr>
          <w:rFonts w:asciiTheme="minorHAnsi" w:hAnsiTheme="minorHAnsi" w:cstheme="minorHAnsi"/>
          <w:szCs w:val="24"/>
        </w:rPr>
      </w:pPr>
      <w:r w:rsidRPr="002F7A88">
        <w:rPr>
          <w:rFonts w:asciiTheme="minorHAnsi" w:hAnsiTheme="minorHAnsi" w:cstheme="minorHAnsi"/>
          <w:szCs w:val="24"/>
        </w:rPr>
        <w:t>“Around here, many are taxi drivers.  They need the car for work purposes, it is not a luxury.”</w:t>
      </w:r>
    </w:p>
    <w:p w14:paraId="0ECAF1CD" w14:textId="77777777" w:rsidR="00B25339" w:rsidRPr="002F7A88" w:rsidRDefault="00B25339" w:rsidP="00B25339">
      <w:pPr>
        <w:ind w:left="360"/>
        <w:jc w:val="both"/>
        <w:rPr>
          <w:rFonts w:asciiTheme="minorHAnsi" w:hAnsiTheme="minorHAnsi" w:cstheme="minorHAnsi"/>
          <w:szCs w:val="24"/>
        </w:rPr>
      </w:pPr>
      <w:r w:rsidRPr="002F7A88">
        <w:rPr>
          <w:rFonts w:asciiTheme="minorHAnsi" w:hAnsiTheme="minorHAnsi" w:cstheme="minorHAnsi"/>
          <w:szCs w:val="24"/>
        </w:rPr>
        <w:t>“It is going to impact those who need a vehicle for their livelihoods”</w:t>
      </w:r>
    </w:p>
    <w:p w14:paraId="1AAB1161" w14:textId="77777777" w:rsidR="00B25339" w:rsidRPr="002F7A88" w:rsidRDefault="00B25339" w:rsidP="00B25339">
      <w:pPr>
        <w:ind w:left="360"/>
        <w:jc w:val="both"/>
        <w:rPr>
          <w:rFonts w:asciiTheme="minorHAnsi" w:hAnsiTheme="minorHAnsi" w:cstheme="minorHAnsi"/>
          <w:szCs w:val="24"/>
        </w:rPr>
      </w:pPr>
      <w:r w:rsidRPr="002F7A88">
        <w:rPr>
          <w:rFonts w:asciiTheme="minorHAnsi" w:hAnsiTheme="minorHAnsi" w:cstheme="minorHAnsi"/>
          <w:szCs w:val="24"/>
        </w:rPr>
        <w:t xml:space="preserve">“People who use their cars for work, there should be provision for that, a different permit.” </w:t>
      </w:r>
    </w:p>
    <w:p w14:paraId="2FC669CA" w14:textId="77777777" w:rsidR="00B25339" w:rsidRPr="002F7A88" w:rsidRDefault="00B25339" w:rsidP="00B25339">
      <w:pPr>
        <w:ind w:left="360"/>
        <w:jc w:val="both"/>
        <w:rPr>
          <w:rFonts w:asciiTheme="minorHAnsi" w:hAnsiTheme="minorHAnsi" w:cstheme="minorHAnsi"/>
          <w:szCs w:val="24"/>
        </w:rPr>
      </w:pPr>
      <w:r w:rsidRPr="002F7A88">
        <w:rPr>
          <w:rFonts w:asciiTheme="minorHAnsi" w:hAnsiTheme="minorHAnsi" w:cstheme="minorHAnsi"/>
          <w:szCs w:val="24"/>
        </w:rPr>
        <w:t>“The bus services are inadequate in this area”</w:t>
      </w:r>
    </w:p>
    <w:p w14:paraId="69D54305" w14:textId="77777777" w:rsidR="00B25339" w:rsidRPr="002F7A88" w:rsidRDefault="00B25339" w:rsidP="00B25339">
      <w:pPr>
        <w:pStyle w:val="ListParagraph"/>
        <w:numPr>
          <w:ilvl w:val="0"/>
          <w:numId w:val="24"/>
        </w:numPr>
        <w:spacing w:line="252" w:lineRule="auto"/>
        <w:jc w:val="both"/>
        <w:rPr>
          <w:rFonts w:asciiTheme="minorHAnsi" w:hAnsiTheme="minorHAnsi" w:cstheme="minorHAnsi"/>
          <w:b/>
          <w:bCs/>
          <w:i/>
          <w:iCs/>
        </w:rPr>
      </w:pPr>
      <w:r w:rsidRPr="002F7A88">
        <w:rPr>
          <w:rFonts w:asciiTheme="minorHAnsi" w:hAnsiTheme="minorHAnsi" w:cstheme="minorHAnsi"/>
          <w:b/>
          <w:bCs/>
          <w:i/>
          <w:iCs/>
        </w:rPr>
        <w:t>Spread the costs so the revenue is raised from all areas, not just Southern Arc</w:t>
      </w:r>
    </w:p>
    <w:p w14:paraId="35791273" w14:textId="77777777" w:rsidR="00B25339" w:rsidRPr="002F7A88" w:rsidRDefault="00B25339" w:rsidP="00B25339">
      <w:pPr>
        <w:ind w:left="360"/>
        <w:jc w:val="both"/>
        <w:rPr>
          <w:rFonts w:asciiTheme="minorHAnsi" w:hAnsiTheme="minorHAnsi" w:cstheme="minorHAnsi"/>
          <w:szCs w:val="24"/>
        </w:rPr>
      </w:pPr>
      <w:r w:rsidRPr="002F7A88">
        <w:rPr>
          <w:rFonts w:asciiTheme="minorHAnsi" w:hAnsiTheme="minorHAnsi" w:cstheme="minorHAnsi"/>
          <w:szCs w:val="24"/>
        </w:rPr>
        <w:t>“It needs to be spread more fairly, it will affect the Southern Arc more”</w:t>
      </w:r>
    </w:p>
    <w:p w14:paraId="00C59462" w14:textId="77777777" w:rsidR="00B25339" w:rsidRPr="002F7A88" w:rsidRDefault="00B25339" w:rsidP="00B25339">
      <w:pPr>
        <w:ind w:left="360"/>
        <w:jc w:val="both"/>
        <w:rPr>
          <w:rFonts w:asciiTheme="minorHAnsi" w:hAnsiTheme="minorHAnsi" w:cstheme="minorHAnsi"/>
          <w:szCs w:val="24"/>
        </w:rPr>
      </w:pPr>
      <w:r w:rsidRPr="002F7A88">
        <w:rPr>
          <w:rFonts w:asciiTheme="minorHAnsi" w:hAnsiTheme="minorHAnsi" w:cstheme="minorHAnsi"/>
          <w:szCs w:val="24"/>
        </w:rPr>
        <w:t>“The 2 hours free parking in car parks should be removed, that would raise money.”</w:t>
      </w:r>
    </w:p>
    <w:p w14:paraId="36DA1578" w14:textId="77777777" w:rsidR="00B25339" w:rsidRPr="002F7A88" w:rsidRDefault="00B25339" w:rsidP="00B25339">
      <w:pPr>
        <w:pStyle w:val="ListParagraph"/>
        <w:numPr>
          <w:ilvl w:val="0"/>
          <w:numId w:val="24"/>
        </w:numPr>
        <w:spacing w:line="252" w:lineRule="auto"/>
        <w:jc w:val="both"/>
        <w:rPr>
          <w:rFonts w:asciiTheme="minorHAnsi" w:hAnsiTheme="minorHAnsi" w:cstheme="minorHAnsi"/>
          <w:b/>
          <w:bCs/>
          <w:i/>
          <w:iCs/>
        </w:rPr>
      </w:pPr>
      <w:r w:rsidRPr="002F7A88">
        <w:rPr>
          <w:rFonts w:asciiTheme="minorHAnsi" w:hAnsiTheme="minorHAnsi" w:cstheme="minorHAnsi"/>
          <w:b/>
          <w:bCs/>
          <w:i/>
          <w:iCs/>
        </w:rPr>
        <w:lastRenderedPageBreak/>
        <w:t>Difficulty in obtaining a permit when in temporary accommodation</w:t>
      </w:r>
    </w:p>
    <w:p w14:paraId="67767A54" w14:textId="77777777" w:rsidR="00B25339" w:rsidRPr="002F7A88" w:rsidRDefault="00B25339" w:rsidP="00B25339">
      <w:pPr>
        <w:ind w:left="360"/>
        <w:jc w:val="both"/>
        <w:rPr>
          <w:rFonts w:asciiTheme="minorHAnsi" w:hAnsiTheme="minorHAnsi" w:cstheme="minorHAnsi"/>
          <w:szCs w:val="24"/>
        </w:rPr>
      </w:pPr>
      <w:r w:rsidRPr="002F7A88">
        <w:rPr>
          <w:rFonts w:asciiTheme="minorHAnsi" w:hAnsiTheme="minorHAnsi" w:cstheme="minorHAnsi"/>
          <w:szCs w:val="24"/>
        </w:rPr>
        <w:t>“Some of our community are in temporary housing, and can’t apply for a resident permit”</w:t>
      </w:r>
    </w:p>
    <w:p w14:paraId="473FD6BC" w14:textId="77777777" w:rsidR="00B25339" w:rsidRPr="002F7A88" w:rsidRDefault="00B25339" w:rsidP="00B25339">
      <w:pPr>
        <w:pStyle w:val="ListParagraph"/>
        <w:numPr>
          <w:ilvl w:val="0"/>
          <w:numId w:val="24"/>
        </w:numPr>
        <w:spacing w:line="252" w:lineRule="auto"/>
        <w:jc w:val="both"/>
        <w:rPr>
          <w:rFonts w:asciiTheme="minorHAnsi" w:hAnsiTheme="minorHAnsi" w:cstheme="minorHAnsi"/>
          <w:b/>
          <w:bCs/>
          <w:i/>
          <w:iCs/>
        </w:rPr>
      </w:pPr>
      <w:r w:rsidRPr="002F7A88">
        <w:rPr>
          <w:rFonts w:asciiTheme="minorHAnsi" w:hAnsiTheme="minorHAnsi" w:cstheme="minorHAnsi"/>
          <w:b/>
          <w:bCs/>
          <w:i/>
          <w:iCs/>
        </w:rPr>
        <w:t>Whether the parking scheme is working/needed</w:t>
      </w:r>
    </w:p>
    <w:p w14:paraId="771DCB8D" w14:textId="77777777" w:rsidR="00B25339" w:rsidRPr="002F7A88" w:rsidRDefault="00B25339" w:rsidP="00B25339">
      <w:pPr>
        <w:ind w:left="360"/>
        <w:jc w:val="both"/>
        <w:rPr>
          <w:rFonts w:asciiTheme="minorHAnsi" w:hAnsiTheme="minorHAnsi" w:cstheme="minorHAnsi"/>
          <w:szCs w:val="24"/>
        </w:rPr>
      </w:pPr>
      <w:r w:rsidRPr="002F7A88">
        <w:rPr>
          <w:rFonts w:asciiTheme="minorHAnsi" w:hAnsiTheme="minorHAnsi" w:cstheme="minorHAnsi"/>
          <w:szCs w:val="24"/>
        </w:rPr>
        <w:t xml:space="preserve">“The income generated from the scheme – what is it used for?  What would happen if we didn’t have a permit scheme?” </w:t>
      </w:r>
    </w:p>
    <w:p w14:paraId="4D16D795" w14:textId="77777777" w:rsidR="00B25339" w:rsidRPr="002F7A88" w:rsidRDefault="00B25339" w:rsidP="00B25339">
      <w:pPr>
        <w:ind w:left="360"/>
        <w:jc w:val="both"/>
        <w:rPr>
          <w:rFonts w:asciiTheme="minorHAnsi" w:hAnsiTheme="minorHAnsi" w:cstheme="minorHAnsi"/>
          <w:szCs w:val="24"/>
        </w:rPr>
      </w:pPr>
      <w:r w:rsidRPr="002F7A88">
        <w:rPr>
          <w:rFonts w:asciiTheme="minorHAnsi" w:hAnsiTheme="minorHAnsi" w:cstheme="minorHAnsi"/>
          <w:szCs w:val="24"/>
        </w:rPr>
        <w:t>“You are raising the cost to run the scheme! It doesn’t protect parking in this area.  The permit doesn’t guarantee you a space. Get rid of it! You’re running a scheme to pay for the scheme.”</w:t>
      </w:r>
    </w:p>
    <w:p w14:paraId="0059569C" w14:textId="77777777" w:rsidR="00B25339" w:rsidRPr="002F7A88" w:rsidRDefault="00B25339" w:rsidP="00B25339">
      <w:pPr>
        <w:ind w:left="360"/>
        <w:jc w:val="both"/>
        <w:rPr>
          <w:rFonts w:asciiTheme="minorHAnsi" w:hAnsiTheme="minorHAnsi" w:cstheme="minorHAnsi"/>
          <w:szCs w:val="24"/>
        </w:rPr>
      </w:pPr>
      <w:r w:rsidRPr="002F7A88">
        <w:rPr>
          <w:rFonts w:asciiTheme="minorHAnsi" w:hAnsiTheme="minorHAnsi" w:cstheme="minorHAnsi"/>
          <w:szCs w:val="24"/>
        </w:rPr>
        <w:t>“Could they go to the Council and ask for [the resident’s parking scheme] to be removed?”</w:t>
      </w:r>
    </w:p>
    <w:p w14:paraId="7E5C4C3A" w14:textId="77777777" w:rsidR="00B25339" w:rsidRPr="002F7A88" w:rsidRDefault="00B25339" w:rsidP="00B25339">
      <w:pPr>
        <w:pStyle w:val="ListParagraph"/>
        <w:numPr>
          <w:ilvl w:val="0"/>
          <w:numId w:val="24"/>
        </w:numPr>
        <w:spacing w:line="252" w:lineRule="auto"/>
        <w:jc w:val="both"/>
        <w:rPr>
          <w:rFonts w:asciiTheme="minorHAnsi" w:hAnsiTheme="minorHAnsi" w:cstheme="minorHAnsi"/>
          <w:b/>
          <w:bCs/>
          <w:i/>
          <w:iCs/>
        </w:rPr>
      </w:pPr>
      <w:r w:rsidRPr="002F7A88">
        <w:rPr>
          <w:rFonts w:asciiTheme="minorHAnsi" w:hAnsiTheme="minorHAnsi" w:cstheme="minorHAnsi"/>
          <w:b/>
          <w:bCs/>
          <w:i/>
          <w:iCs/>
        </w:rPr>
        <w:t>Difficulties applying for residential parking permits/visitor permits</w:t>
      </w:r>
    </w:p>
    <w:p w14:paraId="35E537B2" w14:textId="77777777" w:rsidR="00B25339" w:rsidRPr="002F7A88" w:rsidRDefault="00B25339" w:rsidP="00B25339">
      <w:pPr>
        <w:ind w:left="360"/>
        <w:jc w:val="both"/>
        <w:rPr>
          <w:rFonts w:asciiTheme="minorHAnsi" w:hAnsiTheme="minorHAnsi" w:cstheme="minorHAnsi"/>
          <w:szCs w:val="24"/>
        </w:rPr>
      </w:pPr>
      <w:r w:rsidRPr="002F7A88">
        <w:rPr>
          <w:rFonts w:asciiTheme="minorHAnsi" w:hAnsiTheme="minorHAnsi" w:cstheme="minorHAnsi"/>
          <w:szCs w:val="24"/>
        </w:rPr>
        <w:t xml:space="preserve">“You need to put in their name, phone number, and how long they will be staying – people don’t want to give that information!”  </w:t>
      </w:r>
    </w:p>
    <w:p w14:paraId="35967BCF" w14:textId="77777777" w:rsidR="00B25339" w:rsidRPr="002F7A88" w:rsidRDefault="00B25339" w:rsidP="00B25339">
      <w:pPr>
        <w:spacing w:before="240"/>
        <w:ind w:left="360"/>
        <w:rPr>
          <w:rFonts w:asciiTheme="minorHAnsi" w:hAnsiTheme="minorHAnsi" w:cstheme="minorHAnsi"/>
          <w:szCs w:val="24"/>
        </w:rPr>
      </w:pPr>
      <w:r w:rsidRPr="002F7A88">
        <w:rPr>
          <w:rFonts w:asciiTheme="minorHAnsi" w:hAnsiTheme="minorHAnsi" w:cstheme="minorHAnsi"/>
          <w:szCs w:val="24"/>
        </w:rPr>
        <w:t>“It really puts off people, it’s an invasion of their privacy.”</w:t>
      </w:r>
    </w:p>
    <w:p w14:paraId="69188D5D" w14:textId="77777777" w:rsidR="00B25339" w:rsidRPr="002F7A88" w:rsidRDefault="00B25339" w:rsidP="00B25339">
      <w:pPr>
        <w:spacing w:before="240"/>
        <w:ind w:left="360"/>
        <w:rPr>
          <w:rFonts w:asciiTheme="minorHAnsi" w:hAnsiTheme="minorHAnsi" w:cstheme="minorHAnsi"/>
          <w:szCs w:val="24"/>
        </w:rPr>
      </w:pPr>
      <w:r w:rsidRPr="002F7A88">
        <w:rPr>
          <w:rFonts w:asciiTheme="minorHAnsi" w:hAnsiTheme="minorHAnsi" w:cstheme="minorHAnsi"/>
          <w:szCs w:val="24"/>
        </w:rPr>
        <w:t>“People park a long way away, and have to walk because they don’t want to give that information.”</w:t>
      </w:r>
    </w:p>
    <w:p w14:paraId="6DF40877" w14:textId="77777777" w:rsidR="00B25339" w:rsidRPr="002F7A88" w:rsidRDefault="00B25339" w:rsidP="00B25339">
      <w:pPr>
        <w:ind w:left="360"/>
        <w:jc w:val="both"/>
        <w:rPr>
          <w:rFonts w:asciiTheme="minorHAnsi" w:hAnsiTheme="minorHAnsi" w:cstheme="minorHAnsi"/>
          <w:szCs w:val="24"/>
        </w:rPr>
      </w:pPr>
      <w:r w:rsidRPr="002F7A88">
        <w:rPr>
          <w:rFonts w:asciiTheme="minorHAnsi" w:hAnsiTheme="minorHAnsi" w:cstheme="minorHAnsi"/>
          <w:szCs w:val="24"/>
        </w:rPr>
        <w:t>“It feels rude to ask ‘how long will you be staying?’!”</w:t>
      </w:r>
    </w:p>
    <w:p w14:paraId="45F5BBB6" w14:textId="77777777" w:rsidR="00B25339" w:rsidRPr="002F7A88" w:rsidRDefault="00B25339" w:rsidP="00B25339">
      <w:pPr>
        <w:pStyle w:val="ListParagraph"/>
        <w:numPr>
          <w:ilvl w:val="0"/>
          <w:numId w:val="24"/>
        </w:numPr>
        <w:spacing w:line="252" w:lineRule="auto"/>
        <w:jc w:val="both"/>
        <w:rPr>
          <w:rFonts w:asciiTheme="minorHAnsi" w:hAnsiTheme="minorHAnsi" w:cstheme="minorHAnsi"/>
          <w:b/>
          <w:bCs/>
          <w:i/>
          <w:iCs/>
        </w:rPr>
      </w:pPr>
      <w:r w:rsidRPr="002F7A88">
        <w:rPr>
          <w:rFonts w:asciiTheme="minorHAnsi" w:hAnsiTheme="minorHAnsi" w:cstheme="minorHAnsi"/>
          <w:b/>
          <w:bCs/>
          <w:i/>
          <w:iCs/>
        </w:rPr>
        <w:t>Digitisation / Technical / language barriers</w:t>
      </w:r>
    </w:p>
    <w:p w14:paraId="7F2EFFF8" w14:textId="77777777" w:rsidR="00B25339" w:rsidRPr="002F7A88" w:rsidRDefault="00B25339" w:rsidP="00B25339">
      <w:pPr>
        <w:ind w:left="360"/>
        <w:jc w:val="both"/>
        <w:rPr>
          <w:rFonts w:asciiTheme="minorHAnsi" w:hAnsiTheme="minorHAnsi" w:cstheme="minorHAnsi"/>
          <w:szCs w:val="24"/>
        </w:rPr>
      </w:pPr>
      <w:r w:rsidRPr="002F7A88">
        <w:rPr>
          <w:rFonts w:asciiTheme="minorHAnsi" w:hAnsiTheme="minorHAnsi" w:cstheme="minorHAnsi"/>
          <w:szCs w:val="24"/>
        </w:rPr>
        <w:t>“It is now all online.  I had problems, it took me three goes.  You get to the bottom of the page and it tells you something is wrong, but not what is wrong.  The process is long, and what about for someone, people who don’t have such good English or technical skills?”</w:t>
      </w:r>
    </w:p>
    <w:p w14:paraId="491EB88A" w14:textId="77777777" w:rsidR="00B25339" w:rsidRPr="002F7A88" w:rsidRDefault="00B25339" w:rsidP="00B25339">
      <w:pPr>
        <w:ind w:left="360"/>
        <w:jc w:val="both"/>
        <w:rPr>
          <w:rFonts w:asciiTheme="minorHAnsi" w:hAnsiTheme="minorHAnsi" w:cstheme="minorHAnsi"/>
          <w:szCs w:val="24"/>
        </w:rPr>
      </w:pPr>
      <w:r w:rsidRPr="002F7A88">
        <w:rPr>
          <w:rFonts w:asciiTheme="minorHAnsi" w:hAnsiTheme="minorHAnsi" w:cstheme="minorHAnsi"/>
          <w:szCs w:val="24"/>
        </w:rPr>
        <w:t>“That is a barrier!”</w:t>
      </w:r>
    </w:p>
    <w:p w14:paraId="3A9A7241" w14:textId="77777777" w:rsidR="00B25339" w:rsidRPr="002F7A88" w:rsidRDefault="00B25339" w:rsidP="00B25339">
      <w:pPr>
        <w:ind w:left="360"/>
        <w:jc w:val="both"/>
        <w:rPr>
          <w:rFonts w:asciiTheme="minorHAnsi" w:hAnsiTheme="minorHAnsi" w:cstheme="minorHAnsi"/>
          <w:szCs w:val="24"/>
        </w:rPr>
      </w:pPr>
      <w:r w:rsidRPr="002F7A88">
        <w:rPr>
          <w:rFonts w:asciiTheme="minorHAnsi" w:hAnsiTheme="minorHAnsi" w:cstheme="minorHAnsi"/>
          <w:szCs w:val="24"/>
        </w:rPr>
        <w:t>“The app / doing it online needs to be simplified, and there needs to be more engagement in developing it, so there are fewer barriers.”</w:t>
      </w:r>
    </w:p>
    <w:p w14:paraId="521E0593" w14:textId="77777777" w:rsidR="00B25339" w:rsidRPr="002F7A88" w:rsidRDefault="00B25339" w:rsidP="00B25339">
      <w:pPr>
        <w:ind w:left="360"/>
        <w:jc w:val="both"/>
        <w:rPr>
          <w:rFonts w:asciiTheme="minorHAnsi" w:hAnsiTheme="minorHAnsi" w:cstheme="minorHAnsi"/>
          <w:szCs w:val="24"/>
        </w:rPr>
      </w:pPr>
    </w:p>
    <w:p w14:paraId="64C8A9B3" w14:textId="77777777" w:rsidR="00B25339" w:rsidRPr="00EE3F5C" w:rsidRDefault="00B25339"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Summary and AOB</w:t>
      </w:r>
    </w:p>
    <w:p w14:paraId="012314F1" w14:textId="77777777" w:rsidR="00B25339" w:rsidRPr="00E63112" w:rsidRDefault="00B25339" w:rsidP="00E63112">
      <w:pPr>
        <w:spacing w:line="252" w:lineRule="auto"/>
        <w:jc w:val="both"/>
        <w:rPr>
          <w:rFonts w:asciiTheme="minorHAnsi" w:hAnsiTheme="minorHAnsi" w:cstheme="minorHAnsi"/>
          <w:szCs w:val="24"/>
        </w:rPr>
      </w:pPr>
      <w:r w:rsidRPr="00E63112">
        <w:rPr>
          <w:rFonts w:asciiTheme="minorHAnsi" w:hAnsiTheme="minorHAnsi" w:cstheme="minorHAnsi"/>
          <w:szCs w:val="24"/>
        </w:rPr>
        <w:t xml:space="preserve">Participants had the opportunity to raise points and issues about the proposals or other areas of concern. The lack of data, broken down by city demographics and protected characteristics was mentioned as a weakness of the Equality Impact Assessments presented for each proposal, making it difficult to comment based on facts or real understanding of the proportion of MEC affected and potential impacts. </w:t>
      </w:r>
    </w:p>
    <w:p w14:paraId="39E71E05" w14:textId="77777777" w:rsidR="00B25339" w:rsidRPr="00E63112" w:rsidRDefault="00B25339" w:rsidP="00E63112">
      <w:pPr>
        <w:spacing w:line="252" w:lineRule="auto"/>
        <w:jc w:val="both"/>
        <w:rPr>
          <w:rFonts w:asciiTheme="minorHAnsi" w:hAnsiTheme="minorHAnsi" w:cstheme="minorHAnsi"/>
          <w:szCs w:val="24"/>
        </w:rPr>
      </w:pPr>
      <w:r w:rsidRPr="00E63112">
        <w:rPr>
          <w:rFonts w:asciiTheme="minorHAnsi" w:hAnsiTheme="minorHAnsi" w:cstheme="minorHAnsi"/>
          <w:szCs w:val="24"/>
        </w:rPr>
        <w:t xml:space="preserve">The issue with school admissions and changes in the catchment area was then mentioned as an area of concern for communities, particularly in the Southern arc of Cardiff. The complexity of the process and in particular the appeal process, makes it very difficult to navigate, in particular for communities with additional language and digital barriers. Examples of the </w:t>
      </w:r>
      <w:r w:rsidRPr="00E63112">
        <w:rPr>
          <w:rFonts w:asciiTheme="minorHAnsi" w:hAnsiTheme="minorHAnsi" w:cstheme="minorHAnsi"/>
          <w:szCs w:val="24"/>
        </w:rPr>
        <w:lastRenderedPageBreak/>
        <w:t xml:space="preserve">adverse impact of failing to apply had on a young person were also given. When asked what needs to change, they mentioned the technology, the language (jargon) and the need to simplify the process and what is needed. The time for appeals (2 weeks) was seen as unfair when the Council takes up to 6 weeks to respond. </w:t>
      </w:r>
    </w:p>
    <w:p w14:paraId="72776FB2" w14:textId="77777777" w:rsidR="00B25339" w:rsidRPr="00E63112" w:rsidRDefault="00B25339" w:rsidP="00E63112">
      <w:pPr>
        <w:spacing w:line="252" w:lineRule="auto"/>
        <w:jc w:val="both"/>
        <w:rPr>
          <w:rFonts w:asciiTheme="minorHAnsi" w:hAnsiTheme="minorHAnsi" w:cstheme="minorHAnsi"/>
          <w:szCs w:val="24"/>
        </w:rPr>
      </w:pPr>
      <w:r w:rsidRPr="00E63112">
        <w:rPr>
          <w:rFonts w:asciiTheme="minorHAnsi" w:hAnsiTheme="minorHAnsi" w:cstheme="minorHAnsi"/>
          <w:szCs w:val="24"/>
        </w:rPr>
        <w:t xml:space="preserve">In general, there was a plea to consider listening better to the communities and providing them with the tools they need to understand where the Budget comes from and at what point citizens' voices can really influence. It was felt there was a silo approach to a huge budget and that a more joined-up approach would be best to improve on savings and meet the needs of the community. </w:t>
      </w:r>
    </w:p>
    <w:p w14:paraId="6B04E8B6" w14:textId="77777777" w:rsidR="00B25339" w:rsidRPr="00E63112" w:rsidRDefault="00B25339" w:rsidP="00B25339">
      <w:pPr>
        <w:spacing w:line="252" w:lineRule="auto"/>
        <w:jc w:val="both"/>
        <w:rPr>
          <w:rFonts w:asciiTheme="minorHAnsi" w:hAnsiTheme="minorHAnsi" w:cstheme="minorHAnsi"/>
          <w:szCs w:val="24"/>
        </w:rPr>
      </w:pPr>
      <w:r w:rsidRPr="00E63112">
        <w:rPr>
          <w:rFonts w:asciiTheme="minorHAnsi" w:hAnsiTheme="minorHAnsi" w:cstheme="minorHAnsi"/>
          <w:szCs w:val="24"/>
        </w:rPr>
        <w:t xml:space="preserve">The following are the key points discussed with relevant quotes: </w:t>
      </w:r>
    </w:p>
    <w:p w14:paraId="3660816F" w14:textId="77777777" w:rsidR="00B25339" w:rsidRPr="00912587" w:rsidRDefault="00B25339" w:rsidP="00B25339">
      <w:pPr>
        <w:pStyle w:val="ListParagraph"/>
        <w:numPr>
          <w:ilvl w:val="0"/>
          <w:numId w:val="24"/>
        </w:numPr>
        <w:spacing w:line="252" w:lineRule="auto"/>
        <w:jc w:val="both"/>
        <w:rPr>
          <w:rFonts w:asciiTheme="minorHAnsi" w:hAnsiTheme="minorHAnsi" w:cstheme="minorHAnsi"/>
          <w:b/>
          <w:bCs/>
          <w:i/>
          <w:iCs/>
        </w:rPr>
      </w:pPr>
      <w:r w:rsidRPr="00912587">
        <w:rPr>
          <w:rFonts w:asciiTheme="minorHAnsi" w:hAnsiTheme="minorHAnsi" w:cstheme="minorHAnsi"/>
          <w:b/>
          <w:bCs/>
          <w:i/>
          <w:iCs/>
        </w:rPr>
        <w:t>Equality Impact Assessments</w:t>
      </w:r>
    </w:p>
    <w:p w14:paraId="2F5247C8" w14:textId="77777777" w:rsidR="00B25339" w:rsidRPr="00912587" w:rsidRDefault="00B25339" w:rsidP="00B25339">
      <w:pPr>
        <w:ind w:left="360"/>
        <w:jc w:val="both"/>
        <w:rPr>
          <w:rFonts w:asciiTheme="minorHAnsi" w:hAnsiTheme="minorHAnsi" w:cstheme="minorHAnsi"/>
          <w:szCs w:val="24"/>
        </w:rPr>
      </w:pPr>
      <w:r w:rsidRPr="00912587">
        <w:rPr>
          <w:rFonts w:asciiTheme="minorHAnsi" w:hAnsiTheme="minorHAnsi" w:cstheme="minorHAnsi"/>
          <w:szCs w:val="24"/>
        </w:rPr>
        <w:t>“There needs to be more data in the EIAs to understand what is being proposed, and make an opinion.”</w:t>
      </w:r>
    </w:p>
    <w:p w14:paraId="02988FF0" w14:textId="77777777" w:rsidR="00B25339" w:rsidRPr="00912587" w:rsidRDefault="00B25339" w:rsidP="00B25339">
      <w:pPr>
        <w:pStyle w:val="ListParagraph"/>
        <w:numPr>
          <w:ilvl w:val="0"/>
          <w:numId w:val="24"/>
        </w:numPr>
        <w:spacing w:line="252" w:lineRule="auto"/>
        <w:jc w:val="both"/>
        <w:rPr>
          <w:rFonts w:asciiTheme="minorHAnsi" w:hAnsiTheme="minorHAnsi" w:cstheme="minorHAnsi"/>
          <w:b/>
          <w:bCs/>
          <w:i/>
          <w:iCs/>
        </w:rPr>
      </w:pPr>
      <w:r w:rsidRPr="00912587">
        <w:rPr>
          <w:rFonts w:asciiTheme="minorHAnsi" w:hAnsiTheme="minorHAnsi" w:cstheme="minorHAnsi"/>
          <w:b/>
          <w:bCs/>
          <w:i/>
          <w:iCs/>
        </w:rPr>
        <w:t>School admissions process and Digitisation/barriers</w:t>
      </w:r>
    </w:p>
    <w:p w14:paraId="31D69A38" w14:textId="77777777" w:rsidR="00B25339" w:rsidRPr="00912587" w:rsidRDefault="00B25339" w:rsidP="00B25339">
      <w:pPr>
        <w:ind w:left="360"/>
        <w:jc w:val="both"/>
        <w:rPr>
          <w:rFonts w:asciiTheme="minorHAnsi" w:hAnsiTheme="minorHAnsi" w:cstheme="minorHAnsi"/>
          <w:szCs w:val="24"/>
        </w:rPr>
      </w:pPr>
      <w:r w:rsidRPr="00912587">
        <w:rPr>
          <w:rFonts w:asciiTheme="minorHAnsi" w:hAnsiTheme="minorHAnsi" w:cstheme="minorHAnsi"/>
          <w:szCs w:val="24"/>
        </w:rPr>
        <w:t>“The school admissions process is complex.  There needs to be greater clarity.” “The technology and language used needs to simplify.” “The Appeal process in particular.  What is the process? And the timescales.”</w:t>
      </w:r>
    </w:p>
    <w:p w14:paraId="10E71A62" w14:textId="77777777" w:rsidR="00B25339" w:rsidRPr="00912587" w:rsidRDefault="00B25339" w:rsidP="00B25339">
      <w:pPr>
        <w:ind w:left="360"/>
        <w:jc w:val="both"/>
        <w:rPr>
          <w:rFonts w:asciiTheme="minorHAnsi" w:hAnsiTheme="minorHAnsi" w:cstheme="minorHAnsi"/>
          <w:szCs w:val="24"/>
        </w:rPr>
      </w:pPr>
      <w:r w:rsidRPr="00912587">
        <w:rPr>
          <w:rFonts w:asciiTheme="minorHAnsi" w:hAnsiTheme="minorHAnsi" w:cstheme="minorHAnsi"/>
          <w:szCs w:val="24"/>
        </w:rPr>
        <w:t xml:space="preserve"> “Many responses say ‘Up to 6 weeks’! This is too slow. When we are given only 2 weeks to make appeals”</w:t>
      </w:r>
    </w:p>
    <w:p w14:paraId="0CEBE963" w14:textId="77777777" w:rsidR="00B25339" w:rsidRPr="00912587" w:rsidRDefault="00B25339" w:rsidP="00B25339">
      <w:pPr>
        <w:pStyle w:val="ListParagraph"/>
        <w:numPr>
          <w:ilvl w:val="0"/>
          <w:numId w:val="24"/>
        </w:numPr>
        <w:spacing w:line="252" w:lineRule="auto"/>
        <w:jc w:val="both"/>
        <w:rPr>
          <w:rFonts w:asciiTheme="minorHAnsi" w:hAnsiTheme="minorHAnsi" w:cstheme="minorHAnsi"/>
          <w:b/>
          <w:bCs/>
          <w:i/>
          <w:iCs/>
        </w:rPr>
      </w:pPr>
      <w:r w:rsidRPr="00912587">
        <w:rPr>
          <w:rFonts w:asciiTheme="minorHAnsi" w:hAnsiTheme="minorHAnsi" w:cstheme="minorHAnsi"/>
          <w:b/>
          <w:bCs/>
          <w:i/>
          <w:iCs/>
        </w:rPr>
        <w:t>Impact of engagement sessions/ consultations</w:t>
      </w:r>
    </w:p>
    <w:p w14:paraId="51652EE4" w14:textId="77777777" w:rsidR="00B25339" w:rsidRPr="00912587" w:rsidRDefault="00B25339" w:rsidP="00B25339">
      <w:pPr>
        <w:ind w:left="360"/>
        <w:jc w:val="both"/>
        <w:rPr>
          <w:rFonts w:asciiTheme="minorHAnsi" w:hAnsiTheme="minorHAnsi" w:cstheme="minorHAnsi"/>
          <w:szCs w:val="24"/>
        </w:rPr>
      </w:pPr>
      <w:r w:rsidRPr="00912587">
        <w:rPr>
          <w:rFonts w:asciiTheme="minorHAnsi" w:hAnsiTheme="minorHAnsi" w:cstheme="minorHAnsi"/>
          <w:szCs w:val="24"/>
        </w:rPr>
        <w:t>“Will you now go back and talk to colleagues?  Will it make a difference?!”</w:t>
      </w:r>
    </w:p>
    <w:p w14:paraId="31C4B5F3" w14:textId="52E7B5F8" w:rsidR="00B25339" w:rsidRPr="00912587" w:rsidRDefault="00B25339" w:rsidP="00B25339">
      <w:pPr>
        <w:ind w:left="360"/>
        <w:jc w:val="both"/>
        <w:rPr>
          <w:rFonts w:asciiTheme="minorHAnsi" w:hAnsiTheme="minorHAnsi" w:cstheme="minorHAnsi"/>
          <w:szCs w:val="24"/>
        </w:rPr>
      </w:pPr>
      <w:r w:rsidRPr="00912587">
        <w:rPr>
          <w:rFonts w:asciiTheme="minorHAnsi" w:hAnsiTheme="minorHAnsi" w:cstheme="minorHAnsi"/>
          <w:szCs w:val="24"/>
        </w:rPr>
        <w:t>“We need to be able to impact decisions earlier. Money comes from many different places, there are different budgets, and there are power silos, and how do we get involved in those decisions? Does the spend, the ringfencing, meet the needs of the community?  At what point do we have a say?  As citizens, at what stage can we impact these decisions?</w:t>
      </w:r>
    </w:p>
    <w:p w14:paraId="6284EBF0" w14:textId="77777777" w:rsidR="00B25339" w:rsidRDefault="00B25339" w:rsidP="00B25339">
      <w:pPr>
        <w:jc w:val="both"/>
      </w:pPr>
    </w:p>
    <w:p w14:paraId="205C4D07" w14:textId="77777777" w:rsidR="00B25339" w:rsidRPr="00EE3F5C" w:rsidRDefault="00B25339"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C3SC: Conclusions and Recommendations</w:t>
      </w:r>
    </w:p>
    <w:p w14:paraId="1003BC2B" w14:textId="77777777" w:rsidR="00B25339" w:rsidRPr="00E63112" w:rsidRDefault="00B25339" w:rsidP="00B25339">
      <w:pPr>
        <w:spacing w:line="252" w:lineRule="auto"/>
        <w:jc w:val="both"/>
        <w:rPr>
          <w:rFonts w:asciiTheme="minorHAnsi" w:hAnsiTheme="minorHAnsi" w:cstheme="minorHAnsi"/>
          <w:szCs w:val="24"/>
        </w:rPr>
      </w:pPr>
      <w:r w:rsidRPr="00E63112">
        <w:rPr>
          <w:rFonts w:asciiTheme="minorHAnsi" w:hAnsiTheme="minorHAnsi" w:cstheme="minorHAnsi"/>
          <w:szCs w:val="24"/>
        </w:rPr>
        <w:t xml:space="preserve">C3SC was pleased to work with Cardiff Council on this engagement event which was well received by our members (local community groups) and those attending the meeting. We had a good response to the expression of interest with a good representation of Cardiff's diverse demographics. We received last minutes apologies from representatives of the Gypsy and Travelers community as well as other representatives from the African, non-Muslim community. We also reached out to the Jewish community and the Latino-American community, but no expressions of interest from them were received. It would be good if those communities were also approached separately to hear their views on the impacts the proposals could have on their communities. </w:t>
      </w:r>
    </w:p>
    <w:p w14:paraId="7A56810E" w14:textId="77777777" w:rsidR="00B25339" w:rsidRPr="00E63112" w:rsidRDefault="00B25339" w:rsidP="00B25339">
      <w:pPr>
        <w:spacing w:line="252" w:lineRule="auto"/>
        <w:jc w:val="both"/>
        <w:rPr>
          <w:rFonts w:asciiTheme="minorHAnsi" w:hAnsiTheme="minorHAnsi" w:cstheme="minorHAnsi"/>
          <w:szCs w:val="24"/>
        </w:rPr>
      </w:pPr>
      <w:r w:rsidRPr="00E63112">
        <w:rPr>
          <w:rFonts w:asciiTheme="minorHAnsi" w:hAnsiTheme="minorHAnsi" w:cstheme="minorHAnsi"/>
          <w:szCs w:val="24"/>
        </w:rPr>
        <w:lastRenderedPageBreak/>
        <w:t>The involvement event was well received by our members and those attending the meeting who appreciated being involved in the conversation.  However, as mentioned in the discussions, participants felt the Council missed the opportunity to involve the community at an earlier stage and on a wider scale in relation to the Budget 2025/26.</w:t>
      </w:r>
    </w:p>
    <w:p w14:paraId="63A1E235" w14:textId="77777777" w:rsidR="00B25339" w:rsidRPr="00E63112" w:rsidRDefault="00B25339" w:rsidP="00B25339">
      <w:pPr>
        <w:spacing w:line="252" w:lineRule="auto"/>
        <w:jc w:val="both"/>
        <w:rPr>
          <w:rFonts w:asciiTheme="minorHAnsi" w:hAnsiTheme="minorHAnsi" w:cstheme="minorHAnsi"/>
          <w:szCs w:val="24"/>
        </w:rPr>
      </w:pPr>
      <w:r w:rsidRPr="00E63112">
        <w:rPr>
          <w:rFonts w:asciiTheme="minorHAnsi" w:hAnsiTheme="minorHAnsi" w:cstheme="minorHAnsi"/>
          <w:szCs w:val="24"/>
        </w:rPr>
        <w:t xml:space="preserve">The lack of information on the EIA, such as demographic statistics, for example, if the services are already being used by MEC, was mentioned several times during the session. Participants felt that without this data it was difficult to understand the real impact of the proposal on the diverse communities. The EIA also included little information on the mitigation actions planned to reduce the identified negative impacts. </w:t>
      </w:r>
    </w:p>
    <w:p w14:paraId="546FE94A" w14:textId="77777777" w:rsidR="00B25339" w:rsidRPr="00E63112" w:rsidRDefault="00B25339" w:rsidP="00B25339">
      <w:pPr>
        <w:spacing w:line="252" w:lineRule="auto"/>
        <w:jc w:val="both"/>
        <w:rPr>
          <w:rFonts w:asciiTheme="minorHAnsi" w:hAnsiTheme="minorHAnsi" w:cstheme="minorHAnsi"/>
          <w:szCs w:val="24"/>
        </w:rPr>
      </w:pPr>
      <w:r w:rsidRPr="00E63112">
        <w:rPr>
          <w:rFonts w:asciiTheme="minorHAnsi" w:hAnsiTheme="minorHAnsi" w:cstheme="minorHAnsi"/>
          <w:szCs w:val="24"/>
        </w:rPr>
        <w:t>Opportunities for future community involvement and recommendations:</w:t>
      </w:r>
    </w:p>
    <w:p w14:paraId="42214E98" w14:textId="0507E27F" w:rsidR="00B25339" w:rsidRPr="00912587" w:rsidRDefault="00B25339" w:rsidP="00C97308">
      <w:pPr>
        <w:pStyle w:val="ListParagraph"/>
        <w:numPr>
          <w:ilvl w:val="0"/>
          <w:numId w:val="24"/>
        </w:numPr>
        <w:spacing w:line="252" w:lineRule="auto"/>
        <w:ind w:left="357" w:hanging="357"/>
        <w:contextualSpacing w:val="0"/>
        <w:jc w:val="both"/>
        <w:rPr>
          <w:rFonts w:asciiTheme="minorHAnsi" w:hAnsiTheme="minorHAnsi" w:cstheme="minorHAnsi"/>
        </w:rPr>
      </w:pPr>
      <w:r w:rsidRPr="00912587">
        <w:rPr>
          <w:rFonts w:asciiTheme="minorHAnsi" w:hAnsiTheme="minorHAnsi" w:cstheme="minorHAnsi"/>
        </w:rPr>
        <w:t xml:space="preserve">To produce meaningful and informative EIAs, with demographic stats including MEC information, as well as the costs per person and the income generation for the Council. Also, more could be done on the EIA about impact and mitigating actions. We recommend this should be re-written after consultation. </w:t>
      </w:r>
    </w:p>
    <w:p w14:paraId="770A1BF4" w14:textId="4916B0B6" w:rsidR="00B25339" w:rsidRPr="00912587" w:rsidRDefault="00B25339" w:rsidP="00C97308">
      <w:pPr>
        <w:pStyle w:val="ListParagraph"/>
        <w:numPr>
          <w:ilvl w:val="0"/>
          <w:numId w:val="24"/>
        </w:numPr>
        <w:spacing w:line="252" w:lineRule="auto"/>
        <w:ind w:left="357" w:hanging="357"/>
        <w:contextualSpacing w:val="0"/>
        <w:jc w:val="both"/>
        <w:rPr>
          <w:rFonts w:asciiTheme="minorHAnsi" w:hAnsiTheme="minorHAnsi" w:cstheme="minorHAnsi"/>
        </w:rPr>
      </w:pPr>
      <w:r w:rsidRPr="00912587">
        <w:rPr>
          <w:rFonts w:asciiTheme="minorHAnsi" w:hAnsiTheme="minorHAnsi" w:cstheme="minorHAnsi"/>
        </w:rPr>
        <w:t>Reach out to missed communities, such as the Jewish or the Gipsy, Roma and Traveller communities to ensure their views are also considered.</w:t>
      </w:r>
    </w:p>
    <w:p w14:paraId="66E5F063" w14:textId="3303006B" w:rsidR="00B25339" w:rsidRPr="00912587" w:rsidRDefault="00B25339" w:rsidP="00C97308">
      <w:pPr>
        <w:pStyle w:val="ListParagraph"/>
        <w:numPr>
          <w:ilvl w:val="0"/>
          <w:numId w:val="24"/>
        </w:numPr>
        <w:spacing w:line="252" w:lineRule="auto"/>
        <w:ind w:left="357" w:hanging="357"/>
        <w:contextualSpacing w:val="0"/>
        <w:jc w:val="both"/>
        <w:rPr>
          <w:rFonts w:asciiTheme="minorHAnsi" w:hAnsiTheme="minorHAnsi" w:cstheme="minorHAnsi"/>
        </w:rPr>
      </w:pPr>
      <w:r w:rsidRPr="00912587">
        <w:rPr>
          <w:rFonts w:asciiTheme="minorHAnsi" w:hAnsiTheme="minorHAnsi" w:cstheme="minorHAnsi"/>
        </w:rPr>
        <w:t xml:space="preserve">To work with communities and local groups to make relevant information accessible and available to all, in particular minoritised communities. Information such as subsidised cost for Learning for Life courses, or availability of digital books is not widely known amongst diverse communities, but is and likely to be useful. </w:t>
      </w:r>
    </w:p>
    <w:p w14:paraId="2FED30FB" w14:textId="11433AC6" w:rsidR="00B25339" w:rsidRPr="00912587" w:rsidRDefault="00B25339" w:rsidP="00C97308">
      <w:pPr>
        <w:pStyle w:val="ListParagraph"/>
        <w:numPr>
          <w:ilvl w:val="0"/>
          <w:numId w:val="24"/>
        </w:numPr>
        <w:spacing w:line="252" w:lineRule="auto"/>
        <w:ind w:left="357" w:hanging="357"/>
        <w:contextualSpacing w:val="0"/>
        <w:jc w:val="both"/>
        <w:rPr>
          <w:rFonts w:asciiTheme="minorHAnsi" w:hAnsiTheme="minorHAnsi" w:cstheme="minorHAnsi"/>
        </w:rPr>
      </w:pPr>
      <w:r w:rsidRPr="00912587">
        <w:rPr>
          <w:rFonts w:asciiTheme="minorHAnsi" w:hAnsiTheme="minorHAnsi" w:cstheme="minorHAnsi"/>
        </w:rPr>
        <w:t>The Council should look at simplifying processes to apply for services, including taking into account those who are not digitally aware and language barriers, e.g. parking permits, and school admissions.  Those affected should be consulted to ensure the services are inclusive to all.</w:t>
      </w:r>
    </w:p>
    <w:p w14:paraId="03BB30C4" w14:textId="233B4ED3" w:rsidR="00B25339" w:rsidRPr="00912587" w:rsidRDefault="00B25339" w:rsidP="00C97308">
      <w:pPr>
        <w:pStyle w:val="ListParagraph"/>
        <w:numPr>
          <w:ilvl w:val="0"/>
          <w:numId w:val="24"/>
        </w:numPr>
        <w:spacing w:line="252" w:lineRule="auto"/>
        <w:ind w:left="357" w:hanging="357"/>
        <w:contextualSpacing w:val="0"/>
        <w:jc w:val="both"/>
        <w:rPr>
          <w:rFonts w:asciiTheme="minorHAnsi" w:hAnsiTheme="minorHAnsi" w:cstheme="minorHAnsi"/>
        </w:rPr>
      </w:pPr>
      <w:r w:rsidRPr="00912587">
        <w:rPr>
          <w:rFonts w:asciiTheme="minorHAnsi" w:hAnsiTheme="minorHAnsi" w:cstheme="minorHAnsi"/>
        </w:rPr>
        <w:t>Cardiff Council to provide feedback on the impact of the consultation, what has been the influence of the public on the proposals, and why changes have or have not been made. The feedback should be widely available and directly shared with participants of the involvement sessions, including the answers to the questions raised during those sessions.</w:t>
      </w:r>
    </w:p>
    <w:p w14:paraId="293936BD" w14:textId="6BD68732" w:rsidR="00B25339" w:rsidRPr="00912587" w:rsidRDefault="00B25339" w:rsidP="00C97308">
      <w:pPr>
        <w:pStyle w:val="ListParagraph"/>
        <w:numPr>
          <w:ilvl w:val="0"/>
          <w:numId w:val="24"/>
        </w:numPr>
        <w:spacing w:line="252" w:lineRule="auto"/>
        <w:ind w:left="357" w:hanging="357"/>
        <w:contextualSpacing w:val="0"/>
        <w:jc w:val="both"/>
        <w:rPr>
          <w:rFonts w:asciiTheme="minorHAnsi" w:hAnsiTheme="minorHAnsi" w:cstheme="minorHAnsi"/>
        </w:rPr>
      </w:pPr>
      <w:r w:rsidRPr="00912587">
        <w:rPr>
          <w:rFonts w:asciiTheme="minorHAnsi" w:hAnsiTheme="minorHAnsi" w:cstheme="minorHAnsi"/>
        </w:rPr>
        <w:t>Meaningful engagement with communities on an ongoing basis so the information gathered can inform Budget decisions and proposals from the outset.</w:t>
      </w:r>
    </w:p>
    <w:p w14:paraId="75EB75C5" w14:textId="43BB081E" w:rsidR="00B25339" w:rsidRPr="00912587" w:rsidRDefault="00B25339" w:rsidP="00C97308">
      <w:pPr>
        <w:pStyle w:val="ListParagraph"/>
        <w:numPr>
          <w:ilvl w:val="0"/>
          <w:numId w:val="24"/>
        </w:numPr>
        <w:spacing w:line="252" w:lineRule="auto"/>
        <w:ind w:left="357" w:hanging="357"/>
        <w:contextualSpacing w:val="0"/>
        <w:jc w:val="both"/>
        <w:rPr>
          <w:rFonts w:asciiTheme="minorHAnsi" w:hAnsiTheme="minorHAnsi" w:cstheme="minorHAnsi"/>
        </w:rPr>
      </w:pPr>
      <w:r w:rsidRPr="00912587">
        <w:rPr>
          <w:rFonts w:asciiTheme="minorHAnsi" w:hAnsiTheme="minorHAnsi" w:cstheme="minorHAnsi"/>
        </w:rPr>
        <w:t xml:space="preserve">Although there is a recognition of the scale of the challenge the Council faces in terms of budget, participants felt the Council could look more for solutions within the community, rather than inwards, within the Local Authority. In addition to involving the community more and earlier, we recommend working with the community to find creative solutions to budget cuts. </w:t>
      </w:r>
    </w:p>
    <w:p w14:paraId="651200FF" w14:textId="77777777" w:rsidR="00B25339" w:rsidRPr="00912587" w:rsidRDefault="00B25339" w:rsidP="00C97308">
      <w:pPr>
        <w:pStyle w:val="ListParagraph"/>
        <w:numPr>
          <w:ilvl w:val="0"/>
          <w:numId w:val="24"/>
        </w:numPr>
        <w:spacing w:line="252" w:lineRule="auto"/>
        <w:ind w:left="357" w:hanging="357"/>
        <w:contextualSpacing w:val="0"/>
        <w:jc w:val="both"/>
        <w:rPr>
          <w:rFonts w:asciiTheme="minorHAnsi" w:hAnsiTheme="minorHAnsi" w:cstheme="minorHAnsi"/>
        </w:rPr>
      </w:pPr>
      <w:r w:rsidRPr="00912587">
        <w:rPr>
          <w:rFonts w:asciiTheme="minorHAnsi" w:hAnsiTheme="minorHAnsi" w:cstheme="minorHAnsi"/>
        </w:rPr>
        <w:t xml:space="preserve">For Cardiff Council to work with C3SC and its members (third sector organisations and groups) to address the shortfalls/gaps led by budget cuts and this way, tackle concerns within the community. </w:t>
      </w:r>
    </w:p>
    <w:p w14:paraId="7EBD2F58" w14:textId="77777777" w:rsidR="00B25339" w:rsidRPr="00912587" w:rsidRDefault="00B25339" w:rsidP="00B25339">
      <w:pPr>
        <w:spacing w:line="252" w:lineRule="auto"/>
        <w:jc w:val="both"/>
        <w:rPr>
          <w:rFonts w:asciiTheme="minorHAnsi" w:hAnsiTheme="minorHAnsi" w:cstheme="minorHAnsi"/>
          <w:szCs w:val="24"/>
        </w:rPr>
      </w:pPr>
    </w:p>
    <w:p w14:paraId="76C81329" w14:textId="77777777" w:rsidR="004B22BC" w:rsidRPr="00EE3F5C" w:rsidRDefault="00B25339" w:rsidP="00EE3F5C">
      <w:pPr>
        <w:pStyle w:val="Heading2"/>
        <w:rPr>
          <w:sz w:val="28"/>
          <w:szCs w:val="28"/>
        </w:rPr>
      </w:pPr>
      <w:r w:rsidRPr="00A914AB">
        <w:rPr>
          <w:rFonts w:ascii="Arial" w:hAnsi="Arial" w:cs="Arial"/>
          <w:szCs w:val="24"/>
        </w:rPr>
        <w:br w:type="page"/>
      </w:r>
      <w:bookmarkStart w:id="110" w:name="_Toc190194166"/>
      <w:r w:rsidR="004B22BC" w:rsidRPr="00EE3F5C">
        <w:rPr>
          <w:sz w:val="28"/>
          <w:szCs w:val="28"/>
        </w:rPr>
        <w:lastRenderedPageBreak/>
        <w:t>Deaf Hub Wales Youth Group</w:t>
      </w:r>
      <w:bookmarkEnd w:id="110"/>
    </w:p>
    <w:p w14:paraId="7493F52A" w14:textId="77777777" w:rsidR="004B22BC" w:rsidRDefault="004B22BC" w:rsidP="004B22BC">
      <w:r>
        <w:t>29 January 2025</w:t>
      </w:r>
    </w:p>
    <w:p w14:paraId="5E7FCEE7" w14:textId="77777777" w:rsidR="004B22BC" w:rsidRPr="00EE3F5C" w:rsidRDefault="004B22BC"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Background</w:t>
      </w:r>
    </w:p>
    <w:p w14:paraId="68316BE0" w14:textId="77777777" w:rsidR="004B22BC" w:rsidRDefault="004B22BC" w:rsidP="004B22BC">
      <w:r>
        <w:t>To support Deaf/deaf community engagement with Cardiff Council’s Budget 2025-26,  three approaches were used, both directly and via the council’s Equalities and Inclusion forum.</w:t>
      </w:r>
    </w:p>
    <w:p w14:paraId="4B046929" w14:textId="77777777" w:rsidR="004B22BC" w:rsidRDefault="004B22BC" w:rsidP="004B22BC">
      <w:r>
        <w:t xml:space="preserve">Deaf/deaf organisations were: </w:t>
      </w:r>
    </w:p>
    <w:p w14:paraId="03431C3F" w14:textId="77777777" w:rsidR="004B22BC" w:rsidRDefault="004B22BC" w:rsidP="004B22BC">
      <w:r>
        <w:t xml:space="preserve">1) emailed the survey link and encouraged to share with members; </w:t>
      </w:r>
    </w:p>
    <w:p w14:paraId="409F41E7" w14:textId="77777777" w:rsidR="004B22BC" w:rsidRDefault="004B22BC" w:rsidP="004B22BC">
      <w:r>
        <w:t xml:space="preserve">2) invited to two Involvement Sessions with British Sign Language (BSL) interpreters, to give feedback on proposals identified within the EIAs as likely to have an impact on their members. One of the sessions was in-person, the other held online; </w:t>
      </w:r>
    </w:p>
    <w:p w14:paraId="38B00A6C" w14:textId="77777777" w:rsidR="004B22BC" w:rsidRDefault="004B22BC" w:rsidP="004B22BC">
      <w:r>
        <w:t>3) asked if it would be possible for the Cardiff Research and Engagement Centre (CREC) (with BSL interpreters) to join them at a group event.</w:t>
      </w:r>
    </w:p>
    <w:p w14:paraId="548C90FF" w14:textId="77777777" w:rsidR="004B22BC" w:rsidRDefault="004B22BC" w:rsidP="004B22BC">
      <w:r>
        <w:t>Deaf Hub Wales invited CREC to attend a Youth Group evening session, and one of their monthly coffee mornings.  This report is for the Deaf Hub Wales Youth Group session.</w:t>
      </w:r>
    </w:p>
    <w:p w14:paraId="2FA37695" w14:textId="77777777" w:rsidR="004B22BC" w:rsidRPr="00EE3F5C" w:rsidRDefault="004B22BC"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Session details</w:t>
      </w:r>
    </w:p>
    <w:p w14:paraId="2D08F3D8" w14:textId="77777777" w:rsidR="004B22BC" w:rsidRDefault="004B22BC" w:rsidP="004B22BC">
      <w:r>
        <w:t>Venue: Deaf Hub Wales office, Newport Road, Cardiff.</w:t>
      </w:r>
    </w:p>
    <w:p w14:paraId="4B7F6468" w14:textId="77777777" w:rsidR="004B22BC" w:rsidRDefault="004B22BC" w:rsidP="004B22BC">
      <w:r>
        <w:t>Time: 18:30-21:00</w:t>
      </w:r>
    </w:p>
    <w:p w14:paraId="201F5628" w14:textId="767E275B" w:rsidR="004B22BC" w:rsidRDefault="004B22BC" w:rsidP="00EF7289">
      <w:r>
        <w:t>Host: Deaf Hub Wales Youth Group, Stuart Parkinson</w:t>
      </w:r>
    </w:p>
    <w:p w14:paraId="6D38F77F" w14:textId="77777777" w:rsidR="004B22BC" w:rsidRPr="00EE3F5C" w:rsidRDefault="004B22BC"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Participants</w:t>
      </w:r>
    </w:p>
    <w:p w14:paraId="3D7BC177" w14:textId="77777777" w:rsidR="004B22BC" w:rsidRDefault="004B22BC" w:rsidP="004B22BC">
      <w:r>
        <w:t>Deaf Hub Wales host and facilitator: Stuart Parkinson</w:t>
      </w:r>
    </w:p>
    <w:p w14:paraId="4FB9D5A9" w14:textId="77777777" w:rsidR="004B22BC" w:rsidRDefault="004B22BC" w:rsidP="004B22BC">
      <w:r>
        <w:t>Youth Mentors: Leanne Williams, Sarah Grainger (Cardiff Council)</w:t>
      </w:r>
    </w:p>
    <w:p w14:paraId="27468FA9" w14:textId="77777777" w:rsidR="004B22BC" w:rsidRDefault="004B22BC" w:rsidP="004B22BC">
      <w:r>
        <w:t>5 Youth Group members</w:t>
      </w:r>
    </w:p>
    <w:p w14:paraId="59020303" w14:textId="77777777" w:rsidR="004B22BC" w:rsidRDefault="004B22BC" w:rsidP="004B22BC">
      <w:r>
        <w:t>CREC: Sarah Sparke</w:t>
      </w:r>
    </w:p>
    <w:p w14:paraId="03CAD6A1" w14:textId="027DE467" w:rsidR="004B22BC" w:rsidRDefault="004B22BC" w:rsidP="00EF7289">
      <w:r>
        <w:t>Interpreters: Stuart and his BSL interpreter had kindly agreed to assist the booked interpreter, if/as required.</w:t>
      </w:r>
    </w:p>
    <w:p w14:paraId="17988DB2" w14:textId="77777777" w:rsidR="004B22BC" w:rsidRPr="00EE3F5C" w:rsidRDefault="004B22BC"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Session structure</w:t>
      </w:r>
    </w:p>
    <w:p w14:paraId="5280A9C6" w14:textId="77777777" w:rsidR="004B22BC" w:rsidRDefault="004B22BC" w:rsidP="004B22BC">
      <w:pPr>
        <w:pStyle w:val="ListParagraph"/>
        <w:numPr>
          <w:ilvl w:val="0"/>
          <w:numId w:val="41"/>
        </w:numPr>
      </w:pPr>
      <w:r>
        <w:t>Introductory explanation of the Budget consultation, BSL-enabled engagement routes/opportunities, and examples of CREC’s other engagement work.</w:t>
      </w:r>
    </w:p>
    <w:p w14:paraId="2CFDEF0B" w14:textId="15DB4C04" w:rsidR="004B22BC" w:rsidRDefault="00F25DFC" w:rsidP="004B22BC">
      <w:pPr>
        <w:pStyle w:val="ListParagraph"/>
        <w:numPr>
          <w:ilvl w:val="0"/>
          <w:numId w:val="41"/>
        </w:numPr>
      </w:pPr>
      <w:r>
        <w:t>Individual</w:t>
      </w:r>
      <w:r w:rsidR="004B22BC">
        <w:t xml:space="preserve"> time.  The participants used their phones to scan the QR and answer the youth- / child-friendly survey. </w:t>
      </w:r>
    </w:p>
    <w:p w14:paraId="24C831DE" w14:textId="77777777" w:rsidR="004B22BC" w:rsidRDefault="004B22BC" w:rsidP="004B22BC">
      <w:pPr>
        <w:pStyle w:val="ListParagraph"/>
        <w:numPr>
          <w:ilvl w:val="0"/>
          <w:numId w:val="41"/>
        </w:numPr>
      </w:pPr>
      <w:r>
        <w:t>Group discussion of the proposals identified by the EIAs as likely to have an impact on those with disabilities.</w:t>
      </w:r>
    </w:p>
    <w:p w14:paraId="2F2DE652" w14:textId="77777777" w:rsidR="004B22BC" w:rsidRDefault="004B22BC" w:rsidP="004B22BC">
      <w:pPr>
        <w:pStyle w:val="ListParagraph"/>
        <w:numPr>
          <w:ilvl w:val="0"/>
          <w:numId w:val="41"/>
        </w:numPr>
      </w:pPr>
      <w:r>
        <w:t>AOB and thankyou</w:t>
      </w:r>
    </w:p>
    <w:p w14:paraId="0EE99502" w14:textId="77777777" w:rsidR="004B22BC" w:rsidRDefault="004B22BC" w:rsidP="004B22BC">
      <w:r>
        <w:lastRenderedPageBreak/>
        <w:t xml:space="preserve">The participants were actively engaged throughout. </w:t>
      </w:r>
    </w:p>
    <w:p w14:paraId="32063090" w14:textId="77777777" w:rsidR="004B22BC" w:rsidRDefault="004B22BC" w:rsidP="004B22BC"/>
    <w:p w14:paraId="3281DF0D" w14:textId="77777777" w:rsidR="004B22BC" w:rsidRPr="00EE3F5C" w:rsidRDefault="004B22BC"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Summary of main points raised</w:t>
      </w:r>
    </w:p>
    <w:p w14:paraId="3B56CE4A" w14:textId="77777777" w:rsidR="004B22BC" w:rsidRDefault="004B22BC" w:rsidP="004B22BC">
      <w:r w:rsidRPr="009F539B">
        <w:t xml:space="preserve">The session began with a discussion around the accessibility of the consultation, and the Council and Welsh Government’s commitments to BSL. </w:t>
      </w:r>
      <w:r>
        <w:t xml:space="preserve"> </w:t>
      </w:r>
    </w:p>
    <w:p w14:paraId="1E53DFC7" w14:textId="77777777" w:rsidR="00EF7289" w:rsidRDefault="004B22BC" w:rsidP="00EF7289">
      <w:pPr>
        <w:spacing w:after="120"/>
      </w:pPr>
      <w:r w:rsidRPr="00FA32A9">
        <w:t>Discussion of proposals identified by the EIAs: Whilst all the proposals were commented upon, the C2C changes</w:t>
      </w:r>
      <w:r>
        <w:t xml:space="preserve"> evoked the greatest discussion.</w:t>
      </w:r>
    </w:p>
    <w:p w14:paraId="2E5ED736" w14:textId="77777777" w:rsidR="00EF7289" w:rsidRDefault="004B22BC" w:rsidP="00EF7289">
      <w:pPr>
        <w:spacing w:after="120"/>
      </w:pPr>
      <w:r>
        <w:t xml:space="preserve">C2C: Increased digitisation might suit those within the D/deaf community who find video calls useful (Zoom is preferred over Teams, for specific D/deaf-friendly functionality).  </w:t>
      </w:r>
    </w:p>
    <w:p w14:paraId="630DDD8C" w14:textId="77777777" w:rsidR="00EF7289" w:rsidRDefault="004B22BC" w:rsidP="00EF7289">
      <w:pPr>
        <w:spacing w:after="120"/>
      </w:pPr>
      <w:r>
        <w:t xml:space="preserve">However, others find video calls very stressful.  It was pointed out that there is a need for improved training regarding D/deaf-awareness for both in-person and remote Council communications, and improved facilitation e.g. provision of quiet spaces when using an interpreter, whether that is in real life or when using  the relay service. </w:t>
      </w:r>
    </w:p>
    <w:p w14:paraId="5DFDCCCB" w14:textId="25F921F9" w:rsidR="004B22BC" w:rsidRDefault="004B22BC" w:rsidP="00EF7289">
      <w:pPr>
        <w:spacing w:after="120"/>
      </w:pPr>
      <w:r>
        <w:t xml:space="preserve">Other proposals: Learning for Life was seen as inaccessible to the D/deaf community, therefore the proposed price change is irrelevant; The proposed cut in the Books fund was seen as likely to impact children, the elderly, the less digitally able and those on lower incomes. The libraries’ digital offer needs to be promoted better, and include BSL. Care Hub pricing was seen as impacting those who had no choice, and prices should instead go up on things which are optional. Parking Permits were seen as only needed because there is insufficient parking provision, inadequate public transport, and people park where they should not. </w:t>
      </w:r>
    </w:p>
    <w:p w14:paraId="6CA675F7" w14:textId="77777777" w:rsidR="004B22BC" w:rsidRDefault="004B22BC" w:rsidP="00EF7289">
      <w:pPr>
        <w:spacing w:after="120"/>
      </w:pPr>
      <w:r>
        <w:t>It was noted that answering the consultation questions is not easy:  “It is difficult to know if it’s better to spend money on this or that, especially if you’re young.”, and that “It’s easy to give an answer, but there’s lots of minorities.  An answer might be right for some and not for others.  I’m not the only person who struggles.”</w:t>
      </w:r>
    </w:p>
    <w:p w14:paraId="623D6C0E" w14:textId="77777777" w:rsidR="004B22BC" w:rsidRDefault="004B22BC" w:rsidP="004B22BC"/>
    <w:p w14:paraId="69674A6C" w14:textId="77777777" w:rsidR="004B22BC" w:rsidRPr="00EE3F5C" w:rsidRDefault="004B22BC"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Comments about the consultation</w:t>
      </w:r>
    </w:p>
    <w:p w14:paraId="3A9EFC4F" w14:textId="77777777" w:rsidR="004B22BC" w:rsidRPr="009F539B" w:rsidRDefault="004B22BC" w:rsidP="004B22BC">
      <w:r>
        <w:t>It was felt that t</w:t>
      </w:r>
      <w:r w:rsidRPr="009F539B">
        <w:t xml:space="preserve">here should be a BSL version of the survey.  While it is good that there are signed opportunities to take part, this is not the same as having the opportunity to fill in a survey in one’s own time / place.  </w:t>
      </w:r>
    </w:p>
    <w:p w14:paraId="00422BD5" w14:textId="77777777" w:rsidR="004B22BC" w:rsidRDefault="004B22BC" w:rsidP="004B22BC">
      <w:r>
        <w:t>It was felt that t</w:t>
      </w:r>
      <w:r w:rsidRPr="009F539B">
        <w:t xml:space="preserve">he Council needs to improve the BSL option in other areas too, e.g. the Child Friendly City website currently has no BSL information.  </w:t>
      </w:r>
    </w:p>
    <w:p w14:paraId="059848A6" w14:textId="77777777" w:rsidR="004B22BC" w:rsidRPr="009F539B" w:rsidRDefault="004B22BC" w:rsidP="004B22BC">
      <w:r>
        <w:t>The framed certificate of Cardiff Council’s BSL Charter was set prominently in the space at the start of the session.  It was pointed out that there was only one commitment in the certificate, out of a possible five, and this was signed up to in 2017.</w:t>
      </w:r>
    </w:p>
    <w:p w14:paraId="3E27B99C" w14:textId="77777777" w:rsidR="004B22BC" w:rsidRPr="009F539B" w:rsidRDefault="004B22BC" w:rsidP="004B22BC">
      <w:r w:rsidRPr="009F539B">
        <w:t>The</w:t>
      </w:r>
      <w:r>
        <w:t xml:space="preserve"> participants said that the</w:t>
      </w:r>
      <w:r w:rsidRPr="009F539B">
        <w:t xml:space="preserve"> </w:t>
      </w:r>
      <w:r>
        <w:t xml:space="preserve">youth-/ child-friendly </w:t>
      </w:r>
      <w:r w:rsidRPr="009F539B">
        <w:t>survey was easy to complete online, but it would be useful to have more images and easier language.</w:t>
      </w:r>
    </w:p>
    <w:p w14:paraId="15086B74" w14:textId="61990653" w:rsidR="004B22BC" w:rsidRPr="004D0C2B" w:rsidRDefault="004B22BC" w:rsidP="004B22BC">
      <w:r w:rsidRPr="004D0C2B">
        <w:lastRenderedPageBreak/>
        <w:t>Illustrative quotes</w:t>
      </w:r>
      <w:r>
        <w:t xml:space="preserve"> are given below</w:t>
      </w:r>
    </w:p>
    <w:p w14:paraId="7F0F034C" w14:textId="77777777" w:rsidR="004B22BC" w:rsidRDefault="004B22BC" w:rsidP="00EF7289">
      <w:pPr>
        <w:ind w:left="284"/>
      </w:pPr>
      <w:r>
        <w:t>“Is there a BSL version?”</w:t>
      </w:r>
    </w:p>
    <w:p w14:paraId="7DFE89B8" w14:textId="77777777" w:rsidR="004B22BC" w:rsidRDefault="004B22BC" w:rsidP="00EF7289">
      <w:pPr>
        <w:ind w:left="284"/>
      </w:pPr>
      <w:r>
        <w:t>“How do we know from the QR if there is or isn’t BSL when we click through?”</w:t>
      </w:r>
    </w:p>
    <w:p w14:paraId="28F655A6" w14:textId="77777777" w:rsidR="004B22BC" w:rsidRDefault="004B22BC" w:rsidP="00EF7289">
      <w:pPr>
        <w:ind w:left="284"/>
      </w:pPr>
      <w:r>
        <w:t>“The survey was easy to do [they used their own phones to scan the QR for the youth/child-friendly version of the Budget survey].  But you could make the words easier for people to understand, and have lots of pictures to help.  For the printed version, think about the font size and colours.”</w:t>
      </w:r>
    </w:p>
    <w:p w14:paraId="0D409A3F" w14:textId="77777777" w:rsidR="004B22BC" w:rsidRDefault="004B22BC" w:rsidP="00EF7289">
      <w:pPr>
        <w:ind w:left="284"/>
      </w:pPr>
      <w:r>
        <w:t>“It’s very wordy, it needs more pictures.”</w:t>
      </w:r>
    </w:p>
    <w:p w14:paraId="026A2DAB" w14:textId="77777777" w:rsidR="004B22BC" w:rsidRDefault="004B22BC" w:rsidP="00EF7289">
      <w:pPr>
        <w:ind w:left="284"/>
      </w:pPr>
      <w:r>
        <w:t>“The concentration to go through the survey would be a challenge for some [people]”</w:t>
      </w:r>
    </w:p>
    <w:p w14:paraId="3E66B73D" w14:textId="77777777" w:rsidR="004B22BC" w:rsidRDefault="004B22BC" w:rsidP="004B22BC"/>
    <w:p w14:paraId="059068E5" w14:textId="77777777" w:rsidR="004B22BC" w:rsidRPr="00EE3F5C" w:rsidRDefault="004B22BC"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Proposal discussions</w:t>
      </w:r>
    </w:p>
    <w:p w14:paraId="1014D97C" w14:textId="77777777" w:rsidR="004B22BC" w:rsidRPr="00EE3F5C" w:rsidRDefault="004B22BC"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Budget proposal: Learning for Life</w:t>
      </w:r>
    </w:p>
    <w:p w14:paraId="3D402B8D" w14:textId="77777777" w:rsidR="00EF7289" w:rsidRDefault="004B22BC" w:rsidP="00EF7289">
      <w:r>
        <w:t xml:space="preserve">This was seen as having no relevance to their community due to the lack of accessibility: </w:t>
      </w:r>
    </w:p>
    <w:p w14:paraId="0AE817AF" w14:textId="410A2527" w:rsidR="004B22BC" w:rsidRDefault="004B22BC" w:rsidP="00EF7289">
      <w:pPr>
        <w:ind w:left="284"/>
      </w:pPr>
      <w:r>
        <w:t>“The council has a policy of not funding BSL for Learning for fun courses, so they’re not accessible.  It they’re not accessible, the price doesn’t matter.”</w:t>
      </w:r>
    </w:p>
    <w:p w14:paraId="04E13971" w14:textId="77777777" w:rsidR="004B22BC" w:rsidRDefault="004B22BC" w:rsidP="004B22BC"/>
    <w:p w14:paraId="4F65659D" w14:textId="77777777" w:rsidR="004B22BC" w:rsidRPr="00EE3F5C" w:rsidRDefault="004B22BC"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Budget proposal: Books fund</w:t>
      </w:r>
    </w:p>
    <w:p w14:paraId="7FF80F66" w14:textId="77777777" w:rsidR="004B22BC" w:rsidRDefault="004B22BC" w:rsidP="004B22BC">
      <w:r>
        <w:t>There was concern that the policy would have a bigger impact on children, the elderly, those who are less digitally able, and those on lower incomes.</w:t>
      </w:r>
      <w:r>
        <w:br/>
        <w:t>Participants said that the digital options were not sufficiently promoted, and suggestions were given re how to improve that. It was felt that the digital promotion and offer should include BSL.</w:t>
      </w:r>
    </w:p>
    <w:p w14:paraId="6A73B450" w14:textId="77777777" w:rsidR="004B22BC" w:rsidRPr="004D0C2B" w:rsidRDefault="004B22BC" w:rsidP="004B22BC">
      <w:r w:rsidRPr="004D0C2B">
        <w:t>Illustrative quotes</w:t>
      </w:r>
      <w:r>
        <w:t xml:space="preserve"> are given below:</w:t>
      </w:r>
    </w:p>
    <w:p w14:paraId="72C91E27" w14:textId="77777777" w:rsidR="004B22BC" w:rsidRPr="00A46C33" w:rsidRDefault="004B22BC" w:rsidP="004B22BC">
      <w:pPr>
        <w:rPr>
          <w:i/>
          <w:iCs/>
        </w:rPr>
      </w:pPr>
      <w:r w:rsidRPr="00A46C33">
        <w:rPr>
          <w:i/>
          <w:iCs/>
        </w:rPr>
        <w:t>Impact</w:t>
      </w:r>
    </w:p>
    <w:p w14:paraId="2896AD4A" w14:textId="77777777" w:rsidR="004B22BC" w:rsidRDefault="004B22BC" w:rsidP="00EF7289">
      <w:pPr>
        <w:ind w:left="284"/>
      </w:pPr>
      <w:r>
        <w:t>“Look at who needs the paper copies, and focus money there.  Not all can use online. Not everyone has digital skills”</w:t>
      </w:r>
    </w:p>
    <w:p w14:paraId="3782B1BF" w14:textId="77777777" w:rsidR="004B22BC" w:rsidRDefault="004B22BC" w:rsidP="00EF7289">
      <w:pPr>
        <w:ind w:left="284"/>
      </w:pPr>
      <w:r>
        <w:t>“..with the cost of living many families are struggling, and won’t buy books.</w:t>
      </w:r>
    </w:p>
    <w:p w14:paraId="2BE9B944" w14:textId="77777777" w:rsidR="004B22BC" w:rsidRDefault="004B22BC" w:rsidP="00EF7289">
      <w:pPr>
        <w:ind w:left="284"/>
      </w:pPr>
      <w:r>
        <w:t>“So children and elderly will be affected, especially those who are less well-off.”</w:t>
      </w:r>
    </w:p>
    <w:p w14:paraId="696A7353" w14:textId="77777777" w:rsidR="004B22BC" w:rsidRPr="00A46C33" w:rsidRDefault="004B22BC" w:rsidP="004B22BC">
      <w:pPr>
        <w:rPr>
          <w:i/>
          <w:iCs/>
        </w:rPr>
      </w:pPr>
      <w:r w:rsidRPr="00A46C33">
        <w:rPr>
          <w:i/>
          <w:iCs/>
        </w:rPr>
        <w:t>Digital offer</w:t>
      </w:r>
    </w:p>
    <w:p w14:paraId="33D737A8" w14:textId="77777777" w:rsidR="004B22BC" w:rsidRDefault="004B22BC" w:rsidP="00EF7289">
      <w:pPr>
        <w:ind w:left="284"/>
      </w:pPr>
      <w:r>
        <w:t>“The digital options need to be promoted, in an accessible way – including BSL – on social media, YouTube video, TikTok… Get it out there, but in a free way.”</w:t>
      </w:r>
    </w:p>
    <w:p w14:paraId="627EEF36" w14:textId="77777777" w:rsidR="004B22BC" w:rsidRDefault="004B22BC" w:rsidP="00EF7289">
      <w:pPr>
        <w:ind w:left="284"/>
      </w:pPr>
      <w:r>
        <w:t>“Tell schools and colleges!”</w:t>
      </w:r>
    </w:p>
    <w:p w14:paraId="6DD2A930" w14:textId="77777777" w:rsidR="004B22BC" w:rsidRPr="00EE3F5C" w:rsidRDefault="004B22BC"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lastRenderedPageBreak/>
        <w:t>Budget proposal: Care Hubs</w:t>
      </w:r>
    </w:p>
    <w:p w14:paraId="45B17A77" w14:textId="77777777" w:rsidR="004B22BC" w:rsidRDefault="004B22BC" w:rsidP="004B22BC">
      <w:r>
        <w:t>This was touched on briefly.  It was felt that the increased cost for Care Hubs should not be borne by those requiring the care: “It’s not their fault they have dementia, they have no choice.  Put the fees up where there is a choice.”</w:t>
      </w:r>
    </w:p>
    <w:p w14:paraId="4B6E409F" w14:textId="77777777" w:rsidR="004B22BC" w:rsidRPr="00EE3F5C" w:rsidRDefault="004B22BC"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Budget proposal: C2C</w:t>
      </w:r>
    </w:p>
    <w:p w14:paraId="5FB1EA74" w14:textId="77777777" w:rsidR="004B22BC" w:rsidRDefault="004B22BC" w:rsidP="004B22BC">
      <w:r>
        <w:t>There was some concern that an increase in digitisation would decrease accessibility.  There was concern that some C2C staff are not sufficiently trained to use the existing digital options (the video relay service), and that more Deaf/deaf awareness training is required. Others were positive about digital options, but felt that the council needed to reconsider using Zoom.</w:t>
      </w:r>
    </w:p>
    <w:p w14:paraId="477C440C" w14:textId="77777777" w:rsidR="004B22BC" w:rsidRPr="004D0C2B" w:rsidRDefault="004B22BC" w:rsidP="004B22BC">
      <w:r w:rsidRPr="004D0C2B">
        <w:t>Illustrative quotes</w:t>
      </w:r>
      <w:r>
        <w:t xml:space="preserve"> are given below:</w:t>
      </w:r>
    </w:p>
    <w:p w14:paraId="39B00718" w14:textId="77777777" w:rsidR="004B22BC" w:rsidRPr="00D43AE4" w:rsidRDefault="004B22BC" w:rsidP="004B22BC">
      <w:pPr>
        <w:rPr>
          <w:i/>
          <w:iCs/>
        </w:rPr>
      </w:pPr>
      <w:r w:rsidRPr="00D43AE4">
        <w:rPr>
          <w:i/>
          <w:iCs/>
        </w:rPr>
        <w:t>Difficulties in Hubs</w:t>
      </w:r>
    </w:p>
    <w:p w14:paraId="310CE9EE" w14:textId="77777777" w:rsidR="004B22BC" w:rsidRDefault="004B22BC" w:rsidP="00EF7289">
      <w:pPr>
        <w:ind w:left="284"/>
      </w:pPr>
      <w:r>
        <w:t>“In the Hubs they are not deaf-aware, it is very confusing.”</w:t>
      </w:r>
    </w:p>
    <w:p w14:paraId="57770A81" w14:textId="77777777" w:rsidR="004B22BC" w:rsidRDefault="004B22BC" w:rsidP="00EF7289">
      <w:pPr>
        <w:ind w:left="284"/>
      </w:pPr>
      <w:r>
        <w:t>“People, staff, kept talking to each other, so we were not included, and people kept walking off. I didn’t know what was going on.”</w:t>
      </w:r>
    </w:p>
    <w:p w14:paraId="0CDAD5CD" w14:textId="77777777" w:rsidR="004B22BC" w:rsidRDefault="004B22BC" w:rsidP="00EF7289">
      <w:pPr>
        <w:ind w:left="284"/>
      </w:pPr>
      <w:r>
        <w:t>“All Hubs have the video relay service, but not everyone knows how to use it.”</w:t>
      </w:r>
    </w:p>
    <w:p w14:paraId="4248D245" w14:textId="77777777" w:rsidR="004B22BC" w:rsidRDefault="004B22BC" w:rsidP="00EF7289">
      <w:pPr>
        <w:ind w:left="284"/>
      </w:pPr>
      <w:r>
        <w:t xml:space="preserve">“Some Hubs are too noisy, so the interpreter can’t work properly.” </w:t>
      </w:r>
    </w:p>
    <w:p w14:paraId="7EB76EC3" w14:textId="77777777" w:rsidR="004B22BC" w:rsidRDefault="004B22BC" w:rsidP="00EF7289">
      <w:pPr>
        <w:ind w:left="284"/>
      </w:pPr>
      <w:r>
        <w:t>“There should be the option of a quiet room for meetings with an interpreter / video relay”</w:t>
      </w:r>
    </w:p>
    <w:p w14:paraId="5E213CE7" w14:textId="77777777" w:rsidR="004B22BC" w:rsidRDefault="004B22BC" w:rsidP="00EF7289">
      <w:pPr>
        <w:ind w:left="284"/>
      </w:pPr>
      <w:r>
        <w:t>“The wasted time costs extra!”</w:t>
      </w:r>
    </w:p>
    <w:p w14:paraId="3EB52149" w14:textId="77777777" w:rsidR="004B22BC" w:rsidRDefault="004B22BC" w:rsidP="004B22BC">
      <w:pPr>
        <w:rPr>
          <w:i/>
          <w:iCs/>
        </w:rPr>
      </w:pPr>
      <w:r w:rsidRPr="00D43AE4">
        <w:rPr>
          <w:i/>
          <w:iCs/>
        </w:rPr>
        <w:t>Digitisation benefits</w:t>
      </w:r>
    </w:p>
    <w:p w14:paraId="45CAB454" w14:textId="77777777" w:rsidR="004B22BC" w:rsidRPr="00D43AE4" w:rsidRDefault="004B22BC" w:rsidP="004B22BC">
      <w:r>
        <w:t>Whilst Teams (which the Council uses) was seen as unwieldy and complicated to use, Zoom was seen as a helpful option:</w:t>
      </w:r>
    </w:p>
    <w:p w14:paraId="0C74C6F2" w14:textId="77777777" w:rsidR="004B22BC" w:rsidRDefault="004B22BC" w:rsidP="00EF7289">
      <w:pPr>
        <w:ind w:left="284"/>
      </w:pPr>
      <w:r>
        <w:t>“Zoom meetings would cut costs.  No travel time for anyone, including the interpreter.”</w:t>
      </w:r>
    </w:p>
    <w:p w14:paraId="7700EFE0" w14:textId="77777777" w:rsidR="004B22BC" w:rsidRDefault="004B22BC" w:rsidP="00EF7289">
      <w:pPr>
        <w:ind w:left="284"/>
      </w:pPr>
      <w:r>
        <w:t>“Zoom is easier than Teams, but the Council won’t use it.”</w:t>
      </w:r>
    </w:p>
    <w:p w14:paraId="79FF6CE4" w14:textId="77777777" w:rsidR="004B22BC" w:rsidRDefault="004B22BC" w:rsidP="00EF7289">
      <w:pPr>
        <w:ind w:left="284"/>
      </w:pPr>
      <w:r>
        <w:t>“I like Zoom.  It is easier to ‘pin’ the interpreter, so they’re the big image”</w:t>
      </w:r>
    </w:p>
    <w:p w14:paraId="5701653B" w14:textId="77777777" w:rsidR="004B22BC" w:rsidRDefault="004B22BC" w:rsidP="00EF7289">
      <w:pPr>
        <w:ind w:left="284"/>
      </w:pPr>
      <w:r>
        <w:t>“Zoom has an option where the person speaking is the biggest, so it’s easier to lip-read”</w:t>
      </w:r>
    </w:p>
    <w:p w14:paraId="5F604CA6" w14:textId="77777777" w:rsidR="004B22BC" w:rsidRPr="00D43AE4" w:rsidRDefault="004B22BC" w:rsidP="004B22BC">
      <w:pPr>
        <w:rPr>
          <w:i/>
          <w:iCs/>
        </w:rPr>
      </w:pPr>
      <w:r w:rsidRPr="00D43AE4">
        <w:rPr>
          <w:i/>
          <w:iCs/>
        </w:rPr>
        <w:t>Digitisation concerns</w:t>
      </w:r>
    </w:p>
    <w:p w14:paraId="0C6963EF" w14:textId="77777777" w:rsidR="004B22BC" w:rsidRDefault="004B22BC" w:rsidP="00EF7289">
      <w:pPr>
        <w:ind w:left="284"/>
      </w:pPr>
      <w:r>
        <w:t>“I think an increase in digitisation would be worse.”</w:t>
      </w:r>
    </w:p>
    <w:p w14:paraId="422B8351" w14:textId="77777777" w:rsidR="004B22BC" w:rsidRDefault="004B22BC" w:rsidP="00EF7289">
      <w:pPr>
        <w:ind w:left="284"/>
      </w:pPr>
      <w:r>
        <w:t>“Any increase in digitisation needs to be accessible.”</w:t>
      </w:r>
    </w:p>
    <w:p w14:paraId="1A599CCF" w14:textId="77777777" w:rsidR="004B22BC" w:rsidRDefault="004B22BC" w:rsidP="00EF7289">
      <w:pPr>
        <w:ind w:left="284"/>
      </w:pPr>
      <w:r>
        <w:t xml:space="preserve">“For me it’s very difficult on Zoom.  I tend to miss a lot of things.”  </w:t>
      </w:r>
    </w:p>
    <w:p w14:paraId="7AE177A1" w14:textId="77777777" w:rsidR="004B22BC" w:rsidRDefault="004B22BC" w:rsidP="00EF7289">
      <w:pPr>
        <w:ind w:left="284"/>
      </w:pPr>
      <w:r>
        <w:lastRenderedPageBreak/>
        <w:t>“Me too, there’s too much going on, on a screen.”  [unclear discussion re the video parts, the chat, the toolbar…]</w:t>
      </w:r>
    </w:p>
    <w:p w14:paraId="31C9F81F" w14:textId="77777777" w:rsidR="004B22BC" w:rsidRPr="00EE3F5C" w:rsidRDefault="004B22BC"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Budget proposal: Bereavement costs</w:t>
      </w:r>
    </w:p>
    <w:p w14:paraId="2C407E27" w14:textId="77777777" w:rsidR="004B22BC" w:rsidRDefault="004B22BC" w:rsidP="004B22BC">
      <w:r>
        <w:t>This was touched on briefly. It was felt that the large increase in the weekend and Bank Holiday surcharge was discriminatory, and should not be borne by the users alone.</w:t>
      </w:r>
    </w:p>
    <w:p w14:paraId="41345D2F" w14:textId="77777777" w:rsidR="004B22BC" w:rsidRPr="004D0C2B" w:rsidRDefault="004B22BC" w:rsidP="004B22BC">
      <w:r w:rsidRPr="004D0C2B">
        <w:t>Illustrative quotes</w:t>
      </w:r>
      <w:r>
        <w:t xml:space="preserve"> are given below:</w:t>
      </w:r>
    </w:p>
    <w:p w14:paraId="10E7A4B3" w14:textId="77777777" w:rsidR="004B22BC" w:rsidRDefault="004B22BC" w:rsidP="00EF7289">
      <w:pPr>
        <w:ind w:left="284"/>
      </w:pPr>
      <w:r>
        <w:t xml:space="preserve">“It is not fair if it is for religious reasons.”    </w:t>
      </w:r>
    </w:p>
    <w:p w14:paraId="21A62B97" w14:textId="77777777" w:rsidR="004B22BC" w:rsidRDefault="004B22BC" w:rsidP="00EF7289">
      <w:pPr>
        <w:ind w:left="284"/>
      </w:pPr>
      <w:r>
        <w:t>“The cost should be shared by everyone.”</w:t>
      </w:r>
    </w:p>
    <w:p w14:paraId="64C5E83A" w14:textId="77777777" w:rsidR="004B22BC" w:rsidRPr="00EE3F5C" w:rsidRDefault="004B22BC"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Budget proposal: Parking permits</w:t>
      </w:r>
    </w:p>
    <w:p w14:paraId="176AF66E" w14:textId="77777777" w:rsidR="004B22BC" w:rsidRPr="004D0C2B" w:rsidRDefault="004B22BC" w:rsidP="004B22BC">
      <w:r>
        <w:t>This was touched on briefly. It was felt that the current parking provision was insufficient, and that the cost of residential parking schemes should be shared.</w:t>
      </w:r>
      <w:r>
        <w:br/>
      </w:r>
      <w:r w:rsidRPr="004D0C2B">
        <w:t>Illustrative quotes</w:t>
      </w:r>
      <w:r>
        <w:t xml:space="preserve"> are given below:</w:t>
      </w:r>
    </w:p>
    <w:p w14:paraId="2DA13AFE" w14:textId="77777777" w:rsidR="004B22BC" w:rsidRDefault="004B22BC" w:rsidP="00EF7289">
      <w:pPr>
        <w:ind w:left="284"/>
      </w:pPr>
      <w:r>
        <w:t>“It’s not their fault that people are parking where they shouldn’t”</w:t>
      </w:r>
    </w:p>
    <w:p w14:paraId="1D60E257" w14:textId="77777777" w:rsidR="004B22BC" w:rsidRDefault="004B22BC" w:rsidP="00EF7289">
      <w:pPr>
        <w:ind w:left="284"/>
      </w:pPr>
      <w:r>
        <w:t>“There should be more parking places.  Sometimes there are yellow lines where they are needed, but sometimes they just take up parking space.”</w:t>
      </w:r>
    </w:p>
    <w:p w14:paraId="28D7E2B2" w14:textId="77777777" w:rsidR="004B22BC" w:rsidRDefault="004B22BC" w:rsidP="00EF7289">
      <w:pPr>
        <w:ind w:left="284"/>
      </w:pPr>
      <w:r>
        <w:t>“Until they improve public transport we need our cars.”</w:t>
      </w:r>
    </w:p>
    <w:p w14:paraId="7D209E40" w14:textId="77777777" w:rsidR="004B22BC" w:rsidRDefault="004B22BC" w:rsidP="004B22BC"/>
    <w:p w14:paraId="67640A6A" w14:textId="77777777" w:rsidR="004B22BC" w:rsidRPr="00EE3F5C" w:rsidRDefault="004B22BC"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AOB</w:t>
      </w:r>
    </w:p>
    <w:p w14:paraId="03F06671" w14:textId="77777777" w:rsidR="004B22BC" w:rsidRDefault="004B22BC" w:rsidP="004B22BC">
      <w:r>
        <w:t>The discussion returned to the need for budget cuts, and the importance of individual responsibility.</w:t>
      </w:r>
    </w:p>
    <w:p w14:paraId="48E4F42F" w14:textId="77777777" w:rsidR="00EF7289" w:rsidRDefault="004B22BC" w:rsidP="00EF7289">
      <w:r w:rsidRPr="004D0C2B">
        <w:t>Illustrative quotes</w:t>
      </w:r>
      <w:r>
        <w:t xml:space="preserve"> are given below</w:t>
      </w:r>
    </w:p>
    <w:p w14:paraId="0A5201F3" w14:textId="5A5606F2" w:rsidR="004B22BC" w:rsidRDefault="004B22BC" w:rsidP="00EF7289">
      <w:pPr>
        <w:ind w:left="284"/>
      </w:pPr>
      <w:r>
        <w:t>“Having to pay for street cleaning could go down if people stopped littering!”</w:t>
      </w:r>
    </w:p>
    <w:p w14:paraId="0721713E" w14:textId="77777777" w:rsidR="004B22BC" w:rsidRDefault="004B22BC" w:rsidP="00EF7289">
      <w:pPr>
        <w:ind w:left="284"/>
      </w:pPr>
      <w:r>
        <w:t>“If people followed the rules, did their part, there’d be a better balance.”</w:t>
      </w:r>
    </w:p>
    <w:p w14:paraId="29020036" w14:textId="77777777" w:rsidR="004B22BC" w:rsidRPr="00382D25" w:rsidRDefault="004B22BC" w:rsidP="00EF7289">
      <w:pPr>
        <w:ind w:left="284"/>
      </w:pPr>
      <w:r>
        <w:t>“Sometimes it is people causing the problem.”</w:t>
      </w:r>
    </w:p>
    <w:p w14:paraId="4CCEE34B" w14:textId="77777777" w:rsidR="004B22BC" w:rsidRDefault="004B22BC" w:rsidP="004B22BC"/>
    <w:p w14:paraId="3ACE34B6" w14:textId="47285C74" w:rsidR="0063572B" w:rsidRDefault="0063572B">
      <w:pPr>
        <w:rPr>
          <w:rFonts w:ascii="Arial" w:hAnsi="Arial" w:cs="Arial"/>
          <w:szCs w:val="24"/>
        </w:rPr>
      </w:pPr>
      <w:r>
        <w:rPr>
          <w:rFonts w:ascii="Arial" w:hAnsi="Arial" w:cs="Arial"/>
          <w:szCs w:val="24"/>
        </w:rPr>
        <w:br w:type="page"/>
      </w:r>
    </w:p>
    <w:p w14:paraId="651B8BBF" w14:textId="77777777" w:rsidR="00787A31" w:rsidRPr="00EE3F5C" w:rsidRDefault="00787A31" w:rsidP="00EE3F5C">
      <w:pPr>
        <w:pStyle w:val="Heading2"/>
        <w:rPr>
          <w:sz w:val="28"/>
          <w:szCs w:val="28"/>
        </w:rPr>
      </w:pPr>
      <w:bookmarkStart w:id="111" w:name="_Toc190194167"/>
      <w:r w:rsidRPr="00EE3F5C">
        <w:rPr>
          <w:sz w:val="28"/>
          <w:szCs w:val="28"/>
        </w:rPr>
        <w:lastRenderedPageBreak/>
        <w:t>Budget 2025-26 Sanatan Dharma Mandal</w:t>
      </w:r>
      <w:bookmarkEnd w:id="111"/>
    </w:p>
    <w:p w14:paraId="6CCD05A3" w14:textId="77777777" w:rsidR="00787A31" w:rsidRPr="00A02254" w:rsidRDefault="00787A31" w:rsidP="00787A31">
      <w:pPr>
        <w:pStyle w:val="Title"/>
        <w:rPr>
          <w:rStyle w:val="SubtitleChar"/>
        </w:rPr>
      </w:pPr>
      <w:r>
        <w:rPr>
          <w:rStyle w:val="SubtitleChar"/>
        </w:rPr>
        <w:t>F</w:t>
      </w:r>
      <w:r w:rsidRPr="00A02254">
        <w:rPr>
          <w:rStyle w:val="SubtitleChar"/>
        </w:rPr>
        <w:t xml:space="preserve">eedback session, </w:t>
      </w:r>
      <w:r>
        <w:rPr>
          <w:rStyle w:val="SubtitleChar"/>
        </w:rPr>
        <w:t>29</w:t>
      </w:r>
      <w:r w:rsidRPr="00A02254">
        <w:rPr>
          <w:rStyle w:val="SubtitleChar"/>
        </w:rPr>
        <w:t>th January 2025</w:t>
      </w:r>
    </w:p>
    <w:p w14:paraId="105E2399" w14:textId="77777777" w:rsidR="00787A31" w:rsidRPr="00EE3F5C" w:rsidRDefault="00787A31"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Background</w:t>
      </w:r>
    </w:p>
    <w:p w14:paraId="06884EEC" w14:textId="77777777" w:rsidR="00787A31" w:rsidRDefault="00787A31" w:rsidP="00787A31">
      <w:r>
        <w:t>Sanatan Dharma Mandal and Hindu Community Centre is a faith-based community organisation in Splott.</w:t>
      </w:r>
    </w:p>
    <w:p w14:paraId="364858E6" w14:textId="77777777" w:rsidR="00787A31" w:rsidRDefault="00787A31" w:rsidP="00787A31">
      <w:r>
        <w:t>The organisation has helped to raise awareness of the consultation and surveys, and CREC were invited to hear the views of a group of their members.  This is a summary of the main points raised, with illustrative quotes.</w:t>
      </w:r>
    </w:p>
    <w:p w14:paraId="10874CFE" w14:textId="77777777" w:rsidR="00787A31" w:rsidRDefault="00787A31" w:rsidP="00787A31">
      <w:pPr>
        <w:rPr>
          <w:b/>
          <w:bCs/>
        </w:rPr>
      </w:pPr>
      <w:r>
        <w:t>The group was primarily retirees, with two younger (30s) members.  There is a strong work-ethic amongst the participants, and some resentment of the benefits system.</w:t>
      </w:r>
      <w:r>
        <w:br/>
      </w:r>
    </w:p>
    <w:p w14:paraId="31A17328" w14:textId="77777777" w:rsidR="00787A31" w:rsidRDefault="00787A31" w:rsidP="00787A31">
      <w:r>
        <w:t>The proposals are listed below, with relevant quotes:</w:t>
      </w:r>
    </w:p>
    <w:p w14:paraId="19CB98EE" w14:textId="77777777" w:rsidR="00787A31" w:rsidRDefault="00787A31" w:rsidP="00787A31"/>
    <w:p w14:paraId="32B69C4F" w14:textId="77777777" w:rsidR="00787A31" w:rsidRPr="00EE3F5C" w:rsidRDefault="00787A31"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Parking permits</w:t>
      </w:r>
    </w:p>
    <w:p w14:paraId="22973EDE" w14:textId="77777777" w:rsidR="00787A31" w:rsidRDefault="00787A31" w:rsidP="00787A31">
      <w:r>
        <w:t>There was no discussion of this proposal.  Only one person in the group is in a Residential Parking scheme area.</w:t>
      </w:r>
    </w:p>
    <w:p w14:paraId="66084A85" w14:textId="77777777" w:rsidR="00787A31" w:rsidRPr="00EE3F5C" w:rsidRDefault="00787A31"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Adult Education</w:t>
      </w:r>
    </w:p>
    <w:p w14:paraId="671FC9FF" w14:textId="77777777" w:rsidR="00787A31" w:rsidRDefault="00787A31" w:rsidP="00787A31">
      <w:r>
        <w:t>Adult Education needs to be affordable, or people cannot join:</w:t>
      </w:r>
    </w:p>
    <w:p w14:paraId="49953B3D" w14:textId="77777777" w:rsidR="00787A31" w:rsidRDefault="00787A31" w:rsidP="002E461D">
      <w:pPr>
        <w:ind w:left="284"/>
      </w:pPr>
      <w:r w:rsidRPr="00402F43">
        <w:t>“Increase the price to help others, but not too much!”</w:t>
      </w:r>
      <w:r>
        <w:br/>
        <w:t>“They need to be accessible”</w:t>
      </w:r>
    </w:p>
    <w:p w14:paraId="7D0E79CF" w14:textId="77777777" w:rsidR="00787A31" w:rsidRDefault="00787A31" w:rsidP="002E461D">
      <w:pPr>
        <w:ind w:left="284"/>
      </w:pPr>
      <w:r>
        <w:t>“Look into [the income of] those who are retired.  There’s no point increasing the price.”</w:t>
      </w:r>
    </w:p>
    <w:p w14:paraId="2F63F48F" w14:textId="77777777" w:rsidR="00787A31" w:rsidRDefault="00787A31" w:rsidP="002E461D">
      <w:pPr>
        <w:ind w:left="284"/>
      </w:pPr>
      <w:r>
        <w:t>“Photography and [unclear] used to be free at Radyr, I went regularly.  But the offer has gone, it has stopped.”</w:t>
      </w:r>
    </w:p>
    <w:p w14:paraId="1799CF26" w14:textId="77777777" w:rsidR="00787A31" w:rsidRPr="00EE3F5C" w:rsidRDefault="00787A31"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School dinners</w:t>
      </w:r>
    </w:p>
    <w:p w14:paraId="02AC91B1" w14:textId="77777777" w:rsidR="00787A31" w:rsidRDefault="00787A31" w:rsidP="00787A31">
      <w:r>
        <w:t>There were different opinions on how to address the pricing of school dinners:</w:t>
      </w:r>
    </w:p>
    <w:p w14:paraId="315DDF36" w14:textId="77777777" w:rsidR="00787A31" w:rsidRDefault="00787A31" w:rsidP="002E461D">
      <w:pPr>
        <w:ind w:left="284"/>
      </w:pPr>
      <w:r>
        <w:t>“The price should be the same for everyone.”</w:t>
      </w:r>
    </w:p>
    <w:p w14:paraId="7948DF07" w14:textId="77777777" w:rsidR="00787A31" w:rsidRDefault="00787A31" w:rsidP="002E461D">
      <w:pPr>
        <w:ind w:left="284"/>
      </w:pPr>
      <w:r>
        <w:t>“It is expensive for those who are working, on no benefits.  They struggle to save money.”</w:t>
      </w:r>
    </w:p>
    <w:p w14:paraId="7BA0FA2A" w14:textId="77777777" w:rsidR="00787A31" w:rsidRDefault="00787A31" w:rsidP="002E461D">
      <w:pPr>
        <w:ind w:left="284"/>
      </w:pPr>
      <w:r>
        <w:t>“There are some people who can’t work, who really need help and can’t get it.”</w:t>
      </w:r>
    </w:p>
    <w:p w14:paraId="69AA0961" w14:textId="77777777" w:rsidR="00787A31" w:rsidRDefault="00787A31" w:rsidP="002E461D">
      <w:pPr>
        <w:ind w:left="284"/>
      </w:pPr>
      <w:r>
        <w:t>“The price shouldn’t go up at all.  I’d rather all had free school meals.  Fund this by reviewing the benefits system.”</w:t>
      </w:r>
    </w:p>
    <w:p w14:paraId="3B36AC46" w14:textId="77777777" w:rsidR="00787A31" w:rsidRDefault="00787A31" w:rsidP="002E461D">
      <w:pPr>
        <w:ind w:left="284"/>
      </w:pPr>
      <w:r>
        <w:t>“Those who don’t want to work are benefitting from everything”</w:t>
      </w:r>
    </w:p>
    <w:p w14:paraId="3B7BD1B2" w14:textId="77777777" w:rsidR="00787A31" w:rsidRPr="00402F43" w:rsidRDefault="00787A31" w:rsidP="00787A31"/>
    <w:p w14:paraId="18287275" w14:textId="77777777" w:rsidR="00787A31" w:rsidRPr="00EE3F5C" w:rsidRDefault="00787A31"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lastRenderedPageBreak/>
        <w:t>Burials</w:t>
      </w:r>
    </w:p>
    <w:p w14:paraId="62BBAF58" w14:textId="77777777" w:rsidR="00787A31" w:rsidRDefault="00787A31" w:rsidP="00787A31">
      <w:r>
        <w:t>There was no comment / discussion on these proposals.</w:t>
      </w:r>
    </w:p>
    <w:p w14:paraId="7A5AE247" w14:textId="77777777" w:rsidR="00787A31" w:rsidRPr="00EE3F5C" w:rsidRDefault="00787A31"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Care homes</w:t>
      </w:r>
    </w:p>
    <w:p w14:paraId="0BA7BADA" w14:textId="386D62FF" w:rsidR="00787A31" w:rsidRDefault="00787A31" w:rsidP="00787A31">
      <w:r>
        <w:t>The group agreed with all the statements in the consultation survey. There was further comment on some of the statements, including a call for better availability of information.</w:t>
      </w:r>
    </w:p>
    <w:p w14:paraId="0D5B02FA" w14:textId="541D6279" w:rsidR="00E977E8" w:rsidRPr="00882A5C" w:rsidRDefault="00787A31" w:rsidP="00882A5C">
      <w:pPr>
        <w:ind w:right="-613"/>
        <w:rPr>
          <w:b/>
          <w:bCs/>
        </w:rPr>
      </w:pPr>
      <w:r w:rsidRPr="00AF5F6E">
        <w:rPr>
          <w:b/>
          <w:bCs/>
        </w:rPr>
        <w:t>7b:</w:t>
      </w:r>
      <w:r>
        <w:t xml:space="preserve"> </w:t>
      </w:r>
      <w:r w:rsidR="00882A5C" w:rsidRPr="00882A5C">
        <w:rPr>
          <w:b/>
          <w:bCs/>
        </w:rPr>
        <w:t>The right support should be provided at the right time to help people to remain independent</w:t>
      </w:r>
    </w:p>
    <w:p w14:paraId="3CB7F6D1" w14:textId="4BEAE4DE" w:rsidR="00787A31" w:rsidRDefault="00787A31" w:rsidP="00787A31">
      <w:r>
        <w:t>“Strongly Agree.  If they can do it themselves.  But sometimes people feel bad asking for help.  That stigma should be removed.”</w:t>
      </w:r>
    </w:p>
    <w:p w14:paraId="78847D8C" w14:textId="77777777" w:rsidR="00787A31" w:rsidRDefault="00787A31" w:rsidP="00787A31">
      <w:r>
        <w:t>“I don’t know where to go to find out what help is available.  So how may other people don’t know?”    “How do you contact a social worker?”</w:t>
      </w:r>
    </w:p>
    <w:p w14:paraId="0DD16AF5" w14:textId="77777777" w:rsidR="00787A31" w:rsidRDefault="00787A31" w:rsidP="00787A31">
      <w:r>
        <w:t xml:space="preserve">There were suggestions re how to best share the information: </w:t>
      </w:r>
      <w:r>
        <w:br/>
        <w:t>“It could be on the pension letter”; “It could be in GP surgeries” ; “Pharmacies”; “Post Office”.</w:t>
      </w:r>
    </w:p>
    <w:p w14:paraId="3600FFAA" w14:textId="77777777" w:rsidR="00787A31" w:rsidRDefault="00787A31" w:rsidP="00787A31">
      <w:r>
        <w:t>“Not many go to the library.”</w:t>
      </w:r>
    </w:p>
    <w:p w14:paraId="3D92D27B" w14:textId="0C198EB6" w:rsidR="00882A5C" w:rsidRPr="002F5082" w:rsidRDefault="00787A31" w:rsidP="002F5082">
      <w:pPr>
        <w:ind w:right="-613"/>
        <w:rPr>
          <w:b/>
          <w:bCs/>
        </w:rPr>
      </w:pPr>
      <w:r w:rsidRPr="005F2197">
        <w:rPr>
          <w:b/>
          <w:bCs/>
        </w:rPr>
        <w:t>7c:</w:t>
      </w:r>
      <w:r w:rsidRPr="002F5082">
        <w:rPr>
          <w:b/>
          <w:bCs/>
        </w:rPr>
        <w:t xml:space="preserve"> </w:t>
      </w:r>
      <w:r w:rsidR="000965C1" w:rsidRPr="002F5082">
        <w:rPr>
          <w:b/>
          <w:bCs/>
        </w:rPr>
        <w:t>Higher levels of care and support must be focused on individuals with the greatest need</w:t>
      </w:r>
    </w:p>
    <w:p w14:paraId="5F5CDB3F" w14:textId="3D533E89" w:rsidR="00787A31" w:rsidRDefault="00787A31" w:rsidP="00787A31">
      <w:r>
        <w:t>“Strongly Agree.  But small problems can become a big problem quickly.”</w:t>
      </w:r>
    </w:p>
    <w:p w14:paraId="369136E2" w14:textId="2A105739" w:rsidR="000965C1" w:rsidRPr="002F5082" w:rsidRDefault="00787A31" w:rsidP="002F5082">
      <w:pPr>
        <w:ind w:right="-613"/>
        <w:rPr>
          <w:b/>
          <w:bCs/>
        </w:rPr>
      </w:pPr>
      <w:r w:rsidRPr="005F2197">
        <w:rPr>
          <w:b/>
          <w:bCs/>
        </w:rPr>
        <w:t>7d</w:t>
      </w:r>
      <w:r w:rsidRPr="002F5082">
        <w:rPr>
          <w:b/>
          <w:bCs/>
        </w:rPr>
        <w:t xml:space="preserve">: </w:t>
      </w:r>
      <w:r w:rsidR="004236B1" w:rsidRPr="002F5082">
        <w:rPr>
          <w:b/>
          <w:bCs/>
        </w:rPr>
        <w:t>The affordability and sustainability of services need to be considered when deciding what care to put in place, as long as an individual’s needs are being met</w:t>
      </w:r>
    </w:p>
    <w:p w14:paraId="0853EC76" w14:textId="4B848939" w:rsidR="00787A31" w:rsidRDefault="00787A31" w:rsidP="00787A31">
      <w:r>
        <w:t>“Agree.  But continual assessment is needed.”</w:t>
      </w:r>
    </w:p>
    <w:p w14:paraId="41E42855" w14:textId="20AD3578" w:rsidR="000965C1" w:rsidRPr="002F5082" w:rsidRDefault="00787A31" w:rsidP="002F5082">
      <w:pPr>
        <w:ind w:right="-613"/>
        <w:rPr>
          <w:b/>
          <w:bCs/>
        </w:rPr>
      </w:pPr>
      <w:r w:rsidRPr="005F2197">
        <w:rPr>
          <w:b/>
          <w:bCs/>
        </w:rPr>
        <w:t>7e</w:t>
      </w:r>
      <w:r w:rsidRPr="002F5082">
        <w:rPr>
          <w:b/>
          <w:bCs/>
        </w:rPr>
        <w:t xml:space="preserve">: </w:t>
      </w:r>
      <w:r w:rsidR="004236B1" w:rsidRPr="002F5082">
        <w:rPr>
          <w:b/>
          <w:bCs/>
        </w:rPr>
        <w:t>Set rates will be published for the provision of domiciliary care (home care) and care home placements. These rates will be the maximum the Council will pay for care, unless there are exceptional circumstances</w:t>
      </w:r>
    </w:p>
    <w:p w14:paraId="16A325EA" w14:textId="7BF35A82" w:rsidR="00787A31" w:rsidRDefault="00787A31" w:rsidP="00787A31">
      <w:r>
        <w:t>Agree</w:t>
      </w:r>
    </w:p>
    <w:p w14:paraId="47E72D8C" w14:textId="2124B8C3" w:rsidR="000965C1" w:rsidRPr="002F5082" w:rsidRDefault="00787A31" w:rsidP="002F5082">
      <w:pPr>
        <w:ind w:right="-613"/>
        <w:rPr>
          <w:b/>
          <w:bCs/>
        </w:rPr>
      </w:pPr>
      <w:r w:rsidRPr="005F2197">
        <w:rPr>
          <w:b/>
          <w:bCs/>
        </w:rPr>
        <w:t>7f</w:t>
      </w:r>
      <w:r w:rsidRPr="002F5082">
        <w:rPr>
          <w:b/>
          <w:bCs/>
        </w:rPr>
        <w:t xml:space="preserve">: </w:t>
      </w:r>
      <w:r w:rsidR="00E860B7" w:rsidRPr="002F5082">
        <w:rPr>
          <w:b/>
          <w:bCs/>
        </w:rPr>
        <w:t>Where someone chooses to move into a care home that charges more than our set care home rate, they will need to arrange to pay the difference between our set rate and the cost their chosen care home charges. They may need to move to another care home if they no longer have the funds to pay the additional charge.</w:t>
      </w:r>
    </w:p>
    <w:p w14:paraId="0BF23A95" w14:textId="68EC2F80" w:rsidR="00787A31" w:rsidRDefault="00787A31" w:rsidP="00787A31">
      <w:r>
        <w:t xml:space="preserve">Agree.  </w:t>
      </w:r>
      <w:r>
        <w:br/>
        <w:t>“Because the need isn’t here at the moment, we haven’t thought about it.”</w:t>
      </w:r>
      <w:r>
        <w:br/>
        <w:t>Observation:  this was a group primarily of elders in their 60s, 70s and 80s.</w:t>
      </w:r>
    </w:p>
    <w:p w14:paraId="590E1064" w14:textId="5ECF96BF" w:rsidR="000965C1" w:rsidRPr="002F5082" w:rsidRDefault="00787A31" w:rsidP="002F5082">
      <w:pPr>
        <w:ind w:right="-613"/>
        <w:rPr>
          <w:b/>
          <w:bCs/>
        </w:rPr>
      </w:pPr>
      <w:r w:rsidRPr="005F2197">
        <w:rPr>
          <w:b/>
          <w:bCs/>
        </w:rPr>
        <w:t>7g</w:t>
      </w:r>
      <w:r w:rsidRPr="002F5082">
        <w:rPr>
          <w:b/>
          <w:bCs/>
        </w:rPr>
        <w:t xml:space="preserve">: </w:t>
      </w:r>
      <w:r w:rsidR="00E860B7" w:rsidRPr="002F5082">
        <w:rPr>
          <w:b/>
          <w:bCs/>
        </w:rPr>
        <w:t>People will only be supported by the Council in a care home if they have an assessed need for that level of care</w:t>
      </w:r>
    </w:p>
    <w:p w14:paraId="66BE1EEC" w14:textId="0931DD93" w:rsidR="00787A31" w:rsidRDefault="00787A31" w:rsidP="00787A31">
      <w:r>
        <w:t>Strongly Agree</w:t>
      </w:r>
    </w:p>
    <w:p w14:paraId="2F37C29D" w14:textId="475E270D" w:rsidR="000965C1" w:rsidRPr="002F5082" w:rsidRDefault="00787A31" w:rsidP="002F5082">
      <w:pPr>
        <w:ind w:right="-613"/>
        <w:rPr>
          <w:b/>
          <w:bCs/>
        </w:rPr>
      </w:pPr>
      <w:r w:rsidRPr="005F2197">
        <w:rPr>
          <w:b/>
          <w:bCs/>
        </w:rPr>
        <w:lastRenderedPageBreak/>
        <w:t>7h</w:t>
      </w:r>
      <w:r w:rsidRPr="002F5082">
        <w:rPr>
          <w:b/>
          <w:bCs/>
        </w:rPr>
        <w:t xml:space="preserve">: </w:t>
      </w:r>
      <w:r w:rsidR="002F5082" w:rsidRPr="002F5082">
        <w:rPr>
          <w:b/>
          <w:bCs/>
        </w:rPr>
        <w:t>We will put in place a Care Home Framework; this is a list of homes that meet quality standards and which deliver care within our set care home rates. Individuals in need of a care home will be asked to choose from the homes on this list</w:t>
      </w:r>
    </w:p>
    <w:p w14:paraId="26B537CD" w14:textId="0ACB2ADB" w:rsidR="00787A31" w:rsidRDefault="00787A31" w:rsidP="00787A31">
      <w:r>
        <w:t>Strongly Agree and Agree</w:t>
      </w:r>
    </w:p>
    <w:p w14:paraId="24D01207" w14:textId="77777777" w:rsidR="00787A31" w:rsidRPr="00EE3F5C" w:rsidRDefault="00787A31"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Council Tax</w:t>
      </w:r>
    </w:p>
    <w:p w14:paraId="5D504E70" w14:textId="77777777" w:rsidR="00787A31" w:rsidRDefault="00787A31" w:rsidP="00787A31">
      <w:r>
        <w:t>The group agreed to “Neither agree nor disagree” with the proposal to increase council tax, and there is some resentment towards the current rate:</w:t>
      </w:r>
    </w:p>
    <w:p w14:paraId="6CDE0BDB" w14:textId="77777777" w:rsidR="00787A31" w:rsidRDefault="00787A31" w:rsidP="00787A31">
      <w:r>
        <w:t>“What do we get [for our council tax] ??!”</w:t>
      </w:r>
    </w:p>
    <w:p w14:paraId="1D79C35A" w14:textId="77777777" w:rsidR="00787A31" w:rsidRDefault="00787A31" w:rsidP="00787A31">
      <w:r>
        <w:t>“By increasing that [Council Tax], we won’t benefit.”</w:t>
      </w:r>
    </w:p>
    <w:p w14:paraId="634811A9" w14:textId="77777777" w:rsidR="00787A31" w:rsidRDefault="00787A31" w:rsidP="00787A31">
      <w:r>
        <w:t>“There is litter everywhere”, “There are so many more rats around”.</w:t>
      </w:r>
    </w:p>
    <w:p w14:paraId="5EDA628D" w14:textId="77777777" w:rsidR="00787A31" w:rsidRDefault="00787A31" w:rsidP="00787A31">
      <w:r>
        <w:t>“We are not getting enough back from our tax.”</w:t>
      </w:r>
      <w:r>
        <w:br/>
        <w:t>“All the asylum seekers should be made to work – not paid, they can’t do that, voluntarily.” “They could do the street cleaning.”</w:t>
      </w:r>
    </w:p>
    <w:p w14:paraId="532F9BD9" w14:textId="700E59DF" w:rsidR="00787A31" w:rsidRPr="00EE3F5C" w:rsidRDefault="00787A31"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Digitisation</w:t>
      </w:r>
    </w:p>
    <w:p w14:paraId="647AA547" w14:textId="77777777" w:rsidR="00787A31" w:rsidRDefault="00787A31" w:rsidP="00787A31">
      <w:r>
        <w:t xml:space="preserve">There was reluctance to move further towards digitisation: </w:t>
      </w:r>
      <w:r>
        <w:br/>
      </w:r>
      <w:r>
        <w:br/>
        <w:t>“We don’t want access to a person cut at all!”</w:t>
      </w:r>
    </w:p>
    <w:p w14:paraId="50237FA4" w14:textId="77777777" w:rsidR="00787A31" w:rsidRDefault="00787A31" w:rsidP="00787A31">
      <w:r>
        <w:t>BoBi: “I know one guy who spent 2 hours, another spent 4 hours.  I had a four-hour slot!”</w:t>
      </w:r>
    </w:p>
    <w:p w14:paraId="7CE4912A" w14:textId="77777777" w:rsidR="00787A31" w:rsidRDefault="00787A31" w:rsidP="00787A31">
      <w:r>
        <w:t>“[You have to] press all the buttons for half an hour, an hour.  You get on hold, then get cut off!”</w:t>
      </w:r>
    </w:p>
    <w:p w14:paraId="497E12CB" w14:textId="77777777" w:rsidR="00787A31" w:rsidRPr="00EE3F5C" w:rsidRDefault="00787A31"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Overall feedback re the Budget:</w:t>
      </w:r>
    </w:p>
    <w:p w14:paraId="04A3C7B9" w14:textId="77777777" w:rsidR="00787A31" w:rsidRDefault="00787A31" w:rsidP="00787A31">
      <w:r>
        <w:t xml:space="preserve">The group felt that too much was given to those on benefits, which costs the council a lot of money in payments, subsidies and lost revenues (see quotes above).  It was also felt that money was not always spent appropriately: </w:t>
      </w:r>
    </w:p>
    <w:p w14:paraId="1A31ACBF" w14:textId="77777777" w:rsidR="00787A31" w:rsidRPr="00402F43" w:rsidRDefault="00787A31" w:rsidP="00787A31">
      <w:r>
        <w:t xml:space="preserve">“Cardiff Council spends so much money where it’s not needed!”  (The example given was the cost of the introduction of the 20mph.) </w:t>
      </w:r>
    </w:p>
    <w:p w14:paraId="7EBCD920" w14:textId="77777777" w:rsidR="00787A31" w:rsidRDefault="00787A31" w:rsidP="00787A31">
      <w:r>
        <w:t>“Cut unnecessary road works – Tudor Road was a nice road before! There’s no parking there now.”</w:t>
      </w:r>
    </w:p>
    <w:p w14:paraId="2DE2943E" w14:textId="77777777" w:rsidR="00787A31" w:rsidRDefault="00787A31" w:rsidP="00787A31">
      <w:r>
        <w:t>“You should raise money from sports people!  They get paid so much.”</w:t>
      </w:r>
    </w:p>
    <w:p w14:paraId="685DCC7D" w14:textId="77777777" w:rsidR="00787A31" w:rsidRDefault="00787A31" w:rsidP="00787A31">
      <w:r>
        <w:t>“Return unspent budgets – give it to the NHS”</w:t>
      </w:r>
    </w:p>
    <w:p w14:paraId="726FB7A3" w14:textId="4221BAB8" w:rsidR="00787A31" w:rsidRDefault="00787A31">
      <w:pPr>
        <w:rPr>
          <w:rFonts w:ascii="Arial" w:hAnsi="Arial" w:cs="Arial"/>
          <w:szCs w:val="24"/>
        </w:rPr>
      </w:pPr>
      <w:r>
        <w:rPr>
          <w:rFonts w:ascii="Arial" w:hAnsi="Arial" w:cs="Arial"/>
          <w:szCs w:val="24"/>
        </w:rPr>
        <w:br w:type="page"/>
      </w:r>
    </w:p>
    <w:p w14:paraId="135F4D89" w14:textId="77777777" w:rsidR="005E6393" w:rsidRPr="00871848" w:rsidRDefault="00276488" w:rsidP="00871848">
      <w:pPr>
        <w:pStyle w:val="Heading2"/>
        <w:rPr>
          <w:sz w:val="28"/>
          <w:szCs w:val="28"/>
        </w:rPr>
      </w:pPr>
      <w:bookmarkStart w:id="112" w:name="_Toc190194168"/>
      <w:r w:rsidRPr="00EE3F5C">
        <w:rPr>
          <w:sz w:val="28"/>
          <w:szCs w:val="28"/>
        </w:rPr>
        <w:lastRenderedPageBreak/>
        <w:t>Budget 2025-26 Women Connect First</w:t>
      </w:r>
      <w:bookmarkEnd w:id="112"/>
      <w:r w:rsidRPr="00871848">
        <w:rPr>
          <w:sz w:val="28"/>
          <w:szCs w:val="28"/>
        </w:rPr>
        <w:t xml:space="preserve"> </w:t>
      </w:r>
    </w:p>
    <w:p w14:paraId="44FC3412" w14:textId="3E927355" w:rsidR="00276488" w:rsidRPr="00A02254" w:rsidRDefault="00276488" w:rsidP="00276488">
      <w:pPr>
        <w:pStyle w:val="Title"/>
        <w:rPr>
          <w:rStyle w:val="SubtitleChar"/>
        </w:rPr>
      </w:pPr>
      <w:r>
        <w:rPr>
          <w:rStyle w:val="SubtitleChar"/>
        </w:rPr>
        <w:t>F</w:t>
      </w:r>
      <w:r w:rsidRPr="00A02254">
        <w:rPr>
          <w:rStyle w:val="SubtitleChar"/>
        </w:rPr>
        <w:t>eedback session, 17th January 2025</w:t>
      </w:r>
    </w:p>
    <w:p w14:paraId="1A667AA5" w14:textId="77777777" w:rsidR="00276488" w:rsidRDefault="00276488" w:rsidP="00276488"/>
    <w:p w14:paraId="687BD931" w14:textId="77777777" w:rsidR="00276488" w:rsidRPr="00EE3F5C" w:rsidRDefault="00276488"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Background</w:t>
      </w:r>
    </w:p>
    <w:p w14:paraId="7248110D" w14:textId="77777777" w:rsidR="00276488" w:rsidRDefault="00276488" w:rsidP="00276488">
      <w:r>
        <w:t>Women Connect First is a Riverside-based “Charity to empower Black and Minority Ethnic Women”.</w:t>
      </w:r>
    </w:p>
    <w:p w14:paraId="51C32146" w14:textId="77777777" w:rsidR="00276488" w:rsidRDefault="00276488" w:rsidP="00276488">
      <w:r>
        <w:t>The organisation helped to raise awareness of the consultation and surveys, and CREC were invited to hear the views of a group of their members.  This is a summary of the main points raised, with illustrative quotes.</w:t>
      </w:r>
      <w:r>
        <w:br/>
      </w:r>
      <w:r>
        <w:br/>
      </w:r>
      <w:r w:rsidRPr="002714C1">
        <w:rPr>
          <w:rFonts w:asciiTheme="majorHAnsi" w:hAnsiTheme="majorHAnsi" w:cstheme="majorHAnsi"/>
          <w:color w:val="2F5496" w:themeColor="accent1" w:themeShade="BF"/>
          <w:sz w:val="26"/>
          <w:szCs w:val="26"/>
        </w:rPr>
        <w:t>Education and children’s welfare</w:t>
      </w:r>
      <w:r w:rsidRPr="002714C1">
        <w:rPr>
          <w:rFonts w:asciiTheme="majorHAnsi" w:hAnsiTheme="majorHAnsi" w:cstheme="majorHAnsi"/>
          <w:color w:val="2F5496" w:themeColor="accent1" w:themeShade="BF"/>
          <w:sz w:val="26"/>
          <w:szCs w:val="26"/>
        </w:rPr>
        <w:br/>
      </w:r>
      <w:r>
        <w:t xml:space="preserve">Education and children’s welfare was seen as the most important area for funding / effort.  However, there was concern that any increase in funding should be spent wisely. </w:t>
      </w:r>
      <w:r>
        <w:br/>
        <w:t>It was felt that more specialists such as counsellors and ALN staff should be employed, to increase child wellbeing and improve attendance</w:t>
      </w:r>
    </w:p>
    <w:p w14:paraId="45E05684" w14:textId="469FDFD7" w:rsidR="00276488" w:rsidRDefault="00276488" w:rsidP="00276488">
      <w:r>
        <w:t xml:space="preserve">It was noted that sometimes home-schooling / exclusion was used instead of ALN provision within schools, but that this increased isolation and potentially decreased life-chances for those children.   </w:t>
      </w:r>
      <w:r>
        <w:br/>
      </w:r>
      <w:r>
        <w:br/>
        <w:t>There was frustration that it could be very hard for parents or advocates to raise their concerns: “When a child doesn’t want to go to school there is something wrong at school.”</w:t>
      </w:r>
    </w:p>
    <w:p w14:paraId="4A63E8DC" w14:textId="77777777" w:rsidR="00276488" w:rsidRPr="007B666A" w:rsidRDefault="00276488" w:rsidP="00276488">
      <w:r>
        <w:t xml:space="preserve">“When the parents, or advocate go school, for example about bullying, nothing happens, sometimes there’s no response.”  </w:t>
      </w:r>
      <w:r>
        <w:br/>
      </w:r>
      <w:r>
        <w:br/>
        <w:t>It was felt that there should be better publicity of what support is available.</w:t>
      </w:r>
    </w:p>
    <w:p w14:paraId="09352F09" w14:textId="77777777" w:rsidR="00276488" w:rsidRPr="00EE3F5C" w:rsidRDefault="00276488"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Parking permits</w:t>
      </w:r>
    </w:p>
    <w:p w14:paraId="585A1B40" w14:textId="77777777" w:rsidR="00276488" w:rsidRDefault="00276488" w:rsidP="00276488">
      <w:r w:rsidRPr="00EF2417">
        <w:t>There was confusion around what was meant by parking permits, as there have been a number of recent changes and proposed changes. “What is this? What is the system?  Is this a new system?”</w:t>
      </w:r>
    </w:p>
    <w:p w14:paraId="13D43BD2" w14:textId="77777777" w:rsidR="00276488" w:rsidRDefault="00276488" w:rsidP="00276488">
      <w:r>
        <w:t>It was felt that the proposed visitor parking costs are high: “It is a lot of money if four people / visitors come for a meal!”</w:t>
      </w:r>
    </w:p>
    <w:p w14:paraId="5147462A" w14:textId="77777777" w:rsidR="00276488" w:rsidRPr="00EE3F5C" w:rsidRDefault="00276488"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Adult Education</w:t>
      </w:r>
    </w:p>
    <w:p w14:paraId="24DE1708" w14:textId="77777777" w:rsidR="002714C1" w:rsidRDefault="00276488" w:rsidP="002714C1">
      <w:r>
        <w:t>This proposal raised no comments or discussion.</w:t>
      </w:r>
    </w:p>
    <w:p w14:paraId="72F5EE71" w14:textId="77264BF2" w:rsidR="00276488" w:rsidRPr="00EE3F5C" w:rsidRDefault="00276488" w:rsidP="002714C1">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School dinners</w:t>
      </w:r>
    </w:p>
    <w:p w14:paraId="5FC948A1" w14:textId="77777777" w:rsidR="00276488" w:rsidRPr="00EF2417" w:rsidRDefault="00276488" w:rsidP="00276488">
      <w:r>
        <w:t xml:space="preserve">It was felt that the price was already unrealistic (“The quality is very bad”), and that the pricing for primary / secondary school dinners was being done incorrectly: “Why give free </w:t>
      </w:r>
      <w:r>
        <w:lastRenderedPageBreak/>
        <w:t>meals to people who can afford it?  Save that money and support high school meals, and increase the food quality.”</w:t>
      </w:r>
    </w:p>
    <w:p w14:paraId="7E25E78B" w14:textId="77777777" w:rsidR="00276488" w:rsidRPr="00EE3F5C" w:rsidRDefault="00276488"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Burials</w:t>
      </w:r>
    </w:p>
    <w:p w14:paraId="0F30BA4F" w14:textId="53938B74" w:rsidR="00276488" w:rsidRDefault="00276488" w:rsidP="00276488">
      <w:r>
        <w:t xml:space="preserve">The spoken view was that the weekend / Bank Holiday service should be removed,  or that the proposed surcharge was acceptable: </w:t>
      </w:r>
    </w:p>
    <w:p w14:paraId="5B681116" w14:textId="77777777" w:rsidR="00276488" w:rsidRDefault="00276488" w:rsidP="00276488">
      <w:r>
        <w:t>“Just use a weekday.  People can wait.”</w:t>
      </w:r>
    </w:p>
    <w:p w14:paraId="42644F29" w14:textId="77777777" w:rsidR="00276488" w:rsidRDefault="00276488" w:rsidP="00276488">
      <w:r>
        <w:t>“It is ok to raise [the price]”</w:t>
      </w:r>
    </w:p>
    <w:p w14:paraId="62319278" w14:textId="77777777" w:rsidR="00276488" w:rsidRPr="00EE3F5C" w:rsidRDefault="00276488" w:rsidP="00EE3F5C">
      <w:pPr>
        <w:rPr>
          <w:rFonts w:asciiTheme="majorHAnsi" w:hAnsiTheme="majorHAnsi" w:cstheme="majorHAnsi"/>
          <w:color w:val="2F5496" w:themeColor="accent1" w:themeShade="BF"/>
          <w:sz w:val="26"/>
          <w:szCs w:val="26"/>
        </w:rPr>
      </w:pPr>
      <w:r w:rsidRPr="00EE3F5C">
        <w:rPr>
          <w:rFonts w:asciiTheme="majorHAnsi" w:hAnsiTheme="majorHAnsi" w:cstheme="majorHAnsi"/>
          <w:color w:val="2F5496" w:themeColor="accent1" w:themeShade="BF"/>
          <w:sz w:val="26"/>
          <w:szCs w:val="26"/>
        </w:rPr>
        <w:t>Care homes</w:t>
      </w:r>
    </w:p>
    <w:p w14:paraId="22CCE7D4" w14:textId="4EADA5ED" w:rsidR="00276488" w:rsidRDefault="00276488" w:rsidP="00276488">
      <w:r>
        <w:t>The provision of care for the elderly was a big concern, with two main issues: there are “not enough care homes”, and there is “not good enough care.”</w:t>
      </w:r>
      <w:r>
        <w:br/>
        <w:t>It was felt that “Young people gain from the benefit system.  The old do not.  75% of [those] who could be working are claiming benefits and house!  “This is what is starving the care for the elderly”.  “If you work and save, you then have to pay for your care.  If you’re on benefits all your life, you get it free!”</w:t>
      </w:r>
    </w:p>
    <w:p w14:paraId="074441C9" w14:textId="77777777" w:rsidR="00276488" w:rsidRPr="00EA490F" w:rsidRDefault="00276488" w:rsidP="00EA490F">
      <w:pPr>
        <w:rPr>
          <w:rFonts w:asciiTheme="majorHAnsi" w:hAnsiTheme="majorHAnsi" w:cstheme="majorHAnsi"/>
          <w:color w:val="2F5496" w:themeColor="accent1" w:themeShade="BF"/>
          <w:sz w:val="26"/>
          <w:szCs w:val="26"/>
        </w:rPr>
      </w:pPr>
      <w:r w:rsidRPr="00EA490F">
        <w:rPr>
          <w:rFonts w:asciiTheme="majorHAnsi" w:hAnsiTheme="majorHAnsi" w:cstheme="majorHAnsi"/>
          <w:color w:val="2F5496" w:themeColor="accent1" w:themeShade="BF"/>
          <w:sz w:val="26"/>
          <w:szCs w:val="26"/>
        </w:rPr>
        <w:t>Digitisation</w:t>
      </w:r>
    </w:p>
    <w:p w14:paraId="609C677A" w14:textId="77777777" w:rsidR="00276488" w:rsidRDefault="00276488" w:rsidP="00276488">
      <w:r>
        <w:t xml:space="preserve">BoBi: </w:t>
      </w:r>
      <w:r w:rsidRPr="007710E3">
        <w:t xml:space="preserve">Some of the participants used BoBi, and found it useful.   </w:t>
      </w:r>
      <w:r>
        <w:br/>
        <w:t>Concern with other technology: T</w:t>
      </w:r>
      <w:r w:rsidRPr="007710E3">
        <w:t>hey were concerned that voice-recognition software was not adequate for those with English as a second language: “the answering-machine is NOT good at recognising words!  If using that more, it needs to be improved!”</w:t>
      </w:r>
    </w:p>
    <w:p w14:paraId="54ACBF27" w14:textId="77777777" w:rsidR="001416CC" w:rsidRDefault="001416CC" w:rsidP="00276488"/>
    <w:p w14:paraId="066CAF6A" w14:textId="77777777" w:rsidR="00766CD4" w:rsidRDefault="00766CD4">
      <w:pPr>
        <w:rPr>
          <w:rFonts w:asciiTheme="majorHAnsi" w:eastAsiaTheme="majorEastAsia" w:hAnsiTheme="majorHAnsi" w:cstheme="majorBidi"/>
          <w:color w:val="2F5496" w:themeColor="accent1" w:themeShade="BF"/>
          <w:sz w:val="28"/>
          <w:szCs w:val="28"/>
        </w:rPr>
      </w:pPr>
      <w:r>
        <w:rPr>
          <w:color w:val="2F5496" w:themeColor="accent1" w:themeShade="BF"/>
          <w:sz w:val="28"/>
          <w:szCs w:val="28"/>
        </w:rPr>
        <w:br w:type="page"/>
      </w:r>
    </w:p>
    <w:p w14:paraId="138584CE" w14:textId="1E32301E" w:rsidR="00ED2AB2" w:rsidRPr="005E6393" w:rsidRDefault="00ED2AB2" w:rsidP="00871848">
      <w:pPr>
        <w:pStyle w:val="Heading2"/>
        <w:rPr>
          <w:sz w:val="28"/>
          <w:szCs w:val="28"/>
        </w:rPr>
      </w:pPr>
      <w:bookmarkStart w:id="113" w:name="_Toc190194169"/>
      <w:r w:rsidRPr="005E6393">
        <w:rPr>
          <w:sz w:val="28"/>
          <w:szCs w:val="28"/>
        </w:rPr>
        <w:lastRenderedPageBreak/>
        <w:t>Comments from Cardiff Civic Society in response to Cardiff Council budget consultation</w:t>
      </w:r>
      <w:bookmarkEnd w:id="113"/>
      <w:r w:rsidRPr="005E6393">
        <w:rPr>
          <w:sz w:val="28"/>
          <w:szCs w:val="28"/>
        </w:rPr>
        <w:t xml:space="preserve">  </w:t>
      </w:r>
    </w:p>
    <w:p w14:paraId="044490A8" w14:textId="77777777" w:rsidR="00ED2AB2" w:rsidRDefault="00ED2AB2" w:rsidP="00ED2AB2">
      <w:pPr>
        <w:rPr>
          <w:lang w:val="en-US"/>
        </w:rPr>
      </w:pPr>
      <w:r>
        <w:rPr>
          <w:lang w:val="en-US"/>
        </w:rPr>
        <w:t>The online consultation does not allow for the comments we wish to make so we are sending this short submission instead.</w:t>
      </w:r>
    </w:p>
    <w:p w14:paraId="556E2AE3" w14:textId="77777777" w:rsidR="00ED2AB2" w:rsidRDefault="00ED2AB2" w:rsidP="00ED2AB2">
      <w:pPr>
        <w:rPr>
          <w:lang w:val="en-US"/>
        </w:rPr>
      </w:pPr>
    </w:p>
    <w:p w14:paraId="7E702698" w14:textId="77777777" w:rsidR="00ED2AB2" w:rsidRDefault="00ED2AB2" w:rsidP="00ED2AB2">
      <w:pPr>
        <w:rPr>
          <w:lang w:val="en-US"/>
        </w:rPr>
      </w:pPr>
      <w:r>
        <w:rPr>
          <w:lang w:val="en-US"/>
        </w:rPr>
        <w:t xml:space="preserve">We welcome the fact that the budget shortfall for 2025/26 is less than was originally anticipated by the Council. However, a shortfall of £23.4million is significant, particularly in the context of rising costs and rising demand in relation to services such as education, social services and housing. </w:t>
      </w:r>
    </w:p>
    <w:p w14:paraId="2F859725" w14:textId="77777777" w:rsidR="00ED2AB2" w:rsidRDefault="00ED2AB2" w:rsidP="00ED2AB2">
      <w:r>
        <w:rPr>
          <w:lang w:val="en-US"/>
        </w:rPr>
        <w:t>The Council is propo</w:t>
      </w:r>
      <w:r w:rsidRPr="00CC440D">
        <w:t>sing that £11.4m</w:t>
      </w:r>
      <w:r>
        <w:t>illion</w:t>
      </w:r>
      <w:r w:rsidRPr="00CC440D">
        <w:t xml:space="preserve"> of th</w:t>
      </w:r>
      <w:r>
        <w:t>e</w:t>
      </w:r>
      <w:r w:rsidRPr="00CC440D">
        <w:t xml:space="preserve"> gap will be met by efficiency savings with ‘no impact on service delivery’</w:t>
      </w:r>
      <w:r>
        <w:t xml:space="preserve">. It is unclear from the information provided what this will entail or what will happen if the savings are not realised within the financial year. In the consultation, the only action that is specifically mentioned in relation to making these savings is the provision of more services digitally. We have three concerns about these proposals. Firstly we question whether the provision of services digitally will achieve the required efficiency savings. Secondly, we would like to know </w:t>
      </w:r>
      <w:r w:rsidRPr="00E436DE">
        <w:t xml:space="preserve">what safeguards </w:t>
      </w:r>
      <w:r>
        <w:t xml:space="preserve">the Council has put in place to </w:t>
      </w:r>
      <w:r w:rsidRPr="00E436DE">
        <w:t>protect citizens’ data from being used by third party providers</w:t>
      </w:r>
      <w:r>
        <w:t>. And lastly, if other actions are going to be taken by the Council to make these savings, these are not being made clear to, and cannot be commented on by, the public.</w:t>
      </w:r>
    </w:p>
    <w:p w14:paraId="33043F15" w14:textId="77777777" w:rsidR="00ED2AB2" w:rsidRDefault="00ED2AB2" w:rsidP="00ED2AB2">
      <w:r>
        <w:t>In relation to the remainder of the required savings, we note that a</w:t>
      </w:r>
      <w:r w:rsidRPr="00CC440D">
        <w:t xml:space="preserve"> rise in council tax of 3.95% will raise an additional £7.5m</w:t>
      </w:r>
      <w:r>
        <w:t>illion and that</w:t>
      </w:r>
      <w:r w:rsidRPr="00CC440D">
        <w:t xml:space="preserve"> every additional 1% increase over this raises </w:t>
      </w:r>
      <w:r>
        <w:t xml:space="preserve">a further </w:t>
      </w:r>
      <w:r w:rsidRPr="00CC440D">
        <w:t>£1.9m</w:t>
      </w:r>
      <w:r>
        <w:t>illion.</w:t>
      </w:r>
      <w:r w:rsidRPr="00CC440D">
        <w:t xml:space="preserve">   </w:t>
      </w:r>
    </w:p>
    <w:p w14:paraId="44F4DDE6" w14:textId="77777777" w:rsidR="00ED2AB2" w:rsidRDefault="00ED2AB2" w:rsidP="00ED2AB2">
      <w:r>
        <w:t>I</w:t>
      </w:r>
      <w:r w:rsidRPr="00287735">
        <w:t xml:space="preserve">n the consultation, </w:t>
      </w:r>
      <w:r>
        <w:t xml:space="preserve">questions are asked about </w:t>
      </w:r>
      <w:r w:rsidRPr="00287735">
        <w:t xml:space="preserve">increases in charges for </w:t>
      </w:r>
      <w:r>
        <w:t xml:space="preserve">educational </w:t>
      </w:r>
      <w:r w:rsidRPr="00287735">
        <w:t>courses, parking permits, burial/cremation and secondary school meals</w:t>
      </w:r>
      <w:r>
        <w:t>. It is not clear how much such increases would raise and therefore whether they are adequate to close the budget gap.</w:t>
      </w:r>
    </w:p>
    <w:p w14:paraId="00F18F29" w14:textId="77777777" w:rsidR="00ED2AB2" w:rsidRDefault="00ED2AB2" w:rsidP="00ED2AB2">
      <w:r w:rsidRPr="00287735">
        <w:t xml:space="preserve">In </w:t>
      </w:r>
      <w:r>
        <w:t>addition, in the online consultation</w:t>
      </w:r>
      <w:r w:rsidRPr="00287735">
        <w:t xml:space="preserve">, it says that </w:t>
      </w:r>
      <w:r>
        <w:t xml:space="preserve">approximately </w:t>
      </w:r>
      <w:r w:rsidRPr="00287735">
        <w:t>£48m</w:t>
      </w:r>
      <w:r>
        <w:t>illion</w:t>
      </w:r>
      <w:r w:rsidRPr="00287735">
        <w:t xml:space="preserve"> additional funding is being allocated for education and social services</w:t>
      </w:r>
      <w:r>
        <w:t>, the highest priority areas as identified by citizens. I</w:t>
      </w:r>
      <w:r w:rsidRPr="00287735">
        <w:t xml:space="preserve">t is not clear </w:t>
      </w:r>
      <w:r>
        <w:t xml:space="preserve">from the consultation </w:t>
      </w:r>
      <w:r w:rsidRPr="00287735">
        <w:t>whether this is</w:t>
      </w:r>
      <w:r>
        <w:t xml:space="preserve"> taken account of in the local government settlement for 2025/26, or whether savings are being made elsewhere to fund some/all of this. </w:t>
      </w:r>
    </w:p>
    <w:p w14:paraId="4E0DB9C3" w14:textId="77777777" w:rsidR="00ED2AB2" w:rsidRDefault="00ED2AB2" w:rsidP="00ED2AB2">
      <w:r>
        <w:t>Our overall view about the consultation is that it is not as transparent as it could be and does not include all the information necessary for citizens to make an informed response. This is disappointing.</w:t>
      </w:r>
    </w:p>
    <w:p w14:paraId="7F9C4B93" w14:textId="77777777" w:rsidR="00ED2AB2" w:rsidRPr="00287735" w:rsidRDefault="00ED2AB2" w:rsidP="00ED2AB2"/>
    <w:p w14:paraId="6B3A9AA5" w14:textId="2A0C34A0" w:rsidR="00276488" w:rsidRDefault="00ED2AB2" w:rsidP="00ED2AB2">
      <w:r>
        <w:rPr>
          <w:lang w:val="en-US"/>
        </w:rPr>
        <w:t xml:space="preserve">Emailed to </w:t>
      </w:r>
      <w:hyperlink r:id="rId87" w:tooltip="email consultation@cardiff.gov.uk" w:history="1">
        <w:r w:rsidRPr="00287735">
          <w:rPr>
            <w:rStyle w:val="Hyperlink"/>
          </w:rPr>
          <w:t>consultation@cardiff.gov.uk</w:t>
        </w:r>
      </w:hyperlink>
      <w:r>
        <w:rPr>
          <w:lang w:val="en-US"/>
        </w:rPr>
        <w:t xml:space="preserve">, 25 January 2025 </w:t>
      </w:r>
      <w:r w:rsidRPr="00287735">
        <w:t xml:space="preserve"> </w:t>
      </w:r>
    </w:p>
    <w:p w14:paraId="2304F6E4" w14:textId="77777777" w:rsidR="00B25339" w:rsidRDefault="00B25339" w:rsidP="00B25339">
      <w:pPr>
        <w:spacing w:line="252" w:lineRule="auto"/>
        <w:jc w:val="both"/>
        <w:rPr>
          <w:rFonts w:ascii="Arial" w:hAnsi="Arial" w:cs="Arial"/>
          <w:szCs w:val="24"/>
        </w:rPr>
      </w:pPr>
    </w:p>
    <w:p w14:paraId="6CA86B5F" w14:textId="77777777" w:rsidR="005E6393" w:rsidRDefault="005E6393">
      <w:pPr>
        <w:rPr>
          <w:rFonts w:asciiTheme="majorHAnsi" w:eastAsiaTheme="majorEastAsia" w:hAnsiTheme="majorHAnsi" w:cstheme="majorBidi"/>
          <w:color w:val="2F5496" w:themeColor="accent1" w:themeShade="BF"/>
          <w:sz w:val="28"/>
          <w:szCs w:val="28"/>
        </w:rPr>
      </w:pPr>
      <w:r>
        <w:rPr>
          <w:color w:val="2F5496" w:themeColor="accent1" w:themeShade="BF"/>
          <w:sz w:val="28"/>
          <w:szCs w:val="28"/>
        </w:rPr>
        <w:br w:type="page"/>
      </w:r>
    </w:p>
    <w:p w14:paraId="099F2C4A" w14:textId="477EF5CC" w:rsidR="00983AED" w:rsidRPr="005E6393" w:rsidRDefault="00D631D3" w:rsidP="00871848">
      <w:pPr>
        <w:pStyle w:val="Heading2"/>
        <w:rPr>
          <w:sz w:val="28"/>
          <w:szCs w:val="28"/>
        </w:rPr>
      </w:pPr>
      <w:bookmarkStart w:id="114" w:name="_Toc190194170"/>
      <w:r w:rsidRPr="005E6393">
        <w:rPr>
          <w:sz w:val="28"/>
          <w:szCs w:val="28"/>
        </w:rPr>
        <w:lastRenderedPageBreak/>
        <w:t>Emails to the Consultation Inbox</w:t>
      </w:r>
      <w:bookmarkEnd w:id="114"/>
    </w:p>
    <w:p w14:paraId="7B07CF09" w14:textId="0FA8ADEB" w:rsidR="005E6393" w:rsidRPr="002E3EFC" w:rsidRDefault="00C146D6" w:rsidP="00983AED">
      <w:pPr>
        <w:spacing w:line="278" w:lineRule="auto"/>
        <w:rPr>
          <w:i/>
        </w:rPr>
      </w:pPr>
      <w:r w:rsidRPr="002E3EFC">
        <w:rPr>
          <w:i/>
          <w:iCs/>
        </w:rPr>
        <w:t>Names</w:t>
      </w:r>
      <w:r w:rsidR="00D54CB1" w:rsidRPr="002E3EFC">
        <w:rPr>
          <w:i/>
          <w:iCs/>
        </w:rPr>
        <w:t xml:space="preserve"> have been redacted under GDPR guidel</w:t>
      </w:r>
      <w:r w:rsidR="002E3EFC" w:rsidRPr="002E3EFC">
        <w:rPr>
          <w:i/>
          <w:iCs/>
        </w:rPr>
        <w:t>ines</w:t>
      </w:r>
    </w:p>
    <w:p w14:paraId="7F96C0B2" w14:textId="77777777" w:rsidR="002E3EFC" w:rsidRDefault="002E3EFC" w:rsidP="00983AED">
      <w:pPr>
        <w:spacing w:line="278" w:lineRule="auto"/>
      </w:pPr>
    </w:p>
    <w:p w14:paraId="1B8F09B9" w14:textId="142C1AAB" w:rsidR="00983AED" w:rsidRPr="00A1539D" w:rsidRDefault="00983AED" w:rsidP="00983AED">
      <w:pPr>
        <w:spacing w:line="278" w:lineRule="auto"/>
      </w:pPr>
      <w:r w:rsidRPr="00A1539D">
        <w:t>Hello, I’ve just received your budget proposal and I have a suggestion to help bring in revenue to the city. </w:t>
      </w:r>
    </w:p>
    <w:p w14:paraId="5974B1AE" w14:textId="77777777" w:rsidR="00983AED" w:rsidRPr="00A1539D" w:rsidRDefault="00983AED" w:rsidP="00983AED">
      <w:pPr>
        <w:spacing w:line="278" w:lineRule="auto"/>
      </w:pPr>
    </w:p>
    <w:p w14:paraId="6CD1583E" w14:textId="77777777" w:rsidR="00983AED" w:rsidRPr="00A1539D" w:rsidRDefault="00983AED" w:rsidP="00983AED">
      <w:pPr>
        <w:spacing w:line="278" w:lineRule="auto"/>
      </w:pPr>
      <w:r w:rsidRPr="00A1539D">
        <w:t>Up the parking wardens, they are needed on City Road every single day. People are parking illegally and it becomes a one-way road. There could be loads of money made by booking more people.</w:t>
      </w:r>
    </w:p>
    <w:p w14:paraId="36334247" w14:textId="77777777" w:rsidR="00983AED" w:rsidRPr="00A1539D" w:rsidRDefault="00983AED" w:rsidP="00983AED">
      <w:pPr>
        <w:spacing w:line="278" w:lineRule="auto"/>
      </w:pPr>
      <w:r w:rsidRPr="00A1539D">
        <w:t>Give the traffic warden some incentives to book people. This would help keep a nice flow of traffic and also bringing good revenue for the city. </w:t>
      </w:r>
    </w:p>
    <w:p w14:paraId="67826C17" w14:textId="77777777" w:rsidR="00983AED" w:rsidRPr="00A1539D" w:rsidRDefault="00983AED" w:rsidP="00983AED">
      <w:pPr>
        <w:spacing w:line="278" w:lineRule="auto"/>
      </w:pPr>
    </w:p>
    <w:p w14:paraId="1179A771" w14:textId="77777777" w:rsidR="00983AED" w:rsidRPr="00A1539D" w:rsidRDefault="00983AED" w:rsidP="00983AED">
      <w:pPr>
        <w:spacing w:line="278" w:lineRule="auto"/>
      </w:pPr>
      <w:r w:rsidRPr="00A1539D">
        <w:t>Many thanks </w:t>
      </w:r>
    </w:p>
    <w:p w14:paraId="031961E9" w14:textId="17EB485D" w:rsidR="00983AED" w:rsidRPr="00A1539D" w:rsidRDefault="00983AED" w:rsidP="00983AED">
      <w:pPr>
        <w:spacing w:line="278" w:lineRule="auto"/>
      </w:pPr>
      <w:r w:rsidRPr="00A1539D">
        <w:t>D J </w:t>
      </w:r>
    </w:p>
    <w:p w14:paraId="7FCDE289" w14:textId="77777777" w:rsidR="00983AED" w:rsidRDefault="00983AED" w:rsidP="00983AED"/>
    <w:p w14:paraId="18789923" w14:textId="77777777" w:rsidR="00983AED" w:rsidRDefault="00983AED" w:rsidP="00983AED"/>
    <w:p w14:paraId="65978564" w14:textId="77777777" w:rsidR="00983AED" w:rsidRPr="00A1539D" w:rsidRDefault="00983AED" w:rsidP="00983AED">
      <w:pPr>
        <w:spacing w:line="278" w:lineRule="auto"/>
      </w:pPr>
      <w:r w:rsidRPr="00A1539D">
        <w:t>Good morning</w:t>
      </w:r>
    </w:p>
    <w:p w14:paraId="00E53795" w14:textId="77777777" w:rsidR="00983AED" w:rsidRPr="00A1539D" w:rsidRDefault="00983AED" w:rsidP="00983AED">
      <w:pPr>
        <w:spacing w:line="278" w:lineRule="auto"/>
      </w:pPr>
      <w:r w:rsidRPr="00A1539D">
        <w:t>I was going to complete the survey but enough is enough. We are being asked what we prefer to be cut, not what our opinion is on previous spending. We have seen money spent unwisely on cycle lanes and rubbish left uncollected on streets.</w:t>
      </w:r>
    </w:p>
    <w:p w14:paraId="7491F1F8" w14:textId="77777777" w:rsidR="00983AED" w:rsidRPr="00A1539D" w:rsidRDefault="00983AED" w:rsidP="00983AED">
      <w:pPr>
        <w:spacing w:line="278" w:lineRule="auto"/>
      </w:pPr>
      <w:r w:rsidRPr="00A1539D">
        <w:t>My Council Tax is my biggest bill, I have fallen 3 times on uneven pavements and where street lighting is not bright enough so why should I waste time suggesting where cuts can be made?</w:t>
      </w:r>
    </w:p>
    <w:p w14:paraId="1DFCA2B2" w14:textId="77777777" w:rsidR="00983AED" w:rsidRPr="00A1539D" w:rsidRDefault="00983AED" w:rsidP="00983AED">
      <w:pPr>
        <w:spacing w:line="278" w:lineRule="auto"/>
      </w:pPr>
    </w:p>
    <w:p w14:paraId="7FFA3F62" w14:textId="74DDD18E" w:rsidR="00983AED" w:rsidRPr="00A1539D" w:rsidRDefault="00983AED" w:rsidP="00983AED">
      <w:pPr>
        <w:spacing w:line="278" w:lineRule="auto"/>
      </w:pPr>
      <w:r w:rsidRPr="00A1539D">
        <w:t>E S</w:t>
      </w:r>
    </w:p>
    <w:p w14:paraId="3E5E7FB3" w14:textId="77777777" w:rsidR="00983AED" w:rsidRDefault="00983AED" w:rsidP="00983AED"/>
    <w:p w14:paraId="4A55BB7C" w14:textId="77777777" w:rsidR="00983AED" w:rsidRDefault="00983AED" w:rsidP="00983AED"/>
    <w:p w14:paraId="6089A515" w14:textId="77777777" w:rsidR="00983AED" w:rsidRPr="00A914AB" w:rsidRDefault="00983AED" w:rsidP="00B25339">
      <w:pPr>
        <w:spacing w:line="252" w:lineRule="auto"/>
        <w:jc w:val="both"/>
        <w:rPr>
          <w:rFonts w:ascii="Arial" w:hAnsi="Arial" w:cs="Arial"/>
          <w:szCs w:val="24"/>
        </w:rPr>
      </w:pPr>
    </w:p>
    <w:sectPr w:rsidR="00983AED" w:rsidRPr="00A914AB" w:rsidSect="00615ECD">
      <w:footerReference w:type="default" r:id="rId88"/>
      <w:type w:val="continuous"/>
      <w:pgSz w:w="11906" w:h="16838"/>
      <w:pgMar w:top="1440" w:right="1440" w:bottom="1440" w:left="1440" w:header="708" w:footer="708" w:gutter="0"/>
      <w:pgNumType w:start="1"/>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D9E8C51" w14:textId="77777777" w:rsidR="00E9198E" w:rsidRDefault="00E9198E" w:rsidP="002829D1">
      <w:pPr>
        <w:spacing w:after="0" w:line="240" w:lineRule="auto"/>
      </w:pPr>
      <w:r>
        <w:separator/>
      </w:r>
    </w:p>
  </w:endnote>
  <w:endnote w:type="continuationSeparator" w:id="0">
    <w:p w14:paraId="30146363" w14:textId="77777777" w:rsidR="00E9198E" w:rsidRDefault="00E9198E" w:rsidP="002829D1">
      <w:pPr>
        <w:spacing w:after="0" w:line="240" w:lineRule="auto"/>
      </w:pPr>
      <w:r>
        <w:continuationSeparator/>
      </w:r>
    </w:p>
  </w:endnote>
  <w:endnote w:type="continuationNotice" w:id="1">
    <w:p w14:paraId="392D8B71" w14:textId="77777777" w:rsidR="00E9198E" w:rsidRDefault="00E9198E">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entury Gothic">
    <w:panose1 w:val="020B0502020202020204"/>
    <w:charset w:val="00"/>
    <w:family w:val="swiss"/>
    <w:pitch w:val="variable"/>
    <w:sig w:usb0="00000287" w:usb1="00000000" w:usb2="00000000" w:usb3="00000000" w:csb0="0000009F"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Aptos">
    <w:charset w:val="00"/>
    <w:family w:val="swiss"/>
    <w:pitch w:val="variable"/>
    <w:sig w:usb0="20000287" w:usb1="00000003" w:usb2="00000000" w:usb3="00000000" w:csb0="0000019F" w:csb1="00000000"/>
  </w:font>
  <w:font w:name="Calibri Light">
    <w:panose1 w:val="020F0302020204030204"/>
    <w:charset w:val="00"/>
    <w:family w:val="swiss"/>
    <w:pitch w:val="variable"/>
    <w:sig w:usb0="E4002EFF" w:usb1="C000247B"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Yu Mincho">
    <w:altName w:val="游明朝"/>
    <w:charset w:val="80"/>
    <w:family w:val="roman"/>
    <w:pitch w:val="variable"/>
    <w:sig w:usb0="800002E7" w:usb1="2AC7FCFF" w:usb2="00000012" w:usb3="00000000" w:csb0="0002009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696228" w14:textId="22F41C8A" w:rsidR="002829D1" w:rsidRDefault="0089288F" w:rsidP="007A3AFE">
    <w:pPr>
      <w:pStyle w:val="Footer"/>
      <w:ind w:left="142"/>
    </w:pPr>
    <w:r>
      <w:rPr>
        <w:noProof/>
      </w:rPr>
      <mc:AlternateContent>
        <mc:Choice Requires="wps">
          <w:drawing>
            <wp:anchor distT="0" distB="0" distL="114300" distR="114300" simplePos="0" relativeHeight="251658245" behindDoc="0" locked="0" layoutInCell="1" allowOverlap="1" wp14:anchorId="4CF50D74" wp14:editId="57B702D2">
              <wp:simplePos x="0" y="0"/>
              <wp:positionH relativeFrom="column">
                <wp:posOffset>156845</wp:posOffset>
              </wp:positionH>
              <wp:positionV relativeFrom="paragraph">
                <wp:posOffset>9971405</wp:posOffset>
              </wp:positionV>
              <wp:extent cx="7828280" cy="7620"/>
              <wp:effectExtent l="0" t="0" r="1270" b="11430"/>
              <wp:wrapNone/>
              <wp:docPr id="157491315" name="Straight Arrow Connector 7"/>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V="1">
                        <a:off x="0" y="0"/>
                        <a:ext cx="7828280" cy="7620"/>
                      </a:xfrm>
                      <a:prstGeom prst="straightConnector1">
                        <a:avLst/>
                      </a:prstGeom>
                      <a:noFill/>
                      <a:ln w="9525">
                        <a:solidFill>
                          <a:srgbClr val="009999"/>
                        </a:solidFill>
                        <a:round/>
                        <a:headEnd/>
                        <a:tailEnd/>
                      </a:ln>
                    </wps:spPr>
                    <wps:bodyPr/>
                  </wps:wsp>
                </a:graphicData>
              </a:graphic>
              <wp14:sizeRelH relativeFrom="page">
                <wp14:pctWidth>0</wp14:pctWidth>
              </wp14:sizeRelH>
              <wp14:sizeRelV relativeFrom="page">
                <wp14:pctHeight>0</wp14:pctHeight>
              </wp14:sizeRelV>
            </wp:anchor>
          </w:drawing>
        </mc:Choice>
        <mc:Fallback>
          <w:pict>
            <v:shapetype w14:anchorId="3336850E" id="_x0000_t32" coordsize="21600,21600" o:spt="32" o:oned="t" path="m,l21600,21600e" filled="f">
              <v:path arrowok="t" fillok="f" o:connecttype="none"/>
              <o:lock v:ext="edit" shapetype="t"/>
            </v:shapetype>
            <v:shape id="Straight Arrow Connector 7" o:spid="_x0000_s1026" type="#_x0000_t32" style="position:absolute;margin-left:12.35pt;margin-top:785.15pt;width:616.4pt;height:.6pt;flip:y;z-index:25165824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FjMSwwEAAGMDAAAOAAAAZHJzL2Uyb0RvYy54bWysU01v2zAMvQ/YfxB0X+wY6JcRp4d03aXb&#10;ArTbXZFlW5gsCqQSO/9+lJKmxXYbZgOCKIqPj4/U6n4enTgYJAu+kctFKYXxGlrr+0b+eHn8dCsF&#10;ReVb5cCbRh4Nyfv1xw+rKdSmggFca1AwiKd6Co0cYgx1UZAezKhoAcF4dnaAo4psYl+0qCZGH11R&#10;leV1MQG2AUEbIj59ODnlOuN3ndHxe9eRicI1krnFvGJed2kt1itV96jCYPWZhvoHFqOynpNeoB5U&#10;VGKP9i+o0WoEgi4uNIwFdJ3VJtfA1SzLP6p5HlQwuRYWh8JFJvp/sPrbYeO3mKjr2T+HJ9C/SHjY&#10;DMr3JhN4OQZu3DJJVUyB6ktIMihsUeymr9DyHbWPkFWYOxxF52z4mQITOFcq5iz78SK7maPQfHhz&#10;W/HP3dHsu7muclcKVSeUFBuQ4hcDo0ibRlJEZfshbsB77i/gKYM6PFFMHN8CUrCHR+tcbrPzYmrk&#10;3VV1lSkRONsmZ7pG2O82DsVBpUEp7/jLBbPn/TWEvW8z2GBU+/m8j8q6056TO3/WKUmT5pDqHbTH&#10;Lb7qx53MLM9Tl0blvZ2j397G+jcAAAD//wMAUEsDBBQABgAIAAAAIQC5lx8W4gAAAA0BAAAPAAAA&#10;ZHJzL2Rvd25yZXYueG1sTI/LTsMwEEX3SPyDNZXYVNRpwE0V4lSAhFSx60OIpRtPk7TxONhuG/4e&#10;lw0s587RnTPFYjAdO6PzrSUJ00kCDKmyuqVawnbzdj8H5oMirTpLKOEbPSzK25tC5dpeaIXndahZ&#10;LCGfKwlNCH3Oua8aNMpPbI8Ud3vrjApxdDXXTl1iuel4miQzblRL8UKjenxtsDquT0aCnonlx/xd&#10;H6h9cePxvloev1afUt6NhucnYAGH8AfDVT+qQxmddvZE2rNOQvqYRTLmIksegF2JVGQC2O43mwrg&#10;ZcH/f1H+AAAA//8DAFBLAQItABQABgAIAAAAIQC2gziS/gAAAOEBAAATAAAAAAAAAAAAAAAAAAAA&#10;AABbQ29udGVudF9UeXBlc10ueG1sUEsBAi0AFAAGAAgAAAAhADj9If/WAAAAlAEAAAsAAAAAAAAA&#10;AAAAAAAALwEAAF9yZWxzLy5yZWxzUEsBAi0AFAAGAAgAAAAhAPMWMxLDAQAAYwMAAA4AAAAAAAAA&#10;AAAAAAAALgIAAGRycy9lMm9Eb2MueG1sUEsBAi0AFAAGAAgAAAAhALmXHxbiAAAADQEAAA8AAAAA&#10;AAAAAAAAAAAAHQQAAGRycy9kb3ducmV2LnhtbFBLBQYAAAAABAAEAPMAAAAsBQAAAAA=&#10;" strokecolor="#099"/>
          </w:pict>
        </mc:Fallback>
      </mc:AlternateContent>
    </w:r>
    <w:r>
      <w:rPr>
        <w:noProof/>
      </w:rPr>
      <mc:AlternateContent>
        <mc:Choice Requires="wps">
          <w:drawing>
            <wp:anchor distT="0" distB="0" distL="114300" distR="114300" simplePos="0" relativeHeight="251658243" behindDoc="0" locked="0" layoutInCell="1" allowOverlap="1" wp14:anchorId="529B72C4" wp14:editId="66B672DF">
              <wp:simplePos x="0" y="0"/>
              <wp:positionH relativeFrom="column">
                <wp:posOffset>-749935</wp:posOffset>
              </wp:positionH>
              <wp:positionV relativeFrom="paragraph">
                <wp:posOffset>-130810</wp:posOffset>
              </wp:positionV>
              <wp:extent cx="7828280" cy="7620"/>
              <wp:effectExtent l="0" t="0" r="1270" b="11430"/>
              <wp:wrapNone/>
              <wp:docPr id="788230095" name="Straight Arrow Connector 6"/>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V="1">
                        <a:off x="0" y="0"/>
                        <a:ext cx="7828280" cy="7620"/>
                      </a:xfrm>
                      <a:prstGeom prst="straightConnector1">
                        <a:avLst/>
                      </a:prstGeom>
                      <a:noFill/>
                      <a:ln w="9525">
                        <a:solidFill>
                          <a:srgbClr val="009999"/>
                        </a:solidFill>
                        <a:round/>
                        <a:headEnd/>
                        <a:tailEnd/>
                      </a:ln>
                    </wps:spPr>
                    <wps:bodyPr/>
                  </wps:wsp>
                </a:graphicData>
              </a:graphic>
              <wp14:sizeRelH relativeFrom="page">
                <wp14:pctWidth>0</wp14:pctWidth>
              </wp14:sizeRelH>
              <wp14:sizeRelV relativeFrom="page">
                <wp14:pctHeight>0</wp14:pctHeight>
              </wp14:sizeRelV>
            </wp:anchor>
          </w:drawing>
        </mc:Choice>
        <mc:Fallback>
          <w:pict>
            <v:shape w14:anchorId="1AC710B5" id="Straight Arrow Connector 6" o:spid="_x0000_s1026" type="#_x0000_t32" style="position:absolute;margin-left:-59.05pt;margin-top:-10.3pt;width:616.4pt;height:.6pt;flip:y;z-index:25165824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FjMSwwEAAGMDAAAOAAAAZHJzL2Uyb0RvYy54bWysU01v2zAMvQ/YfxB0X+wY6JcRp4d03aXb&#10;ArTbXZFlW5gsCqQSO/9+lJKmxXYbZgOCKIqPj4/U6n4enTgYJAu+kctFKYXxGlrr+0b+eHn8dCsF&#10;ReVb5cCbRh4Nyfv1xw+rKdSmggFca1AwiKd6Co0cYgx1UZAezKhoAcF4dnaAo4psYl+0qCZGH11R&#10;leV1MQG2AUEbIj59ODnlOuN3ndHxe9eRicI1krnFvGJed2kt1itV96jCYPWZhvoHFqOynpNeoB5U&#10;VGKP9i+o0WoEgi4uNIwFdJ3VJtfA1SzLP6p5HlQwuRYWh8JFJvp/sPrbYeO3mKjr2T+HJ9C/SHjY&#10;DMr3JhN4OQZu3DJJVUyB6ktIMihsUeymr9DyHbWPkFWYOxxF52z4mQITOFcq5iz78SK7maPQfHhz&#10;W/HP3dHsu7muclcKVSeUFBuQ4hcDo0ibRlJEZfshbsB77i/gKYM6PFFMHN8CUrCHR+tcbrPzYmrk&#10;3VV1lSkRONsmZ7pG2O82DsVBpUEp7/jLBbPn/TWEvW8z2GBU+/m8j8q6056TO3/WKUmT5pDqHbTH&#10;Lb7qx53MLM9Tl0blvZ2j397G+jcAAAD//wMAUEsDBBQABgAIAAAAIQBYfqHs4gAAAA0BAAAPAAAA&#10;ZHJzL2Rvd25yZXYueG1sTI/BTsMwDIbvSLxDZCQu05ZmGqWUphMgIU3cNtC0Y9Z4bVnjlCTbytuT&#10;nsbN1v/p9+diOZiOndH51pIEMUuAIVVWt1RL+Pp8n2bAfFCkVWcJJfyih2V5e1OoXNsLrfG8CTWL&#10;JeRzJaEJoc8591WDRvmZ7ZFidrDOqBBXV3Pt1CWWm47PkyTlRrUULzSqx7cGq+PmZCTo9GG1zT70&#10;N7WvbjI5VKvjz3on5f3d8PIMLOAQrjCM+lEdyui0tyfSnnUSpkJkIrJxmicpsBERYvEIbD+GTwvg&#10;ZcH/f1H+AQAA//8DAFBLAQItABQABgAIAAAAIQC2gziS/gAAAOEBAAATAAAAAAAAAAAAAAAAAAAA&#10;AABbQ29udGVudF9UeXBlc10ueG1sUEsBAi0AFAAGAAgAAAAhADj9If/WAAAAlAEAAAsAAAAAAAAA&#10;AAAAAAAALwEAAF9yZWxzLy5yZWxzUEsBAi0AFAAGAAgAAAAhAPMWMxLDAQAAYwMAAA4AAAAAAAAA&#10;AAAAAAAALgIAAGRycy9lMm9Eb2MueG1sUEsBAi0AFAAGAAgAAAAhAFh+oeziAAAADQEAAA8AAAAA&#10;AAAAAAAAAAAAHQQAAGRycy9kb3ducmV2LnhtbFBLBQYAAAAABAAEAPMAAAAsBQAAAAA=&#10;" strokecolor="#099"/>
          </w:pict>
        </mc:Fallback>
      </mc:AlternateContent>
    </w:r>
    <w:r w:rsidR="002829D1" w:rsidRPr="00A3293A">
      <w:rPr>
        <w:i/>
        <w:iCs/>
      </w:rPr>
      <w:t>Produced</w:t>
    </w:r>
    <w:r w:rsidR="002829D1" w:rsidRPr="00817484">
      <w:rPr>
        <w:i/>
        <w:iCs/>
      </w:rPr>
      <w:t xml:space="preserve"> by the Cardiff Research</w:t>
    </w:r>
    <w:r w:rsidR="002829D1">
      <w:rPr>
        <w:i/>
        <w:iCs/>
      </w:rPr>
      <w:t xml:space="preserve"> &amp; Engagement Centre</w:t>
    </w:r>
    <w:r w:rsidR="002829D1">
      <w:t xml:space="preserve">       </w:t>
    </w:r>
    <w:r>
      <w:rPr>
        <w:noProof/>
      </w:rPr>
      <mc:AlternateContent>
        <mc:Choice Requires="wps">
          <w:drawing>
            <wp:anchor distT="0" distB="0" distL="114300" distR="114300" simplePos="0" relativeHeight="251658244" behindDoc="0" locked="0" layoutInCell="1" allowOverlap="1" wp14:anchorId="7926873A" wp14:editId="28108CA8">
              <wp:simplePos x="0" y="0"/>
              <wp:positionH relativeFrom="column">
                <wp:posOffset>156845</wp:posOffset>
              </wp:positionH>
              <wp:positionV relativeFrom="paragraph">
                <wp:posOffset>9971405</wp:posOffset>
              </wp:positionV>
              <wp:extent cx="7828280" cy="7620"/>
              <wp:effectExtent l="0" t="0" r="1270" b="11430"/>
              <wp:wrapNone/>
              <wp:docPr id="1069864226" name="Straight Arrow Connector 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V="1">
                        <a:off x="0" y="0"/>
                        <a:ext cx="7828280" cy="7620"/>
                      </a:xfrm>
                      <a:prstGeom prst="straightConnector1">
                        <a:avLst/>
                      </a:prstGeom>
                      <a:noFill/>
                      <a:ln w="9525">
                        <a:solidFill>
                          <a:srgbClr val="009999"/>
                        </a:solidFill>
                        <a:round/>
                        <a:headEnd/>
                        <a:tailEnd/>
                      </a:ln>
                    </wps:spPr>
                    <wps:bodyPr/>
                  </wps:wsp>
                </a:graphicData>
              </a:graphic>
              <wp14:sizeRelH relativeFrom="page">
                <wp14:pctWidth>0</wp14:pctWidth>
              </wp14:sizeRelH>
              <wp14:sizeRelV relativeFrom="page">
                <wp14:pctHeight>0</wp14:pctHeight>
              </wp14:sizeRelV>
            </wp:anchor>
          </w:drawing>
        </mc:Choice>
        <mc:Fallback>
          <w:pict>
            <v:shape w14:anchorId="7C19E102" id="Straight Arrow Connector 5" o:spid="_x0000_s1026" type="#_x0000_t32" style="position:absolute;margin-left:12.35pt;margin-top:785.15pt;width:616.4pt;height:.6pt;flip:y;z-index:2516582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FjMSwwEAAGMDAAAOAAAAZHJzL2Uyb0RvYy54bWysU01v2zAMvQ/YfxB0X+wY6JcRp4d03aXb&#10;ArTbXZFlW5gsCqQSO/9+lJKmxXYbZgOCKIqPj4/U6n4enTgYJAu+kctFKYXxGlrr+0b+eHn8dCsF&#10;ReVb5cCbRh4Nyfv1xw+rKdSmggFca1AwiKd6Co0cYgx1UZAezKhoAcF4dnaAo4psYl+0qCZGH11R&#10;leV1MQG2AUEbIj59ODnlOuN3ndHxe9eRicI1krnFvGJed2kt1itV96jCYPWZhvoHFqOynpNeoB5U&#10;VGKP9i+o0WoEgi4uNIwFdJ3VJtfA1SzLP6p5HlQwuRYWh8JFJvp/sPrbYeO3mKjr2T+HJ9C/SHjY&#10;DMr3JhN4OQZu3DJJVUyB6ktIMihsUeymr9DyHbWPkFWYOxxF52z4mQITOFcq5iz78SK7maPQfHhz&#10;W/HP3dHsu7muclcKVSeUFBuQ4hcDo0ibRlJEZfshbsB77i/gKYM6PFFMHN8CUrCHR+tcbrPzYmrk&#10;3VV1lSkRONsmZ7pG2O82DsVBpUEp7/jLBbPn/TWEvW8z2GBU+/m8j8q6056TO3/WKUmT5pDqHbTH&#10;Lb7qx53MLM9Tl0blvZ2j397G+jcAAAD//wMAUEsDBBQABgAIAAAAIQC5lx8W4gAAAA0BAAAPAAAA&#10;ZHJzL2Rvd25yZXYueG1sTI/LTsMwEEX3SPyDNZXYVNRpwE0V4lSAhFSx60OIpRtPk7TxONhuG/4e&#10;lw0s587RnTPFYjAdO6PzrSUJ00kCDKmyuqVawnbzdj8H5oMirTpLKOEbPSzK25tC5dpeaIXndahZ&#10;LCGfKwlNCH3Oua8aNMpPbI8Ud3vrjApxdDXXTl1iuel4miQzblRL8UKjenxtsDquT0aCnonlx/xd&#10;H6h9cePxvloev1afUt6NhucnYAGH8AfDVT+qQxmddvZE2rNOQvqYRTLmIksegF2JVGQC2O43mwrg&#10;ZcH/f1H+AAAA//8DAFBLAQItABQABgAIAAAAIQC2gziS/gAAAOEBAAATAAAAAAAAAAAAAAAAAAAA&#10;AABbQ29udGVudF9UeXBlc10ueG1sUEsBAi0AFAAGAAgAAAAhADj9If/WAAAAlAEAAAsAAAAAAAAA&#10;AAAAAAAALwEAAF9yZWxzLy5yZWxzUEsBAi0AFAAGAAgAAAAhAPMWMxLDAQAAYwMAAA4AAAAAAAAA&#10;AAAAAAAALgIAAGRycy9lMm9Eb2MueG1sUEsBAi0AFAAGAAgAAAAhALmXHxbiAAAADQEAAA8AAAAA&#10;AAAAAAAAAAAAHQQAAGRycy9kb3ducmV2LnhtbFBLBQYAAAAABAAEAPMAAAAsBQAAAAA=&#10;" strokecolor="#099"/>
          </w:pict>
        </mc:Fallback>
      </mc:AlternateContent>
    </w:r>
    <w:r w:rsidR="002829D1">
      <w:t xml:space="preserve">  </w:t>
    </w:r>
    <w:r w:rsidR="002829D1">
      <w:tab/>
      <w:t xml:space="preserve"> </w:t>
    </w:r>
    <w:r w:rsidR="002829D1">
      <w:rPr>
        <w:i/>
        <w:iCs/>
        <w:noProof/>
      </w:rPr>
      <w:drawing>
        <wp:anchor distT="0" distB="0" distL="114300" distR="114300" simplePos="0" relativeHeight="251658247" behindDoc="1" locked="1" layoutInCell="1" allowOverlap="1" wp14:anchorId="58A5790E" wp14:editId="112CCDB2">
          <wp:simplePos x="0" y="0"/>
          <wp:positionH relativeFrom="leftMargin">
            <wp:posOffset>267335</wp:posOffset>
          </wp:positionH>
          <wp:positionV relativeFrom="page">
            <wp:posOffset>9980295</wp:posOffset>
          </wp:positionV>
          <wp:extent cx="647065" cy="695960"/>
          <wp:effectExtent l="0" t="0" r="635" b="8890"/>
          <wp:wrapTight wrapText="bothSides">
            <wp:wrapPolygon edited="0">
              <wp:start x="5087" y="0"/>
              <wp:lineTo x="0" y="3547"/>
              <wp:lineTo x="0" y="18920"/>
              <wp:lineTo x="12718" y="21285"/>
              <wp:lineTo x="15262" y="21285"/>
              <wp:lineTo x="15898" y="21285"/>
              <wp:lineTo x="20985" y="18328"/>
              <wp:lineTo x="20985" y="2956"/>
              <wp:lineTo x="8267" y="0"/>
              <wp:lineTo x="5087" y="0"/>
            </wp:wrapPolygon>
          </wp:wrapTight>
          <wp:docPr id="1760109720" name="Picture 6" descr="Cardiff Research &amp; Engagement Centre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Cardiff Research &amp; Engagement Centre logo"/>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647065" cy="695960"/>
                  </a:xfrm>
                  <a:prstGeom prst="rect">
                    <a:avLst/>
                  </a:prstGeom>
                  <a:noFill/>
                </pic:spPr>
              </pic:pic>
            </a:graphicData>
          </a:graphic>
          <wp14:sizeRelH relativeFrom="page">
            <wp14:pctWidth>0</wp14:pctWidth>
          </wp14:sizeRelH>
          <wp14:sizeRelV relativeFrom="page">
            <wp14:pctHeight>0</wp14:pctHeight>
          </wp14:sizeRelV>
        </wp:anchor>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9DCD47" w14:textId="57824097" w:rsidR="00DA48B2" w:rsidRDefault="0089288F" w:rsidP="007A3AFE">
    <w:pPr>
      <w:pStyle w:val="Footer"/>
      <w:ind w:left="142"/>
    </w:pPr>
    <w:r>
      <w:rPr>
        <w:noProof/>
      </w:rPr>
      <mc:AlternateContent>
        <mc:Choice Requires="wps">
          <w:drawing>
            <wp:anchor distT="0" distB="0" distL="114300" distR="114300" simplePos="0" relativeHeight="251658250" behindDoc="0" locked="0" layoutInCell="1" allowOverlap="1" wp14:anchorId="2BA36729" wp14:editId="6BF2AA75">
              <wp:simplePos x="0" y="0"/>
              <wp:positionH relativeFrom="column">
                <wp:posOffset>156845</wp:posOffset>
              </wp:positionH>
              <wp:positionV relativeFrom="paragraph">
                <wp:posOffset>9971405</wp:posOffset>
              </wp:positionV>
              <wp:extent cx="7828280" cy="7620"/>
              <wp:effectExtent l="0" t="0" r="1270" b="11430"/>
              <wp:wrapNone/>
              <wp:docPr id="478775870" name="Straight Arrow Connector 4"/>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V="1">
                        <a:off x="0" y="0"/>
                        <a:ext cx="7828280" cy="7620"/>
                      </a:xfrm>
                      <a:prstGeom prst="straightConnector1">
                        <a:avLst/>
                      </a:prstGeom>
                      <a:noFill/>
                      <a:ln w="9525">
                        <a:solidFill>
                          <a:srgbClr val="009999"/>
                        </a:solidFill>
                        <a:round/>
                        <a:headEnd/>
                        <a:tailEnd/>
                      </a:ln>
                    </wps:spPr>
                    <wps:bodyPr/>
                  </wps:wsp>
                </a:graphicData>
              </a:graphic>
              <wp14:sizeRelH relativeFrom="page">
                <wp14:pctWidth>0</wp14:pctWidth>
              </wp14:sizeRelH>
              <wp14:sizeRelV relativeFrom="page">
                <wp14:pctHeight>0</wp14:pctHeight>
              </wp14:sizeRelV>
            </wp:anchor>
          </w:drawing>
        </mc:Choice>
        <mc:Fallback>
          <w:pict>
            <v:shapetype w14:anchorId="212BBE72" id="_x0000_t32" coordsize="21600,21600" o:spt="32" o:oned="t" path="m,l21600,21600e" filled="f">
              <v:path arrowok="t" fillok="f" o:connecttype="none"/>
              <o:lock v:ext="edit" shapetype="t"/>
            </v:shapetype>
            <v:shape id="Straight Arrow Connector 4" o:spid="_x0000_s1026" type="#_x0000_t32" style="position:absolute;margin-left:12.35pt;margin-top:785.15pt;width:616.4pt;height:.6pt;flip:y;z-index:25165825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FjMSwwEAAGMDAAAOAAAAZHJzL2Uyb0RvYy54bWysU01v2zAMvQ/YfxB0X+wY6JcRp4d03aXb&#10;ArTbXZFlW5gsCqQSO/9+lJKmxXYbZgOCKIqPj4/U6n4enTgYJAu+kctFKYXxGlrr+0b+eHn8dCsF&#10;ReVb5cCbRh4Nyfv1xw+rKdSmggFca1AwiKd6Co0cYgx1UZAezKhoAcF4dnaAo4psYl+0qCZGH11R&#10;leV1MQG2AUEbIj59ODnlOuN3ndHxe9eRicI1krnFvGJed2kt1itV96jCYPWZhvoHFqOynpNeoB5U&#10;VGKP9i+o0WoEgi4uNIwFdJ3VJtfA1SzLP6p5HlQwuRYWh8JFJvp/sPrbYeO3mKjr2T+HJ9C/SHjY&#10;DMr3JhN4OQZu3DJJVUyB6ktIMihsUeymr9DyHbWPkFWYOxxF52z4mQITOFcq5iz78SK7maPQfHhz&#10;W/HP3dHsu7muclcKVSeUFBuQ4hcDo0ibRlJEZfshbsB77i/gKYM6PFFMHN8CUrCHR+tcbrPzYmrk&#10;3VV1lSkRONsmZ7pG2O82DsVBpUEp7/jLBbPn/TWEvW8z2GBU+/m8j8q6056TO3/WKUmT5pDqHbTH&#10;Lb7qx53MLM9Tl0blvZ2j397G+jcAAAD//wMAUEsDBBQABgAIAAAAIQC5lx8W4gAAAA0BAAAPAAAA&#10;ZHJzL2Rvd25yZXYueG1sTI/LTsMwEEX3SPyDNZXYVNRpwE0V4lSAhFSx60OIpRtPk7TxONhuG/4e&#10;lw0s587RnTPFYjAdO6PzrSUJ00kCDKmyuqVawnbzdj8H5oMirTpLKOEbPSzK25tC5dpeaIXndahZ&#10;LCGfKwlNCH3Oua8aNMpPbI8Ud3vrjApxdDXXTl1iuel4miQzblRL8UKjenxtsDquT0aCnonlx/xd&#10;H6h9cePxvloev1afUt6NhucnYAGH8AfDVT+qQxmddvZE2rNOQvqYRTLmIksegF2JVGQC2O43mwrg&#10;ZcH/f1H+AAAA//8DAFBLAQItABQABgAIAAAAIQC2gziS/gAAAOEBAAATAAAAAAAAAAAAAAAAAAAA&#10;AABbQ29udGVudF9UeXBlc10ueG1sUEsBAi0AFAAGAAgAAAAhADj9If/WAAAAlAEAAAsAAAAAAAAA&#10;AAAAAAAALwEAAF9yZWxzLy5yZWxzUEsBAi0AFAAGAAgAAAAhAPMWMxLDAQAAYwMAAA4AAAAAAAAA&#10;AAAAAAAALgIAAGRycy9lMm9Eb2MueG1sUEsBAi0AFAAGAAgAAAAhALmXHxbiAAAADQEAAA8AAAAA&#10;AAAAAAAAAAAAHQQAAGRycy9kb3ducmV2LnhtbFBLBQYAAAAABAAEAPMAAAAsBQAAAAA=&#10;" strokecolor="#099"/>
          </w:pict>
        </mc:Fallback>
      </mc:AlternateContent>
    </w:r>
    <w:r>
      <w:rPr>
        <w:noProof/>
      </w:rPr>
      <mc:AlternateContent>
        <mc:Choice Requires="wps">
          <w:drawing>
            <wp:anchor distT="0" distB="0" distL="114300" distR="114300" simplePos="0" relativeHeight="251658248" behindDoc="0" locked="0" layoutInCell="1" allowOverlap="1" wp14:anchorId="36B94E76" wp14:editId="64ADBF4C">
              <wp:simplePos x="0" y="0"/>
              <wp:positionH relativeFrom="column">
                <wp:posOffset>-749935</wp:posOffset>
              </wp:positionH>
              <wp:positionV relativeFrom="paragraph">
                <wp:posOffset>-130810</wp:posOffset>
              </wp:positionV>
              <wp:extent cx="7828280" cy="7620"/>
              <wp:effectExtent l="0" t="0" r="1270" b="11430"/>
              <wp:wrapNone/>
              <wp:docPr id="669018392" name="Straight Arrow Connector 3"/>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V="1">
                        <a:off x="0" y="0"/>
                        <a:ext cx="7828280" cy="7620"/>
                      </a:xfrm>
                      <a:prstGeom prst="straightConnector1">
                        <a:avLst/>
                      </a:prstGeom>
                      <a:noFill/>
                      <a:ln w="9525">
                        <a:solidFill>
                          <a:srgbClr val="009999"/>
                        </a:solidFill>
                        <a:round/>
                        <a:headEnd/>
                        <a:tailEnd/>
                      </a:ln>
                    </wps:spPr>
                    <wps:bodyPr/>
                  </wps:wsp>
                </a:graphicData>
              </a:graphic>
              <wp14:sizeRelH relativeFrom="page">
                <wp14:pctWidth>0</wp14:pctWidth>
              </wp14:sizeRelH>
              <wp14:sizeRelV relativeFrom="page">
                <wp14:pctHeight>0</wp14:pctHeight>
              </wp14:sizeRelV>
            </wp:anchor>
          </w:drawing>
        </mc:Choice>
        <mc:Fallback>
          <w:pict>
            <v:shape w14:anchorId="4153E7A0" id="Straight Arrow Connector 3" o:spid="_x0000_s1026" type="#_x0000_t32" style="position:absolute;margin-left:-59.05pt;margin-top:-10.3pt;width:616.4pt;height:.6pt;flip:y;z-index:2516582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FjMSwwEAAGMDAAAOAAAAZHJzL2Uyb0RvYy54bWysU01v2zAMvQ/YfxB0X+wY6JcRp4d03aXb&#10;ArTbXZFlW5gsCqQSO/9+lJKmxXYbZgOCKIqPj4/U6n4enTgYJAu+kctFKYXxGlrr+0b+eHn8dCsF&#10;ReVb5cCbRh4Nyfv1xw+rKdSmggFca1AwiKd6Co0cYgx1UZAezKhoAcF4dnaAo4psYl+0qCZGH11R&#10;leV1MQG2AUEbIj59ODnlOuN3ndHxe9eRicI1krnFvGJed2kt1itV96jCYPWZhvoHFqOynpNeoB5U&#10;VGKP9i+o0WoEgi4uNIwFdJ3VJtfA1SzLP6p5HlQwuRYWh8JFJvp/sPrbYeO3mKjr2T+HJ9C/SHjY&#10;DMr3JhN4OQZu3DJJVUyB6ktIMihsUeymr9DyHbWPkFWYOxxF52z4mQITOFcq5iz78SK7maPQfHhz&#10;W/HP3dHsu7muclcKVSeUFBuQ4hcDo0ibRlJEZfshbsB77i/gKYM6PFFMHN8CUrCHR+tcbrPzYmrk&#10;3VV1lSkRONsmZ7pG2O82DsVBpUEp7/jLBbPn/TWEvW8z2GBU+/m8j8q6056TO3/WKUmT5pDqHbTH&#10;Lb7qx53MLM9Tl0blvZ2j397G+jcAAAD//wMAUEsDBBQABgAIAAAAIQBYfqHs4gAAAA0BAAAPAAAA&#10;ZHJzL2Rvd25yZXYueG1sTI/BTsMwDIbvSLxDZCQu05ZmGqWUphMgIU3cNtC0Y9Z4bVnjlCTbytuT&#10;nsbN1v/p9+diOZiOndH51pIEMUuAIVVWt1RL+Pp8n2bAfFCkVWcJJfyih2V5e1OoXNsLrfG8CTWL&#10;JeRzJaEJoc8591WDRvmZ7ZFidrDOqBBXV3Pt1CWWm47PkyTlRrUULzSqx7cGq+PmZCTo9GG1zT70&#10;N7WvbjI5VKvjz3on5f3d8PIMLOAQrjCM+lEdyui0tyfSnnUSpkJkIrJxmicpsBERYvEIbD+GTwvg&#10;ZcH/f1H+AQAA//8DAFBLAQItABQABgAIAAAAIQC2gziS/gAAAOEBAAATAAAAAAAAAAAAAAAAAAAA&#10;AABbQ29udGVudF9UeXBlc10ueG1sUEsBAi0AFAAGAAgAAAAhADj9If/WAAAAlAEAAAsAAAAAAAAA&#10;AAAAAAAALwEAAF9yZWxzLy5yZWxzUEsBAi0AFAAGAAgAAAAhAPMWMxLDAQAAYwMAAA4AAAAAAAAA&#10;AAAAAAAALgIAAGRycy9lMm9Eb2MueG1sUEsBAi0AFAAGAAgAAAAhAFh+oeziAAAADQEAAA8AAAAA&#10;AAAAAAAAAAAAHQQAAGRycy9kb3ducmV2LnhtbFBLBQYAAAAABAAEAPMAAAAsBQAAAAA=&#10;" strokecolor="#099"/>
          </w:pict>
        </mc:Fallback>
      </mc:AlternateContent>
    </w:r>
    <w:r w:rsidR="00DA48B2" w:rsidRPr="00A3293A">
      <w:rPr>
        <w:i/>
        <w:iCs/>
      </w:rPr>
      <w:t>Produced</w:t>
    </w:r>
    <w:r w:rsidR="00DA48B2" w:rsidRPr="00817484">
      <w:rPr>
        <w:i/>
        <w:iCs/>
      </w:rPr>
      <w:t xml:space="preserve"> by the Cardiff Research</w:t>
    </w:r>
    <w:r w:rsidR="00DA48B2">
      <w:rPr>
        <w:i/>
        <w:iCs/>
      </w:rPr>
      <w:t xml:space="preserve"> &amp; Engagement Centre</w:t>
    </w:r>
    <w:r w:rsidR="00DA48B2">
      <w:t xml:space="preserve">       </w:t>
    </w:r>
    <w:r>
      <w:rPr>
        <w:noProof/>
      </w:rPr>
      <mc:AlternateContent>
        <mc:Choice Requires="wps">
          <w:drawing>
            <wp:anchor distT="0" distB="0" distL="114300" distR="114300" simplePos="0" relativeHeight="251658249" behindDoc="0" locked="0" layoutInCell="1" allowOverlap="1" wp14:anchorId="7E03D20A" wp14:editId="4B6A248A">
              <wp:simplePos x="0" y="0"/>
              <wp:positionH relativeFrom="column">
                <wp:posOffset>156845</wp:posOffset>
              </wp:positionH>
              <wp:positionV relativeFrom="paragraph">
                <wp:posOffset>9971405</wp:posOffset>
              </wp:positionV>
              <wp:extent cx="7828280" cy="7620"/>
              <wp:effectExtent l="0" t="0" r="1270" b="11430"/>
              <wp:wrapNone/>
              <wp:docPr id="1511839584" name="Straight Arrow Connector 2"/>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V="1">
                        <a:off x="0" y="0"/>
                        <a:ext cx="7828280" cy="7620"/>
                      </a:xfrm>
                      <a:prstGeom prst="straightConnector1">
                        <a:avLst/>
                      </a:prstGeom>
                      <a:noFill/>
                      <a:ln w="9525">
                        <a:solidFill>
                          <a:srgbClr val="009999"/>
                        </a:solidFill>
                        <a:round/>
                        <a:headEnd/>
                        <a:tailEnd/>
                      </a:ln>
                    </wps:spPr>
                    <wps:bodyPr/>
                  </wps:wsp>
                </a:graphicData>
              </a:graphic>
              <wp14:sizeRelH relativeFrom="page">
                <wp14:pctWidth>0</wp14:pctWidth>
              </wp14:sizeRelH>
              <wp14:sizeRelV relativeFrom="page">
                <wp14:pctHeight>0</wp14:pctHeight>
              </wp14:sizeRelV>
            </wp:anchor>
          </w:drawing>
        </mc:Choice>
        <mc:Fallback>
          <w:pict>
            <v:shape w14:anchorId="7B6BBAAF" id="Straight Arrow Connector 2" o:spid="_x0000_s1026" type="#_x0000_t32" style="position:absolute;margin-left:12.35pt;margin-top:785.15pt;width:616.4pt;height:.6pt;flip:y;z-index:25165824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FjMSwwEAAGMDAAAOAAAAZHJzL2Uyb0RvYy54bWysU01v2zAMvQ/YfxB0X+wY6JcRp4d03aXb&#10;ArTbXZFlW5gsCqQSO/9+lJKmxXYbZgOCKIqPj4/U6n4enTgYJAu+kctFKYXxGlrr+0b+eHn8dCsF&#10;ReVb5cCbRh4Nyfv1xw+rKdSmggFca1AwiKd6Co0cYgx1UZAezKhoAcF4dnaAo4psYl+0qCZGH11R&#10;leV1MQG2AUEbIj59ODnlOuN3ndHxe9eRicI1krnFvGJed2kt1itV96jCYPWZhvoHFqOynpNeoB5U&#10;VGKP9i+o0WoEgi4uNIwFdJ3VJtfA1SzLP6p5HlQwuRYWh8JFJvp/sPrbYeO3mKjr2T+HJ9C/SHjY&#10;DMr3JhN4OQZu3DJJVUyB6ktIMihsUeymr9DyHbWPkFWYOxxF52z4mQITOFcq5iz78SK7maPQfHhz&#10;W/HP3dHsu7muclcKVSeUFBuQ4hcDo0ibRlJEZfshbsB77i/gKYM6PFFMHN8CUrCHR+tcbrPzYmrk&#10;3VV1lSkRONsmZ7pG2O82DsVBpUEp7/jLBbPn/TWEvW8z2GBU+/m8j8q6056TO3/WKUmT5pDqHbTH&#10;Lb7qx53MLM9Tl0blvZ2j397G+jcAAAD//wMAUEsDBBQABgAIAAAAIQC5lx8W4gAAAA0BAAAPAAAA&#10;ZHJzL2Rvd25yZXYueG1sTI/LTsMwEEX3SPyDNZXYVNRpwE0V4lSAhFSx60OIpRtPk7TxONhuG/4e&#10;lw0s587RnTPFYjAdO6PzrSUJ00kCDKmyuqVawnbzdj8H5oMirTpLKOEbPSzK25tC5dpeaIXndahZ&#10;LCGfKwlNCH3Oua8aNMpPbI8Ud3vrjApxdDXXTl1iuel4miQzblRL8UKjenxtsDquT0aCnonlx/xd&#10;H6h9cePxvloev1afUt6NhucnYAGH8AfDVT+qQxmddvZE2rNOQvqYRTLmIksegF2JVGQC2O43mwrg&#10;ZcH/f1H+AAAA//8DAFBLAQItABQABgAIAAAAIQC2gziS/gAAAOEBAAATAAAAAAAAAAAAAAAAAAAA&#10;AABbQ29udGVudF9UeXBlc10ueG1sUEsBAi0AFAAGAAgAAAAhADj9If/WAAAAlAEAAAsAAAAAAAAA&#10;AAAAAAAALwEAAF9yZWxzLy5yZWxzUEsBAi0AFAAGAAgAAAAhAPMWMxLDAQAAYwMAAA4AAAAAAAAA&#10;AAAAAAAALgIAAGRycy9lMm9Eb2MueG1sUEsBAi0AFAAGAAgAAAAhALmXHxbiAAAADQEAAA8AAAAA&#10;AAAAAAAAAAAAHQQAAGRycy9kb3ducmV2LnhtbFBLBQYAAAAABAAEAPMAAAAsBQAAAAA=&#10;" strokecolor="#099"/>
          </w:pict>
        </mc:Fallback>
      </mc:AlternateContent>
    </w:r>
    <w:r w:rsidR="00DA48B2">
      <w:t xml:space="preserve">  </w:t>
    </w:r>
    <w:r w:rsidR="00DA48B2">
      <w:tab/>
      <w:t xml:space="preserve"> Page </w:t>
    </w:r>
    <w:r w:rsidR="00DA48B2">
      <w:fldChar w:fldCharType="begin"/>
    </w:r>
    <w:r w:rsidR="00DA48B2">
      <w:instrText xml:space="preserve"> PAGE   \* MERGEFORMAT </w:instrText>
    </w:r>
    <w:r w:rsidR="00DA48B2">
      <w:fldChar w:fldCharType="separate"/>
    </w:r>
    <w:r w:rsidR="00DA48B2">
      <w:t>189</w:t>
    </w:r>
    <w:r w:rsidR="00DA48B2">
      <w:rPr>
        <w:noProof/>
      </w:rPr>
      <w:fldChar w:fldCharType="end"/>
    </w:r>
    <w:r w:rsidR="00DA48B2">
      <w:rPr>
        <w:i/>
        <w:iCs/>
        <w:noProof/>
      </w:rPr>
      <w:drawing>
        <wp:anchor distT="0" distB="0" distL="114300" distR="114300" simplePos="0" relativeHeight="251658240" behindDoc="1" locked="1" layoutInCell="1" allowOverlap="1" wp14:anchorId="07D9228B" wp14:editId="7EDBD324">
          <wp:simplePos x="0" y="0"/>
          <wp:positionH relativeFrom="leftMargin">
            <wp:posOffset>267335</wp:posOffset>
          </wp:positionH>
          <wp:positionV relativeFrom="page">
            <wp:posOffset>9980295</wp:posOffset>
          </wp:positionV>
          <wp:extent cx="647065" cy="695960"/>
          <wp:effectExtent l="0" t="0" r="635" b="8890"/>
          <wp:wrapTight wrapText="bothSides">
            <wp:wrapPolygon edited="0">
              <wp:start x="5087" y="0"/>
              <wp:lineTo x="0" y="3547"/>
              <wp:lineTo x="0" y="18920"/>
              <wp:lineTo x="12718" y="21285"/>
              <wp:lineTo x="15262" y="21285"/>
              <wp:lineTo x="15898" y="21285"/>
              <wp:lineTo x="20985" y="18328"/>
              <wp:lineTo x="20985" y="2956"/>
              <wp:lineTo x="8267" y="0"/>
              <wp:lineTo x="5087" y="0"/>
            </wp:wrapPolygon>
          </wp:wrapTight>
          <wp:docPr id="279821245" name="Picture 6" descr="Cardiff Research &amp; Engagement Centre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Cardiff Research &amp; Engagement Centre logo"/>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647065" cy="695960"/>
                  </a:xfrm>
                  <a:prstGeom prst="rect">
                    <a:avLst/>
                  </a:prstGeom>
                  <a:noFill/>
                </pic:spPr>
              </pic:pic>
            </a:graphicData>
          </a:graphic>
          <wp14:sizeRelH relativeFrom="page">
            <wp14:pctWidth>0</wp14:pctWidth>
          </wp14:sizeRelH>
          <wp14:sizeRelV relativeFrom="page">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9A0BF28" w14:textId="77777777" w:rsidR="00E9198E" w:rsidRDefault="00E9198E" w:rsidP="002829D1">
      <w:pPr>
        <w:spacing w:after="0" w:line="240" w:lineRule="auto"/>
      </w:pPr>
      <w:r>
        <w:separator/>
      </w:r>
    </w:p>
  </w:footnote>
  <w:footnote w:type="continuationSeparator" w:id="0">
    <w:p w14:paraId="6DB7952A" w14:textId="77777777" w:rsidR="00E9198E" w:rsidRDefault="00E9198E" w:rsidP="002829D1">
      <w:pPr>
        <w:spacing w:after="0" w:line="240" w:lineRule="auto"/>
      </w:pPr>
      <w:r>
        <w:continuationSeparator/>
      </w:r>
    </w:p>
  </w:footnote>
  <w:footnote w:type="continuationNotice" w:id="1">
    <w:p w14:paraId="26A72535" w14:textId="77777777" w:rsidR="00E9198E" w:rsidRDefault="00E9198E">
      <w:pPr>
        <w:spacing w:after="0" w:line="240" w:lineRule="auto"/>
      </w:pPr>
    </w:p>
  </w:footnote>
  <w:footnote w:id="2">
    <w:p w14:paraId="67B2F6CE" w14:textId="4B13543F" w:rsidR="004A689B" w:rsidRDefault="004A689B">
      <w:pPr>
        <w:pStyle w:val="FootnoteText"/>
      </w:pPr>
      <w:r>
        <w:rPr>
          <w:rStyle w:val="FootnoteReference"/>
        </w:rPr>
        <w:footnoteRef/>
      </w:r>
      <w:r>
        <w:t xml:space="preserve"> The Citizens' Panel is made up of approximately </w:t>
      </w:r>
      <w:r w:rsidR="00A40EC3">
        <w:t xml:space="preserve">7,000 </w:t>
      </w:r>
      <w:r>
        <w:t>residents from across Cardiff who have agreed to give their views on a number of consultation topics throughout the year. Panel members share their views by completing surveys and occasionally taking part in other activities like focus groups, workshops, or forums</w:t>
      </w:r>
    </w:p>
  </w:footnote>
  <w:footnote w:id="3">
    <w:p w14:paraId="7EE7E991" w14:textId="6020274F" w:rsidR="00490DD8" w:rsidRDefault="00490DD8">
      <w:pPr>
        <w:pStyle w:val="FootnoteText"/>
      </w:pPr>
      <w:r>
        <w:rPr>
          <w:rStyle w:val="FootnoteReference"/>
        </w:rPr>
        <w:footnoteRef/>
      </w:r>
      <w:r>
        <w:t xml:space="preserve"> </w:t>
      </w:r>
      <w:r w:rsidR="00BF1310">
        <w:t xml:space="preserve">A map of the Southern Arc is available </w:t>
      </w:r>
      <w:bookmarkStart w:id="20" w:name="Page7"/>
      <w:r w:rsidR="00BF1310">
        <w:t>in</w:t>
      </w:r>
      <w:bookmarkEnd w:id="20"/>
      <w:r w:rsidR="00BF1310">
        <w:t xml:space="preserve"> </w:t>
      </w:r>
      <w:hyperlink w:anchor="_Southern_Arc_Map" w:history="1">
        <w:r w:rsidR="00BF1310" w:rsidRPr="003168A9">
          <w:rPr>
            <w:rStyle w:val="Hyperlink"/>
          </w:rPr>
          <w:t xml:space="preserve">Appendix </w:t>
        </w:r>
        <w:r w:rsidR="003168A9" w:rsidRPr="003168A9">
          <w:rPr>
            <w:rStyle w:val="Hyperlink"/>
          </w:rPr>
          <w:t>19</w:t>
        </w:r>
      </w:hyperlink>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C73F51" w14:textId="630865CE" w:rsidR="002829D1" w:rsidRPr="004E6486" w:rsidRDefault="0089288F" w:rsidP="002829D1">
    <w:pPr>
      <w:pStyle w:val="Header"/>
      <w:rPr>
        <w:i/>
        <w:iCs/>
      </w:rPr>
    </w:pPr>
    <w:r>
      <w:rPr>
        <w:noProof/>
        <w:highlight w:val="yellow"/>
      </w:rPr>
      <mc:AlternateContent>
        <mc:Choice Requires="wps">
          <w:drawing>
            <wp:anchor distT="0" distB="0" distL="114300" distR="114300" simplePos="0" relativeHeight="251658242" behindDoc="0" locked="0" layoutInCell="1" allowOverlap="1" wp14:anchorId="1B471C4F" wp14:editId="1CE6ECB6">
              <wp:simplePos x="0" y="0"/>
              <wp:positionH relativeFrom="page">
                <wp:align>right</wp:align>
              </wp:positionH>
              <wp:positionV relativeFrom="paragraph">
                <wp:posOffset>-460375</wp:posOffset>
              </wp:positionV>
              <wp:extent cx="7828280" cy="7620"/>
              <wp:effectExtent l="0" t="0" r="1270" b="11430"/>
              <wp:wrapNone/>
              <wp:docPr id="1979646943" name="Straight Arrow Connector 10"/>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V="1">
                        <a:off x="0" y="0"/>
                        <a:ext cx="7828280" cy="7620"/>
                      </a:xfrm>
                      <a:prstGeom prst="straightConnector1">
                        <a:avLst/>
                      </a:prstGeom>
                      <a:noFill/>
                      <a:ln w="12700">
                        <a:solidFill>
                          <a:srgbClr val="009999"/>
                        </a:solidFill>
                        <a:round/>
                        <a:headEnd/>
                        <a:tailEnd/>
                      </a:ln>
                    </wps:spPr>
                    <wps:bodyPr/>
                  </wps:wsp>
                </a:graphicData>
              </a:graphic>
              <wp14:sizeRelH relativeFrom="page">
                <wp14:pctWidth>0</wp14:pctWidth>
              </wp14:sizeRelH>
              <wp14:sizeRelV relativeFrom="page">
                <wp14:pctHeight>0</wp14:pctHeight>
              </wp14:sizeRelV>
            </wp:anchor>
          </w:drawing>
        </mc:Choice>
        <mc:Fallback>
          <w:pict>
            <v:shapetype w14:anchorId="0CD89D25" id="_x0000_t32" coordsize="21600,21600" o:spt="32" o:oned="t" path="m,l21600,21600e" filled="f">
              <v:path arrowok="t" fillok="f" o:connecttype="none"/>
              <o:lock v:ext="edit" shapetype="t"/>
            </v:shapetype>
            <v:shape id="Straight Arrow Connector 10" o:spid="_x0000_s1026" type="#_x0000_t32" style="position:absolute;margin-left:565.2pt;margin-top:-36.25pt;width:616.4pt;height:.6pt;flip:y;z-index:251658242;visibility:visible;mso-wrap-style:square;mso-width-percent:0;mso-height-percent:0;mso-wrap-distance-left:9pt;mso-wrap-distance-top:0;mso-wrap-distance-right:9pt;mso-wrap-distance-bottom:0;mso-position-horizontal:right;mso-position-horizontal-relative:page;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GN6rwgEAAGQDAAAOAAAAZHJzL2Uyb0RvYy54bWysU8Fu2zAMvQ/YPwi+L3Z8aDojTg9pu0u3&#10;BWi3uyJLtlBZFEgldv5+lJKlxXYbZgOCKIqPj4/U+m4enThqJAu+LZaLqhDaK+is79vix8vjp9tC&#10;UJS+kw68bouTpuJu8/HDegqNrmEA12kUDOKpmUJbDDGGpixJDXqUtICgPTsN4Cgjm9iXHcqJ0UdX&#10;1lV1U06AXUBQmohP78/OYpPxjdEqfjeGdBSuLZhbzCvmdZ/WcrOWTY8yDFZdaMh/YDFK6znpFepe&#10;RikOaP+CGq1CIDBxoWAswRirdK6Bq1lWf1TzPMigcy0sDoWrTPT/YNW349bvMFFXs38OT6BeSXjY&#10;DtL3OhN4OQVu3DJJVU6BmmtIMijsUOynr9DxHXmIkFWYDY7COBt+psAEzpWKOct+usqu5ygUH65u&#10;a/65O4p9q5s6d6WUTUJJsQEpftEwirRpC4oobT/ELXjP/QU8Z5DHJ4qJ41tACvbwaJ3LbXZeTMyn&#10;XlVV5kTgbJe86R5hv986FEeZJqX6zF+umD3vryEcfJfRBi27h8s+SuvOe87u/EWopE0aRGr20J12&#10;+FtAbmWmeRm7NCvv7Rz99jg2vwAAAP//AwBQSwMEFAAGAAgAAAAhANbZrCncAAAACQEAAA8AAABk&#10;cnMvZG93bnJldi54bWxMj8FOwzAMhu9IvENkJG5bulaDrWs6ISQuCJg62N1rTBtonKrJtvL2pCc4&#10;2r/1+fuL7Wg7cabBG8cKFvMEBHHttOFGwcf702wFwgdkjZ1jUvBDHrbl9VWBuXYXrui8D42IEPY5&#10;KmhD6HMpfd2SRT93PXHMPt1gMcRxaKQe8BLhtpNpktxJi4bjhxZ7emyp/t6fbKQ8v75gtVvTwQSs&#10;MrP2b8uvlVK3N+PDBkSgMfwdw6Qf1aGMTkd3Yu1FpyAWCQpm9+kSxBSnWRqrHKfVIgNZFvJ/g/IX&#10;AAD//wMAUEsBAi0AFAAGAAgAAAAhALaDOJL+AAAA4QEAABMAAAAAAAAAAAAAAAAAAAAAAFtDb250&#10;ZW50X1R5cGVzXS54bWxQSwECLQAUAAYACAAAACEAOP0h/9YAAACUAQAACwAAAAAAAAAAAAAAAAAv&#10;AQAAX3JlbHMvLnJlbHNQSwECLQAUAAYACAAAACEAIRjeq8IBAABkAwAADgAAAAAAAAAAAAAAAAAu&#10;AgAAZHJzL2Uyb0RvYy54bWxQSwECLQAUAAYACAAAACEA1tmsKdwAAAAJAQAADwAAAAAAAAAAAAAA&#10;AAAcBAAAZHJzL2Rvd25yZXYueG1sUEsFBgAAAAAEAAQA8wAAACUFAAAAAA==&#10;" strokecolor="#099" strokeweight="1pt">
              <w10:wrap anchorx="page"/>
            </v:shape>
          </w:pict>
        </mc:Fallback>
      </mc:AlternateContent>
    </w:r>
    <w:r w:rsidR="000078DD">
      <w:rPr>
        <w:i/>
        <w:iCs/>
      </w:rPr>
      <w:t>Budget Consultation 2025/2</w:t>
    </w:r>
    <w:r w:rsidR="00EF36F3">
      <w:rPr>
        <w:i/>
        <w:iCs/>
      </w:rPr>
      <w:t>02</w:t>
    </w:r>
    <w:r w:rsidR="000078DD">
      <w:rPr>
        <w:i/>
        <w:iCs/>
      </w:rPr>
      <w:t>6</w:t>
    </w:r>
    <w:r w:rsidR="00C43668">
      <w:rPr>
        <w:i/>
        <w:iCs/>
      </w:rPr>
      <w:t xml:space="preserve"> </w:t>
    </w:r>
  </w:p>
  <w:p w14:paraId="2FA4E06F" w14:textId="4811FA0D" w:rsidR="002829D1" w:rsidRDefault="0089288F">
    <w:pPr>
      <w:pStyle w:val="Header"/>
    </w:pPr>
    <w:r>
      <w:rPr>
        <w:noProof/>
      </w:rPr>
      <mc:AlternateContent>
        <mc:Choice Requires="wps">
          <w:drawing>
            <wp:anchor distT="0" distB="0" distL="114300" distR="114300" simplePos="0" relativeHeight="251658246" behindDoc="0" locked="0" layoutInCell="1" allowOverlap="1" wp14:anchorId="0F54FA1D" wp14:editId="14CE43F6">
              <wp:simplePos x="0" y="0"/>
              <wp:positionH relativeFrom="column">
                <wp:posOffset>-719455</wp:posOffset>
              </wp:positionH>
              <wp:positionV relativeFrom="paragraph">
                <wp:posOffset>112395</wp:posOffset>
              </wp:positionV>
              <wp:extent cx="7828280" cy="7620"/>
              <wp:effectExtent l="0" t="0" r="1270" b="11430"/>
              <wp:wrapNone/>
              <wp:docPr id="131937717" name="Straight Arrow Connector 9"/>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V="1">
                        <a:off x="0" y="0"/>
                        <a:ext cx="7828280" cy="7620"/>
                      </a:xfrm>
                      <a:prstGeom prst="straightConnector1">
                        <a:avLst/>
                      </a:prstGeom>
                      <a:noFill/>
                      <a:ln w="9525">
                        <a:solidFill>
                          <a:srgbClr val="009999"/>
                        </a:solidFill>
                        <a:round/>
                        <a:headEnd/>
                        <a:tailEnd/>
                      </a:ln>
                    </wps:spPr>
                    <wps:bodyPr/>
                  </wps:wsp>
                </a:graphicData>
              </a:graphic>
              <wp14:sizeRelH relativeFrom="page">
                <wp14:pctWidth>0</wp14:pctWidth>
              </wp14:sizeRelH>
              <wp14:sizeRelV relativeFrom="page">
                <wp14:pctHeight>0</wp14:pctHeight>
              </wp14:sizeRelV>
            </wp:anchor>
          </w:drawing>
        </mc:Choice>
        <mc:Fallback>
          <w:pict>
            <v:shape w14:anchorId="2633101C" id="Straight Arrow Connector 9" o:spid="_x0000_s1026" type="#_x0000_t32" style="position:absolute;margin-left:-56.65pt;margin-top:8.85pt;width:616.4pt;height:.6pt;flip:y;z-index:25165824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FjMSwwEAAGMDAAAOAAAAZHJzL2Uyb0RvYy54bWysU01v2zAMvQ/YfxB0X+wY6JcRp4d03aXb&#10;ArTbXZFlW5gsCqQSO/9+lJKmxXYbZgOCKIqPj4/U6n4enTgYJAu+kctFKYXxGlrr+0b+eHn8dCsF&#10;ReVb5cCbRh4Nyfv1xw+rKdSmggFca1AwiKd6Co0cYgx1UZAezKhoAcF4dnaAo4psYl+0qCZGH11R&#10;leV1MQG2AUEbIj59ODnlOuN3ndHxe9eRicI1krnFvGJed2kt1itV96jCYPWZhvoHFqOynpNeoB5U&#10;VGKP9i+o0WoEgi4uNIwFdJ3VJtfA1SzLP6p5HlQwuRYWh8JFJvp/sPrbYeO3mKjr2T+HJ9C/SHjY&#10;DMr3JhN4OQZu3DJJVUyB6ktIMihsUeymr9DyHbWPkFWYOxxF52z4mQITOFcq5iz78SK7maPQfHhz&#10;W/HP3dHsu7muclcKVSeUFBuQ4hcDo0ibRlJEZfshbsB77i/gKYM6PFFMHN8CUrCHR+tcbrPzYmrk&#10;3VV1lSkRONsmZ7pG2O82DsVBpUEp7/jLBbPn/TWEvW8z2GBU+/m8j8q6056TO3/WKUmT5pDqHbTH&#10;Lb7qx53MLM9Tl0blvZ2j397G+jcAAAD//wMAUEsDBBQABgAIAAAAIQAU8HA34QAAAAsBAAAPAAAA&#10;ZHJzL2Rvd25yZXYueG1sTI/BTsJAEIbvJr7DZky8ENiuBCi1W6ImJsQbaIzHpTu0le5s7S5Q397h&#10;hLeZ/F/++SZfDa4VJ+xD40mDmiQgkEpvG6o0fLy/jlMQIRqypvWEGn4xwKq4vclNZv2ZNnjaxkpw&#10;CYXMaKhj7DIpQ1mjM2HiOyTO9r53JvLaV9L25szlrpUPSTKXzjTEF2rT4UuN5WF7dBrsfLb+TN/s&#10;NzXP/Wi0L9eHn82X1vd3w9MjiIhDvMJw0Wd1KNhp549kg2g1jJWaTpnlZLEAcSGUWs5A7HhKlyCL&#10;XP7/ofgDAAD//wMAUEsBAi0AFAAGAAgAAAAhALaDOJL+AAAA4QEAABMAAAAAAAAAAAAAAAAAAAAA&#10;AFtDb250ZW50X1R5cGVzXS54bWxQSwECLQAUAAYACAAAACEAOP0h/9YAAACUAQAACwAAAAAAAAAA&#10;AAAAAAAvAQAAX3JlbHMvLnJlbHNQSwECLQAUAAYACAAAACEA8xYzEsMBAABjAwAADgAAAAAAAAAA&#10;AAAAAAAuAgAAZHJzL2Uyb0RvYy54bWxQSwECLQAUAAYACAAAACEAFPBwN+EAAAALAQAADwAAAAAA&#10;AAAAAAAAAAAdBAAAZHJzL2Rvd25yZXYueG1sUEsFBgAAAAAEAAQA8wAAACsFAAAAAA==&#10;" strokecolor="#099"/>
          </w:pict>
        </mc:Fallback>
      </mc:AlternateContent>
    </w:r>
    <w:r>
      <w:rPr>
        <w:noProof/>
      </w:rPr>
      <mc:AlternateContent>
        <mc:Choice Requires="wps">
          <w:drawing>
            <wp:anchor distT="0" distB="0" distL="114300" distR="114300" simplePos="0" relativeHeight="251658241" behindDoc="1" locked="0" layoutInCell="1" allowOverlap="1" wp14:anchorId="416758D0" wp14:editId="32ABBA86">
              <wp:simplePos x="0" y="0"/>
              <wp:positionH relativeFrom="page">
                <wp:posOffset>0</wp:posOffset>
              </wp:positionH>
              <wp:positionV relativeFrom="page">
                <wp:posOffset>10160</wp:posOffset>
              </wp:positionV>
              <wp:extent cx="173990" cy="11146790"/>
              <wp:effectExtent l="0" t="0" r="0" b="0"/>
              <wp:wrapNone/>
              <wp:docPr id="344780179" name="Rectangle 8"/>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173990" cy="11146790"/>
                      </a:xfrm>
                      <a:prstGeom prst="rect">
                        <a:avLst/>
                      </a:prstGeom>
                      <a:solidFill>
                        <a:srgbClr val="ED7D31"/>
                      </a:solidFill>
                      <a:ln>
                        <a:noFill/>
                      </a:ln>
                    </wps:spPr>
                    <wps:bodyPr rot="0" vert="horz" wrap="square" lIns="91440" tIns="45720" rIns="91440" bIns="45720" anchor="ctr" anchorCtr="0" upright="1">
                      <a:noAutofit/>
                    </wps:bodyPr>
                  </wps:wsp>
                </a:graphicData>
              </a:graphic>
              <wp14:sizeRelH relativeFrom="margin">
                <wp14:pctWidth>0</wp14:pctWidth>
              </wp14:sizeRelH>
              <wp14:sizeRelV relativeFrom="margin">
                <wp14:pctHeight>0</wp14:pctHeight>
              </wp14:sizeRelV>
            </wp:anchor>
          </w:drawing>
        </mc:Choice>
        <mc:Fallback>
          <w:pict>
            <v:rect w14:anchorId="6C297C91" id="Rectangle 8" o:spid="_x0000_s1026" style="position:absolute;margin-left:0;margin-top:.8pt;width:13.7pt;height:877.7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RDIw6QEAALgDAAAOAAAAZHJzL2Uyb0RvYy54bWysU9uO0zAQfUfiHyy/0zTdsqVR09WqZRHS&#10;cpEWPsB17MTC8Zix27R8PWOn263gDfFiZTzjM3POnKzujr1lB4XBgKt5OZlyppyExri25t+/Pbx5&#10;x1mIwjXCglM1P6nA79avX60GX6kZdGAbhYxAXKgGX/MuRl8VRZCd6kWYgFeOkhqwF5FCbIsGxUDo&#10;vS1m0+ltMQA2HkGqEOh2Oyb5OuNrrWT8onVQkdma02wxn5jPXTqL9UpULQrfGXkeQ/zDFL0wjppe&#10;oLYiCrZH8xdUbyRCAB0nEvoCtDZSZQ7Eppz+weapE15lLiRO8BeZwv+DlZ8PT/4rptGDfwT5IzAH&#10;m064Vt0jwtAp0VC7MglVDD5UlwcpCPSU7YZP0NBqxT5C1uCosU+AxI4ds9Sni9TqGJmky3Jxs1zS&#10;QiSlyrKc3y4oSj1E9fzcY4gfFPQsfdQcaZcZXhweQxxLn0vy+GBN82CszQG2u41FdhC09/fbxfZm&#10;ZEAsr8usS8UO0rMRMd1knolaclGodtCciCbCaB4yO310gL84G8g4NQ8/9wIVZ/ajI6mW5XyenJaD&#10;+dvFjAK8zuyuM8JJgqq5jMjZGGzi6M+9R9N21KvMtB3ck8DaZOovc53HJXtk8c5WTv67jnPVyw+3&#10;/g0AAP//AwBQSwMEFAAGAAgAAAAhACGgEljbAAAABgEAAA8AAABkcnMvZG93bnJldi54bWxMj8FO&#10;wzAQRO9I/IO1SNzohoomJcSpUAUcyomCCkc3XpKIeB3FThP+nuUEx9lZzbwpNrPr1ImG0HrWcL1I&#10;QBFX3rZca3h7fbxagwrRsDWdZ9LwTQE25flZYXLrJ36h0z7WSkI45EZDE2OfI4aqIWfCwvfE4n36&#10;wZkocqjRDmaScNfhMklSdKZlaWhMT9uGqq/96DR8YB8OOK6e33Geerd72N0+bVOtLy/m+ztQkeb4&#10;9wy/+IIOpTAd/cg2qE6DDIlyTUGJucxuQB1FZqssASwL/I9f/gAAAP//AwBQSwECLQAUAAYACAAA&#10;ACEAtoM4kv4AAADhAQAAEwAAAAAAAAAAAAAAAAAAAAAAW0NvbnRlbnRfVHlwZXNdLnhtbFBLAQIt&#10;ABQABgAIAAAAIQA4/SH/1gAAAJQBAAALAAAAAAAAAAAAAAAAAC8BAABfcmVscy8ucmVsc1BLAQIt&#10;ABQABgAIAAAAIQCgRDIw6QEAALgDAAAOAAAAAAAAAAAAAAAAAC4CAABkcnMvZTJvRG9jLnhtbFBL&#10;AQItABQABgAIAAAAIQAhoBJY2wAAAAYBAAAPAAAAAAAAAAAAAAAAAEMEAABkcnMvZG93bnJldi54&#10;bWxQSwUGAAAAAAQABADzAAAASwUAAAAA&#10;" fillcolor="#ed7d31" stroked="f">
              <w10:wrap anchorx="page" anchory="page"/>
            </v:rect>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F612059"/>
    <w:multiLevelType w:val="hybridMultilevel"/>
    <w:tmpl w:val="749AB60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10E97303"/>
    <w:multiLevelType w:val="hybridMultilevel"/>
    <w:tmpl w:val="278A61B8"/>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2" w15:restartNumberingAfterBreak="0">
    <w:nsid w:val="11232223"/>
    <w:multiLevelType w:val="hybridMultilevel"/>
    <w:tmpl w:val="6986A196"/>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3" w15:restartNumberingAfterBreak="0">
    <w:nsid w:val="13B41200"/>
    <w:multiLevelType w:val="hybridMultilevel"/>
    <w:tmpl w:val="2222CB78"/>
    <w:lvl w:ilvl="0" w:tplc="87900048">
      <w:start w:val="87"/>
      <w:numFmt w:val="bullet"/>
      <w:lvlText w:val="-"/>
      <w:lvlJc w:val="left"/>
      <w:pPr>
        <w:ind w:left="720" w:hanging="360"/>
      </w:pPr>
      <w:rPr>
        <w:rFonts w:ascii="Century Gothic" w:eastAsiaTheme="minorHAnsi" w:hAnsi="Century Gothic" w:cstheme="minorBid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158830C0"/>
    <w:multiLevelType w:val="hybridMultilevel"/>
    <w:tmpl w:val="077A1D00"/>
    <w:lvl w:ilvl="0" w:tplc="A306BD96">
      <w:start w:val="3"/>
      <w:numFmt w:val="bullet"/>
      <w:lvlText w:val="-"/>
      <w:lvlJc w:val="left"/>
      <w:pPr>
        <w:ind w:left="720" w:hanging="360"/>
      </w:pPr>
      <w:rPr>
        <w:rFonts w:ascii="Calibri" w:eastAsia="Times New Roman" w:hAnsi="Calibri" w:cs="Calibri" w:hint="default"/>
        <w:b/>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19700BEF"/>
    <w:multiLevelType w:val="hybridMultilevel"/>
    <w:tmpl w:val="C0089084"/>
    <w:lvl w:ilvl="0" w:tplc="08090001">
      <w:start w:val="1"/>
      <w:numFmt w:val="bullet"/>
      <w:lvlText w:val=""/>
      <w:lvlJc w:val="left"/>
      <w:pPr>
        <w:ind w:left="720" w:hanging="360"/>
      </w:pPr>
      <w:rPr>
        <w:rFonts w:ascii="Symbol" w:hAnsi="Symbol"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 w15:restartNumberingAfterBreak="0">
    <w:nsid w:val="1E1D6CE7"/>
    <w:multiLevelType w:val="hybridMultilevel"/>
    <w:tmpl w:val="435A5AB2"/>
    <w:lvl w:ilvl="0" w:tplc="23B4FCC8">
      <w:numFmt w:val="bullet"/>
      <w:lvlText w:val="•"/>
      <w:lvlJc w:val="left"/>
      <w:pPr>
        <w:ind w:left="720" w:hanging="360"/>
      </w:pPr>
      <w:rPr>
        <w:rFonts w:ascii="Aptos" w:eastAsiaTheme="minorHAnsi" w:hAnsi="Aptos" w:cstheme="minorBid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21E3388D"/>
    <w:multiLevelType w:val="hybridMultilevel"/>
    <w:tmpl w:val="1464AFF0"/>
    <w:lvl w:ilvl="0" w:tplc="23B4FCC8">
      <w:numFmt w:val="bullet"/>
      <w:lvlText w:val="•"/>
      <w:lvlJc w:val="left"/>
      <w:pPr>
        <w:ind w:left="720" w:hanging="360"/>
      </w:pPr>
      <w:rPr>
        <w:rFonts w:ascii="Aptos" w:eastAsiaTheme="minorHAnsi" w:hAnsi="Aptos" w:cstheme="minorBid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223A3345"/>
    <w:multiLevelType w:val="hybridMultilevel"/>
    <w:tmpl w:val="6D40A428"/>
    <w:lvl w:ilvl="0" w:tplc="2D883CC6">
      <w:start w:val="1"/>
      <w:numFmt w:val="decimal"/>
      <w:pStyle w:val="Heading3"/>
      <w:lvlText w:val="Appendix %1"/>
      <w:lvlJc w:val="left"/>
      <w:pPr>
        <w:ind w:left="1779" w:hanging="360"/>
      </w:pPr>
      <w:rPr>
        <w:rFonts w:hint="default"/>
        <w:color w:val="2F5496" w:themeColor="accent1" w:themeShade="BF"/>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9" w15:restartNumberingAfterBreak="0">
    <w:nsid w:val="23890A94"/>
    <w:multiLevelType w:val="hybridMultilevel"/>
    <w:tmpl w:val="06F6485C"/>
    <w:lvl w:ilvl="0" w:tplc="0809000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0" w15:restartNumberingAfterBreak="0">
    <w:nsid w:val="25EB6B87"/>
    <w:multiLevelType w:val="hybridMultilevel"/>
    <w:tmpl w:val="BE2AEB7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2B521C0C"/>
    <w:multiLevelType w:val="multilevel"/>
    <w:tmpl w:val="4A8891CA"/>
    <w:lvl w:ilvl="0">
      <w:start w:val="1"/>
      <w:numFmt w:val="decimal"/>
      <w:lvlText w:val="%1."/>
      <w:lvlJc w:val="left"/>
      <w:pPr>
        <w:tabs>
          <w:tab w:val="num" w:pos="720"/>
        </w:tabs>
        <w:ind w:left="720" w:hanging="360"/>
      </w:pPr>
    </w:lvl>
    <w:lvl w:ilvl="1">
      <w:start w:val="1"/>
      <w:numFmt w:val="decimal"/>
      <w:lvlText w:val="%2."/>
      <w:lvlJc w:val="left"/>
      <w:pPr>
        <w:tabs>
          <w:tab w:val="num" w:pos="1440"/>
        </w:tabs>
        <w:ind w:left="1440" w:hanging="360"/>
      </w:pPr>
    </w:lvl>
    <w:lvl w:ilvl="2">
      <w:start w:val="1"/>
      <w:numFmt w:val="decimal"/>
      <w:lvlText w:val="%3."/>
      <w:lvlJc w:val="left"/>
      <w:pPr>
        <w:tabs>
          <w:tab w:val="num" w:pos="2160"/>
        </w:tabs>
        <w:ind w:left="2160" w:hanging="360"/>
      </w:pPr>
    </w:lvl>
    <w:lvl w:ilvl="3">
      <w:start w:val="1"/>
      <w:numFmt w:val="decimal"/>
      <w:lvlText w:val="%4."/>
      <w:lvlJc w:val="left"/>
      <w:pPr>
        <w:tabs>
          <w:tab w:val="num" w:pos="2880"/>
        </w:tabs>
        <w:ind w:left="2880" w:hanging="360"/>
      </w:pPr>
    </w:lvl>
    <w:lvl w:ilvl="4">
      <w:start w:val="1"/>
      <w:numFmt w:val="decimal"/>
      <w:lvlText w:val="%5."/>
      <w:lvlJc w:val="left"/>
      <w:pPr>
        <w:tabs>
          <w:tab w:val="num" w:pos="3600"/>
        </w:tabs>
        <w:ind w:left="3600" w:hanging="360"/>
      </w:pPr>
    </w:lvl>
    <w:lvl w:ilvl="5">
      <w:start w:val="1"/>
      <w:numFmt w:val="decimal"/>
      <w:lvlText w:val="%6."/>
      <w:lvlJc w:val="left"/>
      <w:pPr>
        <w:tabs>
          <w:tab w:val="num" w:pos="4320"/>
        </w:tabs>
        <w:ind w:left="4320" w:hanging="360"/>
      </w:pPr>
    </w:lvl>
    <w:lvl w:ilvl="6">
      <w:start w:val="1"/>
      <w:numFmt w:val="decimal"/>
      <w:lvlText w:val="%7."/>
      <w:lvlJc w:val="left"/>
      <w:pPr>
        <w:tabs>
          <w:tab w:val="num" w:pos="5040"/>
        </w:tabs>
        <w:ind w:left="5040" w:hanging="360"/>
      </w:pPr>
    </w:lvl>
    <w:lvl w:ilvl="7">
      <w:start w:val="1"/>
      <w:numFmt w:val="decimal"/>
      <w:lvlText w:val="%8."/>
      <w:lvlJc w:val="left"/>
      <w:pPr>
        <w:tabs>
          <w:tab w:val="num" w:pos="5760"/>
        </w:tabs>
        <w:ind w:left="5760" w:hanging="360"/>
      </w:pPr>
    </w:lvl>
    <w:lvl w:ilvl="8">
      <w:start w:val="1"/>
      <w:numFmt w:val="decimal"/>
      <w:lvlText w:val="%9."/>
      <w:lvlJc w:val="left"/>
      <w:pPr>
        <w:tabs>
          <w:tab w:val="num" w:pos="6480"/>
        </w:tabs>
        <w:ind w:left="6480" w:hanging="360"/>
      </w:pPr>
    </w:lvl>
  </w:abstractNum>
  <w:abstractNum w:abstractNumId="12" w15:restartNumberingAfterBreak="0">
    <w:nsid w:val="303174EC"/>
    <w:multiLevelType w:val="hybridMultilevel"/>
    <w:tmpl w:val="A712F8E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304454AC"/>
    <w:multiLevelType w:val="hybridMultilevel"/>
    <w:tmpl w:val="C2524DC2"/>
    <w:lvl w:ilvl="0" w:tplc="06F685EA">
      <w:start w:val="91"/>
      <w:numFmt w:val="bullet"/>
      <w:lvlText w:val="-"/>
      <w:lvlJc w:val="left"/>
      <w:pPr>
        <w:ind w:left="420" w:hanging="360"/>
      </w:pPr>
      <w:rPr>
        <w:rFonts w:ascii="Century Gothic" w:eastAsia="Calibri" w:hAnsi="Century Gothic" w:cs="Times New Roman" w:hint="default"/>
        <w:i/>
      </w:rPr>
    </w:lvl>
    <w:lvl w:ilvl="1" w:tplc="08090003" w:tentative="1">
      <w:start w:val="1"/>
      <w:numFmt w:val="bullet"/>
      <w:lvlText w:val="o"/>
      <w:lvlJc w:val="left"/>
      <w:pPr>
        <w:ind w:left="1140" w:hanging="360"/>
      </w:pPr>
      <w:rPr>
        <w:rFonts w:ascii="Courier New" w:hAnsi="Courier New" w:cs="Courier New" w:hint="default"/>
      </w:rPr>
    </w:lvl>
    <w:lvl w:ilvl="2" w:tplc="08090005" w:tentative="1">
      <w:start w:val="1"/>
      <w:numFmt w:val="bullet"/>
      <w:lvlText w:val=""/>
      <w:lvlJc w:val="left"/>
      <w:pPr>
        <w:ind w:left="1860" w:hanging="360"/>
      </w:pPr>
      <w:rPr>
        <w:rFonts w:ascii="Wingdings" w:hAnsi="Wingdings" w:hint="default"/>
      </w:rPr>
    </w:lvl>
    <w:lvl w:ilvl="3" w:tplc="08090001" w:tentative="1">
      <w:start w:val="1"/>
      <w:numFmt w:val="bullet"/>
      <w:lvlText w:val=""/>
      <w:lvlJc w:val="left"/>
      <w:pPr>
        <w:ind w:left="2580" w:hanging="360"/>
      </w:pPr>
      <w:rPr>
        <w:rFonts w:ascii="Symbol" w:hAnsi="Symbol" w:hint="default"/>
      </w:rPr>
    </w:lvl>
    <w:lvl w:ilvl="4" w:tplc="08090003" w:tentative="1">
      <w:start w:val="1"/>
      <w:numFmt w:val="bullet"/>
      <w:lvlText w:val="o"/>
      <w:lvlJc w:val="left"/>
      <w:pPr>
        <w:ind w:left="3300" w:hanging="360"/>
      </w:pPr>
      <w:rPr>
        <w:rFonts w:ascii="Courier New" w:hAnsi="Courier New" w:cs="Courier New" w:hint="default"/>
      </w:rPr>
    </w:lvl>
    <w:lvl w:ilvl="5" w:tplc="08090005" w:tentative="1">
      <w:start w:val="1"/>
      <w:numFmt w:val="bullet"/>
      <w:lvlText w:val=""/>
      <w:lvlJc w:val="left"/>
      <w:pPr>
        <w:ind w:left="4020" w:hanging="360"/>
      </w:pPr>
      <w:rPr>
        <w:rFonts w:ascii="Wingdings" w:hAnsi="Wingdings" w:hint="default"/>
      </w:rPr>
    </w:lvl>
    <w:lvl w:ilvl="6" w:tplc="08090001" w:tentative="1">
      <w:start w:val="1"/>
      <w:numFmt w:val="bullet"/>
      <w:lvlText w:val=""/>
      <w:lvlJc w:val="left"/>
      <w:pPr>
        <w:ind w:left="4740" w:hanging="360"/>
      </w:pPr>
      <w:rPr>
        <w:rFonts w:ascii="Symbol" w:hAnsi="Symbol" w:hint="default"/>
      </w:rPr>
    </w:lvl>
    <w:lvl w:ilvl="7" w:tplc="08090003" w:tentative="1">
      <w:start w:val="1"/>
      <w:numFmt w:val="bullet"/>
      <w:lvlText w:val="o"/>
      <w:lvlJc w:val="left"/>
      <w:pPr>
        <w:ind w:left="5460" w:hanging="360"/>
      </w:pPr>
      <w:rPr>
        <w:rFonts w:ascii="Courier New" w:hAnsi="Courier New" w:cs="Courier New" w:hint="default"/>
      </w:rPr>
    </w:lvl>
    <w:lvl w:ilvl="8" w:tplc="08090005" w:tentative="1">
      <w:start w:val="1"/>
      <w:numFmt w:val="bullet"/>
      <w:lvlText w:val=""/>
      <w:lvlJc w:val="left"/>
      <w:pPr>
        <w:ind w:left="6180" w:hanging="360"/>
      </w:pPr>
      <w:rPr>
        <w:rFonts w:ascii="Wingdings" w:hAnsi="Wingdings" w:hint="default"/>
      </w:rPr>
    </w:lvl>
  </w:abstractNum>
  <w:abstractNum w:abstractNumId="14" w15:restartNumberingAfterBreak="0">
    <w:nsid w:val="30E879FF"/>
    <w:multiLevelType w:val="hybridMultilevel"/>
    <w:tmpl w:val="E03A8E6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354B4ADA"/>
    <w:multiLevelType w:val="multilevel"/>
    <w:tmpl w:val="08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6" w15:restartNumberingAfterBreak="0">
    <w:nsid w:val="382D5F68"/>
    <w:multiLevelType w:val="hybridMultilevel"/>
    <w:tmpl w:val="5858B984"/>
    <w:lvl w:ilvl="0" w:tplc="A306BD96">
      <w:start w:val="3"/>
      <w:numFmt w:val="bullet"/>
      <w:lvlText w:val="-"/>
      <w:lvlJc w:val="left"/>
      <w:pPr>
        <w:ind w:left="720" w:hanging="360"/>
      </w:pPr>
      <w:rPr>
        <w:rFonts w:ascii="Calibri" w:eastAsia="Times New Roman" w:hAnsi="Calibri" w:cs="Calibri" w:hint="default"/>
        <w:b/>
      </w:rPr>
    </w:lvl>
    <w:lvl w:ilvl="1" w:tplc="23B4FCC8">
      <w:numFmt w:val="bullet"/>
      <w:lvlText w:val="•"/>
      <w:lvlJc w:val="left"/>
      <w:pPr>
        <w:ind w:left="720" w:hanging="360"/>
      </w:pPr>
      <w:rPr>
        <w:rFonts w:ascii="Aptos" w:eastAsiaTheme="minorHAnsi" w:hAnsi="Aptos" w:cstheme="minorBidi" w:hint="default"/>
      </w:rPr>
    </w:lvl>
    <w:lvl w:ilvl="2" w:tplc="FFFFFFFF">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7" w15:restartNumberingAfterBreak="0">
    <w:nsid w:val="3F8A6010"/>
    <w:multiLevelType w:val="hybridMultilevel"/>
    <w:tmpl w:val="2E0AB71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450F1D59"/>
    <w:multiLevelType w:val="hybridMultilevel"/>
    <w:tmpl w:val="448AE64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48F34B19"/>
    <w:multiLevelType w:val="hybridMultilevel"/>
    <w:tmpl w:val="D12ADED6"/>
    <w:lvl w:ilvl="0" w:tplc="89CCDDFC">
      <w:start w:val="5"/>
      <w:numFmt w:val="bullet"/>
      <w:lvlText w:val="-"/>
      <w:lvlJc w:val="left"/>
      <w:pPr>
        <w:ind w:left="720" w:hanging="360"/>
      </w:pPr>
      <w:rPr>
        <w:rFonts w:ascii="Century Gothic" w:eastAsiaTheme="minorHAnsi" w:hAnsi="Century Gothic" w:cstheme="minorBid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48F806BA"/>
    <w:multiLevelType w:val="multilevel"/>
    <w:tmpl w:val="8A52E7B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1" w15:restartNumberingAfterBreak="0">
    <w:nsid w:val="49EE6D4C"/>
    <w:multiLevelType w:val="hybridMultilevel"/>
    <w:tmpl w:val="20A6E444"/>
    <w:lvl w:ilvl="0" w:tplc="87900048">
      <w:start w:val="5"/>
      <w:numFmt w:val="bullet"/>
      <w:lvlText w:val="-"/>
      <w:lvlJc w:val="left"/>
      <w:pPr>
        <w:ind w:left="420" w:hanging="360"/>
      </w:pPr>
      <w:rPr>
        <w:rFonts w:ascii="Century Gothic" w:eastAsiaTheme="minorHAnsi" w:hAnsi="Century Gothic" w:cstheme="minorBidi" w:hint="default"/>
      </w:rPr>
    </w:lvl>
    <w:lvl w:ilvl="1" w:tplc="08090003" w:tentative="1">
      <w:start w:val="1"/>
      <w:numFmt w:val="bullet"/>
      <w:lvlText w:val="o"/>
      <w:lvlJc w:val="left"/>
      <w:pPr>
        <w:ind w:left="1140" w:hanging="360"/>
      </w:pPr>
      <w:rPr>
        <w:rFonts w:ascii="Courier New" w:hAnsi="Courier New" w:cs="Courier New" w:hint="default"/>
      </w:rPr>
    </w:lvl>
    <w:lvl w:ilvl="2" w:tplc="08090005" w:tentative="1">
      <w:start w:val="1"/>
      <w:numFmt w:val="bullet"/>
      <w:lvlText w:val=""/>
      <w:lvlJc w:val="left"/>
      <w:pPr>
        <w:ind w:left="1860" w:hanging="360"/>
      </w:pPr>
      <w:rPr>
        <w:rFonts w:ascii="Wingdings" w:hAnsi="Wingdings" w:hint="default"/>
      </w:rPr>
    </w:lvl>
    <w:lvl w:ilvl="3" w:tplc="08090001" w:tentative="1">
      <w:start w:val="1"/>
      <w:numFmt w:val="bullet"/>
      <w:lvlText w:val=""/>
      <w:lvlJc w:val="left"/>
      <w:pPr>
        <w:ind w:left="2580" w:hanging="360"/>
      </w:pPr>
      <w:rPr>
        <w:rFonts w:ascii="Symbol" w:hAnsi="Symbol" w:hint="default"/>
      </w:rPr>
    </w:lvl>
    <w:lvl w:ilvl="4" w:tplc="08090003" w:tentative="1">
      <w:start w:val="1"/>
      <w:numFmt w:val="bullet"/>
      <w:lvlText w:val="o"/>
      <w:lvlJc w:val="left"/>
      <w:pPr>
        <w:ind w:left="3300" w:hanging="360"/>
      </w:pPr>
      <w:rPr>
        <w:rFonts w:ascii="Courier New" w:hAnsi="Courier New" w:cs="Courier New" w:hint="default"/>
      </w:rPr>
    </w:lvl>
    <w:lvl w:ilvl="5" w:tplc="08090005" w:tentative="1">
      <w:start w:val="1"/>
      <w:numFmt w:val="bullet"/>
      <w:lvlText w:val=""/>
      <w:lvlJc w:val="left"/>
      <w:pPr>
        <w:ind w:left="4020" w:hanging="360"/>
      </w:pPr>
      <w:rPr>
        <w:rFonts w:ascii="Wingdings" w:hAnsi="Wingdings" w:hint="default"/>
      </w:rPr>
    </w:lvl>
    <w:lvl w:ilvl="6" w:tplc="08090001" w:tentative="1">
      <w:start w:val="1"/>
      <w:numFmt w:val="bullet"/>
      <w:lvlText w:val=""/>
      <w:lvlJc w:val="left"/>
      <w:pPr>
        <w:ind w:left="4740" w:hanging="360"/>
      </w:pPr>
      <w:rPr>
        <w:rFonts w:ascii="Symbol" w:hAnsi="Symbol" w:hint="default"/>
      </w:rPr>
    </w:lvl>
    <w:lvl w:ilvl="7" w:tplc="08090003" w:tentative="1">
      <w:start w:val="1"/>
      <w:numFmt w:val="bullet"/>
      <w:lvlText w:val="o"/>
      <w:lvlJc w:val="left"/>
      <w:pPr>
        <w:ind w:left="5460" w:hanging="360"/>
      </w:pPr>
      <w:rPr>
        <w:rFonts w:ascii="Courier New" w:hAnsi="Courier New" w:cs="Courier New" w:hint="default"/>
      </w:rPr>
    </w:lvl>
    <w:lvl w:ilvl="8" w:tplc="08090005" w:tentative="1">
      <w:start w:val="1"/>
      <w:numFmt w:val="bullet"/>
      <w:lvlText w:val=""/>
      <w:lvlJc w:val="left"/>
      <w:pPr>
        <w:ind w:left="6180" w:hanging="360"/>
      </w:pPr>
      <w:rPr>
        <w:rFonts w:ascii="Wingdings" w:hAnsi="Wingdings" w:hint="default"/>
      </w:rPr>
    </w:lvl>
  </w:abstractNum>
  <w:abstractNum w:abstractNumId="22" w15:restartNumberingAfterBreak="0">
    <w:nsid w:val="50C553B2"/>
    <w:multiLevelType w:val="hybridMultilevel"/>
    <w:tmpl w:val="E904E920"/>
    <w:lvl w:ilvl="0" w:tplc="1E96A852">
      <w:start w:val="44"/>
      <w:numFmt w:val="bullet"/>
      <w:lvlText w:val="-"/>
      <w:lvlJc w:val="left"/>
      <w:pPr>
        <w:ind w:left="720" w:hanging="360"/>
      </w:pPr>
      <w:rPr>
        <w:rFonts w:ascii="Century Gothic" w:eastAsiaTheme="minorHAnsi" w:hAnsi="Century Gothic" w:cstheme="minorBid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50E5208E"/>
    <w:multiLevelType w:val="multilevel"/>
    <w:tmpl w:val="0809001F"/>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4" w15:restartNumberingAfterBreak="0">
    <w:nsid w:val="51AA360F"/>
    <w:multiLevelType w:val="hybridMultilevel"/>
    <w:tmpl w:val="FE5A7B2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5C433970"/>
    <w:multiLevelType w:val="multilevel"/>
    <w:tmpl w:val="B916051A"/>
    <w:lvl w:ilvl="0">
      <w:start w:val="1"/>
      <w:numFmt w:val="bullet"/>
      <w:lvlText w:val=""/>
      <w:lvlJc w:val="left"/>
      <w:pPr>
        <w:tabs>
          <w:tab w:val="num" w:pos="720"/>
        </w:tabs>
        <w:ind w:left="720" w:hanging="360"/>
      </w:pPr>
      <w:rPr>
        <w:rFonts w:ascii="Symbol" w:hAnsi="Symbol" w:hint="default"/>
      </w:rPr>
    </w:lvl>
    <w:lvl w:ilvl="1">
      <w:start w:val="1"/>
      <w:numFmt w:val="decimal"/>
      <w:lvlText w:val="%2."/>
      <w:lvlJc w:val="left"/>
      <w:pPr>
        <w:tabs>
          <w:tab w:val="num" w:pos="1440"/>
        </w:tabs>
        <w:ind w:left="1440" w:hanging="360"/>
      </w:pPr>
    </w:lvl>
    <w:lvl w:ilvl="2">
      <w:start w:val="1"/>
      <w:numFmt w:val="decimal"/>
      <w:lvlText w:val="%3."/>
      <w:lvlJc w:val="left"/>
      <w:pPr>
        <w:tabs>
          <w:tab w:val="num" w:pos="2160"/>
        </w:tabs>
        <w:ind w:left="2160" w:hanging="360"/>
      </w:pPr>
    </w:lvl>
    <w:lvl w:ilvl="3">
      <w:start w:val="1"/>
      <w:numFmt w:val="decimal"/>
      <w:lvlText w:val="%4."/>
      <w:lvlJc w:val="left"/>
      <w:pPr>
        <w:tabs>
          <w:tab w:val="num" w:pos="2880"/>
        </w:tabs>
        <w:ind w:left="2880" w:hanging="360"/>
      </w:pPr>
    </w:lvl>
    <w:lvl w:ilvl="4">
      <w:start w:val="1"/>
      <w:numFmt w:val="decimal"/>
      <w:lvlText w:val="%5."/>
      <w:lvlJc w:val="left"/>
      <w:pPr>
        <w:tabs>
          <w:tab w:val="num" w:pos="3600"/>
        </w:tabs>
        <w:ind w:left="3600" w:hanging="360"/>
      </w:pPr>
    </w:lvl>
    <w:lvl w:ilvl="5">
      <w:start w:val="1"/>
      <w:numFmt w:val="decimal"/>
      <w:lvlText w:val="%6."/>
      <w:lvlJc w:val="left"/>
      <w:pPr>
        <w:tabs>
          <w:tab w:val="num" w:pos="4320"/>
        </w:tabs>
        <w:ind w:left="4320" w:hanging="360"/>
      </w:pPr>
    </w:lvl>
    <w:lvl w:ilvl="6">
      <w:start w:val="1"/>
      <w:numFmt w:val="decimal"/>
      <w:lvlText w:val="%7."/>
      <w:lvlJc w:val="left"/>
      <w:pPr>
        <w:tabs>
          <w:tab w:val="num" w:pos="5040"/>
        </w:tabs>
        <w:ind w:left="5040" w:hanging="360"/>
      </w:pPr>
    </w:lvl>
    <w:lvl w:ilvl="7">
      <w:start w:val="1"/>
      <w:numFmt w:val="decimal"/>
      <w:lvlText w:val="%8."/>
      <w:lvlJc w:val="left"/>
      <w:pPr>
        <w:tabs>
          <w:tab w:val="num" w:pos="5760"/>
        </w:tabs>
        <w:ind w:left="5760" w:hanging="360"/>
      </w:pPr>
    </w:lvl>
    <w:lvl w:ilvl="8">
      <w:start w:val="1"/>
      <w:numFmt w:val="decimal"/>
      <w:lvlText w:val="%9."/>
      <w:lvlJc w:val="left"/>
      <w:pPr>
        <w:tabs>
          <w:tab w:val="num" w:pos="6480"/>
        </w:tabs>
        <w:ind w:left="6480" w:hanging="360"/>
      </w:pPr>
    </w:lvl>
  </w:abstractNum>
  <w:abstractNum w:abstractNumId="26" w15:restartNumberingAfterBreak="0">
    <w:nsid w:val="5DB370FA"/>
    <w:multiLevelType w:val="hybridMultilevel"/>
    <w:tmpl w:val="FADA11B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7" w15:restartNumberingAfterBreak="0">
    <w:nsid w:val="5E582384"/>
    <w:multiLevelType w:val="hybridMultilevel"/>
    <w:tmpl w:val="733E6DE4"/>
    <w:lvl w:ilvl="0" w:tplc="9E629CD4">
      <w:numFmt w:val="bullet"/>
      <w:lvlText w:val="–"/>
      <w:lvlJc w:val="left"/>
      <w:pPr>
        <w:ind w:left="720" w:hanging="360"/>
      </w:pPr>
      <w:rPr>
        <w:rFonts w:ascii="Arial" w:hAnsi="Arial" w:hint="default"/>
        <w:color w:val="2F5496" w:themeColor="accent1" w:themeShade="BF"/>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5EA05E37"/>
    <w:multiLevelType w:val="hybridMultilevel"/>
    <w:tmpl w:val="4CE44C7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9" w15:restartNumberingAfterBreak="0">
    <w:nsid w:val="5F6C6CDA"/>
    <w:multiLevelType w:val="hybridMultilevel"/>
    <w:tmpl w:val="6BFE868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0" w15:restartNumberingAfterBreak="0">
    <w:nsid w:val="69495FAF"/>
    <w:multiLevelType w:val="hybridMultilevel"/>
    <w:tmpl w:val="05DC29FC"/>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31" w15:restartNumberingAfterBreak="0">
    <w:nsid w:val="6B586E2C"/>
    <w:multiLevelType w:val="hybridMultilevel"/>
    <w:tmpl w:val="DFA41BF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6D4C5398"/>
    <w:multiLevelType w:val="hybridMultilevel"/>
    <w:tmpl w:val="8FAA0862"/>
    <w:lvl w:ilvl="0" w:tplc="E0D8814A">
      <w:start w:val="44"/>
      <w:numFmt w:val="bullet"/>
      <w:lvlText w:val="-"/>
      <w:lvlJc w:val="left"/>
      <w:pPr>
        <w:ind w:left="720" w:hanging="360"/>
      </w:pPr>
      <w:rPr>
        <w:rFonts w:ascii="Century Gothic" w:eastAsiaTheme="minorHAnsi" w:hAnsi="Century Gothic" w:cstheme="minorBid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3" w15:restartNumberingAfterBreak="0">
    <w:nsid w:val="6F304EFE"/>
    <w:multiLevelType w:val="hybridMultilevel"/>
    <w:tmpl w:val="46582B36"/>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4" w15:restartNumberingAfterBreak="0">
    <w:nsid w:val="7818766A"/>
    <w:multiLevelType w:val="hybridMultilevel"/>
    <w:tmpl w:val="1F22B82A"/>
    <w:lvl w:ilvl="0" w:tplc="08090017">
      <w:start w:val="1"/>
      <w:numFmt w:val="lowerLetter"/>
      <w:lvlText w:val="%1)"/>
      <w:lvlJc w:val="left"/>
      <w:pPr>
        <w:ind w:left="360" w:hanging="360"/>
      </w:p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35" w15:restartNumberingAfterBreak="0">
    <w:nsid w:val="7EF011EA"/>
    <w:multiLevelType w:val="hybridMultilevel"/>
    <w:tmpl w:val="C88E7ED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1800488813">
    <w:abstractNumId w:val="16"/>
  </w:num>
  <w:num w:numId="2" w16cid:durableId="281228627">
    <w:abstractNumId w:val="15"/>
  </w:num>
  <w:num w:numId="3" w16cid:durableId="646057738">
    <w:abstractNumId w:val="8"/>
  </w:num>
  <w:num w:numId="4" w16cid:durableId="1713381747">
    <w:abstractNumId w:val="8"/>
  </w:num>
  <w:num w:numId="5" w16cid:durableId="938634906">
    <w:abstractNumId w:val="8"/>
  </w:num>
  <w:num w:numId="6" w16cid:durableId="1746608151">
    <w:abstractNumId w:val="8"/>
  </w:num>
  <w:num w:numId="7" w16cid:durableId="1744403934">
    <w:abstractNumId w:val="0"/>
  </w:num>
  <w:num w:numId="8" w16cid:durableId="1085759354">
    <w:abstractNumId w:val="6"/>
  </w:num>
  <w:num w:numId="9" w16cid:durableId="1746488599">
    <w:abstractNumId w:val="7"/>
  </w:num>
  <w:num w:numId="10" w16cid:durableId="1090077154">
    <w:abstractNumId w:val="21"/>
  </w:num>
  <w:num w:numId="11" w16cid:durableId="1895579039">
    <w:abstractNumId w:val="19"/>
  </w:num>
  <w:num w:numId="12" w16cid:durableId="1550192410">
    <w:abstractNumId w:val="13"/>
  </w:num>
  <w:num w:numId="13" w16cid:durableId="1556812483">
    <w:abstractNumId w:val="32"/>
  </w:num>
  <w:num w:numId="14" w16cid:durableId="1493642589">
    <w:abstractNumId w:val="22"/>
  </w:num>
  <w:num w:numId="15" w16cid:durableId="858391555">
    <w:abstractNumId w:val="3"/>
  </w:num>
  <w:num w:numId="16" w16cid:durableId="1985112957">
    <w:abstractNumId w:val="27"/>
  </w:num>
  <w:num w:numId="17" w16cid:durableId="1620379708">
    <w:abstractNumId w:val="8"/>
  </w:num>
  <w:num w:numId="18" w16cid:durableId="1091119931">
    <w:abstractNumId w:val="8"/>
    <w:lvlOverride w:ilvl="0">
      <w:startOverride w:val="1"/>
    </w:lvlOverride>
  </w:num>
  <w:num w:numId="19" w16cid:durableId="1915428869">
    <w:abstractNumId w:val="8"/>
  </w:num>
  <w:num w:numId="20" w16cid:durableId="1776948244">
    <w:abstractNumId w:val="8"/>
  </w:num>
  <w:num w:numId="21" w16cid:durableId="1225917612">
    <w:abstractNumId w:val="26"/>
  </w:num>
  <w:num w:numId="22" w16cid:durableId="2030907831">
    <w:abstractNumId w:val="9"/>
  </w:num>
  <w:num w:numId="23" w16cid:durableId="1483735442">
    <w:abstractNumId w:val="31"/>
  </w:num>
  <w:num w:numId="24" w16cid:durableId="1096750775">
    <w:abstractNumId w:val="2"/>
  </w:num>
  <w:num w:numId="25" w16cid:durableId="1842504159">
    <w:abstractNumId w:val="30"/>
  </w:num>
  <w:num w:numId="26" w16cid:durableId="144708998">
    <w:abstractNumId w:val="29"/>
  </w:num>
  <w:num w:numId="27" w16cid:durableId="809980640">
    <w:abstractNumId w:val="10"/>
  </w:num>
  <w:num w:numId="28" w16cid:durableId="737554379">
    <w:abstractNumId w:val="14"/>
  </w:num>
  <w:num w:numId="29" w16cid:durableId="2022588388">
    <w:abstractNumId w:val="18"/>
  </w:num>
  <w:num w:numId="30" w16cid:durableId="6635960">
    <w:abstractNumId w:val="5"/>
  </w:num>
  <w:num w:numId="31" w16cid:durableId="1417484545">
    <w:abstractNumId w:val="35"/>
  </w:num>
  <w:num w:numId="32" w16cid:durableId="855844359">
    <w:abstractNumId w:val="23"/>
  </w:num>
  <w:num w:numId="33" w16cid:durableId="280723179">
    <w:abstractNumId w:val="17"/>
  </w:num>
  <w:num w:numId="34" w16cid:durableId="610936768">
    <w:abstractNumId w:val="12"/>
  </w:num>
  <w:num w:numId="35" w16cid:durableId="1732729531">
    <w:abstractNumId w:val="34"/>
  </w:num>
  <w:num w:numId="36" w16cid:durableId="342050316">
    <w:abstractNumId w:val="33"/>
  </w:num>
  <w:num w:numId="37" w16cid:durableId="432944785">
    <w:abstractNumId w:val="1"/>
  </w:num>
  <w:num w:numId="38" w16cid:durableId="1951467763">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217279998">
    <w:abstractNumId w:val="25"/>
  </w:num>
  <w:num w:numId="40" w16cid:durableId="475880833">
    <w:abstractNumId w:val="28"/>
  </w:num>
  <w:num w:numId="41" w16cid:durableId="1668051000">
    <w:abstractNumId w:val="24"/>
  </w:num>
  <w:num w:numId="42" w16cid:durableId="841050429">
    <w:abstractNumId w:val="4"/>
  </w:num>
  <w:num w:numId="43" w16cid:durableId="1402096682">
    <w:abstractNumId w:val="2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writeProtection w:recommended="1"/>
  <w:zoom w:percent="100"/>
  <w:defaultTabStop w:val="720"/>
  <w:characterSpacingControl w:val="doNotCompress"/>
  <w:hdrShapeDefaults>
    <o:shapedefaults v:ext="edit" spidmax="2050" fillcolor="#2e527c" stroke="f">
      <v:fill color="#2e527c"/>
      <v:stroke on="f"/>
    </o:shapedefaults>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829D1"/>
    <w:rsid w:val="00000079"/>
    <w:rsid w:val="0000010B"/>
    <w:rsid w:val="00000343"/>
    <w:rsid w:val="0000059D"/>
    <w:rsid w:val="00001906"/>
    <w:rsid w:val="00001B71"/>
    <w:rsid w:val="000029E6"/>
    <w:rsid w:val="0000349E"/>
    <w:rsid w:val="00003DC0"/>
    <w:rsid w:val="00003E8C"/>
    <w:rsid w:val="00003EDC"/>
    <w:rsid w:val="0000428E"/>
    <w:rsid w:val="000051A8"/>
    <w:rsid w:val="000054AC"/>
    <w:rsid w:val="0000624B"/>
    <w:rsid w:val="00006382"/>
    <w:rsid w:val="00006D05"/>
    <w:rsid w:val="000078DD"/>
    <w:rsid w:val="000109DC"/>
    <w:rsid w:val="00010FFB"/>
    <w:rsid w:val="000118A2"/>
    <w:rsid w:val="00011A0D"/>
    <w:rsid w:val="00011A32"/>
    <w:rsid w:val="000122ED"/>
    <w:rsid w:val="000125F8"/>
    <w:rsid w:val="000129C7"/>
    <w:rsid w:val="000132A9"/>
    <w:rsid w:val="00013900"/>
    <w:rsid w:val="000139F1"/>
    <w:rsid w:val="00013A6E"/>
    <w:rsid w:val="00013A8A"/>
    <w:rsid w:val="00014988"/>
    <w:rsid w:val="000153A1"/>
    <w:rsid w:val="0001563F"/>
    <w:rsid w:val="00015FD4"/>
    <w:rsid w:val="00016963"/>
    <w:rsid w:val="00020D57"/>
    <w:rsid w:val="000219C8"/>
    <w:rsid w:val="000232B7"/>
    <w:rsid w:val="0002459D"/>
    <w:rsid w:val="000246D0"/>
    <w:rsid w:val="00024D52"/>
    <w:rsid w:val="00026583"/>
    <w:rsid w:val="00030343"/>
    <w:rsid w:val="000309E0"/>
    <w:rsid w:val="00030DFA"/>
    <w:rsid w:val="000326E7"/>
    <w:rsid w:val="000335F6"/>
    <w:rsid w:val="00034B74"/>
    <w:rsid w:val="00034C16"/>
    <w:rsid w:val="00034D12"/>
    <w:rsid w:val="00034F01"/>
    <w:rsid w:val="000350DF"/>
    <w:rsid w:val="00035A12"/>
    <w:rsid w:val="00035C41"/>
    <w:rsid w:val="00035F30"/>
    <w:rsid w:val="0003622C"/>
    <w:rsid w:val="00040944"/>
    <w:rsid w:val="0004189E"/>
    <w:rsid w:val="00041E6D"/>
    <w:rsid w:val="0004293A"/>
    <w:rsid w:val="00042B44"/>
    <w:rsid w:val="00043267"/>
    <w:rsid w:val="00043AD3"/>
    <w:rsid w:val="00044374"/>
    <w:rsid w:val="000446AE"/>
    <w:rsid w:val="00044A7A"/>
    <w:rsid w:val="00044CAE"/>
    <w:rsid w:val="00045FEA"/>
    <w:rsid w:val="00046385"/>
    <w:rsid w:val="00046727"/>
    <w:rsid w:val="00047C52"/>
    <w:rsid w:val="00050C3B"/>
    <w:rsid w:val="00051917"/>
    <w:rsid w:val="000526CB"/>
    <w:rsid w:val="00052CC1"/>
    <w:rsid w:val="0005322B"/>
    <w:rsid w:val="00053401"/>
    <w:rsid w:val="00054D8B"/>
    <w:rsid w:val="00055087"/>
    <w:rsid w:val="00055196"/>
    <w:rsid w:val="0005567E"/>
    <w:rsid w:val="0005588A"/>
    <w:rsid w:val="00055A21"/>
    <w:rsid w:val="00055DED"/>
    <w:rsid w:val="00055FF8"/>
    <w:rsid w:val="00056A66"/>
    <w:rsid w:val="00056D72"/>
    <w:rsid w:val="000570BF"/>
    <w:rsid w:val="00057A7F"/>
    <w:rsid w:val="00057C95"/>
    <w:rsid w:val="00061BF5"/>
    <w:rsid w:val="00062331"/>
    <w:rsid w:val="000623EC"/>
    <w:rsid w:val="0006351B"/>
    <w:rsid w:val="00063677"/>
    <w:rsid w:val="000640A4"/>
    <w:rsid w:val="00066DC9"/>
    <w:rsid w:val="0006723D"/>
    <w:rsid w:val="000713E4"/>
    <w:rsid w:val="00072AE1"/>
    <w:rsid w:val="00073F44"/>
    <w:rsid w:val="00074035"/>
    <w:rsid w:val="00075920"/>
    <w:rsid w:val="00076D98"/>
    <w:rsid w:val="00080771"/>
    <w:rsid w:val="0008230D"/>
    <w:rsid w:val="0008264B"/>
    <w:rsid w:val="000838A0"/>
    <w:rsid w:val="00084AEF"/>
    <w:rsid w:val="00084B61"/>
    <w:rsid w:val="00084E13"/>
    <w:rsid w:val="00085447"/>
    <w:rsid w:val="00085BCD"/>
    <w:rsid w:val="00085FB1"/>
    <w:rsid w:val="0008642B"/>
    <w:rsid w:val="00086590"/>
    <w:rsid w:val="00086A51"/>
    <w:rsid w:val="0008751D"/>
    <w:rsid w:val="00087588"/>
    <w:rsid w:val="000901FC"/>
    <w:rsid w:val="00090DD2"/>
    <w:rsid w:val="00091138"/>
    <w:rsid w:val="000917D5"/>
    <w:rsid w:val="000918F8"/>
    <w:rsid w:val="00091A3D"/>
    <w:rsid w:val="0009367D"/>
    <w:rsid w:val="0009384D"/>
    <w:rsid w:val="0009420F"/>
    <w:rsid w:val="0009498A"/>
    <w:rsid w:val="00094FAB"/>
    <w:rsid w:val="000958F7"/>
    <w:rsid w:val="00095F74"/>
    <w:rsid w:val="000965C1"/>
    <w:rsid w:val="00097592"/>
    <w:rsid w:val="000979D5"/>
    <w:rsid w:val="000A00FC"/>
    <w:rsid w:val="000A10DC"/>
    <w:rsid w:val="000A2523"/>
    <w:rsid w:val="000A26B4"/>
    <w:rsid w:val="000A2E6D"/>
    <w:rsid w:val="000A343E"/>
    <w:rsid w:val="000A3449"/>
    <w:rsid w:val="000A3567"/>
    <w:rsid w:val="000A35F4"/>
    <w:rsid w:val="000A466C"/>
    <w:rsid w:val="000A4971"/>
    <w:rsid w:val="000A50E2"/>
    <w:rsid w:val="000A5A4A"/>
    <w:rsid w:val="000A7344"/>
    <w:rsid w:val="000A7535"/>
    <w:rsid w:val="000A78C1"/>
    <w:rsid w:val="000A7B06"/>
    <w:rsid w:val="000A7C0D"/>
    <w:rsid w:val="000B0808"/>
    <w:rsid w:val="000B0893"/>
    <w:rsid w:val="000B090E"/>
    <w:rsid w:val="000B12CD"/>
    <w:rsid w:val="000B1606"/>
    <w:rsid w:val="000B1C51"/>
    <w:rsid w:val="000B1F5D"/>
    <w:rsid w:val="000B2C50"/>
    <w:rsid w:val="000B3263"/>
    <w:rsid w:val="000B4367"/>
    <w:rsid w:val="000B4803"/>
    <w:rsid w:val="000B4AD2"/>
    <w:rsid w:val="000B4B1A"/>
    <w:rsid w:val="000B4D3E"/>
    <w:rsid w:val="000B517D"/>
    <w:rsid w:val="000B5C26"/>
    <w:rsid w:val="000B5DF0"/>
    <w:rsid w:val="000B63D7"/>
    <w:rsid w:val="000B67C0"/>
    <w:rsid w:val="000B695F"/>
    <w:rsid w:val="000B76CF"/>
    <w:rsid w:val="000C025A"/>
    <w:rsid w:val="000C05CC"/>
    <w:rsid w:val="000C14DB"/>
    <w:rsid w:val="000C211E"/>
    <w:rsid w:val="000C2172"/>
    <w:rsid w:val="000C2834"/>
    <w:rsid w:val="000C2AA3"/>
    <w:rsid w:val="000C2AAD"/>
    <w:rsid w:val="000C3F7C"/>
    <w:rsid w:val="000C4F70"/>
    <w:rsid w:val="000C76B1"/>
    <w:rsid w:val="000C76F6"/>
    <w:rsid w:val="000C7A53"/>
    <w:rsid w:val="000D0BD9"/>
    <w:rsid w:val="000D0EBC"/>
    <w:rsid w:val="000D0F4E"/>
    <w:rsid w:val="000D0FE3"/>
    <w:rsid w:val="000D1173"/>
    <w:rsid w:val="000D35CB"/>
    <w:rsid w:val="000D35FE"/>
    <w:rsid w:val="000D37F7"/>
    <w:rsid w:val="000D48E7"/>
    <w:rsid w:val="000D50D2"/>
    <w:rsid w:val="000D6021"/>
    <w:rsid w:val="000D6217"/>
    <w:rsid w:val="000D6598"/>
    <w:rsid w:val="000D66FA"/>
    <w:rsid w:val="000E0692"/>
    <w:rsid w:val="000E0700"/>
    <w:rsid w:val="000E095F"/>
    <w:rsid w:val="000E09AA"/>
    <w:rsid w:val="000E1A07"/>
    <w:rsid w:val="000E31A8"/>
    <w:rsid w:val="000E3311"/>
    <w:rsid w:val="000E39CA"/>
    <w:rsid w:val="000E3F4F"/>
    <w:rsid w:val="000E59DF"/>
    <w:rsid w:val="000E7A1D"/>
    <w:rsid w:val="000F021D"/>
    <w:rsid w:val="000F08E0"/>
    <w:rsid w:val="000F139A"/>
    <w:rsid w:val="000F1C8A"/>
    <w:rsid w:val="000F1C9F"/>
    <w:rsid w:val="000F23DF"/>
    <w:rsid w:val="000F347B"/>
    <w:rsid w:val="000F3CBE"/>
    <w:rsid w:val="000F516C"/>
    <w:rsid w:val="000F5394"/>
    <w:rsid w:val="000F70E2"/>
    <w:rsid w:val="00100F4B"/>
    <w:rsid w:val="001012C1"/>
    <w:rsid w:val="0010140D"/>
    <w:rsid w:val="00101E54"/>
    <w:rsid w:val="001026B6"/>
    <w:rsid w:val="00102721"/>
    <w:rsid w:val="001037E9"/>
    <w:rsid w:val="00103EF2"/>
    <w:rsid w:val="0010413F"/>
    <w:rsid w:val="001045A0"/>
    <w:rsid w:val="00104B12"/>
    <w:rsid w:val="00105773"/>
    <w:rsid w:val="00105852"/>
    <w:rsid w:val="00105C81"/>
    <w:rsid w:val="00105FDA"/>
    <w:rsid w:val="001060FE"/>
    <w:rsid w:val="00106E48"/>
    <w:rsid w:val="00107112"/>
    <w:rsid w:val="001105AD"/>
    <w:rsid w:val="001105EE"/>
    <w:rsid w:val="00111C43"/>
    <w:rsid w:val="001125BB"/>
    <w:rsid w:val="0011279C"/>
    <w:rsid w:val="0011285E"/>
    <w:rsid w:val="0011301F"/>
    <w:rsid w:val="0011506B"/>
    <w:rsid w:val="001154BA"/>
    <w:rsid w:val="0011592D"/>
    <w:rsid w:val="001159AC"/>
    <w:rsid w:val="00115A06"/>
    <w:rsid w:val="00115A9F"/>
    <w:rsid w:val="00115CED"/>
    <w:rsid w:val="00115F89"/>
    <w:rsid w:val="0011711A"/>
    <w:rsid w:val="00117179"/>
    <w:rsid w:val="00120C1A"/>
    <w:rsid w:val="00121080"/>
    <w:rsid w:val="00121B5A"/>
    <w:rsid w:val="00123697"/>
    <w:rsid w:val="0012478F"/>
    <w:rsid w:val="00124D02"/>
    <w:rsid w:val="00125D23"/>
    <w:rsid w:val="00127810"/>
    <w:rsid w:val="00127F73"/>
    <w:rsid w:val="00130FD3"/>
    <w:rsid w:val="001311CA"/>
    <w:rsid w:val="00131A82"/>
    <w:rsid w:val="00131CA8"/>
    <w:rsid w:val="001324CB"/>
    <w:rsid w:val="00132B0D"/>
    <w:rsid w:val="00132B51"/>
    <w:rsid w:val="00133CBB"/>
    <w:rsid w:val="00133EAD"/>
    <w:rsid w:val="001342CC"/>
    <w:rsid w:val="0013444E"/>
    <w:rsid w:val="00134D57"/>
    <w:rsid w:val="00134F13"/>
    <w:rsid w:val="001364C1"/>
    <w:rsid w:val="0013653D"/>
    <w:rsid w:val="00136831"/>
    <w:rsid w:val="001369B8"/>
    <w:rsid w:val="0013775B"/>
    <w:rsid w:val="0014129A"/>
    <w:rsid w:val="001416CC"/>
    <w:rsid w:val="00141E38"/>
    <w:rsid w:val="00142208"/>
    <w:rsid w:val="0014256E"/>
    <w:rsid w:val="00142691"/>
    <w:rsid w:val="00142C46"/>
    <w:rsid w:val="00144166"/>
    <w:rsid w:val="00144CF1"/>
    <w:rsid w:val="00144EF3"/>
    <w:rsid w:val="00145167"/>
    <w:rsid w:val="00145FCF"/>
    <w:rsid w:val="00146259"/>
    <w:rsid w:val="001464F5"/>
    <w:rsid w:val="00146B8B"/>
    <w:rsid w:val="00146CA1"/>
    <w:rsid w:val="001472F8"/>
    <w:rsid w:val="001479C0"/>
    <w:rsid w:val="00147C25"/>
    <w:rsid w:val="0015043D"/>
    <w:rsid w:val="00151866"/>
    <w:rsid w:val="00152B40"/>
    <w:rsid w:val="00152EA0"/>
    <w:rsid w:val="001532F3"/>
    <w:rsid w:val="00153864"/>
    <w:rsid w:val="0015499C"/>
    <w:rsid w:val="00156275"/>
    <w:rsid w:val="00156426"/>
    <w:rsid w:val="001565D2"/>
    <w:rsid w:val="00156E71"/>
    <w:rsid w:val="00157227"/>
    <w:rsid w:val="00160089"/>
    <w:rsid w:val="001607AB"/>
    <w:rsid w:val="00160F56"/>
    <w:rsid w:val="00161E6E"/>
    <w:rsid w:val="00161E81"/>
    <w:rsid w:val="00163462"/>
    <w:rsid w:val="00163691"/>
    <w:rsid w:val="0016408C"/>
    <w:rsid w:val="00164283"/>
    <w:rsid w:val="00164D6D"/>
    <w:rsid w:val="0016508A"/>
    <w:rsid w:val="0016540C"/>
    <w:rsid w:val="00165D19"/>
    <w:rsid w:val="00166969"/>
    <w:rsid w:val="001715B9"/>
    <w:rsid w:val="001718BF"/>
    <w:rsid w:val="0017241B"/>
    <w:rsid w:val="00172444"/>
    <w:rsid w:val="001725FE"/>
    <w:rsid w:val="001726BA"/>
    <w:rsid w:val="001744FF"/>
    <w:rsid w:val="00174F8A"/>
    <w:rsid w:val="0017541D"/>
    <w:rsid w:val="00175EC7"/>
    <w:rsid w:val="00176095"/>
    <w:rsid w:val="00180EF8"/>
    <w:rsid w:val="00181B8B"/>
    <w:rsid w:val="00181C30"/>
    <w:rsid w:val="0018228C"/>
    <w:rsid w:val="001833C2"/>
    <w:rsid w:val="00183F9A"/>
    <w:rsid w:val="00184589"/>
    <w:rsid w:val="00184A61"/>
    <w:rsid w:val="0018567D"/>
    <w:rsid w:val="001862B3"/>
    <w:rsid w:val="00186DD7"/>
    <w:rsid w:val="001878F6"/>
    <w:rsid w:val="00190682"/>
    <w:rsid w:val="001917D2"/>
    <w:rsid w:val="00191BFE"/>
    <w:rsid w:val="00191F18"/>
    <w:rsid w:val="00191FE3"/>
    <w:rsid w:val="00192200"/>
    <w:rsid w:val="00192DB7"/>
    <w:rsid w:val="00194B23"/>
    <w:rsid w:val="0019505F"/>
    <w:rsid w:val="0019552E"/>
    <w:rsid w:val="00195649"/>
    <w:rsid w:val="0019585D"/>
    <w:rsid w:val="0019594E"/>
    <w:rsid w:val="00195DA0"/>
    <w:rsid w:val="00196B10"/>
    <w:rsid w:val="00196ECF"/>
    <w:rsid w:val="001975E4"/>
    <w:rsid w:val="00197666"/>
    <w:rsid w:val="001A01BE"/>
    <w:rsid w:val="001A19D8"/>
    <w:rsid w:val="001A2C75"/>
    <w:rsid w:val="001A65ED"/>
    <w:rsid w:val="001A662C"/>
    <w:rsid w:val="001A6670"/>
    <w:rsid w:val="001A6A13"/>
    <w:rsid w:val="001A70A6"/>
    <w:rsid w:val="001A72AC"/>
    <w:rsid w:val="001A7363"/>
    <w:rsid w:val="001A7BBB"/>
    <w:rsid w:val="001B0123"/>
    <w:rsid w:val="001B51B0"/>
    <w:rsid w:val="001B585E"/>
    <w:rsid w:val="001B5A4D"/>
    <w:rsid w:val="001B5C2C"/>
    <w:rsid w:val="001B65A9"/>
    <w:rsid w:val="001C0254"/>
    <w:rsid w:val="001C0A9F"/>
    <w:rsid w:val="001C15C8"/>
    <w:rsid w:val="001C16A1"/>
    <w:rsid w:val="001C1AB9"/>
    <w:rsid w:val="001C1C55"/>
    <w:rsid w:val="001C201C"/>
    <w:rsid w:val="001C2D41"/>
    <w:rsid w:val="001C4437"/>
    <w:rsid w:val="001C5946"/>
    <w:rsid w:val="001C5B24"/>
    <w:rsid w:val="001D037E"/>
    <w:rsid w:val="001D0448"/>
    <w:rsid w:val="001D19FB"/>
    <w:rsid w:val="001D2657"/>
    <w:rsid w:val="001D3AAD"/>
    <w:rsid w:val="001D4185"/>
    <w:rsid w:val="001D4276"/>
    <w:rsid w:val="001D47EC"/>
    <w:rsid w:val="001D568D"/>
    <w:rsid w:val="001D56EA"/>
    <w:rsid w:val="001D7DEE"/>
    <w:rsid w:val="001E0605"/>
    <w:rsid w:val="001E1353"/>
    <w:rsid w:val="001E1A26"/>
    <w:rsid w:val="001E2D82"/>
    <w:rsid w:val="001E3044"/>
    <w:rsid w:val="001E3647"/>
    <w:rsid w:val="001E36A0"/>
    <w:rsid w:val="001E4126"/>
    <w:rsid w:val="001E482B"/>
    <w:rsid w:val="001E4D78"/>
    <w:rsid w:val="001E522F"/>
    <w:rsid w:val="001E53F9"/>
    <w:rsid w:val="001E54C9"/>
    <w:rsid w:val="001E5847"/>
    <w:rsid w:val="001E587F"/>
    <w:rsid w:val="001E5996"/>
    <w:rsid w:val="001E65A9"/>
    <w:rsid w:val="001E7699"/>
    <w:rsid w:val="001F14CD"/>
    <w:rsid w:val="001F236E"/>
    <w:rsid w:val="001F3294"/>
    <w:rsid w:val="001F3870"/>
    <w:rsid w:val="001F466E"/>
    <w:rsid w:val="001F4A2E"/>
    <w:rsid w:val="001F4BB2"/>
    <w:rsid w:val="001F4CA9"/>
    <w:rsid w:val="001F6FDC"/>
    <w:rsid w:val="001F74FB"/>
    <w:rsid w:val="001F7596"/>
    <w:rsid w:val="001F788B"/>
    <w:rsid w:val="0020114A"/>
    <w:rsid w:val="00201BC8"/>
    <w:rsid w:val="0020207D"/>
    <w:rsid w:val="00202DD6"/>
    <w:rsid w:val="00202E25"/>
    <w:rsid w:val="00203336"/>
    <w:rsid w:val="00203DFF"/>
    <w:rsid w:val="00205562"/>
    <w:rsid w:val="00210181"/>
    <w:rsid w:val="00210832"/>
    <w:rsid w:val="00210E3E"/>
    <w:rsid w:val="0021124E"/>
    <w:rsid w:val="002112FA"/>
    <w:rsid w:val="00212141"/>
    <w:rsid w:val="00212841"/>
    <w:rsid w:val="00212B30"/>
    <w:rsid w:val="0021353F"/>
    <w:rsid w:val="00213691"/>
    <w:rsid w:val="002138F2"/>
    <w:rsid w:val="0021490F"/>
    <w:rsid w:val="002164A1"/>
    <w:rsid w:val="00217D19"/>
    <w:rsid w:val="00217D50"/>
    <w:rsid w:val="00220415"/>
    <w:rsid w:val="002212A0"/>
    <w:rsid w:val="002215DF"/>
    <w:rsid w:val="00222146"/>
    <w:rsid w:val="00223F60"/>
    <w:rsid w:val="00223FE2"/>
    <w:rsid w:val="002253AA"/>
    <w:rsid w:val="00226B93"/>
    <w:rsid w:val="002270E5"/>
    <w:rsid w:val="002271CC"/>
    <w:rsid w:val="00227258"/>
    <w:rsid w:val="0022737A"/>
    <w:rsid w:val="00227976"/>
    <w:rsid w:val="00227BAD"/>
    <w:rsid w:val="00230DA2"/>
    <w:rsid w:val="0023117C"/>
    <w:rsid w:val="00231431"/>
    <w:rsid w:val="002316EE"/>
    <w:rsid w:val="00231957"/>
    <w:rsid w:val="00231E8F"/>
    <w:rsid w:val="002330EA"/>
    <w:rsid w:val="0023316A"/>
    <w:rsid w:val="00233265"/>
    <w:rsid w:val="0023399D"/>
    <w:rsid w:val="00233BC6"/>
    <w:rsid w:val="00233D61"/>
    <w:rsid w:val="00233FDF"/>
    <w:rsid w:val="002378BF"/>
    <w:rsid w:val="00240CDF"/>
    <w:rsid w:val="0024192C"/>
    <w:rsid w:val="00242197"/>
    <w:rsid w:val="002422BF"/>
    <w:rsid w:val="00242B73"/>
    <w:rsid w:val="00242DD0"/>
    <w:rsid w:val="002442DF"/>
    <w:rsid w:val="00244C10"/>
    <w:rsid w:val="00247040"/>
    <w:rsid w:val="0024743F"/>
    <w:rsid w:val="002501B6"/>
    <w:rsid w:val="0025110A"/>
    <w:rsid w:val="00251EA6"/>
    <w:rsid w:val="002544D1"/>
    <w:rsid w:val="002555D7"/>
    <w:rsid w:val="00255900"/>
    <w:rsid w:val="00255A56"/>
    <w:rsid w:val="002579B2"/>
    <w:rsid w:val="00257BDB"/>
    <w:rsid w:val="002612E7"/>
    <w:rsid w:val="00261A81"/>
    <w:rsid w:val="0026499D"/>
    <w:rsid w:val="00264B80"/>
    <w:rsid w:val="00265D30"/>
    <w:rsid w:val="00265F16"/>
    <w:rsid w:val="00266663"/>
    <w:rsid w:val="00266B78"/>
    <w:rsid w:val="0026787E"/>
    <w:rsid w:val="00267A5B"/>
    <w:rsid w:val="00267D7F"/>
    <w:rsid w:val="002714C1"/>
    <w:rsid w:val="00271AF4"/>
    <w:rsid w:val="00271BAC"/>
    <w:rsid w:val="00272095"/>
    <w:rsid w:val="002724AE"/>
    <w:rsid w:val="00272925"/>
    <w:rsid w:val="00273C86"/>
    <w:rsid w:val="00274969"/>
    <w:rsid w:val="00275491"/>
    <w:rsid w:val="002758C7"/>
    <w:rsid w:val="00275C2E"/>
    <w:rsid w:val="00276109"/>
    <w:rsid w:val="00276488"/>
    <w:rsid w:val="002764E0"/>
    <w:rsid w:val="00276642"/>
    <w:rsid w:val="00276BAE"/>
    <w:rsid w:val="00276FF0"/>
    <w:rsid w:val="00277313"/>
    <w:rsid w:val="002774D2"/>
    <w:rsid w:val="00277A8A"/>
    <w:rsid w:val="00277ADE"/>
    <w:rsid w:val="002817D4"/>
    <w:rsid w:val="002818A2"/>
    <w:rsid w:val="002820FF"/>
    <w:rsid w:val="002829D1"/>
    <w:rsid w:val="00282C55"/>
    <w:rsid w:val="002830D0"/>
    <w:rsid w:val="0028331C"/>
    <w:rsid w:val="00283F02"/>
    <w:rsid w:val="00286506"/>
    <w:rsid w:val="002865A4"/>
    <w:rsid w:val="002875A3"/>
    <w:rsid w:val="00287DBA"/>
    <w:rsid w:val="0029014D"/>
    <w:rsid w:val="00290E73"/>
    <w:rsid w:val="002913FB"/>
    <w:rsid w:val="0029159A"/>
    <w:rsid w:val="00291AC1"/>
    <w:rsid w:val="00291AF3"/>
    <w:rsid w:val="002923CB"/>
    <w:rsid w:val="0029406B"/>
    <w:rsid w:val="00294552"/>
    <w:rsid w:val="0029472A"/>
    <w:rsid w:val="00294AD4"/>
    <w:rsid w:val="0029553C"/>
    <w:rsid w:val="0029594A"/>
    <w:rsid w:val="00295C7D"/>
    <w:rsid w:val="00296079"/>
    <w:rsid w:val="00296939"/>
    <w:rsid w:val="002976F9"/>
    <w:rsid w:val="002A033F"/>
    <w:rsid w:val="002A06D1"/>
    <w:rsid w:val="002A14FB"/>
    <w:rsid w:val="002A15D2"/>
    <w:rsid w:val="002A193E"/>
    <w:rsid w:val="002A1DC0"/>
    <w:rsid w:val="002A1E2B"/>
    <w:rsid w:val="002A3050"/>
    <w:rsid w:val="002A31C5"/>
    <w:rsid w:val="002A31F3"/>
    <w:rsid w:val="002A32E0"/>
    <w:rsid w:val="002A3C2D"/>
    <w:rsid w:val="002A3CAC"/>
    <w:rsid w:val="002A4120"/>
    <w:rsid w:val="002A412A"/>
    <w:rsid w:val="002A6609"/>
    <w:rsid w:val="002A6E84"/>
    <w:rsid w:val="002A72BD"/>
    <w:rsid w:val="002B0202"/>
    <w:rsid w:val="002B0887"/>
    <w:rsid w:val="002B1326"/>
    <w:rsid w:val="002B1421"/>
    <w:rsid w:val="002B1EE1"/>
    <w:rsid w:val="002B2494"/>
    <w:rsid w:val="002B2FBD"/>
    <w:rsid w:val="002B393D"/>
    <w:rsid w:val="002B39A5"/>
    <w:rsid w:val="002B3C3A"/>
    <w:rsid w:val="002B5063"/>
    <w:rsid w:val="002B6677"/>
    <w:rsid w:val="002B6C0D"/>
    <w:rsid w:val="002B7AE1"/>
    <w:rsid w:val="002B7CE1"/>
    <w:rsid w:val="002C07C3"/>
    <w:rsid w:val="002C151A"/>
    <w:rsid w:val="002C1558"/>
    <w:rsid w:val="002C165D"/>
    <w:rsid w:val="002C37AA"/>
    <w:rsid w:val="002C6875"/>
    <w:rsid w:val="002C6E03"/>
    <w:rsid w:val="002D0217"/>
    <w:rsid w:val="002D07C7"/>
    <w:rsid w:val="002D0C12"/>
    <w:rsid w:val="002D197F"/>
    <w:rsid w:val="002D1D72"/>
    <w:rsid w:val="002D41D3"/>
    <w:rsid w:val="002D49B5"/>
    <w:rsid w:val="002D4A46"/>
    <w:rsid w:val="002D4A70"/>
    <w:rsid w:val="002D5127"/>
    <w:rsid w:val="002D64F3"/>
    <w:rsid w:val="002D6866"/>
    <w:rsid w:val="002D6F49"/>
    <w:rsid w:val="002D748D"/>
    <w:rsid w:val="002E0222"/>
    <w:rsid w:val="002E024D"/>
    <w:rsid w:val="002E02AA"/>
    <w:rsid w:val="002E06FC"/>
    <w:rsid w:val="002E09DE"/>
    <w:rsid w:val="002E1079"/>
    <w:rsid w:val="002E1403"/>
    <w:rsid w:val="002E1FFC"/>
    <w:rsid w:val="002E2EE1"/>
    <w:rsid w:val="002E385C"/>
    <w:rsid w:val="002E3984"/>
    <w:rsid w:val="002E3EFC"/>
    <w:rsid w:val="002E4378"/>
    <w:rsid w:val="002E44B5"/>
    <w:rsid w:val="002E461D"/>
    <w:rsid w:val="002E4704"/>
    <w:rsid w:val="002E4B28"/>
    <w:rsid w:val="002E4F23"/>
    <w:rsid w:val="002E5226"/>
    <w:rsid w:val="002E5279"/>
    <w:rsid w:val="002E52EE"/>
    <w:rsid w:val="002E54A6"/>
    <w:rsid w:val="002E7B87"/>
    <w:rsid w:val="002F016F"/>
    <w:rsid w:val="002F05D6"/>
    <w:rsid w:val="002F0B8D"/>
    <w:rsid w:val="002F0C02"/>
    <w:rsid w:val="002F1B84"/>
    <w:rsid w:val="002F1E8F"/>
    <w:rsid w:val="002F2CE1"/>
    <w:rsid w:val="002F2F86"/>
    <w:rsid w:val="002F30D1"/>
    <w:rsid w:val="002F469E"/>
    <w:rsid w:val="002F4D06"/>
    <w:rsid w:val="002F5082"/>
    <w:rsid w:val="002F579B"/>
    <w:rsid w:val="002F5887"/>
    <w:rsid w:val="002F7A88"/>
    <w:rsid w:val="00300B32"/>
    <w:rsid w:val="00302784"/>
    <w:rsid w:val="00302BCA"/>
    <w:rsid w:val="003033EC"/>
    <w:rsid w:val="003039B7"/>
    <w:rsid w:val="00303EF9"/>
    <w:rsid w:val="0030406E"/>
    <w:rsid w:val="0030464C"/>
    <w:rsid w:val="003047E7"/>
    <w:rsid w:val="003054B9"/>
    <w:rsid w:val="00305722"/>
    <w:rsid w:val="00305E10"/>
    <w:rsid w:val="0030653F"/>
    <w:rsid w:val="003074C4"/>
    <w:rsid w:val="0030766C"/>
    <w:rsid w:val="00307B96"/>
    <w:rsid w:val="00307BDF"/>
    <w:rsid w:val="00307C80"/>
    <w:rsid w:val="00310043"/>
    <w:rsid w:val="0031047B"/>
    <w:rsid w:val="00310AC9"/>
    <w:rsid w:val="00310C9A"/>
    <w:rsid w:val="00312BA1"/>
    <w:rsid w:val="00312CF2"/>
    <w:rsid w:val="0031354D"/>
    <w:rsid w:val="00313744"/>
    <w:rsid w:val="00313E6C"/>
    <w:rsid w:val="0031447D"/>
    <w:rsid w:val="003145E3"/>
    <w:rsid w:val="0031460F"/>
    <w:rsid w:val="00314E11"/>
    <w:rsid w:val="00315269"/>
    <w:rsid w:val="003157D2"/>
    <w:rsid w:val="00315A9C"/>
    <w:rsid w:val="00316175"/>
    <w:rsid w:val="003168A9"/>
    <w:rsid w:val="00316F9F"/>
    <w:rsid w:val="00320462"/>
    <w:rsid w:val="003215A2"/>
    <w:rsid w:val="00321BBC"/>
    <w:rsid w:val="0032204A"/>
    <w:rsid w:val="00322231"/>
    <w:rsid w:val="003229D6"/>
    <w:rsid w:val="00322A91"/>
    <w:rsid w:val="00322B70"/>
    <w:rsid w:val="00323F9B"/>
    <w:rsid w:val="003241E6"/>
    <w:rsid w:val="00324DE0"/>
    <w:rsid w:val="0032557A"/>
    <w:rsid w:val="00325776"/>
    <w:rsid w:val="003257CE"/>
    <w:rsid w:val="00325DC7"/>
    <w:rsid w:val="00325E73"/>
    <w:rsid w:val="00327AE0"/>
    <w:rsid w:val="00327B47"/>
    <w:rsid w:val="00327D3B"/>
    <w:rsid w:val="00330C9B"/>
    <w:rsid w:val="00331438"/>
    <w:rsid w:val="003326F1"/>
    <w:rsid w:val="0033356C"/>
    <w:rsid w:val="00333F1D"/>
    <w:rsid w:val="00335DAB"/>
    <w:rsid w:val="003369C9"/>
    <w:rsid w:val="00337B33"/>
    <w:rsid w:val="003403CA"/>
    <w:rsid w:val="0034103F"/>
    <w:rsid w:val="00342955"/>
    <w:rsid w:val="00342C04"/>
    <w:rsid w:val="00342CC4"/>
    <w:rsid w:val="00342F52"/>
    <w:rsid w:val="00343254"/>
    <w:rsid w:val="003438A0"/>
    <w:rsid w:val="00343A38"/>
    <w:rsid w:val="00343FDA"/>
    <w:rsid w:val="00344784"/>
    <w:rsid w:val="0034520B"/>
    <w:rsid w:val="003460BF"/>
    <w:rsid w:val="00347212"/>
    <w:rsid w:val="00347736"/>
    <w:rsid w:val="00347801"/>
    <w:rsid w:val="003506EE"/>
    <w:rsid w:val="00350B3E"/>
    <w:rsid w:val="00351F55"/>
    <w:rsid w:val="0035395C"/>
    <w:rsid w:val="00353DF2"/>
    <w:rsid w:val="00353F20"/>
    <w:rsid w:val="0035518D"/>
    <w:rsid w:val="003552FF"/>
    <w:rsid w:val="00355885"/>
    <w:rsid w:val="00356144"/>
    <w:rsid w:val="003568E9"/>
    <w:rsid w:val="003575BD"/>
    <w:rsid w:val="00357FEC"/>
    <w:rsid w:val="00357FF7"/>
    <w:rsid w:val="003606F3"/>
    <w:rsid w:val="00360BDA"/>
    <w:rsid w:val="0036128E"/>
    <w:rsid w:val="00362D45"/>
    <w:rsid w:val="00362E12"/>
    <w:rsid w:val="00362E3D"/>
    <w:rsid w:val="00363256"/>
    <w:rsid w:val="003638A7"/>
    <w:rsid w:val="00363F23"/>
    <w:rsid w:val="003645B0"/>
    <w:rsid w:val="00365698"/>
    <w:rsid w:val="003657D0"/>
    <w:rsid w:val="003660CF"/>
    <w:rsid w:val="0036639F"/>
    <w:rsid w:val="00366952"/>
    <w:rsid w:val="00366A1D"/>
    <w:rsid w:val="00370DE6"/>
    <w:rsid w:val="00370F2D"/>
    <w:rsid w:val="0037136D"/>
    <w:rsid w:val="0037262B"/>
    <w:rsid w:val="003726C4"/>
    <w:rsid w:val="00372F5C"/>
    <w:rsid w:val="00373C7B"/>
    <w:rsid w:val="00374874"/>
    <w:rsid w:val="0037531B"/>
    <w:rsid w:val="003754A2"/>
    <w:rsid w:val="00375AC5"/>
    <w:rsid w:val="0037693C"/>
    <w:rsid w:val="00376F68"/>
    <w:rsid w:val="0037764A"/>
    <w:rsid w:val="00377AF3"/>
    <w:rsid w:val="00377B97"/>
    <w:rsid w:val="00377D2F"/>
    <w:rsid w:val="00380574"/>
    <w:rsid w:val="00380853"/>
    <w:rsid w:val="00382394"/>
    <w:rsid w:val="00382C29"/>
    <w:rsid w:val="00383708"/>
    <w:rsid w:val="00383BDE"/>
    <w:rsid w:val="00384349"/>
    <w:rsid w:val="00385C2F"/>
    <w:rsid w:val="00386470"/>
    <w:rsid w:val="00387799"/>
    <w:rsid w:val="00390985"/>
    <w:rsid w:val="0039100D"/>
    <w:rsid w:val="0039102D"/>
    <w:rsid w:val="003913DC"/>
    <w:rsid w:val="003919DB"/>
    <w:rsid w:val="00391EA9"/>
    <w:rsid w:val="00391F0B"/>
    <w:rsid w:val="00393412"/>
    <w:rsid w:val="003935CB"/>
    <w:rsid w:val="00393A99"/>
    <w:rsid w:val="00393B21"/>
    <w:rsid w:val="00393C28"/>
    <w:rsid w:val="003942D6"/>
    <w:rsid w:val="003946D7"/>
    <w:rsid w:val="00394A23"/>
    <w:rsid w:val="0039593F"/>
    <w:rsid w:val="0039639E"/>
    <w:rsid w:val="003963FC"/>
    <w:rsid w:val="00397ECD"/>
    <w:rsid w:val="003A00E7"/>
    <w:rsid w:val="003A0213"/>
    <w:rsid w:val="003A0621"/>
    <w:rsid w:val="003A08D0"/>
    <w:rsid w:val="003A2EB0"/>
    <w:rsid w:val="003A3295"/>
    <w:rsid w:val="003A3AC3"/>
    <w:rsid w:val="003A3ADB"/>
    <w:rsid w:val="003A4C00"/>
    <w:rsid w:val="003A50A0"/>
    <w:rsid w:val="003A5A54"/>
    <w:rsid w:val="003A6989"/>
    <w:rsid w:val="003A6C8B"/>
    <w:rsid w:val="003B0B8B"/>
    <w:rsid w:val="003B2CAD"/>
    <w:rsid w:val="003B3926"/>
    <w:rsid w:val="003B4450"/>
    <w:rsid w:val="003B63C5"/>
    <w:rsid w:val="003B64AB"/>
    <w:rsid w:val="003B67D2"/>
    <w:rsid w:val="003B6ABD"/>
    <w:rsid w:val="003B755C"/>
    <w:rsid w:val="003B78CD"/>
    <w:rsid w:val="003C1E87"/>
    <w:rsid w:val="003C21CF"/>
    <w:rsid w:val="003C3000"/>
    <w:rsid w:val="003C36E6"/>
    <w:rsid w:val="003C382F"/>
    <w:rsid w:val="003C39C9"/>
    <w:rsid w:val="003C3AE7"/>
    <w:rsid w:val="003C3E69"/>
    <w:rsid w:val="003C452D"/>
    <w:rsid w:val="003C492A"/>
    <w:rsid w:val="003C4D90"/>
    <w:rsid w:val="003C51EC"/>
    <w:rsid w:val="003C6729"/>
    <w:rsid w:val="003C696A"/>
    <w:rsid w:val="003C787F"/>
    <w:rsid w:val="003D0430"/>
    <w:rsid w:val="003D04D9"/>
    <w:rsid w:val="003D0856"/>
    <w:rsid w:val="003D125E"/>
    <w:rsid w:val="003D12D7"/>
    <w:rsid w:val="003D179F"/>
    <w:rsid w:val="003D1C53"/>
    <w:rsid w:val="003D1CF8"/>
    <w:rsid w:val="003D2925"/>
    <w:rsid w:val="003D2E3F"/>
    <w:rsid w:val="003D3890"/>
    <w:rsid w:val="003D3E08"/>
    <w:rsid w:val="003D4164"/>
    <w:rsid w:val="003D42C4"/>
    <w:rsid w:val="003D44BB"/>
    <w:rsid w:val="003D4F8C"/>
    <w:rsid w:val="003D534F"/>
    <w:rsid w:val="003D5B6B"/>
    <w:rsid w:val="003D6A35"/>
    <w:rsid w:val="003D7285"/>
    <w:rsid w:val="003E0125"/>
    <w:rsid w:val="003E04B1"/>
    <w:rsid w:val="003E10D2"/>
    <w:rsid w:val="003E308D"/>
    <w:rsid w:val="003E34E3"/>
    <w:rsid w:val="003E35B9"/>
    <w:rsid w:val="003E38D6"/>
    <w:rsid w:val="003E3D2F"/>
    <w:rsid w:val="003E4105"/>
    <w:rsid w:val="003E4462"/>
    <w:rsid w:val="003E45B5"/>
    <w:rsid w:val="003E48F6"/>
    <w:rsid w:val="003E68E8"/>
    <w:rsid w:val="003E6B74"/>
    <w:rsid w:val="003E750E"/>
    <w:rsid w:val="003F033E"/>
    <w:rsid w:val="003F0D17"/>
    <w:rsid w:val="003F254C"/>
    <w:rsid w:val="003F272A"/>
    <w:rsid w:val="003F2B01"/>
    <w:rsid w:val="003F3F49"/>
    <w:rsid w:val="003F4080"/>
    <w:rsid w:val="003F576E"/>
    <w:rsid w:val="003F6814"/>
    <w:rsid w:val="003F7731"/>
    <w:rsid w:val="0040005F"/>
    <w:rsid w:val="00401D68"/>
    <w:rsid w:val="00402328"/>
    <w:rsid w:val="00402871"/>
    <w:rsid w:val="00402CFA"/>
    <w:rsid w:val="0040334F"/>
    <w:rsid w:val="004033C5"/>
    <w:rsid w:val="0040363E"/>
    <w:rsid w:val="00404994"/>
    <w:rsid w:val="00404AE0"/>
    <w:rsid w:val="004050CA"/>
    <w:rsid w:val="004060C0"/>
    <w:rsid w:val="0040668E"/>
    <w:rsid w:val="00407223"/>
    <w:rsid w:val="00407A8C"/>
    <w:rsid w:val="00407BC8"/>
    <w:rsid w:val="00407BEF"/>
    <w:rsid w:val="00407FAD"/>
    <w:rsid w:val="00410E8D"/>
    <w:rsid w:val="004113C9"/>
    <w:rsid w:val="0041240E"/>
    <w:rsid w:val="00412444"/>
    <w:rsid w:val="00412EA8"/>
    <w:rsid w:val="00414AD3"/>
    <w:rsid w:val="00416ECE"/>
    <w:rsid w:val="00416F3D"/>
    <w:rsid w:val="004178F1"/>
    <w:rsid w:val="0041796F"/>
    <w:rsid w:val="00421027"/>
    <w:rsid w:val="0042122C"/>
    <w:rsid w:val="00421857"/>
    <w:rsid w:val="00421B56"/>
    <w:rsid w:val="00421BF7"/>
    <w:rsid w:val="00422A18"/>
    <w:rsid w:val="00422A48"/>
    <w:rsid w:val="0042300F"/>
    <w:rsid w:val="004236B1"/>
    <w:rsid w:val="004237C8"/>
    <w:rsid w:val="0042399C"/>
    <w:rsid w:val="00425873"/>
    <w:rsid w:val="004260C2"/>
    <w:rsid w:val="00426646"/>
    <w:rsid w:val="004269BD"/>
    <w:rsid w:val="0042714D"/>
    <w:rsid w:val="00427F8B"/>
    <w:rsid w:val="00430A21"/>
    <w:rsid w:val="00431D2C"/>
    <w:rsid w:val="004321B2"/>
    <w:rsid w:val="00433557"/>
    <w:rsid w:val="00433638"/>
    <w:rsid w:val="004349DE"/>
    <w:rsid w:val="00435AA6"/>
    <w:rsid w:val="00436B5B"/>
    <w:rsid w:val="00436F03"/>
    <w:rsid w:val="004371D8"/>
    <w:rsid w:val="0043732C"/>
    <w:rsid w:val="004403E5"/>
    <w:rsid w:val="004404F1"/>
    <w:rsid w:val="00441FF1"/>
    <w:rsid w:val="00442CBB"/>
    <w:rsid w:val="00442DD9"/>
    <w:rsid w:val="00442E18"/>
    <w:rsid w:val="00443D66"/>
    <w:rsid w:val="00444A84"/>
    <w:rsid w:val="00444DE3"/>
    <w:rsid w:val="00444EE3"/>
    <w:rsid w:val="00445F7B"/>
    <w:rsid w:val="004466FC"/>
    <w:rsid w:val="00446A6E"/>
    <w:rsid w:val="00446F72"/>
    <w:rsid w:val="0044715F"/>
    <w:rsid w:val="00447612"/>
    <w:rsid w:val="00447DF1"/>
    <w:rsid w:val="00450ABE"/>
    <w:rsid w:val="00450C72"/>
    <w:rsid w:val="00450E5D"/>
    <w:rsid w:val="00450F0E"/>
    <w:rsid w:val="0045129E"/>
    <w:rsid w:val="0045163B"/>
    <w:rsid w:val="004521B8"/>
    <w:rsid w:val="0045230E"/>
    <w:rsid w:val="0045232B"/>
    <w:rsid w:val="00452582"/>
    <w:rsid w:val="004532C7"/>
    <w:rsid w:val="00453ADA"/>
    <w:rsid w:val="00454906"/>
    <w:rsid w:val="0045627A"/>
    <w:rsid w:val="004562EA"/>
    <w:rsid w:val="0045637B"/>
    <w:rsid w:val="0045652C"/>
    <w:rsid w:val="004568E3"/>
    <w:rsid w:val="004604FD"/>
    <w:rsid w:val="00460A9F"/>
    <w:rsid w:val="00462F57"/>
    <w:rsid w:val="00464A57"/>
    <w:rsid w:val="00467404"/>
    <w:rsid w:val="004677BC"/>
    <w:rsid w:val="004701D3"/>
    <w:rsid w:val="00470C36"/>
    <w:rsid w:val="00471309"/>
    <w:rsid w:val="0047138D"/>
    <w:rsid w:val="004717D2"/>
    <w:rsid w:val="00471FEA"/>
    <w:rsid w:val="00472965"/>
    <w:rsid w:val="004729FE"/>
    <w:rsid w:val="00472BB7"/>
    <w:rsid w:val="0047456A"/>
    <w:rsid w:val="00475CF2"/>
    <w:rsid w:val="00475D60"/>
    <w:rsid w:val="00477CDB"/>
    <w:rsid w:val="0048054F"/>
    <w:rsid w:val="00481AE5"/>
    <w:rsid w:val="00481E15"/>
    <w:rsid w:val="00482917"/>
    <w:rsid w:val="0048339C"/>
    <w:rsid w:val="00483A11"/>
    <w:rsid w:val="00483F1B"/>
    <w:rsid w:val="00484744"/>
    <w:rsid w:val="00484BDD"/>
    <w:rsid w:val="00484F0A"/>
    <w:rsid w:val="004855B9"/>
    <w:rsid w:val="00485682"/>
    <w:rsid w:val="00485B92"/>
    <w:rsid w:val="00485C97"/>
    <w:rsid w:val="00490072"/>
    <w:rsid w:val="00490193"/>
    <w:rsid w:val="00490DD8"/>
    <w:rsid w:val="00492B86"/>
    <w:rsid w:val="00493ED7"/>
    <w:rsid w:val="00493F10"/>
    <w:rsid w:val="00494AAD"/>
    <w:rsid w:val="00494C2F"/>
    <w:rsid w:val="00494E62"/>
    <w:rsid w:val="00494FBC"/>
    <w:rsid w:val="0049525E"/>
    <w:rsid w:val="00496DE9"/>
    <w:rsid w:val="00496FDB"/>
    <w:rsid w:val="004A08DE"/>
    <w:rsid w:val="004A13E0"/>
    <w:rsid w:val="004A14AB"/>
    <w:rsid w:val="004A166B"/>
    <w:rsid w:val="004A202A"/>
    <w:rsid w:val="004A5A18"/>
    <w:rsid w:val="004A63CB"/>
    <w:rsid w:val="004A6789"/>
    <w:rsid w:val="004A689B"/>
    <w:rsid w:val="004A7046"/>
    <w:rsid w:val="004B08E8"/>
    <w:rsid w:val="004B0C06"/>
    <w:rsid w:val="004B125F"/>
    <w:rsid w:val="004B1438"/>
    <w:rsid w:val="004B22BC"/>
    <w:rsid w:val="004B22ED"/>
    <w:rsid w:val="004B31C2"/>
    <w:rsid w:val="004B3B10"/>
    <w:rsid w:val="004B3C3F"/>
    <w:rsid w:val="004B44F4"/>
    <w:rsid w:val="004B53D2"/>
    <w:rsid w:val="004B587D"/>
    <w:rsid w:val="004B59E0"/>
    <w:rsid w:val="004B5CB7"/>
    <w:rsid w:val="004B61CB"/>
    <w:rsid w:val="004B6F1F"/>
    <w:rsid w:val="004B6F8C"/>
    <w:rsid w:val="004C0F9D"/>
    <w:rsid w:val="004C1168"/>
    <w:rsid w:val="004C1EAD"/>
    <w:rsid w:val="004C23AF"/>
    <w:rsid w:val="004C2507"/>
    <w:rsid w:val="004C3371"/>
    <w:rsid w:val="004C3658"/>
    <w:rsid w:val="004C3F2E"/>
    <w:rsid w:val="004C450D"/>
    <w:rsid w:val="004C4546"/>
    <w:rsid w:val="004C4896"/>
    <w:rsid w:val="004C52B5"/>
    <w:rsid w:val="004C647D"/>
    <w:rsid w:val="004C7CA9"/>
    <w:rsid w:val="004D044A"/>
    <w:rsid w:val="004D055E"/>
    <w:rsid w:val="004D1113"/>
    <w:rsid w:val="004D131E"/>
    <w:rsid w:val="004D1B85"/>
    <w:rsid w:val="004D24C7"/>
    <w:rsid w:val="004D269A"/>
    <w:rsid w:val="004D2F24"/>
    <w:rsid w:val="004D344E"/>
    <w:rsid w:val="004D4891"/>
    <w:rsid w:val="004D50CC"/>
    <w:rsid w:val="004D5C6D"/>
    <w:rsid w:val="004D65FE"/>
    <w:rsid w:val="004D6ED3"/>
    <w:rsid w:val="004E0071"/>
    <w:rsid w:val="004E01D3"/>
    <w:rsid w:val="004E0657"/>
    <w:rsid w:val="004E08E0"/>
    <w:rsid w:val="004E0958"/>
    <w:rsid w:val="004E1CC0"/>
    <w:rsid w:val="004E28A6"/>
    <w:rsid w:val="004E496A"/>
    <w:rsid w:val="004E5275"/>
    <w:rsid w:val="004E5F6C"/>
    <w:rsid w:val="004F0DE9"/>
    <w:rsid w:val="004F10CE"/>
    <w:rsid w:val="004F2360"/>
    <w:rsid w:val="004F2631"/>
    <w:rsid w:val="004F2997"/>
    <w:rsid w:val="004F36D0"/>
    <w:rsid w:val="004F3C3E"/>
    <w:rsid w:val="004F4097"/>
    <w:rsid w:val="004F452C"/>
    <w:rsid w:val="004F5017"/>
    <w:rsid w:val="004F53CC"/>
    <w:rsid w:val="004F74AF"/>
    <w:rsid w:val="00500348"/>
    <w:rsid w:val="00500B3F"/>
    <w:rsid w:val="00502019"/>
    <w:rsid w:val="00502955"/>
    <w:rsid w:val="00503C60"/>
    <w:rsid w:val="00503F96"/>
    <w:rsid w:val="00504246"/>
    <w:rsid w:val="0050434C"/>
    <w:rsid w:val="005064A0"/>
    <w:rsid w:val="00506EC0"/>
    <w:rsid w:val="00507AE4"/>
    <w:rsid w:val="00510BC7"/>
    <w:rsid w:val="0051130F"/>
    <w:rsid w:val="00511955"/>
    <w:rsid w:val="00512BAD"/>
    <w:rsid w:val="00513608"/>
    <w:rsid w:val="00513735"/>
    <w:rsid w:val="0051376D"/>
    <w:rsid w:val="00513992"/>
    <w:rsid w:val="005141DF"/>
    <w:rsid w:val="005152BE"/>
    <w:rsid w:val="00515C54"/>
    <w:rsid w:val="0051679D"/>
    <w:rsid w:val="005168C3"/>
    <w:rsid w:val="00516E05"/>
    <w:rsid w:val="00517BAE"/>
    <w:rsid w:val="00517F12"/>
    <w:rsid w:val="00520717"/>
    <w:rsid w:val="0052084C"/>
    <w:rsid w:val="0052130A"/>
    <w:rsid w:val="00521A42"/>
    <w:rsid w:val="00522421"/>
    <w:rsid w:val="00525C73"/>
    <w:rsid w:val="0052619B"/>
    <w:rsid w:val="0052686E"/>
    <w:rsid w:val="00526EBE"/>
    <w:rsid w:val="005270F6"/>
    <w:rsid w:val="005278DE"/>
    <w:rsid w:val="005309E3"/>
    <w:rsid w:val="0053265A"/>
    <w:rsid w:val="00533027"/>
    <w:rsid w:val="0053306F"/>
    <w:rsid w:val="0053368E"/>
    <w:rsid w:val="00533AF9"/>
    <w:rsid w:val="00533C76"/>
    <w:rsid w:val="00533FFF"/>
    <w:rsid w:val="005348EB"/>
    <w:rsid w:val="0053631D"/>
    <w:rsid w:val="005364F9"/>
    <w:rsid w:val="00536FDE"/>
    <w:rsid w:val="00537794"/>
    <w:rsid w:val="005403B5"/>
    <w:rsid w:val="00541091"/>
    <w:rsid w:val="00541350"/>
    <w:rsid w:val="00541C17"/>
    <w:rsid w:val="005425AC"/>
    <w:rsid w:val="005425C6"/>
    <w:rsid w:val="00542DFB"/>
    <w:rsid w:val="00543460"/>
    <w:rsid w:val="00544147"/>
    <w:rsid w:val="005447B6"/>
    <w:rsid w:val="00544CF1"/>
    <w:rsid w:val="00544D3E"/>
    <w:rsid w:val="00546C9A"/>
    <w:rsid w:val="0054741B"/>
    <w:rsid w:val="00547FEB"/>
    <w:rsid w:val="00550387"/>
    <w:rsid w:val="005503D3"/>
    <w:rsid w:val="00550845"/>
    <w:rsid w:val="0055138D"/>
    <w:rsid w:val="0055158D"/>
    <w:rsid w:val="00551927"/>
    <w:rsid w:val="00551B7C"/>
    <w:rsid w:val="005532A7"/>
    <w:rsid w:val="00554FDC"/>
    <w:rsid w:val="00555715"/>
    <w:rsid w:val="00557A17"/>
    <w:rsid w:val="00557F49"/>
    <w:rsid w:val="00557FD7"/>
    <w:rsid w:val="00561AFB"/>
    <w:rsid w:val="00561B00"/>
    <w:rsid w:val="00562643"/>
    <w:rsid w:val="00562E14"/>
    <w:rsid w:val="005635D0"/>
    <w:rsid w:val="00564387"/>
    <w:rsid w:val="00564890"/>
    <w:rsid w:val="00564E74"/>
    <w:rsid w:val="00564ED7"/>
    <w:rsid w:val="005651D9"/>
    <w:rsid w:val="00565659"/>
    <w:rsid w:val="00565C91"/>
    <w:rsid w:val="00566ACC"/>
    <w:rsid w:val="00567505"/>
    <w:rsid w:val="00570F15"/>
    <w:rsid w:val="00571631"/>
    <w:rsid w:val="00573E6C"/>
    <w:rsid w:val="005746F8"/>
    <w:rsid w:val="00574A81"/>
    <w:rsid w:val="0057666A"/>
    <w:rsid w:val="00577715"/>
    <w:rsid w:val="00580739"/>
    <w:rsid w:val="00580E17"/>
    <w:rsid w:val="00581753"/>
    <w:rsid w:val="0058198C"/>
    <w:rsid w:val="0058274D"/>
    <w:rsid w:val="0058363A"/>
    <w:rsid w:val="005840EC"/>
    <w:rsid w:val="005840F8"/>
    <w:rsid w:val="00584706"/>
    <w:rsid w:val="00584F47"/>
    <w:rsid w:val="00585B34"/>
    <w:rsid w:val="00587793"/>
    <w:rsid w:val="005878AF"/>
    <w:rsid w:val="0059130E"/>
    <w:rsid w:val="00591FFA"/>
    <w:rsid w:val="005946BE"/>
    <w:rsid w:val="0059478C"/>
    <w:rsid w:val="00596A48"/>
    <w:rsid w:val="00596C3A"/>
    <w:rsid w:val="00597045"/>
    <w:rsid w:val="005971DB"/>
    <w:rsid w:val="0059741F"/>
    <w:rsid w:val="0059755D"/>
    <w:rsid w:val="00597C7B"/>
    <w:rsid w:val="005A0C52"/>
    <w:rsid w:val="005A10F5"/>
    <w:rsid w:val="005A1F85"/>
    <w:rsid w:val="005A2075"/>
    <w:rsid w:val="005A346B"/>
    <w:rsid w:val="005A3C20"/>
    <w:rsid w:val="005A43E5"/>
    <w:rsid w:val="005A480F"/>
    <w:rsid w:val="005A523E"/>
    <w:rsid w:val="005A61CD"/>
    <w:rsid w:val="005A680C"/>
    <w:rsid w:val="005A6D91"/>
    <w:rsid w:val="005A6E65"/>
    <w:rsid w:val="005A73AD"/>
    <w:rsid w:val="005A7711"/>
    <w:rsid w:val="005B15A7"/>
    <w:rsid w:val="005B1A0C"/>
    <w:rsid w:val="005B1CD1"/>
    <w:rsid w:val="005B259E"/>
    <w:rsid w:val="005B26C6"/>
    <w:rsid w:val="005B2CDC"/>
    <w:rsid w:val="005B3E7A"/>
    <w:rsid w:val="005B4968"/>
    <w:rsid w:val="005B4ADD"/>
    <w:rsid w:val="005B5D08"/>
    <w:rsid w:val="005B6499"/>
    <w:rsid w:val="005B7027"/>
    <w:rsid w:val="005B74A6"/>
    <w:rsid w:val="005C08B4"/>
    <w:rsid w:val="005C0FBF"/>
    <w:rsid w:val="005C117B"/>
    <w:rsid w:val="005C2143"/>
    <w:rsid w:val="005C2ED6"/>
    <w:rsid w:val="005C3347"/>
    <w:rsid w:val="005C34F9"/>
    <w:rsid w:val="005C3621"/>
    <w:rsid w:val="005C39B2"/>
    <w:rsid w:val="005C3E9C"/>
    <w:rsid w:val="005C407F"/>
    <w:rsid w:val="005C4BE9"/>
    <w:rsid w:val="005C4DB3"/>
    <w:rsid w:val="005C5376"/>
    <w:rsid w:val="005C5A32"/>
    <w:rsid w:val="005C671C"/>
    <w:rsid w:val="005C691E"/>
    <w:rsid w:val="005D00ED"/>
    <w:rsid w:val="005D0CF5"/>
    <w:rsid w:val="005D10FB"/>
    <w:rsid w:val="005D1C04"/>
    <w:rsid w:val="005D2139"/>
    <w:rsid w:val="005D3867"/>
    <w:rsid w:val="005D4517"/>
    <w:rsid w:val="005D451D"/>
    <w:rsid w:val="005D4FDD"/>
    <w:rsid w:val="005D5A0B"/>
    <w:rsid w:val="005D5C83"/>
    <w:rsid w:val="005D5E5A"/>
    <w:rsid w:val="005D5E8A"/>
    <w:rsid w:val="005D6744"/>
    <w:rsid w:val="005D686E"/>
    <w:rsid w:val="005D789B"/>
    <w:rsid w:val="005D7EA4"/>
    <w:rsid w:val="005E1C3D"/>
    <w:rsid w:val="005E24E9"/>
    <w:rsid w:val="005E2EF7"/>
    <w:rsid w:val="005E2FA9"/>
    <w:rsid w:val="005E3DC0"/>
    <w:rsid w:val="005E49F0"/>
    <w:rsid w:val="005E55AC"/>
    <w:rsid w:val="005E55BF"/>
    <w:rsid w:val="005E5B39"/>
    <w:rsid w:val="005E62E6"/>
    <w:rsid w:val="005E6393"/>
    <w:rsid w:val="005E687F"/>
    <w:rsid w:val="005E7AA9"/>
    <w:rsid w:val="005E7CD2"/>
    <w:rsid w:val="005F1030"/>
    <w:rsid w:val="005F18EC"/>
    <w:rsid w:val="005F1BA5"/>
    <w:rsid w:val="005F243C"/>
    <w:rsid w:val="005F32FC"/>
    <w:rsid w:val="005F340D"/>
    <w:rsid w:val="005F4771"/>
    <w:rsid w:val="005F5AE4"/>
    <w:rsid w:val="005F5B1F"/>
    <w:rsid w:val="005F5DB3"/>
    <w:rsid w:val="005F6467"/>
    <w:rsid w:val="005F7257"/>
    <w:rsid w:val="005F7A43"/>
    <w:rsid w:val="005F7A94"/>
    <w:rsid w:val="005F7C71"/>
    <w:rsid w:val="0060118C"/>
    <w:rsid w:val="006018F7"/>
    <w:rsid w:val="00601CE3"/>
    <w:rsid w:val="00602FAD"/>
    <w:rsid w:val="00603DC0"/>
    <w:rsid w:val="0060424A"/>
    <w:rsid w:val="00604D7B"/>
    <w:rsid w:val="00605C79"/>
    <w:rsid w:val="00606EC5"/>
    <w:rsid w:val="00606FA9"/>
    <w:rsid w:val="006071D9"/>
    <w:rsid w:val="00607297"/>
    <w:rsid w:val="0060791C"/>
    <w:rsid w:val="00607A37"/>
    <w:rsid w:val="00607B5E"/>
    <w:rsid w:val="00607F24"/>
    <w:rsid w:val="00610F5A"/>
    <w:rsid w:val="00612809"/>
    <w:rsid w:val="0061295F"/>
    <w:rsid w:val="0061362A"/>
    <w:rsid w:val="0061366E"/>
    <w:rsid w:val="00613A94"/>
    <w:rsid w:val="00614244"/>
    <w:rsid w:val="006143E7"/>
    <w:rsid w:val="006147CF"/>
    <w:rsid w:val="006152D2"/>
    <w:rsid w:val="00615ECD"/>
    <w:rsid w:val="00616DF1"/>
    <w:rsid w:val="0061788C"/>
    <w:rsid w:val="00617F91"/>
    <w:rsid w:val="006219EB"/>
    <w:rsid w:val="006229B7"/>
    <w:rsid w:val="00622F83"/>
    <w:rsid w:val="006233F1"/>
    <w:rsid w:val="0062374E"/>
    <w:rsid w:val="00623A95"/>
    <w:rsid w:val="006248CA"/>
    <w:rsid w:val="00624CA5"/>
    <w:rsid w:val="0062520B"/>
    <w:rsid w:val="00626A03"/>
    <w:rsid w:val="00626AA6"/>
    <w:rsid w:val="00630841"/>
    <w:rsid w:val="00632AAB"/>
    <w:rsid w:val="0063397E"/>
    <w:rsid w:val="00633B0B"/>
    <w:rsid w:val="0063572B"/>
    <w:rsid w:val="00635FEF"/>
    <w:rsid w:val="006367C0"/>
    <w:rsid w:val="006374E4"/>
    <w:rsid w:val="00637AD3"/>
    <w:rsid w:val="0064173B"/>
    <w:rsid w:val="00641BA6"/>
    <w:rsid w:val="00642032"/>
    <w:rsid w:val="006424FD"/>
    <w:rsid w:val="0064448D"/>
    <w:rsid w:val="00645059"/>
    <w:rsid w:val="0064564D"/>
    <w:rsid w:val="00645DF3"/>
    <w:rsid w:val="00646451"/>
    <w:rsid w:val="00646714"/>
    <w:rsid w:val="00646DD3"/>
    <w:rsid w:val="00646EB5"/>
    <w:rsid w:val="0064744F"/>
    <w:rsid w:val="00647679"/>
    <w:rsid w:val="0064797E"/>
    <w:rsid w:val="006502AD"/>
    <w:rsid w:val="0065094C"/>
    <w:rsid w:val="00651164"/>
    <w:rsid w:val="00652189"/>
    <w:rsid w:val="006522B8"/>
    <w:rsid w:val="0065262E"/>
    <w:rsid w:val="0065353A"/>
    <w:rsid w:val="00654768"/>
    <w:rsid w:val="006555CF"/>
    <w:rsid w:val="006562C5"/>
    <w:rsid w:val="00656A5D"/>
    <w:rsid w:val="006572DE"/>
    <w:rsid w:val="00657DB4"/>
    <w:rsid w:val="00660206"/>
    <w:rsid w:val="00660B59"/>
    <w:rsid w:val="0066178E"/>
    <w:rsid w:val="00661E59"/>
    <w:rsid w:val="00662111"/>
    <w:rsid w:val="006621FC"/>
    <w:rsid w:val="00662345"/>
    <w:rsid w:val="00662E65"/>
    <w:rsid w:val="00662E8F"/>
    <w:rsid w:val="00663772"/>
    <w:rsid w:val="006655BF"/>
    <w:rsid w:val="00665DEB"/>
    <w:rsid w:val="006663CF"/>
    <w:rsid w:val="00667022"/>
    <w:rsid w:val="0066745C"/>
    <w:rsid w:val="006679C1"/>
    <w:rsid w:val="00667EAF"/>
    <w:rsid w:val="00670525"/>
    <w:rsid w:val="006720FF"/>
    <w:rsid w:val="00672574"/>
    <w:rsid w:val="00672943"/>
    <w:rsid w:val="00673A47"/>
    <w:rsid w:val="00673CA6"/>
    <w:rsid w:val="00676B9A"/>
    <w:rsid w:val="00676F6C"/>
    <w:rsid w:val="00677306"/>
    <w:rsid w:val="0067763F"/>
    <w:rsid w:val="00677E09"/>
    <w:rsid w:val="006806BF"/>
    <w:rsid w:val="0068129E"/>
    <w:rsid w:val="006817B7"/>
    <w:rsid w:val="00681C10"/>
    <w:rsid w:val="00682337"/>
    <w:rsid w:val="0068234D"/>
    <w:rsid w:val="006829BB"/>
    <w:rsid w:val="00682E6B"/>
    <w:rsid w:val="006831B7"/>
    <w:rsid w:val="00683362"/>
    <w:rsid w:val="00684BDA"/>
    <w:rsid w:val="00684CA7"/>
    <w:rsid w:val="00685728"/>
    <w:rsid w:val="00686558"/>
    <w:rsid w:val="00687471"/>
    <w:rsid w:val="00690F9A"/>
    <w:rsid w:val="006920FD"/>
    <w:rsid w:val="00692DBE"/>
    <w:rsid w:val="00693C32"/>
    <w:rsid w:val="00693D03"/>
    <w:rsid w:val="00694A39"/>
    <w:rsid w:val="00694C01"/>
    <w:rsid w:val="00694F4D"/>
    <w:rsid w:val="00695157"/>
    <w:rsid w:val="0069793C"/>
    <w:rsid w:val="00697A20"/>
    <w:rsid w:val="006A0783"/>
    <w:rsid w:val="006A0A29"/>
    <w:rsid w:val="006A130C"/>
    <w:rsid w:val="006A158A"/>
    <w:rsid w:val="006A17BE"/>
    <w:rsid w:val="006A1811"/>
    <w:rsid w:val="006A279F"/>
    <w:rsid w:val="006A45F6"/>
    <w:rsid w:val="006A5699"/>
    <w:rsid w:val="006A6CA3"/>
    <w:rsid w:val="006A6E5E"/>
    <w:rsid w:val="006A7001"/>
    <w:rsid w:val="006A7147"/>
    <w:rsid w:val="006A7854"/>
    <w:rsid w:val="006B041A"/>
    <w:rsid w:val="006B1D1A"/>
    <w:rsid w:val="006B23AB"/>
    <w:rsid w:val="006B43F1"/>
    <w:rsid w:val="006B4D02"/>
    <w:rsid w:val="006B4DB3"/>
    <w:rsid w:val="006B6540"/>
    <w:rsid w:val="006B6A26"/>
    <w:rsid w:val="006B6EB0"/>
    <w:rsid w:val="006B738E"/>
    <w:rsid w:val="006B7920"/>
    <w:rsid w:val="006C0357"/>
    <w:rsid w:val="006C037E"/>
    <w:rsid w:val="006C06AF"/>
    <w:rsid w:val="006C07FB"/>
    <w:rsid w:val="006C0DE3"/>
    <w:rsid w:val="006C1458"/>
    <w:rsid w:val="006C1704"/>
    <w:rsid w:val="006C24D8"/>
    <w:rsid w:val="006C2BD9"/>
    <w:rsid w:val="006C374E"/>
    <w:rsid w:val="006C39D4"/>
    <w:rsid w:val="006C3B24"/>
    <w:rsid w:val="006C4240"/>
    <w:rsid w:val="006C4688"/>
    <w:rsid w:val="006C52F3"/>
    <w:rsid w:val="006C57A1"/>
    <w:rsid w:val="006C59F8"/>
    <w:rsid w:val="006C5CB0"/>
    <w:rsid w:val="006C7020"/>
    <w:rsid w:val="006C74D1"/>
    <w:rsid w:val="006C7627"/>
    <w:rsid w:val="006C795F"/>
    <w:rsid w:val="006C7A75"/>
    <w:rsid w:val="006C7E14"/>
    <w:rsid w:val="006D0D54"/>
    <w:rsid w:val="006D1842"/>
    <w:rsid w:val="006D194F"/>
    <w:rsid w:val="006D20B7"/>
    <w:rsid w:val="006D22F6"/>
    <w:rsid w:val="006D26CA"/>
    <w:rsid w:val="006D2CDE"/>
    <w:rsid w:val="006D3615"/>
    <w:rsid w:val="006D3A1F"/>
    <w:rsid w:val="006D3B16"/>
    <w:rsid w:val="006D3C3B"/>
    <w:rsid w:val="006D43A6"/>
    <w:rsid w:val="006D468E"/>
    <w:rsid w:val="006D5BD6"/>
    <w:rsid w:val="006D64E7"/>
    <w:rsid w:val="006D6DA8"/>
    <w:rsid w:val="006D6E5C"/>
    <w:rsid w:val="006E03B7"/>
    <w:rsid w:val="006E05AB"/>
    <w:rsid w:val="006E1868"/>
    <w:rsid w:val="006E1C53"/>
    <w:rsid w:val="006E2288"/>
    <w:rsid w:val="006E27F4"/>
    <w:rsid w:val="006E329A"/>
    <w:rsid w:val="006E3D65"/>
    <w:rsid w:val="006E3E17"/>
    <w:rsid w:val="006E3F51"/>
    <w:rsid w:val="006E445F"/>
    <w:rsid w:val="006E4710"/>
    <w:rsid w:val="006E5617"/>
    <w:rsid w:val="006E5A84"/>
    <w:rsid w:val="006E6C38"/>
    <w:rsid w:val="006E76F5"/>
    <w:rsid w:val="006E7DC5"/>
    <w:rsid w:val="006F000E"/>
    <w:rsid w:val="006F1352"/>
    <w:rsid w:val="006F2380"/>
    <w:rsid w:val="006F27FA"/>
    <w:rsid w:val="006F2905"/>
    <w:rsid w:val="006F3086"/>
    <w:rsid w:val="006F3151"/>
    <w:rsid w:val="006F3956"/>
    <w:rsid w:val="006F4B9A"/>
    <w:rsid w:val="006F51C2"/>
    <w:rsid w:val="006F6363"/>
    <w:rsid w:val="006F69D5"/>
    <w:rsid w:val="006F7527"/>
    <w:rsid w:val="006F78E3"/>
    <w:rsid w:val="007004D8"/>
    <w:rsid w:val="00700604"/>
    <w:rsid w:val="00700B3C"/>
    <w:rsid w:val="00700C4C"/>
    <w:rsid w:val="0070369A"/>
    <w:rsid w:val="007043CE"/>
    <w:rsid w:val="00704850"/>
    <w:rsid w:val="00704A07"/>
    <w:rsid w:val="00704BE1"/>
    <w:rsid w:val="007058FD"/>
    <w:rsid w:val="00705BE0"/>
    <w:rsid w:val="00706CAF"/>
    <w:rsid w:val="00710158"/>
    <w:rsid w:val="007106D6"/>
    <w:rsid w:val="00711AAB"/>
    <w:rsid w:val="007122BD"/>
    <w:rsid w:val="00713BBB"/>
    <w:rsid w:val="007142EC"/>
    <w:rsid w:val="00714EEA"/>
    <w:rsid w:val="00715F36"/>
    <w:rsid w:val="00716279"/>
    <w:rsid w:val="00716E2D"/>
    <w:rsid w:val="00717011"/>
    <w:rsid w:val="0071734C"/>
    <w:rsid w:val="007204B1"/>
    <w:rsid w:val="00720718"/>
    <w:rsid w:val="0072078C"/>
    <w:rsid w:val="00720B1B"/>
    <w:rsid w:val="00721211"/>
    <w:rsid w:val="007215E1"/>
    <w:rsid w:val="0072169D"/>
    <w:rsid w:val="00722A8E"/>
    <w:rsid w:val="00722D64"/>
    <w:rsid w:val="0072301A"/>
    <w:rsid w:val="00723706"/>
    <w:rsid w:val="007238DD"/>
    <w:rsid w:val="00724674"/>
    <w:rsid w:val="00724FA8"/>
    <w:rsid w:val="00725A79"/>
    <w:rsid w:val="00725EA8"/>
    <w:rsid w:val="00726CF0"/>
    <w:rsid w:val="00726FB6"/>
    <w:rsid w:val="007270C0"/>
    <w:rsid w:val="0072745C"/>
    <w:rsid w:val="0073123A"/>
    <w:rsid w:val="00731380"/>
    <w:rsid w:val="00731CD9"/>
    <w:rsid w:val="0073203B"/>
    <w:rsid w:val="00732BBE"/>
    <w:rsid w:val="00733B08"/>
    <w:rsid w:val="00735F67"/>
    <w:rsid w:val="007365D8"/>
    <w:rsid w:val="00737272"/>
    <w:rsid w:val="00737B9F"/>
    <w:rsid w:val="00741A4B"/>
    <w:rsid w:val="007424FD"/>
    <w:rsid w:val="0074286D"/>
    <w:rsid w:val="00742E1A"/>
    <w:rsid w:val="00742EFB"/>
    <w:rsid w:val="007432DF"/>
    <w:rsid w:val="0074351C"/>
    <w:rsid w:val="00743D4D"/>
    <w:rsid w:val="007440C0"/>
    <w:rsid w:val="00744DA4"/>
    <w:rsid w:val="007454FF"/>
    <w:rsid w:val="007460E5"/>
    <w:rsid w:val="00746661"/>
    <w:rsid w:val="00746E07"/>
    <w:rsid w:val="00747D26"/>
    <w:rsid w:val="007503BE"/>
    <w:rsid w:val="007504EF"/>
    <w:rsid w:val="007511DE"/>
    <w:rsid w:val="007516BD"/>
    <w:rsid w:val="007519AF"/>
    <w:rsid w:val="0075227B"/>
    <w:rsid w:val="0075284D"/>
    <w:rsid w:val="00752853"/>
    <w:rsid w:val="0075332A"/>
    <w:rsid w:val="00753E51"/>
    <w:rsid w:val="00753F50"/>
    <w:rsid w:val="00754B9F"/>
    <w:rsid w:val="00754ED7"/>
    <w:rsid w:val="007551F1"/>
    <w:rsid w:val="0075563F"/>
    <w:rsid w:val="007573A5"/>
    <w:rsid w:val="00757944"/>
    <w:rsid w:val="00757AA2"/>
    <w:rsid w:val="00757B3F"/>
    <w:rsid w:val="007600E4"/>
    <w:rsid w:val="007602AD"/>
    <w:rsid w:val="00760B95"/>
    <w:rsid w:val="00760BF9"/>
    <w:rsid w:val="00761730"/>
    <w:rsid w:val="0076186F"/>
    <w:rsid w:val="0076199F"/>
    <w:rsid w:val="007633D7"/>
    <w:rsid w:val="00763743"/>
    <w:rsid w:val="0076385A"/>
    <w:rsid w:val="00764487"/>
    <w:rsid w:val="00764F72"/>
    <w:rsid w:val="00766B60"/>
    <w:rsid w:val="00766CD4"/>
    <w:rsid w:val="00767532"/>
    <w:rsid w:val="00767975"/>
    <w:rsid w:val="0077018B"/>
    <w:rsid w:val="00770224"/>
    <w:rsid w:val="00770884"/>
    <w:rsid w:val="00770EC6"/>
    <w:rsid w:val="00771127"/>
    <w:rsid w:val="00771D06"/>
    <w:rsid w:val="00771F7A"/>
    <w:rsid w:val="00772346"/>
    <w:rsid w:val="00772647"/>
    <w:rsid w:val="007726E0"/>
    <w:rsid w:val="0077306D"/>
    <w:rsid w:val="00774319"/>
    <w:rsid w:val="00775568"/>
    <w:rsid w:val="00775EE4"/>
    <w:rsid w:val="007771E7"/>
    <w:rsid w:val="007776BE"/>
    <w:rsid w:val="007801AC"/>
    <w:rsid w:val="007809B4"/>
    <w:rsid w:val="0078138E"/>
    <w:rsid w:val="00781B12"/>
    <w:rsid w:val="007824DD"/>
    <w:rsid w:val="007826E6"/>
    <w:rsid w:val="007837ED"/>
    <w:rsid w:val="007839F7"/>
    <w:rsid w:val="00783C9E"/>
    <w:rsid w:val="00784511"/>
    <w:rsid w:val="00787561"/>
    <w:rsid w:val="00787A31"/>
    <w:rsid w:val="00790DEE"/>
    <w:rsid w:val="0079213E"/>
    <w:rsid w:val="00793DF0"/>
    <w:rsid w:val="00794CEC"/>
    <w:rsid w:val="0079570E"/>
    <w:rsid w:val="0079648B"/>
    <w:rsid w:val="007968D7"/>
    <w:rsid w:val="007A05B9"/>
    <w:rsid w:val="007A0621"/>
    <w:rsid w:val="007A1674"/>
    <w:rsid w:val="007A2F52"/>
    <w:rsid w:val="007A2F6F"/>
    <w:rsid w:val="007A3698"/>
    <w:rsid w:val="007A3AFE"/>
    <w:rsid w:val="007A3DF1"/>
    <w:rsid w:val="007A448E"/>
    <w:rsid w:val="007A4927"/>
    <w:rsid w:val="007A49B4"/>
    <w:rsid w:val="007A552E"/>
    <w:rsid w:val="007A6857"/>
    <w:rsid w:val="007A70E9"/>
    <w:rsid w:val="007A72E1"/>
    <w:rsid w:val="007B0724"/>
    <w:rsid w:val="007B08F2"/>
    <w:rsid w:val="007B0C14"/>
    <w:rsid w:val="007B0EB0"/>
    <w:rsid w:val="007B130C"/>
    <w:rsid w:val="007B1A11"/>
    <w:rsid w:val="007B1B7C"/>
    <w:rsid w:val="007B1D4B"/>
    <w:rsid w:val="007B249B"/>
    <w:rsid w:val="007B257D"/>
    <w:rsid w:val="007B3090"/>
    <w:rsid w:val="007B3429"/>
    <w:rsid w:val="007B34E5"/>
    <w:rsid w:val="007B3CD1"/>
    <w:rsid w:val="007B594D"/>
    <w:rsid w:val="007B60DF"/>
    <w:rsid w:val="007B6769"/>
    <w:rsid w:val="007C04F4"/>
    <w:rsid w:val="007C0C21"/>
    <w:rsid w:val="007C0FCE"/>
    <w:rsid w:val="007C109D"/>
    <w:rsid w:val="007C1B45"/>
    <w:rsid w:val="007C1F83"/>
    <w:rsid w:val="007C28AC"/>
    <w:rsid w:val="007C2E41"/>
    <w:rsid w:val="007C3620"/>
    <w:rsid w:val="007C3647"/>
    <w:rsid w:val="007C3BEC"/>
    <w:rsid w:val="007C4599"/>
    <w:rsid w:val="007C49FA"/>
    <w:rsid w:val="007C4DA3"/>
    <w:rsid w:val="007C51FE"/>
    <w:rsid w:val="007C5ABA"/>
    <w:rsid w:val="007C62B7"/>
    <w:rsid w:val="007C69E4"/>
    <w:rsid w:val="007C6A14"/>
    <w:rsid w:val="007C6F40"/>
    <w:rsid w:val="007C7E39"/>
    <w:rsid w:val="007D14EB"/>
    <w:rsid w:val="007D1917"/>
    <w:rsid w:val="007D2A40"/>
    <w:rsid w:val="007D369B"/>
    <w:rsid w:val="007D3B7F"/>
    <w:rsid w:val="007D3D7A"/>
    <w:rsid w:val="007D504A"/>
    <w:rsid w:val="007D504C"/>
    <w:rsid w:val="007D5E37"/>
    <w:rsid w:val="007D628C"/>
    <w:rsid w:val="007D6410"/>
    <w:rsid w:val="007D6B87"/>
    <w:rsid w:val="007D6CF5"/>
    <w:rsid w:val="007D7016"/>
    <w:rsid w:val="007E0A09"/>
    <w:rsid w:val="007E122F"/>
    <w:rsid w:val="007E17CA"/>
    <w:rsid w:val="007E1A97"/>
    <w:rsid w:val="007E1B3D"/>
    <w:rsid w:val="007E21F8"/>
    <w:rsid w:val="007E4E8B"/>
    <w:rsid w:val="007E5CD5"/>
    <w:rsid w:val="007E718E"/>
    <w:rsid w:val="007E726E"/>
    <w:rsid w:val="007E72CB"/>
    <w:rsid w:val="007E7F1D"/>
    <w:rsid w:val="007F0684"/>
    <w:rsid w:val="007F0CE4"/>
    <w:rsid w:val="007F1022"/>
    <w:rsid w:val="007F1CCF"/>
    <w:rsid w:val="007F255D"/>
    <w:rsid w:val="007F2A36"/>
    <w:rsid w:val="007F38D5"/>
    <w:rsid w:val="007F397D"/>
    <w:rsid w:val="007F567C"/>
    <w:rsid w:val="007F5E87"/>
    <w:rsid w:val="007F7148"/>
    <w:rsid w:val="007F7263"/>
    <w:rsid w:val="00800F75"/>
    <w:rsid w:val="00801086"/>
    <w:rsid w:val="00801118"/>
    <w:rsid w:val="008011B2"/>
    <w:rsid w:val="00801466"/>
    <w:rsid w:val="008014FD"/>
    <w:rsid w:val="008023FA"/>
    <w:rsid w:val="008027D4"/>
    <w:rsid w:val="0080391B"/>
    <w:rsid w:val="00803B2B"/>
    <w:rsid w:val="00804078"/>
    <w:rsid w:val="0080582B"/>
    <w:rsid w:val="008061B3"/>
    <w:rsid w:val="008067E1"/>
    <w:rsid w:val="008069F7"/>
    <w:rsid w:val="00807C48"/>
    <w:rsid w:val="00810368"/>
    <w:rsid w:val="008105BF"/>
    <w:rsid w:val="00810701"/>
    <w:rsid w:val="008107A1"/>
    <w:rsid w:val="00810CF1"/>
    <w:rsid w:val="008121C2"/>
    <w:rsid w:val="00814662"/>
    <w:rsid w:val="00814F9D"/>
    <w:rsid w:val="008159EE"/>
    <w:rsid w:val="00815F2B"/>
    <w:rsid w:val="008160A7"/>
    <w:rsid w:val="0081611B"/>
    <w:rsid w:val="00816AAA"/>
    <w:rsid w:val="00816DBB"/>
    <w:rsid w:val="008170FA"/>
    <w:rsid w:val="00817276"/>
    <w:rsid w:val="00817B4C"/>
    <w:rsid w:val="00823869"/>
    <w:rsid w:val="00823CEA"/>
    <w:rsid w:val="00824064"/>
    <w:rsid w:val="00824571"/>
    <w:rsid w:val="00824DB6"/>
    <w:rsid w:val="00824E2C"/>
    <w:rsid w:val="008268AE"/>
    <w:rsid w:val="0082740A"/>
    <w:rsid w:val="0082782E"/>
    <w:rsid w:val="008279B4"/>
    <w:rsid w:val="00827C34"/>
    <w:rsid w:val="00827E0B"/>
    <w:rsid w:val="00830580"/>
    <w:rsid w:val="00830607"/>
    <w:rsid w:val="00831158"/>
    <w:rsid w:val="008318F7"/>
    <w:rsid w:val="008320F4"/>
    <w:rsid w:val="0083291B"/>
    <w:rsid w:val="0083350A"/>
    <w:rsid w:val="00834DC5"/>
    <w:rsid w:val="00835105"/>
    <w:rsid w:val="0083540A"/>
    <w:rsid w:val="008354C6"/>
    <w:rsid w:val="0083570E"/>
    <w:rsid w:val="00835D9E"/>
    <w:rsid w:val="008360D4"/>
    <w:rsid w:val="00836171"/>
    <w:rsid w:val="00836C51"/>
    <w:rsid w:val="00836E1B"/>
    <w:rsid w:val="0083757E"/>
    <w:rsid w:val="00837C83"/>
    <w:rsid w:val="00840009"/>
    <w:rsid w:val="008415E8"/>
    <w:rsid w:val="00842456"/>
    <w:rsid w:val="008434D8"/>
    <w:rsid w:val="0084421C"/>
    <w:rsid w:val="00844F8D"/>
    <w:rsid w:val="0084525C"/>
    <w:rsid w:val="00845595"/>
    <w:rsid w:val="00845C12"/>
    <w:rsid w:val="00846474"/>
    <w:rsid w:val="00846CDD"/>
    <w:rsid w:val="00846DB1"/>
    <w:rsid w:val="00847529"/>
    <w:rsid w:val="008505E3"/>
    <w:rsid w:val="00850D95"/>
    <w:rsid w:val="00851182"/>
    <w:rsid w:val="00851450"/>
    <w:rsid w:val="00853389"/>
    <w:rsid w:val="00854B2E"/>
    <w:rsid w:val="0085524A"/>
    <w:rsid w:val="00855544"/>
    <w:rsid w:val="008555D2"/>
    <w:rsid w:val="008556F0"/>
    <w:rsid w:val="00856769"/>
    <w:rsid w:val="00857234"/>
    <w:rsid w:val="008573EF"/>
    <w:rsid w:val="0085750F"/>
    <w:rsid w:val="0085798D"/>
    <w:rsid w:val="00860F1A"/>
    <w:rsid w:val="00861144"/>
    <w:rsid w:val="00861B24"/>
    <w:rsid w:val="00863838"/>
    <w:rsid w:val="0086426B"/>
    <w:rsid w:val="0086434F"/>
    <w:rsid w:val="008644E2"/>
    <w:rsid w:val="008648DC"/>
    <w:rsid w:val="00864A02"/>
    <w:rsid w:val="00864BF4"/>
    <w:rsid w:val="00864D3F"/>
    <w:rsid w:val="008661C6"/>
    <w:rsid w:val="00866D38"/>
    <w:rsid w:val="00867A70"/>
    <w:rsid w:val="00867A8A"/>
    <w:rsid w:val="00870415"/>
    <w:rsid w:val="0087118E"/>
    <w:rsid w:val="00871848"/>
    <w:rsid w:val="00871882"/>
    <w:rsid w:val="00871DCA"/>
    <w:rsid w:val="008722D3"/>
    <w:rsid w:val="008723CE"/>
    <w:rsid w:val="00872BC6"/>
    <w:rsid w:val="00872D8E"/>
    <w:rsid w:val="00873473"/>
    <w:rsid w:val="0087410C"/>
    <w:rsid w:val="008743E6"/>
    <w:rsid w:val="00877437"/>
    <w:rsid w:val="008800CB"/>
    <w:rsid w:val="00880848"/>
    <w:rsid w:val="008809BA"/>
    <w:rsid w:val="00881931"/>
    <w:rsid w:val="00881E28"/>
    <w:rsid w:val="00882A5C"/>
    <w:rsid w:val="00882BD8"/>
    <w:rsid w:val="008836FB"/>
    <w:rsid w:val="00883982"/>
    <w:rsid w:val="00883DBE"/>
    <w:rsid w:val="00884AF0"/>
    <w:rsid w:val="00885081"/>
    <w:rsid w:val="008851F4"/>
    <w:rsid w:val="00885557"/>
    <w:rsid w:val="00885AC1"/>
    <w:rsid w:val="00885E09"/>
    <w:rsid w:val="008860E1"/>
    <w:rsid w:val="008863B5"/>
    <w:rsid w:val="00886B85"/>
    <w:rsid w:val="00886BF0"/>
    <w:rsid w:val="00886D38"/>
    <w:rsid w:val="0089012E"/>
    <w:rsid w:val="00892256"/>
    <w:rsid w:val="0089288F"/>
    <w:rsid w:val="00892E91"/>
    <w:rsid w:val="00894E5E"/>
    <w:rsid w:val="00894E89"/>
    <w:rsid w:val="00895054"/>
    <w:rsid w:val="00895457"/>
    <w:rsid w:val="008966F9"/>
    <w:rsid w:val="00896A98"/>
    <w:rsid w:val="00897E26"/>
    <w:rsid w:val="008A0142"/>
    <w:rsid w:val="008A0207"/>
    <w:rsid w:val="008A0AC8"/>
    <w:rsid w:val="008A1835"/>
    <w:rsid w:val="008A1894"/>
    <w:rsid w:val="008A224F"/>
    <w:rsid w:val="008A2458"/>
    <w:rsid w:val="008A48F7"/>
    <w:rsid w:val="008A5199"/>
    <w:rsid w:val="008A555A"/>
    <w:rsid w:val="008A5880"/>
    <w:rsid w:val="008A6E4F"/>
    <w:rsid w:val="008A771B"/>
    <w:rsid w:val="008B0040"/>
    <w:rsid w:val="008B0EED"/>
    <w:rsid w:val="008B1922"/>
    <w:rsid w:val="008B19F9"/>
    <w:rsid w:val="008B240F"/>
    <w:rsid w:val="008B2A8D"/>
    <w:rsid w:val="008B4DC2"/>
    <w:rsid w:val="008B5834"/>
    <w:rsid w:val="008B66B5"/>
    <w:rsid w:val="008B6990"/>
    <w:rsid w:val="008B6B08"/>
    <w:rsid w:val="008B7B08"/>
    <w:rsid w:val="008B7B27"/>
    <w:rsid w:val="008B7EE1"/>
    <w:rsid w:val="008C07D6"/>
    <w:rsid w:val="008C102B"/>
    <w:rsid w:val="008C1BDC"/>
    <w:rsid w:val="008C26AD"/>
    <w:rsid w:val="008C2DFD"/>
    <w:rsid w:val="008C451B"/>
    <w:rsid w:val="008C45D2"/>
    <w:rsid w:val="008C4C76"/>
    <w:rsid w:val="008C51C4"/>
    <w:rsid w:val="008C520C"/>
    <w:rsid w:val="008C5602"/>
    <w:rsid w:val="008C6883"/>
    <w:rsid w:val="008C7B36"/>
    <w:rsid w:val="008D0F8D"/>
    <w:rsid w:val="008D18C6"/>
    <w:rsid w:val="008D2202"/>
    <w:rsid w:val="008D29EF"/>
    <w:rsid w:val="008D3648"/>
    <w:rsid w:val="008D503B"/>
    <w:rsid w:val="008D5AD2"/>
    <w:rsid w:val="008D68F4"/>
    <w:rsid w:val="008D6A47"/>
    <w:rsid w:val="008D728D"/>
    <w:rsid w:val="008D7483"/>
    <w:rsid w:val="008D7616"/>
    <w:rsid w:val="008D7685"/>
    <w:rsid w:val="008D77BA"/>
    <w:rsid w:val="008D7D2A"/>
    <w:rsid w:val="008E0901"/>
    <w:rsid w:val="008E1C7A"/>
    <w:rsid w:val="008E247A"/>
    <w:rsid w:val="008E293D"/>
    <w:rsid w:val="008E30C4"/>
    <w:rsid w:val="008E34DD"/>
    <w:rsid w:val="008E68FC"/>
    <w:rsid w:val="008E6D15"/>
    <w:rsid w:val="008E7399"/>
    <w:rsid w:val="008F0429"/>
    <w:rsid w:val="008F1000"/>
    <w:rsid w:val="008F13B8"/>
    <w:rsid w:val="008F1A39"/>
    <w:rsid w:val="008F1AF0"/>
    <w:rsid w:val="008F1C6E"/>
    <w:rsid w:val="008F2FF6"/>
    <w:rsid w:val="008F3D6F"/>
    <w:rsid w:val="008F566F"/>
    <w:rsid w:val="00900003"/>
    <w:rsid w:val="009000AC"/>
    <w:rsid w:val="00900598"/>
    <w:rsid w:val="00901AA9"/>
    <w:rsid w:val="009025CB"/>
    <w:rsid w:val="00902CA1"/>
    <w:rsid w:val="0090390C"/>
    <w:rsid w:val="00903AD1"/>
    <w:rsid w:val="00904A8E"/>
    <w:rsid w:val="00904BB0"/>
    <w:rsid w:val="00905092"/>
    <w:rsid w:val="00906297"/>
    <w:rsid w:val="00906BCB"/>
    <w:rsid w:val="00907BEA"/>
    <w:rsid w:val="00907F48"/>
    <w:rsid w:val="009104E9"/>
    <w:rsid w:val="00911599"/>
    <w:rsid w:val="00911A43"/>
    <w:rsid w:val="00911D2B"/>
    <w:rsid w:val="00912587"/>
    <w:rsid w:val="009139BB"/>
    <w:rsid w:val="00913B9F"/>
    <w:rsid w:val="00914094"/>
    <w:rsid w:val="00915353"/>
    <w:rsid w:val="00915455"/>
    <w:rsid w:val="009156D3"/>
    <w:rsid w:val="00916698"/>
    <w:rsid w:val="00916BF0"/>
    <w:rsid w:val="00917321"/>
    <w:rsid w:val="009174AE"/>
    <w:rsid w:val="009175EC"/>
    <w:rsid w:val="0092171A"/>
    <w:rsid w:val="00921A5E"/>
    <w:rsid w:val="00921BD8"/>
    <w:rsid w:val="00922929"/>
    <w:rsid w:val="00923094"/>
    <w:rsid w:val="009234AB"/>
    <w:rsid w:val="00923F5C"/>
    <w:rsid w:val="00924A25"/>
    <w:rsid w:val="009254FA"/>
    <w:rsid w:val="00925916"/>
    <w:rsid w:val="009260C9"/>
    <w:rsid w:val="00926237"/>
    <w:rsid w:val="00926E79"/>
    <w:rsid w:val="009305E4"/>
    <w:rsid w:val="0093136C"/>
    <w:rsid w:val="0093212C"/>
    <w:rsid w:val="00932FBF"/>
    <w:rsid w:val="00933085"/>
    <w:rsid w:val="00933C48"/>
    <w:rsid w:val="00935512"/>
    <w:rsid w:val="00935988"/>
    <w:rsid w:val="0093726C"/>
    <w:rsid w:val="00937DB1"/>
    <w:rsid w:val="00937F0E"/>
    <w:rsid w:val="00940075"/>
    <w:rsid w:val="00940682"/>
    <w:rsid w:val="00940FED"/>
    <w:rsid w:val="0094351D"/>
    <w:rsid w:val="00943658"/>
    <w:rsid w:val="00944A04"/>
    <w:rsid w:val="0094671D"/>
    <w:rsid w:val="00946D13"/>
    <w:rsid w:val="00947584"/>
    <w:rsid w:val="00947766"/>
    <w:rsid w:val="00947C9D"/>
    <w:rsid w:val="009503AB"/>
    <w:rsid w:val="00950689"/>
    <w:rsid w:val="00950BF7"/>
    <w:rsid w:val="00951646"/>
    <w:rsid w:val="00951B6C"/>
    <w:rsid w:val="00951FFA"/>
    <w:rsid w:val="0095278F"/>
    <w:rsid w:val="00952B01"/>
    <w:rsid w:val="009535E8"/>
    <w:rsid w:val="00953F32"/>
    <w:rsid w:val="0095401B"/>
    <w:rsid w:val="009540E9"/>
    <w:rsid w:val="00954D8F"/>
    <w:rsid w:val="0095502E"/>
    <w:rsid w:val="00955CF6"/>
    <w:rsid w:val="00955FD7"/>
    <w:rsid w:val="009564F3"/>
    <w:rsid w:val="00956960"/>
    <w:rsid w:val="00956A23"/>
    <w:rsid w:val="00961928"/>
    <w:rsid w:val="00961B50"/>
    <w:rsid w:val="009622BC"/>
    <w:rsid w:val="0096334B"/>
    <w:rsid w:val="009633BF"/>
    <w:rsid w:val="009634F2"/>
    <w:rsid w:val="00963525"/>
    <w:rsid w:val="0096516E"/>
    <w:rsid w:val="00965209"/>
    <w:rsid w:val="009653CD"/>
    <w:rsid w:val="00965BDD"/>
    <w:rsid w:val="00965C5C"/>
    <w:rsid w:val="00966062"/>
    <w:rsid w:val="0096629A"/>
    <w:rsid w:val="0096747B"/>
    <w:rsid w:val="00967770"/>
    <w:rsid w:val="00970F1C"/>
    <w:rsid w:val="009711D4"/>
    <w:rsid w:val="009717D2"/>
    <w:rsid w:val="009720B6"/>
    <w:rsid w:val="00972EE1"/>
    <w:rsid w:val="009757A3"/>
    <w:rsid w:val="009759D1"/>
    <w:rsid w:val="00975C72"/>
    <w:rsid w:val="00976413"/>
    <w:rsid w:val="0097662F"/>
    <w:rsid w:val="00977BC6"/>
    <w:rsid w:val="00977E6F"/>
    <w:rsid w:val="0098021F"/>
    <w:rsid w:val="00980704"/>
    <w:rsid w:val="00981115"/>
    <w:rsid w:val="00981AFA"/>
    <w:rsid w:val="00982366"/>
    <w:rsid w:val="00983AED"/>
    <w:rsid w:val="00983B36"/>
    <w:rsid w:val="0098439A"/>
    <w:rsid w:val="00984537"/>
    <w:rsid w:val="00985688"/>
    <w:rsid w:val="009859A1"/>
    <w:rsid w:val="00985BFD"/>
    <w:rsid w:val="009870B8"/>
    <w:rsid w:val="009879CB"/>
    <w:rsid w:val="009902E1"/>
    <w:rsid w:val="009908CD"/>
    <w:rsid w:val="00990B93"/>
    <w:rsid w:val="009922E7"/>
    <w:rsid w:val="00992D73"/>
    <w:rsid w:val="00993DBC"/>
    <w:rsid w:val="0099432A"/>
    <w:rsid w:val="00994605"/>
    <w:rsid w:val="0099472B"/>
    <w:rsid w:val="00995382"/>
    <w:rsid w:val="00995BA4"/>
    <w:rsid w:val="00996E2A"/>
    <w:rsid w:val="0099790F"/>
    <w:rsid w:val="00997DD7"/>
    <w:rsid w:val="009A189A"/>
    <w:rsid w:val="009A1D79"/>
    <w:rsid w:val="009A3511"/>
    <w:rsid w:val="009A40CB"/>
    <w:rsid w:val="009A4397"/>
    <w:rsid w:val="009A44FF"/>
    <w:rsid w:val="009A4659"/>
    <w:rsid w:val="009A4662"/>
    <w:rsid w:val="009A4B7F"/>
    <w:rsid w:val="009A656E"/>
    <w:rsid w:val="009A6671"/>
    <w:rsid w:val="009A684D"/>
    <w:rsid w:val="009B008F"/>
    <w:rsid w:val="009B05F6"/>
    <w:rsid w:val="009B31EC"/>
    <w:rsid w:val="009B364F"/>
    <w:rsid w:val="009B4201"/>
    <w:rsid w:val="009B4843"/>
    <w:rsid w:val="009B4C36"/>
    <w:rsid w:val="009B7116"/>
    <w:rsid w:val="009C04C4"/>
    <w:rsid w:val="009C0920"/>
    <w:rsid w:val="009C0B6E"/>
    <w:rsid w:val="009C1A6E"/>
    <w:rsid w:val="009C1B72"/>
    <w:rsid w:val="009C4004"/>
    <w:rsid w:val="009C466A"/>
    <w:rsid w:val="009C5229"/>
    <w:rsid w:val="009C566B"/>
    <w:rsid w:val="009C59B7"/>
    <w:rsid w:val="009C5CD5"/>
    <w:rsid w:val="009C5E22"/>
    <w:rsid w:val="009C6680"/>
    <w:rsid w:val="009C720B"/>
    <w:rsid w:val="009C7617"/>
    <w:rsid w:val="009C7DF8"/>
    <w:rsid w:val="009D0F5B"/>
    <w:rsid w:val="009D166E"/>
    <w:rsid w:val="009D18EF"/>
    <w:rsid w:val="009D4D02"/>
    <w:rsid w:val="009D4EBA"/>
    <w:rsid w:val="009E0633"/>
    <w:rsid w:val="009E066B"/>
    <w:rsid w:val="009E06A6"/>
    <w:rsid w:val="009E0F27"/>
    <w:rsid w:val="009E0F9E"/>
    <w:rsid w:val="009E139B"/>
    <w:rsid w:val="009E16E4"/>
    <w:rsid w:val="009E2652"/>
    <w:rsid w:val="009E31A1"/>
    <w:rsid w:val="009E38EA"/>
    <w:rsid w:val="009E4945"/>
    <w:rsid w:val="009E4ABB"/>
    <w:rsid w:val="009E4ED1"/>
    <w:rsid w:val="009E5A0D"/>
    <w:rsid w:val="009E6223"/>
    <w:rsid w:val="009E64A9"/>
    <w:rsid w:val="009E66C7"/>
    <w:rsid w:val="009E6D10"/>
    <w:rsid w:val="009E6E56"/>
    <w:rsid w:val="009E7605"/>
    <w:rsid w:val="009F00FF"/>
    <w:rsid w:val="009F04B6"/>
    <w:rsid w:val="009F0581"/>
    <w:rsid w:val="009F06BD"/>
    <w:rsid w:val="009F1C27"/>
    <w:rsid w:val="009F1CB7"/>
    <w:rsid w:val="009F2FD9"/>
    <w:rsid w:val="009F50A9"/>
    <w:rsid w:val="009F6E2D"/>
    <w:rsid w:val="009F7F91"/>
    <w:rsid w:val="00A01C64"/>
    <w:rsid w:val="00A0221C"/>
    <w:rsid w:val="00A02988"/>
    <w:rsid w:val="00A02CC5"/>
    <w:rsid w:val="00A02D4B"/>
    <w:rsid w:val="00A03140"/>
    <w:rsid w:val="00A0393E"/>
    <w:rsid w:val="00A03C70"/>
    <w:rsid w:val="00A03DF9"/>
    <w:rsid w:val="00A04274"/>
    <w:rsid w:val="00A0496E"/>
    <w:rsid w:val="00A04AB6"/>
    <w:rsid w:val="00A053F8"/>
    <w:rsid w:val="00A07553"/>
    <w:rsid w:val="00A078D8"/>
    <w:rsid w:val="00A119E9"/>
    <w:rsid w:val="00A1245D"/>
    <w:rsid w:val="00A12784"/>
    <w:rsid w:val="00A12869"/>
    <w:rsid w:val="00A13424"/>
    <w:rsid w:val="00A139FD"/>
    <w:rsid w:val="00A145DF"/>
    <w:rsid w:val="00A14EF8"/>
    <w:rsid w:val="00A14F90"/>
    <w:rsid w:val="00A155D1"/>
    <w:rsid w:val="00A15E02"/>
    <w:rsid w:val="00A16B33"/>
    <w:rsid w:val="00A16D34"/>
    <w:rsid w:val="00A1773A"/>
    <w:rsid w:val="00A20C5D"/>
    <w:rsid w:val="00A20CFE"/>
    <w:rsid w:val="00A21D31"/>
    <w:rsid w:val="00A21F95"/>
    <w:rsid w:val="00A236BD"/>
    <w:rsid w:val="00A2446E"/>
    <w:rsid w:val="00A2522B"/>
    <w:rsid w:val="00A253AE"/>
    <w:rsid w:val="00A25406"/>
    <w:rsid w:val="00A2609B"/>
    <w:rsid w:val="00A26117"/>
    <w:rsid w:val="00A2625A"/>
    <w:rsid w:val="00A277EE"/>
    <w:rsid w:val="00A27974"/>
    <w:rsid w:val="00A27E4B"/>
    <w:rsid w:val="00A30D4F"/>
    <w:rsid w:val="00A322BA"/>
    <w:rsid w:val="00A32FD7"/>
    <w:rsid w:val="00A3332C"/>
    <w:rsid w:val="00A33BE8"/>
    <w:rsid w:val="00A34057"/>
    <w:rsid w:val="00A34237"/>
    <w:rsid w:val="00A34862"/>
    <w:rsid w:val="00A35882"/>
    <w:rsid w:val="00A36524"/>
    <w:rsid w:val="00A36756"/>
    <w:rsid w:val="00A37339"/>
    <w:rsid w:val="00A375A3"/>
    <w:rsid w:val="00A40058"/>
    <w:rsid w:val="00A40A1C"/>
    <w:rsid w:val="00A40EC3"/>
    <w:rsid w:val="00A40EFC"/>
    <w:rsid w:val="00A41918"/>
    <w:rsid w:val="00A41E0A"/>
    <w:rsid w:val="00A4311D"/>
    <w:rsid w:val="00A43228"/>
    <w:rsid w:val="00A43659"/>
    <w:rsid w:val="00A4389E"/>
    <w:rsid w:val="00A4431B"/>
    <w:rsid w:val="00A44550"/>
    <w:rsid w:val="00A44C62"/>
    <w:rsid w:val="00A4571C"/>
    <w:rsid w:val="00A45926"/>
    <w:rsid w:val="00A45A81"/>
    <w:rsid w:val="00A45B3A"/>
    <w:rsid w:val="00A45C72"/>
    <w:rsid w:val="00A45D08"/>
    <w:rsid w:val="00A45D1A"/>
    <w:rsid w:val="00A4647E"/>
    <w:rsid w:val="00A468A2"/>
    <w:rsid w:val="00A4718B"/>
    <w:rsid w:val="00A47E2B"/>
    <w:rsid w:val="00A5066E"/>
    <w:rsid w:val="00A5198F"/>
    <w:rsid w:val="00A51D88"/>
    <w:rsid w:val="00A537CF"/>
    <w:rsid w:val="00A55853"/>
    <w:rsid w:val="00A55AFD"/>
    <w:rsid w:val="00A5657D"/>
    <w:rsid w:val="00A56E0B"/>
    <w:rsid w:val="00A57213"/>
    <w:rsid w:val="00A579B0"/>
    <w:rsid w:val="00A60206"/>
    <w:rsid w:val="00A602D5"/>
    <w:rsid w:val="00A60783"/>
    <w:rsid w:val="00A61741"/>
    <w:rsid w:val="00A61A18"/>
    <w:rsid w:val="00A62AD1"/>
    <w:rsid w:val="00A62EA2"/>
    <w:rsid w:val="00A63232"/>
    <w:rsid w:val="00A63E74"/>
    <w:rsid w:val="00A64F24"/>
    <w:rsid w:val="00A66DF2"/>
    <w:rsid w:val="00A70C07"/>
    <w:rsid w:val="00A71C98"/>
    <w:rsid w:val="00A729FB"/>
    <w:rsid w:val="00A73260"/>
    <w:rsid w:val="00A736F3"/>
    <w:rsid w:val="00A73AC8"/>
    <w:rsid w:val="00A745E7"/>
    <w:rsid w:val="00A74766"/>
    <w:rsid w:val="00A761E1"/>
    <w:rsid w:val="00A767B8"/>
    <w:rsid w:val="00A76891"/>
    <w:rsid w:val="00A77203"/>
    <w:rsid w:val="00A77AB0"/>
    <w:rsid w:val="00A806AE"/>
    <w:rsid w:val="00A80B5B"/>
    <w:rsid w:val="00A80DEC"/>
    <w:rsid w:val="00A8145C"/>
    <w:rsid w:val="00A824B1"/>
    <w:rsid w:val="00A825BE"/>
    <w:rsid w:val="00A828C3"/>
    <w:rsid w:val="00A84AB3"/>
    <w:rsid w:val="00A85AB9"/>
    <w:rsid w:val="00A85F28"/>
    <w:rsid w:val="00A8664B"/>
    <w:rsid w:val="00A86FEA"/>
    <w:rsid w:val="00A87073"/>
    <w:rsid w:val="00A87184"/>
    <w:rsid w:val="00A875AA"/>
    <w:rsid w:val="00A8793C"/>
    <w:rsid w:val="00A9085B"/>
    <w:rsid w:val="00A92484"/>
    <w:rsid w:val="00A9354C"/>
    <w:rsid w:val="00A93FA0"/>
    <w:rsid w:val="00A96408"/>
    <w:rsid w:val="00A9641D"/>
    <w:rsid w:val="00A96D97"/>
    <w:rsid w:val="00A973DF"/>
    <w:rsid w:val="00A97783"/>
    <w:rsid w:val="00AA0026"/>
    <w:rsid w:val="00AA020A"/>
    <w:rsid w:val="00AA06B2"/>
    <w:rsid w:val="00AA1F10"/>
    <w:rsid w:val="00AA2C1C"/>
    <w:rsid w:val="00AA48B5"/>
    <w:rsid w:val="00AA5445"/>
    <w:rsid w:val="00AA5D67"/>
    <w:rsid w:val="00AA65A8"/>
    <w:rsid w:val="00AA7752"/>
    <w:rsid w:val="00AA7815"/>
    <w:rsid w:val="00AB0307"/>
    <w:rsid w:val="00AB0421"/>
    <w:rsid w:val="00AB22A9"/>
    <w:rsid w:val="00AB36CC"/>
    <w:rsid w:val="00AB4D98"/>
    <w:rsid w:val="00AB5081"/>
    <w:rsid w:val="00AB5588"/>
    <w:rsid w:val="00AB5679"/>
    <w:rsid w:val="00AB7117"/>
    <w:rsid w:val="00AB713C"/>
    <w:rsid w:val="00AC09C1"/>
    <w:rsid w:val="00AC1DDB"/>
    <w:rsid w:val="00AC1DF6"/>
    <w:rsid w:val="00AC1FBB"/>
    <w:rsid w:val="00AC22A6"/>
    <w:rsid w:val="00AC2F50"/>
    <w:rsid w:val="00AC338F"/>
    <w:rsid w:val="00AC47B0"/>
    <w:rsid w:val="00AC4A58"/>
    <w:rsid w:val="00AC5CCB"/>
    <w:rsid w:val="00AC6972"/>
    <w:rsid w:val="00AD00AE"/>
    <w:rsid w:val="00AD0F93"/>
    <w:rsid w:val="00AD29D8"/>
    <w:rsid w:val="00AD2A54"/>
    <w:rsid w:val="00AD3386"/>
    <w:rsid w:val="00AD4338"/>
    <w:rsid w:val="00AD4BE9"/>
    <w:rsid w:val="00AD4C52"/>
    <w:rsid w:val="00AD67D4"/>
    <w:rsid w:val="00AD7211"/>
    <w:rsid w:val="00AD729A"/>
    <w:rsid w:val="00AD7C75"/>
    <w:rsid w:val="00AD7D8E"/>
    <w:rsid w:val="00AD7E9B"/>
    <w:rsid w:val="00AE2337"/>
    <w:rsid w:val="00AE252F"/>
    <w:rsid w:val="00AE3A28"/>
    <w:rsid w:val="00AE52A0"/>
    <w:rsid w:val="00AE6963"/>
    <w:rsid w:val="00AE6C51"/>
    <w:rsid w:val="00AE728F"/>
    <w:rsid w:val="00AF0DF7"/>
    <w:rsid w:val="00AF10FB"/>
    <w:rsid w:val="00AF1D03"/>
    <w:rsid w:val="00AF2126"/>
    <w:rsid w:val="00AF338B"/>
    <w:rsid w:val="00AF3BF7"/>
    <w:rsid w:val="00AF4A5E"/>
    <w:rsid w:val="00AF4D16"/>
    <w:rsid w:val="00AF577A"/>
    <w:rsid w:val="00AF5B9D"/>
    <w:rsid w:val="00AF5D27"/>
    <w:rsid w:val="00AF622F"/>
    <w:rsid w:val="00AF63EE"/>
    <w:rsid w:val="00AF6969"/>
    <w:rsid w:val="00AF6D76"/>
    <w:rsid w:val="00AF7744"/>
    <w:rsid w:val="00B00286"/>
    <w:rsid w:val="00B00755"/>
    <w:rsid w:val="00B00891"/>
    <w:rsid w:val="00B0271A"/>
    <w:rsid w:val="00B0289D"/>
    <w:rsid w:val="00B03667"/>
    <w:rsid w:val="00B03976"/>
    <w:rsid w:val="00B040BD"/>
    <w:rsid w:val="00B04359"/>
    <w:rsid w:val="00B04839"/>
    <w:rsid w:val="00B048E2"/>
    <w:rsid w:val="00B049B9"/>
    <w:rsid w:val="00B069C7"/>
    <w:rsid w:val="00B07291"/>
    <w:rsid w:val="00B073C7"/>
    <w:rsid w:val="00B073D7"/>
    <w:rsid w:val="00B07C53"/>
    <w:rsid w:val="00B07F41"/>
    <w:rsid w:val="00B106E0"/>
    <w:rsid w:val="00B10C36"/>
    <w:rsid w:val="00B10CDC"/>
    <w:rsid w:val="00B1279B"/>
    <w:rsid w:val="00B128E6"/>
    <w:rsid w:val="00B135AE"/>
    <w:rsid w:val="00B149AD"/>
    <w:rsid w:val="00B16409"/>
    <w:rsid w:val="00B164A9"/>
    <w:rsid w:val="00B16DFB"/>
    <w:rsid w:val="00B17D23"/>
    <w:rsid w:val="00B17D5F"/>
    <w:rsid w:val="00B20615"/>
    <w:rsid w:val="00B22322"/>
    <w:rsid w:val="00B2365F"/>
    <w:rsid w:val="00B23918"/>
    <w:rsid w:val="00B24375"/>
    <w:rsid w:val="00B2482E"/>
    <w:rsid w:val="00B24847"/>
    <w:rsid w:val="00B25339"/>
    <w:rsid w:val="00B25810"/>
    <w:rsid w:val="00B2583D"/>
    <w:rsid w:val="00B25849"/>
    <w:rsid w:val="00B25DD4"/>
    <w:rsid w:val="00B27CB1"/>
    <w:rsid w:val="00B30095"/>
    <w:rsid w:val="00B302A0"/>
    <w:rsid w:val="00B30584"/>
    <w:rsid w:val="00B30AF1"/>
    <w:rsid w:val="00B31353"/>
    <w:rsid w:val="00B326B2"/>
    <w:rsid w:val="00B330F1"/>
    <w:rsid w:val="00B3425D"/>
    <w:rsid w:val="00B34C78"/>
    <w:rsid w:val="00B352E1"/>
    <w:rsid w:val="00B35848"/>
    <w:rsid w:val="00B3620E"/>
    <w:rsid w:val="00B366F1"/>
    <w:rsid w:val="00B3711D"/>
    <w:rsid w:val="00B37738"/>
    <w:rsid w:val="00B37D07"/>
    <w:rsid w:val="00B400AC"/>
    <w:rsid w:val="00B40173"/>
    <w:rsid w:val="00B410E0"/>
    <w:rsid w:val="00B41185"/>
    <w:rsid w:val="00B41D26"/>
    <w:rsid w:val="00B42686"/>
    <w:rsid w:val="00B43081"/>
    <w:rsid w:val="00B4561A"/>
    <w:rsid w:val="00B45630"/>
    <w:rsid w:val="00B45CA8"/>
    <w:rsid w:val="00B46DCD"/>
    <w:rsid w:val="00B471AD"/>
    <w:rsid w:val="00B47956"/>
    <w:rsid w:val="00B479A3"/>
    <w:rsid w:val="00B47EFB"/>
    <w:rsid w:val="00B47F43"/>
    <w:rsid w:val="00B512BB"/>
    <w:rsid w:val="00B5222D"/>
    <w:rsid w:val="00B524C5"/>
    <w:rsid w:val="00B52562"/>
    <w:rsid w:val="00B53547"/>
    <w:rsid w:val="00B5401C"/>
    <w:rsid w:val="00B55032"/>
    <w:rsid w:val="00B55402"/>
    <w:rsid w:val="00B561AE"/>
    <w:rsid w:val="00B57114"/>
    <w:rsid w:val="00B60BA5"/>
    <w:rsid w:val="00B60F3B"/>
    <w:rsid w:val="00B616C3"/>
    <w:rsid w:val="00B623C1"/>
    <w:rsid w:val="00B6245C"/>
    <w:rsid w:val="00B63948"/>
    <w:rsid w:val="00B64226"/>
    <w:rsid w:val="00B645F5"/>
    <w:rsid w:val="00B6466D"/>
    <w:rsid w:val="00B65F90"/>
    <w:rsid w:val="00B660EE"/>
    <w:rsid w:val="00B661CE"/>
    <w:rsid w:val="00B6712D"/>
    <w:rsid w:val="00B671E9"/>
    <w:rsid w:val="00B67683"/>
    <w:rsid w:val="00B67CA9"/>
    <w:rsid w:val="00B67DA4"/>
    <w:rsid w:val="00B7152E"/>
    <w:rsid w:val="00B727E0"/>
    <w:rsid w:val="00B72DA1"/>
    <w:rsid w:val="00B73290"/>
    <w:rsid w:val="00B74300"/>
    <w:rsid w:val="00B744E2"/>
    <w:rsid w:val="00B746A4"/>
    <w:rsid w:val="00B75115"/>
    <w:rsid w:val="00B76A7F"/>
    <w:rsid w:val="00B76F4D"/>
    <w:rsid w:val="00B772AA"/>
    <w:rsid w:val="00B778A8"/>
    <w:rsid w:val="00B81857"/>
    <w:rsid w:val="00B81B98"/>
    <w:rsid w:val="00B821E6"/>
    <w:rsid w:val="00B82AD6"/>
    <w:rsid w:val="00B84991"/>
    <w:rsid w:val="00B855E1"/>
    <w:rsid w:val="00B85F22"/>
    <w:rsid w:val="00B86615"/>
    <w:rsid w:val="00B87D14"/>
    <w:rsid w:val="00B91854"/>
    <w:rsid w:val="00B92494"/>
    <w:rsid w:val="00B929C8"/>
    <w:rsid w:val="00B935E1"/>
    <w:rsid w:val="00B93640"/>
    <w:rsid w:val="00B9480A"/>
    <w:rsid w:val="00B94F7D"/>
    <w:rsid w:val="00B9517A"/>
    <w:rsid w:val="00B9575D"/>
    <w:rsid w:val="00B95C13"/>
    <w:rsid w:val="00B96310"/>
    <w:rsid w:val="00B97F57"/>
    <w:rsid w:val="00BA0511"/>
    <w:rsid w:val="00BA1111"/>
    <w:rsid w:val="00BA1FA9"/>
    <w:rsid w:val="00BA2C5E"/>
    <w:rsid w:val="00BA343A"/>
    <w:rsid w:val="00BA38DC"/>
    <w:rsid w:val="00BA4B8A"/>
    <w:rsid w:val="00BA4E0F"/>
    <w:rsid w:val="00BA5D1D"/>
    <w:rsid w:val="00BA64DA"/>
    <w:rsid w:val="00BA659E"/>
    <w:rsid w:val="00BA6D50"/>
    <w:rsid w:val="00BA6E84"/>
    <w:rsid w:val="00BA7B0D"/>
    <w:rsid w:val="00BA7D67"/>
    <w:rsid w:val="00BB11FF"/>
    <w:rsid w:val="00BB170D"/>
    <w:rsid w:val="00BB239C"/>
    <w:rsid w:val="00BB2C0E"/>
    <w:rsid w:val="00BB3D74"/>
    <w:rsid w:val="00BB3D99"/>
    <w:rsid w:val="00BB3F40"/>
    <w:rsid w:val="00BB44B7"/>
    <w:rsid w:val="00BB4D6F"/>
    <w:rsid w:val="00BB5083"/>
    <w:rsid w:val="00BB50E7"/>
    <w:rsid w:val="00BB6E1A"/>
    <w:rsid w:val="00BB6E3F"/>
    <w:rsid w:val="00BB7240"/>
    <w:rsid w:val="00BB7A6D"/>
    <w:rsid w:val="00BC039C"/>
    <w:rsid w:val="00BC0C10"/>
    <w:rsid w:val="00BC0F62"/>
    <w:rsid w:val="00BC2060"/>
    <w:rsid w:val="00BC2E92"/>
    <w:rsid w:val="00BC2EA9"/>
    <w:rsid w:val="00BC3219"/>
    <w:rsid w:val="00BC36D2"/>
    <w:rsid w:val="00BC4531"/>
    <w:rsid w:val="00BC4900"/>
    <w:rsid w:val="00BC5907"/>
    <w:rsid w:val="00BC5EAF"/>
    <w:rsid w:val="00BC67B8"/>
    <w:rsid w:val="00BC794D"/>
    <w:rsid w:val="00BC7B86"/>
    <w:rsid w:val="00BC7D91"/>
    <w:rsid w:val="00BC7E95"/>
    <w:rsid w:val="00BD1228"/>
    <w:rsid w:val="00BD1ABD"/>
    <w:rsid w:val="00BD204A"/>
    <w:rsid w:val="00BD2837"/>
    <w:rsid w:val="00BD2D14"/>
    <w:rsid w:val="00BD38A2"/>
    <w:rsid w:val="00BD40DB"/>
    <w:rsid w:val="00BD4599"/>
    <w:rsid w:val="00BD477C"/>
    <w:rsid w:val="00BD4E9A"/>
    <w:rsid w:val="00BD5AF7"/>
    <w:rsid w:val="00BD69EC"/>
    <w:rsid w:val="00BD6A3D"/>
    <w:rsid w:val="00BD6DA9"/>
    <w:rsid w:val="00BD7D5E"/>
    <w:rsid w:val="00BE0625"/>
    <w:rsid w:val="00BE0707"/>
    <w:rsid w:val="00BE0AA5"/>
    <w:rsid w:val="00BE0D1A"/>
    <w:rsid w:val="00BE1D9B"/>
    <w:rsid w:val="00BE1DE6"/>
    <w:rsid w:val="00BE2220"/>
    <w:rsid w:val="00BE41DC"/>
    <w:rsid w:val="00BE48B1"/>
    <w:rsid w:val="00BE4B74"/>
    <w:rsid w:val="00BE6597"/>
    <w:rsid w:val="00BE68C9"/>
    <w:rsid w:val="00BE753E"/>
    <w:rsid w:val="00BF0238"/>
    <w:rsid w:val="00BF03CF"/>
    <w:rsid w:val="00BF1310"/>
    <w:rsid w:val="00BF1799"/>
    <w:rsid w:val="00BF192D"/>
    <w:rsid w:val="00BF35D3"/>
    <w:rsid w:val="00BF3C36"/>
    <w:rsid w:val="00BF3EF3"/>
    <w:rsid w:val="00BF4739"/>
    <w:rsid w:val="00BF56D4"/>
    <w:rsid w:val="00BF5880"/>
    <w:rsid w:val="00BF5E31"/>
    <w:rsid w:val="00BF62FC"/>
    <w:rsid w:val="00BF6708"/>
    <w:rsid w:val="00BF6D39"/>
    <w:rsid w:val="00BF6D4A"/>
    <w:rsid w:val="00BF7950"/>
    <w:rsid w:val="00C00437"/>
    <w:rsid w:val="00C004D7"/>
    <w:rsid w:val="00C01176"/>
    <w:rsid w:val="00C016BF"/>
    <w:rsid w:val="00C022FA"/>
    <w:rsid w:val="00C023A9"/>
    <w:rsid w:val="00C02CAE"/>
    <w:rsid w:val="00C03043"/>
    <w:rsid w:val="00C03BAD"/>
    <w:rsid w:val="00C03EF4"/>
    <w:rsid w:val="00C04525"/>
    <w:rsid w:val="00C056ED"/>
    <w:rsid w:val="00C05AD2"/>
    <w:rsid w:val="00C0620B"/>
    <w:rsid w:val="00C063AD"/>
    <w:rsid w:val="00C06A95"/>
    <w:rsid w:val="00C075BE"/>
    <w:rsid w:val="00C078EA"/>
    <w:rsid w:val="00C07D23"/>
    <w:rsid w:val="00C07D55"/>
    <w:rsid w:val="00C07E1E"/>
    <w:rsid w:val="00C10136"/>
    <w:rsid w:val="00C10F3A"/>
    <w:rsid w:val="00C11CA7"/>
    <w:rsid w:val="00C120AE"/>
    <w:rsid w:val="00C1299D"/>
    <w:rsid w:val="00C12A70"/>
    <w:rsid w:val="00C12EBA"/>
    <w:rsid w:val="00C13360"/>
    <w:rsid w:val="00C13D16"/>
    <w:rsid w:val="00C1400E"/>
    <w:rsid w:val="00C14337"/>
    <w:rsid w:val="00C1464F"/>
    <w:rsid w:val="00C146D6"/>
    <w:rsid w:val="00C15C99"/>
    <w:rsid w:val="00C16CDA"/>
    <w:rsid w:val="00C17DC9"/>
    <w:rsid w:val="00C17E22"/>
    <w:rsid w:val="00C17E27"/>
    <w:rsid w:val="00C20134"/>
    <w:rsid w:val="00C204BE"/>
    <w:rsid w:val="00C20A3C"/>
    <w:rsid w:val="00C20BED"/>
    <w:rsid w:val="00C23637"/>
    <w:rsid w:val="00C23A3F"/>
    <w:rsid w:val="00C2499B"/>
    <w:rsid w:val="00C27795"/>
    <w:rsid w:val="00C30A4A"/>
    <w:rsid w:val="00C3116F"/>
    <w:rsid w:val="00C32D2C"/>
    <w:rsid w:val="00C331EF"/>
    <w:rsid w:val="00C33882"/>
    <w:rsid w:val="00C33A67"/>
    <w:rsid w:val="00C3403F"/>
    <w:rsid w:val="00C34215"/>
    <w:rsid w:val="00C34A34"/>
    <w:rsid w:val="00C379D4"/>
    <w:rsid w:val="00C37A34"/>
    <w:rsid w:val="00C41789"/>
    <w:rsid w:val="00C430BC"/>
    <w:rsid w:val="00C43668"/>
    <w:rsid w:val="00C4417C"/>
    <w:rsid w:val="00C44F4C"/>
    <w:rsid w:val="00C453A2"/>
    <w:rsid w:val="00C454A6"/>
    <w:rsid w:val="00C45D1C"/>
    <w:rsid w:val="00C46880"/>
    <w:rsid w:val="00C46A62"/>
    <w:rsid w:val="00C4710E"/>
    <w:rsid w:val="00C50539"/>
    <w:rsid w:val="00C5205B"/>
    <w:rsid w:val="00C523C8"/>
    <w:rsid w:val="00C52A06"/>
    <w:rsid w:val="00C532A6"/>
    <w:rsid w:val="00C532DC"/>
    <w:rsid w:val="00C533BA"/>
    <w:rsid w:val="00C53A83"/>
    <w:rsid w:val="00C54008"/>
    <w:rsid w:val="00C54079"/>
    <w:rsid w:val="00C54306"/>
    <w:rsid w:val="00C553E8"/>
    <w:rsid w:val="00C60043"/>
    <w:rsid w:val="00C600A4"/>
    <w:rsid w:val="00C60814"/>
    <w:rsid w:val="00C61A32"/>
    <w:rsid w:val="00C61C3D"/>
    <w:rsid w:val="00C6328C"/>
    <w:rsid w:val="00C63F5D"/>
    <w:rsid w:val="00C64640"/>
    <w:rsid w:val="00C653D9"/>
    <w:rsid w:val="00C6566C"/>
    <w:rsid w:val="00C66736"/>
    <w:rsid w:val="00C66A83"/>
    <w:rsid w:val="00C66FBC"/>
    <w:rsid w:val="00C6733F"/>
    <w:rsid w:val="00C67362"/>
    <w:rsid w:val="00C67976"/>
    <w:rsid w:val="00C703FB"/>
    <w:rsid w:val="00C70842"/>
    <w:rsid w:val="00C711F5"/>
    <w:rsid w:val="00C71468"/>
    <w:rsid w:val="00C7196B"/>
    <w:rsid w:val="00C73624"/>
    <w:rsid w:val="00C73713"/>
    <w:rsid w:val="00C73788"/>
    <w:rsid w:val="00C73DB2"/>
    <w:rsid w:val="00C740A8"/>
    <w:rsid w:val="00C74142"/>
    <w:rsid w:val="00C747BC"/>
    <w:rsid w:val="00C74D9A"/>
    <w:rsid w:val="00C75072"/>
    <w:rsid w:val="00C75549"/>
    <w:rsid w:val="00C759CB"/>
    <w:rsid w:val="00C75FAE"/>
    <w:rsid w:val="00C76794"/>
    <w:rsid w:val="00C80761"/>
    <w:rsid w:val="00C80F81"/>
    <w:rsid w:val="00C81232"/>
    <w:rsid w:val="00C81606"/>
    <w:rsid w:val="00C818ED"/>
    <w:rsid w:val="00C81D70"/>
    <w:rsid w:val="00C8455E"/>
    <w:rsid w:val="00C8497A"/>
    <w:rsid w:val="00C84B08"/>
    <w:rsid w:val="00C858E3"/>
    <w:rsid w:val="00C85DD0"/>
    <w:rsid w:val="00C86076"/>
    <w:rsid w:val="00C863AE"/>
    <w:rsid w:val="00C86A9E"/>
    <w:rsid w:val="00C871CA"/>
    <w:rsid w:val="00C87591"/>
    <w:rsid w:val="00C92820"/>
    <w:rsid w:val="00C9380D"/>
    <w:rsid w:val="00C93DBB"/>
    <w:rsid w:val="00C94B06"/>
    <w:rsid w:val="00C95548"/>
    <w:rsid w:val="00C95F6E"/>
    <w:rsid w:val="00C964F5"/>
    <w:rsid w:val="00C96B55"/>
    <w:rsid w:val="00C96D2A"/>
    <w:rsid w:val="00C971AA"/>
    <w:rsid w:val="00C97308"/>
    <w:rsid w:val="00C97577"/>
    <w:rsid w:val="00C97C60"/>
    <w:rsid w:val="00C97ECA"/>
    <w:rsid w:val="00CA011E"/>
    <w:rsid w:val="00CA01B2"/>
    <w:rsid w:val="00CA0324"/>
    <w:rsid w:val="00CA041A"/>
    <w:rsid w:val="00CA06DB"/>
    <w:rsid w:val="00CA0B6D"/>
    <w:rsid w:val="00CA0CF5"/>
    <w:rsid w:val="00CA0E94"/>
    <w:rsid w:val="00CA104E"/>
    <w:rsid w:val="00CA2B7C"/>
    <w:rsid w:val="00CA4AC0"/>
    <w:rsid w:val="00CA5B3C"/>
    <w:rsid w:val="00CB058F"/>
    <w:rsid w:val="00CB09E0"/>
    <w:rsid w:val="00CB0A8F"/>
    <w:rsid w:val="00CB0C07"/>
    <w:rsid w:val="00CB1060"/>
    <w:rsid w:val="00CB14AE"/>
    <w:rsid w:val="00CB1874"/>
    <w:rsid w:val="00CB19F6"/>
    <w:rsid w:val="00CB2381"/>
    <w:rsid w:val="00CB25EC"/>
    <w:rsid w:val="00CB3076"/>
    <w:rsid w:val="00CB3435"/>
    <w:rsid w:val="00CB357C"/>
    <w:rsid w:val="00CB37A0"/>
    <w:rsid w:val="00CB389E"/>
    <w:rsid w:val="00CB3D16"/>
    <w:rsid w:val="00CB4BC7"/>
    <w:rsid w:val="00CB565C"/>
    <w:rsid w:val="00CB62A4"/>
    <w:rsid w:val="00CB661E"/>
    <w:rsid w:val="00CB7720"/>
    <w:rsid w:val="00CB7770"/>
    <w:rsid w:val="00CB78C7"/>
    <w:rsid w:val="00CC05E4"/>
    <w:rsid w:val="00CC10C6"/>
    <w:rsid w:val="00CC1A08"/>
    <w:rsid w:val="00CC22EA"/>
    <w:rsid w:val="00CC2BDE"/>
    <w:rsid w:val="00CC2C31"/>
    <w:rsid w:val="00CC4ED9"/>
    <w:rsid w:val="00CC526A"/>
    <w:rsid w:val="00CC6514"/>
    <w:rsid w:val="00CC6973"/>
    <w:rsid w:val="00CC6D94"/>
    <w:rsid w:val="00CC78B1"/>
    <w:rsid w:val="00CD052E"/>
    <w:rsid w:val="00CD1622"/>
    <w:rsid w:val="00CD26FE"/>
    <w:rsid w:val="00CD3050"/>
    <w:rsid w:val="00CD356C"/>
    <w:rsid w:val="00CD3895"/>
    <w:rsid w:val="00CD4F25"/>
    <w:rsid w:val="00CD5481"/>
    <w:rsid w:val="00CD7C92"/>
    <w:rsid w:val="00CD7CB0"/>
    <w:rsid w:val="00CE1CD6"/>
    <w:rsid w:val="00CE1DAA"/>
    <w:rsid w:val="00CE251C"/>
    <w:rsid w:val="00CE2B6F"/>
    <w:rsid w:val="00CE3391"/>
    <w:rsid w:val="00CE4E52"/>
    <w:rsid w:val="00CE5A66"/>
    <w:rsid w:val="00CE5DAE"/>
    <w:rsid w:val="00CE66D5"/>
    <w:rsid w:val="00CE697C"/>
    <w:rsid w:val="00CE72F3"/>
    <w:rsid w:val="00CE7596"/>
    <w:rsid w:val="00CE7FA8"/>
    <w:rsid w:val="00CF03BC"/>
    <w:rsid w:val="00CF1520"/>
    <w:rsid w:val="00CF1F1A"/>
    <w:rsid w:val="00CF1FDE"/>
    <w:rsid w:val="00CF4390"/>
    <w:rsid w:val="00CF52A7"/>
    <w:rsid w:val="00CF57B8"/>
    <w:rsid w:val="00CF6D23"/>
    <w:rsid w:val="00CF716D"/>
    <w:rsid w:val="00CF724A"/>
    <w:rsid w:val="00CF7C35"/>
    <w:rsid w:val="00D00511"/>
    <w:rsid w:val="00D00BC2"/>
    <w:rsid w:val="00D010A7"/>
    <w:rsid w:val="00D01492"/>
    <w:rsid w:val="00D0295A"/>
    <w:rsid w:val="00D02D91"/>
    <w:rsid w:val="00D02ED0"/>
    <w:rsid w:val="00D03821"/>
    <w:rsid w:val="00D04E42"/>
    <w:rsid w:val="00D05190"/>
    <w:rsid w:val="00D06240"/>
    <w:rsid w:val="00D06A1D"/>
    <w:rsid w:val="00D06C29"/>
    <w:rsid w:val="00D06EF9"/>
    <w:rsid w:val="00D0755F"/>
    <w:rsid w:val="00D1125D"/>
    <w:rsid w:val="00D116B5"/>
    <w:rsid w:val="00D12053"/>
    <w:rsid w:val="00D123A1"/>
    <w:rsid w:val="00D136DF"/>
    <w:rsid w:val="00D14234"/>
    <w:rsid w:val="00D16473"/>
    <w:rsid w:val="00D215FF"/>
    <w:rsid w:val="00D22780"/>
    <w:rsid w:val="00D22904"/>
    <w:rsid w:val="00D24291"/>
    <w:rsid w:val="00D25419"/>
    <w:rsid w:val="00D2546B"/>
    <w:rsid w:val="00D2553E"/>
    <w:rsid w:val="00D26833"/>
    <w:rsid w:val="00D275A2"/>
    <w:rsid w:val="00D27669"/>
    <w:rsid w:val="00D300E9"/>
    <w:rsid w:val="00D30212"/>
    <w:rsid w:val="00D31B0F"/>
    <w:rsid w:val="00D31B94"/>
    <w:rsid w:val="00D31BE2"/>
    <w:rsid w:val="00D3240B"/>
    <w:rsid w:val="00D32DEB"/>
    <w:rsid w:val="00D3346B"/>
    <w:rsid w:val="00D34526"/>
    <w:rsid w:val="00D34529"/>
    <w:rsid w:val="00D356B8"/>
    <w:rsid w:val="00D36383"/>
    <w:rsid w:val="00D36F34"/>
    <w:rsid w:val="00D37275"/>
    <w:rsid w:val="00D37794"/>
    <w:rsid w:val="00D37FBD"/>
    <w:rsid w:val="00D4031C"/>
    <w:rsid w:val="00D40465"/>
    <w:rsid w:val="00D414A7"/>
    <w:rsid w:val="00D426B9"/>
    <w:rsid w:val="00D42CE8"/>
    <w:rsid w:val="00D433AF"/>
    <w:rsid w:val="00D44F8F"/>
    <w:rsid w:val="00D459EB"/>
    <w:rsid w:val="00D45EF8"/>
    <w:rsid w:val="00D474AF"/>
    <w:rsid w:val="00D476D4"/>
    <w:rsid w:val="00D503FD"/>
    <w:rsid w:val="00D50473"/>
    <w:rsid w:val="00D50741"/>
    <w:rsid w:val="00D5189D"/>
    <w:rsid w:val="00D52624"/>
    <w:rsid w:val="00D54CB1"/>
    <w:rsid w:val="00D54F82"/>
    <w:rsid w:val="00D5563F"/>
    <w:rsid w:val="00D5578C"/>
    <w:rsid w:val="00D559C0"/>
    <w:rsid w:val="00D55FE1"/>
    <w:rsid w:val="00D565CD"/>
    <w:rsid w:val="00D6016D"/>
    <w:rsid w:val="00D60DD3"/>
    <w:rsid w:val="00D6157D"/>
    <w:rsid w:val="00D631D3"/>
    <w:rsid w:val="00D639EC"/>
    <w:rsid w:val="00D64B36"/>
    <w:rsid w:val="00D6524E"/>
    <w:rsid w:val="00D6561B"/>
    <w:rsid w:val="00D657E4"/>
    <w:rsid w:val="00D660B0"/>
    <w:rsid w:val="00D67F10"/>
    <w:rsid w:val="00D70418"/>
    <w:rsid w:val="00D70543"/>
    <w:rsid w:val="00D7095E"/>
    <w:rsid w:val="00D70FB9"/>
    <w:rsid w:val="00D71322"/>
    <w:rsid w:val="00D71C8F"/>
    <w:rsid w:val="00D72229"/>
    <w:rsid w:val="00D72F42"/>
    <w:rsid w:val="00D731CD"/>
    <w:rsid w:val="00D73970"/>
    <w:rsid w:val="00D73E4B"/>
    <w:rsid w:val="00D74669"/>
    <w:rsid w:val="00D74826"/>
    <w:rsid w:val="00D75584"/>
    <w:rsid w:val="00D75995"/>
    <w:rsid w:val="00D75DF1"/>
    <w:rsid w:val="00D75DFC"/>
    <w:rsid w:val="00D762B2"/>
    <w:rsid w:val="00D7652D"/>
    <w:rsid w:val="00D8001B"/>
    <w:rsid w:val="00D80102"/>
    <w:rsid w:val="00D8048D"/>
    <w:rsid w:val="00D80EDE"/>
    <w:rsid w:val="00D810C3"/>
    <w:rsid w:val="00D81C3A"/>
    <w:rsid w:val="00D8235D"/>
    <w:rsid w:val="00D82981"/>
    <w:rsid w:val="00D82A0D"/>
    <w:rsid w:val="00D83B80"/>
    <w:rsid w:val="00D85511"/>
    <w:rsid w:val="00D85B53"/>
    <w:rsid w:val="00D85CF2"/>
    <w:rsid w:val="00D868AB"/>
    <w:rsid w:val="00D86B50"/>
    <w:rsid w:val="00D86CA5"/>
    <w:rsid w:val="00D874FD"/>
    <w:rsid w:val="00D87FB0"/>
    <w:rsid w:val="00D87FB4"/>
    <w:rsid w:val="00D9133A"/>
    <w:rsid w:val="00D91AA9"/>
    <w:rsid w:val="00D92AA0"/>
    <w:rsid w:val="00D93B8C"/>
    <w:rsid w:val="00D93F1B"/>
    <w:rsid w:val="00D95074"/>
    <w:rsid w:val="00D95279"/>
    <w:rsid w:val="00D96032"/>
    <w:rsid w:val="00D96755"/>
    <w:rsid w:val="00D96F6B"/>
    <w:rsid w:val="00D973E8"/>
    <w:rsid w:val="00D9784F"/>
    <w:rsid w:val="00D97AEC"/>
    <w:rsid w:val="00DA0255"/>
    <w:rsid w:val="00DA0384"/>
    <w:rsid w:val="00DA07B7"/>
    <w:rsid w:val="00DA2FD6"/>
    <w:rsid w:val="00DA3D90"/>
    <w:rsid w:val="00DA3DB2"/>
    <w:rsid w:val="00DA3FD5"/>
    <w:rsid w:val="00DA43E7"/>
    <w:rsid w:val="00DA48B2"/>
    <w:rsid w:val="00DA5411"/>
    <w:rsid w:val="00DA583F"/>
    <w:rsid w:val="00DA5DCF"/>
    <w:rsid w:val="00DA6C99"/>
    <w:rsid w:val="00DB0558"/>
    <w:rsid w:val="00DB0940"/>
    <w:rsid w:val="00DB199B"/>
    <w:rsid w:val="00DB1E2B"/>
    <w:rsid w:val="00DB4970"/>
    <w:rsid w:val="00DB4F66"/>
    <w:rsid w:val="00DB55EC"/>
    <w:rsid w:val="00DB5B40"/>
    <w:rsid w:val="00DB5F72"/>
    <w:rsid w:val="00DB66FF"/>
    <w:rsid w:val="00DB74B8"/>
    <w:rsid w:val="00DB7D1A"/>
    <w:rsid w:val="00DC357B"/>
    <w:rsid w:val="00DC493B"/>
    <w:rsid w:val="00DC4C0A"/>
    <w:rsid w:val="00DC528D"/>
    <w:rsid w:val="00DC5CC7"/>
    <w:rsid w:val="00DC6DDC"/>
    <w:rsid w:val="00DC7CEC"/>
    <w:rsid w:val="00DD0210"/>
    <w:rsid w:val="00DD05AF"/>
    <w:rsid w:val="00DD0C45"/>
    <w:rsid w:val="00DD0D3C"/>
    <w:rsid w:val="00DD1B59"/>
    <w:rsid w:val="00DD2EEE"/>
    <w:rsid w:val="00DD3A3A"/>
    <w:rsid w:val="00DD3AEE"/>
    <w:rsid w:val="00DD3B6F"/>
    <w:rsid w:val="00DD3D3C"/>
    <w:rsid w:val="00DD503C"/>
    <w:rsid w:val="00DD6178"/>
    <w:rsid w:val="00DD6420"/>
    <w:rsid w:val="00DD65FE"/>
    <w:rsid w:val="00DD7401"/>
    <w:rsid w:val="00DD785C"/>
    <w:rsid w:val="00DD7DE2"/>
    <w:rsid w:val="00DD7F6B"/>
    <w:rsid w:val="00DE04E6"/>
    <w:rsid w:val="00DE1979"/>
    <w:rsid w:val="00DE1E72"/>
    <w:rsid w:val="00DE2078"/>
    <w:rsid w:val="00DE283D"/>
    <w:rsid w:val="00DE3E57"/>
    <w:rsid w:val="00DE4103"/>
    <w:rsid w:val="00DE41EC"/>
    <w:rsid w:val="00DE506D"/>
    <w:rsid w:val="00DE5AC5"/>
    <w:rsid w:val="00DE6A80"/>
    <w:rsid w:val="00DE6A9C"/>
    <w:rsid w:val="00DE7AC5"/>
    <w:rsid w:val="00DE7DA5"/>
    <w:rsid w:val="00DF0034"/>
    <w:rsid w:val="00DF0C42"/>
    <w:rsid w:val="00DF1343"/>
    <w:rsid w:val="00DF1BC8"/>
    <w:rsid w:val="00DF1C12"/>
    <w:rsid w:val="00DF1C8F"/>
    <w:rsid w:val="00DF1E22"/>
    <w:rsid w:val="00DF2889"/>
    <w:rsid w:val="00DF28CF"/>
    <w:rsid w:val="00DF3D75"/>
    <w:rsid w:val="00DF3F0C"/>
    <w:rsid w:val="00DF3F3A"/>
    <w:rsid w:val="00DF437B"/>
    <w:rsid w:val="00DF439A"/>
    <w:rsid w:val="00DF4485"/>
    <w:rsid w:val="00DF468A"/>
    <w:rsid w:val="00DF525A"/>
    <w:rsid w:val="00DF6D95"/>
    <w:rsid w:val="00DF7C11"/>
    <w:rsid w:val="00E0093E"/>
    <w:rsid w:val="00E03076"/>
    <w:rsid w:val="00E03103"/>
    <w:rsid w:val="00E03B82"/>
    <w:rsid w:val="00E03BE2"/>
    <w:rsid w:val="00E03D9E"/>
    <w:rsid w:val="00E042A4"/>
    <w:rsid w:val="00E05B95"/>
    <w:rsid w:val="00E064C0"/>
    <w:rsid w:val="00E072F9"/>
    <w:rsid w:val="00E079A0"/>
    <w:rsid w:val="00E107A0"/>
    <w:rsid w:val="00E10821"/>
    <w:rsid w:val="00E11089"/>
    <w:rsid w:val="00E1124E"/>
    <w:rsid w:val="00E11263"/>
    <w:rsid w:val="00E11479"/>
    <w:rsid w:val="00E1147E"/>
    <w:rsid w:val="00E126B9"/>
    <w:rsid w:val="00E148FC"/>
    <w:rsid w:val="00E15F66"/>
    <w:rsid w:val="00E1602B"/>
    <w:rsid w:val="00E1621C"/>
    <w:rsid w:val="00E16274"/>
    <w:rsid w:val="00E16A90"/>
    <w:rsid w:val="00E16AA7"/>
    <w:rsid w:val="00E16D0D"/>
    <w:rsid w:val="00E16E8F"/>
    <w:rsid w:val="00E17637"/>
    <w:rsid w:val="00E17FF5"/>
    <w:rsid w:val="00E20150"/>
    <w:rsid w:val="00E20CA9"/>
    <w:rsid w:val="00E20D2E"/>
    <w:rsid w:val="00E20E12"/>
    <w:rsid w:val="00E20E6F"/>
    <w:rsid w:val="00E219CD"/>
    <w:rsid w:val="00E228D9"/>
    <w:rsid w:val="00E22A47"/>
    <w:rsid w:val="00E22B91"/>
    <w:rsid w:val="00E22CCB"/>
    <w:rsid w:val="00E23205"/>
    <w:rsid w:val="00E248E6"/>
    <w:rsid w:val="00E256DB"/>
    <w:rsid w:val="00E27921"/>
    <w:rsid w:val="00E30174"/>
    <w:rsid w:val="00E30D63"/>
    <w:rsid w:val="00E30EAA"/>
    <w:rsid w:val="00E31969"/>
    <w:rsid w:val="00E3206A"/>
    <w:rsid w:val="00E3248C"/>
    <w:rsid w:val="00E326A5"/>
    <w:rsid w:val="00E32DDB"/>
    <w:rsid w:val="00E33139"/>
    <w:rsid w:val="00E33142"/>
    <w:rsid w:val="00E35122"/>
    <w:rsid w:val="00E35311"/>
    <w:rsid w:val="00E35E14"/>
    <w:rsid w:val="00E36786"/>
    <w:rsid w:val="00E371A6"/>
    <w:rsid w:val="00E37647"/>
    <w:rsid w:val="00E4035A"/>
    <w:rsid w:val="00E406FB"/>
    <w:rsid w:val="00E41151"/>
    <w:rsid w:val="00E419CF"/>
    <w:rsid w:val="00E42890"/>
    <w:rsid w:val="00E42CF6"/>
    <w:rsid w:val="00E4447F"/>
    <w:rsid w:val="00E446F1"/>
    <w:rsid w:val="00E447DA"/>
    <w:rsid w:val="00E46195"/>
    <w:rsid w:val="00E46232"/>
    <w:rsid w:val="00E50402"/>
    <w:rsid w:val="00E52ABC"/>
    <w:rsid w:val="00E53272"/>
    <w:rsid w:val="00E53B41"/>
    <w:rsid w:val="00E54341"/>
    <w:rsid w:val="00E5456C"/>
    <w:rsid w:val="00E54B11"/>
    <w:rsid w:val="00E5566F"/>
    <w:rsid w:val="00E56050"/>
    <w:rsid w:val="00E56919"/>
    <w:rsid w:val="00E56922"/>
    <w:rsid w:val="00E569FB"/>
    <w:rsid w:val="00E56D22"/>
    <w:rsid w:val="00E57074"/>
    <w:rsid w:val="00E57133"/>
    <w:rsid w:val="00E572CF"/>
    <w:rsid w:val="00E57F4E"/>
    <w:rsid w:val="00E605D2"/>
    <w:rsid w:val="00E61E89"/>
    <w:rsid w:val="00E62452"/>
    <w:rsid w:val="00E63112"/>
    <w:rsid w:val="00E638F4"/>
    <w:rsid w:val="00E647CD"/>
    <w:rsid w:val="00E647FC"/>
    <w:rsid w:val="00E64F3F"/>
    <w:rsid w:val="00E65402"/>
    <w:rsid w:val="00E65AF2"/>
    <w:rsid w:val="00E65B95"/>
    <w:rsid w:val="00E65E00"/>
    <w:rsid w:val="00E663D9"/>
    <w:rsid w:val="00E66576"/>
    <w:rsid w:val="00E665C4"/>
    <w:rsid w:val="00E67196"/>
    <w:rsid w:val="00E676B5"/>
    <w:rsid w:val="00E677CE"/>
    <w:rsid w:val="00E70EF6"/>
    <w:rsid w:val="00E71E4C"/>
    <w:rsid w:val="00E72177"/>
    <w:rsid w:val="00E7316C"/>
    <w:rsid w:val="00E73356"/>
    <w:rsid w:val="00E751CC"/>
    <w:rsid w:val="00E759E0"/>
    <w:rsid w:val="00E7674E"/>
    <w:rsid w:val="00E769D7"/>
    <w:rsid w:val="00E803E5"/>
    <w:rsid w:val="00E81A0E"/>
    <w:rsid w:val="00E82C4B"/>
    <w:rsid w:val="00E830C3"/>
    <w:rsid w:val="00E84F91"/>
    <w:rsid w:val="00E85758"/>
    <w:rsid w:val="00E85DC4"/>
    <w:rsid w:val="00E860B7"/>
    <w:rsid w:val="00E863D0"/>
    <w:rsid w:val="00E863EC"/>
    <w:rsid w:val="00E868EA"/>
    <w:rsid w:val="00E876B9"/>
    <w:rsid w:val="00E90528"/>
    <w:rsid w:val="00E907A4"/>
    <w:rsid w:val="00E90CBD"/>
    <w:rsid w:val="00E91383"/>
    <w:rsid w:val="00E9198E"/>
    <w:rsid w:val="00E94EFE"/>
    <w:rsid w:val="00E95A4A"/>
    <w:rsid w:val="00E95EBF"/>
    <w:rsid w:val="00E95F5C"/>
    <w:rsid w:val="00E96D89"/>
    <w:rsid w:val="00E9702F"/>
    <w:rsid w:val="00E9725A"/>
    <w:rsid w:val="00E976DB"/>
    <w:rsid w:val="00E977E8"/>
    <w:rsid w:val="00EA0761"/>
    <w:rsid w:val="00EA1569"/>
    <w:rsid w:val="00EA18A9"/>
    <w:rsid w:val="00EA22A3"/>
    <w:rsid w:val="00EA2D2F"/>
    <w:rsid w:val="00EA330A"/>
    <w:rsid w:val="00EA3B2A"/>
    <w:rsid w:val="00EA490F"/>
    <w:rsid w:val="00EA4A00"/>
    <w:rsid w:val="00EA6086"/>
    <w:rsid w:val="00EA60E5"/>
    <w:rsid w:val="00EA6E1B"/>
    <w:rsid w:val="00EA6FB7"/>
    <w:rsid w:val="00EA7C5E"/>
    <w:rsid w:val="00EB0FAB"/>
    <w:rsid w:val="00EB1322"/>
    <w:rsid w:val="00EB1706"/>
    <w:rsid w:val="00EB20D0"/>
    <w:rsid w:val="00EB290D"/>
    <w:rsid w:val="00EB2995"/>
    <w:rsid w:val="00EB2BF0"/>
    <w:rsid w:val="00EB2E8C"/>
    <w:rsid w:val="00EB3525"/>
    <w:rsid w:val="00EB39F1"/>
    <w:rsid w:val="00EB3EA6"/>
    <w:rsid w:val="00EB42EF"/>
    <w:rsid w:val="00EB42F6"/>
    <w:rsid w:val="00EB4438"/>
    <w:rsid w:val="00EB45EC"/>
    <w:rsid w:val="00EB47F2"/>
    <w:rsid w:val="00EB50D6"/>
    <w:rsid w:val="00EB5231"/>
    <w:rsid w:val="00EB5A8D"/>
    <w:rsid w:val="00EB5F41"/>
    <w:rsid w:val="00EB63B4"/>
    <w:rsid w:val="00EB6692"/>
    <w:rsid w:val="00EB669A"/>
    <w:rsid w:val="00EB6BDC"/>
    <w:rsid w:val="00EB7263"/>
    <w:rsid w:val="00EB7268"/>
    <w:rsid w:val="00EB7759"/>
    <w:rsid w:val="00EB7F2E"/>
    <w:rsid w:val="00EC0034"/>
    <w:rsid w:val="00EC095B"/>
    <w:rsid w:val="00EC0C50"/>
    <w:rsid w:val="00EC0D3C"/>
    <w:rsid w:val="00EC1425"/>
    <w:rsid w:val="00EC2649"/>
    <w:rsid w:val="00EC2ECE"/>
    <w:rsid w:val="00EC302E"/>
    <w:rsid w:val="00EC3788"/>
    <w:rsid w:val="00EC3B12"/>
    <w:rsid w:val="00EC4A15"/>
    <w:rsid w:val="00EC4B6B"/>
    <w:rsid w:val="00EC53DD"/>
    <w:rsid w:val="00EC59D0"/>
    <w:rsid w:val="00EC7368"/>
    <w:rsid w:val="00EC7E8C"/>
    <w:rsid w:val="00ED041A"/>
    <w:rsid w:val="00ED086F"/>
    <w:rsid w:val="00ED0C1E"/>
    <w:rsid w:val="00ED1BFA"/>
    <w:rsid w:val="00ED20B8"/>
    <w:rsid w:val="00ED24C4"/>
    <w:rsid w:val="00ED2722"/>
    <w:rsid w:val="00ED2AB2"/>
    <w:rsid w:val="00ED2E1C"/>
    <w:rsid w:val="00ED353F"/>
    <w:rsid w:val="00ED3621"/>
    <w:rsid w:val="00ED44D9"/>
    <w:rsid w:val="00ED5C1E"/>
    <w:rsid w:val="00ED614D"/>
    <w:rsid w:val="00ED65A1"/>
    <w:rsid w:val="00EE1555"/>
    <w:rsid w:val="00EE1677"/>
    <w:rsid w:val="00EE21F7"/>
    <w:rsid w:val="00EE3A96"/>
    <w:rsid w:val="00EE3F5C"/>
    <w:rsid w:val="00EE426B"/>
    <w:rsid w:val="00EE4585"/>
    <w:rsid w:val="00EE48BC"/>
    <w:rsid w:val="00EE5443"/>
    <w:rsid w:val="00EE5773"/>
    <w:rsid w:val="00EE63A9"/>
    <w:rsid w:val="00EE6D0C"/>
    <w:rsid w:val="00EE7808"/>
    <w:rsid w:val="00EE786C"/>
    <w:rsid w:val="00EE7A83"/>
    <w:rsid w:val="00EE7B7F"/>
    <w:rsid w:val="00EF2065"/>
    <w:rsid w:val="00EF2238"/>
    <w:rsid w:val="00EF318B"/>
    <w:rsid w:val="00EF36F3"/>
    <w:rsid w:val="00EF43C0"/>
    <w:rsid w:val="00EF44C0"/>
    <w:rsid w:val="00EF4EB9"/>
    <w:rsid w:val="00EF5975"/>
    <w:rsid w:val="00EF5DC9"/>
    <w:rsid w:val="00EF619B"/>
    <w:rsid w:val="00EF619F"/>
    <w:rsid w:val="00EF62F6"/>
    <w:rsid w:val="00EF6EB3"/>
    <w:rsid w:val="00EF6F67"/>
    <w:rsid w:val="00EF6FB2"/>
    <w:rsid w:val="00EF7289"/>
    <w:rsid w:val="00EF76B9"/>
    <w:rsid w:val="00EF7AEA"/>
    <w:rsid w:val="00F002DA"/>
    <w:rsid w:val="00F008FA"/>
    <w:rsid w:val="00F0179F"/>
    <w:rsid w:val="00F01889"/>
    <w:rsid w:val="00F02069"/>
    <w:rsid w:val="00F027A9"/>
    <w:rsid w:val="00F02A09"/>
    <w:rsid w:val="00F02D16"/>
    <w:rsid w:val="00F0408B"/>
    <w:rsid w:val="00F04439"/>
    <w:rsid w:val="00F04547"/>
    <w:rsid w:val="00F04677"/>
    <w:rsid w:val="00F05087"/>
    <w:rsid w:val="00F05128"/>
    <w:rsid w:val="00F057F0"/>
    <w:rsid w:val="00F06A97"/>
    <w:rsid w:val="00F10C29"/>
    <w:rsid w:val="00F11835"/>
    <w:rsid w:val="00F120F5"/>
    <w:rsid w:val="00F12416"/>
    <w:rsid w:val="00F1255C"/>
    <w:rsid w:val="00F12729"/>
    <w:rsid w:val="00F13246"/>
    <w:rsid w:val="00F132AA"/>
    <w:rsid w:val="00F135F1"/>
    <w:rsid w:val="00F13BEF"/>
    <w:rsid w:val="00F146CD"/>
    <w:rsid w:val="00F14F42"/>
    <w:rsid w:val="00F156D8"/>
    <w:rsid w:val="00F162DE"/>
    <w:rsid w:val="00F17FEA"/>
    <w:rsid w:val="00F202A0"/>
    <w:rsid w:val="00F20EA6"/>
    <w:rsid w:val="00F21C7A"/>
    <w:rsid w:val="00F221E2"/>
    <w:rsid w:val="00F224D6"/>
    <w:rsid w:val="00F22ABE"/>
    <w:rsid w:val="00F233B5"/>
    <w:rsid w:val="00F24439"/>
    <w:rsid w:val="00F2459E"/>
    <w:rsid w:val="00F25DFC"/>
    <w:rsid w:val="00F25E97"/>
    <w:rsid w:val="00F300D5"/>
    <w:rsid w:val="00F306DA"/>
    <w:rsid w:val="00F31063"/>
    <w:rsid w:val="00F3196B"/>
    <w:rsid w:val="00F3198B"/>
    <w:rsid w:val="00F3268A"/>
    <w:rsid w:val="00F32CCD"/>
    <w:rsid w:val="00F32F2E"/>
    <w:rsid w:val="00F3386F"/>
    <w:rsid w:val="00F33DE9"/>
    <w:rsid w:val="00F34A68"/>
    <w:rsid w:val="00F35691"/>
    <w:rsid w:val="00F35974"/>
    <w:rsid w:val="00F3625D"/>
    <w:rsid w:val="00F3664D"/>
    <w:rsid w:val="00F368D6"/>
    <w:rsid w:val="00F3791C"/>
    <w:rsid w:val="00F3798B"/>
    <w:rsid w:val="00F37C37"/>
    <w:rsid w:val="00F40CAD"/>
    <w:rsid w:val="00F40E21"/>
    <w:rsid w:val="00F42813"/>
    <w:rsid w:val="00F43D8D"/>
    <w:rsid w:val="00F440AE"/>
    <w:rsid w:val="00F454EE"/>
    <w:rsid w:val="00F46D23"/>
    <w:rsid w:val="00F475A9"/>
    <w:rsid w:val="00F47AA3"/>
    <w:rsid w:val="00F50589"/>
    <w:rsid w:val="00F52F1E"/>
    <w:rsid w:val="00F530EA"/>
    <w:rsid w:val="00F53940"/>
    <w:rsid w:val="00F53B0D"/>
    <w:rsid w:val="00F55140"/>
    <w:rsid w:val="00F5581D"/>
    <w:rsid w:val="00F566E1"/>
    <w:rsid w:val="00F56753"/>
    <w:rsid w:val="00F56EB6"/>
    <w:rsid w:val="00F57113"/>
    <w:rsid w:val="00F6018C"/>
    <w:rsid w:val="00F6036B"/>
    <w:rsid w:val="00F60730"/>
    <w:rsid w:val="00F631FA"/>
    <w:rsid w:val="00F634FF"/>
    <w:rsid w:val="00F637E8"/>
    <w:rsid w:val="00F63D16"/>
    <w:rsid w:val="00F64629"/>
    <w:rsid w:val="00F6479F"/>
    <w:rsid w:val="00F64FDA"/>
    <w:rsid w:val="00F6552A"/>
    <w:rsid w:val="00F6554A"/>
    <w:rsid w:val="00F66374"/>
    <w:rsid w:val="00F67EDD"/>
    <w:rsid w:val="00F7019E"/>
    <w:rsid w:val="00F70505"/>
    <w:rsid w:val="00F70755"/>
    <w:rsid w:val="00F7102D"/>
    <w:rsid w:val="00F7181E"/>
    <w:rsid w:val="00F71D56"/>
    <w:rsid w:val="00F723CD"/>
    <w:rsid w:val="00F72ED0"/>
    <w:rsid w:val="00F72F09"/>
    <w:rsid w:val="00F72FBE"/>
    <w:rsid w:val="00F730E8"/>
    <w:rsid w:val="00F73119"/>
    <w:rsid w:val="00F7350E"/>
    <w:rsid w:val="00F73818"/>
    <w:rsid w:val="00F7454C"/>
    <w:rsid w:val="00F746E6"/>
    <w:rsid w:val="00F74EC5"/>
    <w:rsid w:val="00F7545F"/>
    <w:rsid w:val="00F75C17"/>
    <w:rsid w:val="00F76A4C"/>
    <w:rsid w:val="00F772BE"/>
    <w:rsid w:val="00F7738B"/>
    <w:rsid w:val="00F80505"/>
    <w:rsid w:val="00F806B7"/>
    <w:rsid w:val="00F823F7"/>
    <w:rsid w:val="00F823FC"/>
    <w:rsid w:val="00F82520"/>
    <w:rsid w:val="00F829D6"/>
    <w:rsid w:val="00F82A88"/>
    <w:rsid w:val="00F83131"/>
    <w:rsid w:val="00F8327D"/>
    <w:rsid w:val="00F8330E"/>
    <w:rsid w:val="00F834D7"/>
    <w:rsid w:val="00F83FE1"/>
    <w:rsid w:val="00F8456F"/>
    <w:rsid w:val="00F85030"/>
    <w:rsid w:val="00F85806"/>
    <w:rsid w:val="00F90457"/>
    <w:rsid w:val="00F90ECC"/>
    <w:rsid w:val="00F90F40"/>
    <w:rsid w:val="00F91633"/>
    <w:rsid w:val="00F91910"/>
    <w:rsid w:val="00F92341"/>
    <w:rsid w:val="00F92360"/>
    <w:rsid w:val="00F92439"/>
    <w:rsid w:val="00F931F1"/>
    <w:rsid w:val="00F93490"/>
    <w:rsid w:val="00F93533"/>
    <w:rsid w:val="00F9355F"/>
    <w:rsid w:val="00F941EA"/>
    <w:rsid w:val="00F94525"/>
    <w:rsid w:val="00F9466B"/>
    <w:rsid w:val="00F95285"/>
    <w:rsid w:val="00F957FA"/>
    <w:rsid w:val="00F95DEB"/>
    <w:rsid w:val="00F96807"/>
    <w:rsid w:val="00F96C25"/>
    <w:rsid w:val="00F96CAE"/>
    <w:rsid w:val="00FA0016"/>
    <w:rsid w:val="00FA0447"/>
    <w:rsid w:val="00FA0A3A"/>
    <w:rsid w:val="00FA0BFC"/>
    <w:rsid w:val="00FA0E87"/>
    <w:rsid w:val="00FA15E2"/>
    <w:rsid w:val="00FA1C46"/>
    <w:rsid w:val="00FA1DBB"/>
    <w:rsid w:val="00FA236F"/>
    <w:rsid w:val="00FA3132"/>
    <w:rsid w:val="00FA493A"/>
    <w:rsid w:val="00FA4A2C"/>
    <w:rsid w:val="00FA525A"/>
    <w:rsid w:val="00FA598A"/>
    <w:rsid w:val="00FA598F"/>
    <w:rsid w:val="00FA5F6E"/>
    <w:rsid w:val="00FA62E0"/>
    <w:rsid w:val="00FA67C5"/>
    <w:rsid w:val="00FA7988"/>
    <w:rsid w:val="00FB07CE"/>
    <w:rsid w:val="00FB087A"/>
    <w:rsid w:val="00FB10C0"/>
    <w:rsid w:val="00FB1A69"/>
    <w:rsid w:val="00FB2D66"/>
    <w:rsid w:val="00FB2FE5"/>
    <w:rsid w:val="00FB382B"/>
    <w:rsid w:val="00FB396A"/>
    <w:rsid w:val="00FB430F"/>
    <w:rsid w:val="00FB471E"/>
    <w:rsid w:val="00FB5979"/>
    <w:rsid w:val="00FB5B0B"/>
    <w:rsid w:val="00FB6020"/>
    <w:rsid w:val="00FB60CF"/>
    <w:rsid w:val="00FB66FC"/>
    <w:rsid w:val="00FB677A"/>
    <w:rsid w:val="00FC0774"/>
    <w:rsid w:val="00FC3F4B"/>
    <w:rsid w:val="00FC4446"/>
    <w:rsid w:val="00FC4607"/>
    <w:rsid w:val="00FC4986"/>
    <w:rsid w:val="00FC579F"/>
    <w:rsid w:val="00FC61F2"/>
    <w:rsid w:val="00FC6DAB"/>
    <w:rsid w:val="00FC7207"/>
    <w:rsid w:val="00FD0079"/>
    <w:rsid w:val="00FD0A3A"/>
    <w:rsid w:val="00FD0C77"/>
    <w:rsid w:val="00FD1096"/>
    <w:rsid w:val="00FD174E"/>
    <w:rsid w:val="00FD1752"/>
    <w:rsid w:val="00FD2478"/>
    <w:rsid w:val="00FD2494"/>
    <w:rsid w:val="00FD30F1"/>
    <w:rsid w:val="00FD315F"/>
    <w:rsid w:val="00FD3A2C"/>
    <w:rsid w:val="00FD4DBB"/>
    <w:rsid w:val="00FD5297"/>
    <w:rsid w:val="00FD5849"/>
    <w:rsid w:val="00FD5C3D"/>
    <w:rsid w:val="00FD6FF0"/>
    <w:rsid w:val="00FD7EC5"/>
    <w:rsid w:val="00FE0175"/>
    <w:rsid w:val="00FE1C1F"/>
    <w:rsid w:val="00FE1D96"/>
    <w:rsid w:val="00FE243C"/>
    <w:rsid w:val="00FE2494"/>
    <w:rsid w:val="00FE3ADF"/>
    <w:rsid w:val="00FE3D82"/>
    <w:rsid w:val="00FE5A81"/>
    <w:rsid w:val="00FE679A"/>
    <w:rsid w:val="00FE6B31"/>
    <w:rsid w:val="00FE6E15"/>
    <w:rsid w:val="00FE73AA"/>
    <w:rsid w:val="00FE7CC2"/>
    <w:rsid w:val="00FF0BAA"/>
    <w:rsid w:val="00FF1955"/>
    <w:rsid w:val="00FF1FBF"/>
    <w:rsid w:val="00FF2500"/>
    <w:rsid w:val="00FF26B9"/>
    <w:rsid w:val="00FF3000"/>
    <w:rsid w:val="00FF30D0"/>
    <w:rsid w:val="00FF4028"/>
    <w:rsid w:val="00FF56E0"/>
    <w:rsid w:val="00FF5ECA"/>
    <w:rsid w:val="00FF7CDD"/>
    <w:rsid w:val="00FF7CE0"/>
    <w:rsid w:val="00FF7FAA"/>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fillcolor="#2e527c" stroke="f">
      <v:fill color="#2e527c"/>
      <v:stroke on="f"/>
    </o:shapedefaults>
    <o:shapelayout v:ext="edit">
      <o:idmap v:ext="edit" data="2"/>
    </o:shapelayout>
  </w:shapeDefaults>
  <w:decimalSymbol w:val="."/>
  <w:listSeparator w:val=","/>
  <w14:docId w14:val="3F095515"/>
  <w15:chartTrackingRefBased/>
  <w15:docId w15:val="{6CAF71CF-F446-4260-9840-54E559ABB47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Theme="minorHAnsi" w:hAnsi="Calibri" w:cstheme="minorBidi"/>
        <w:kern w:val="2"/>
        <w:sz w:val="24"/>
        <w:szCs w:val="22"/>
        <w:lang w:val="en-GB" w:eastAsia="en-US"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uiPriority w:val="9"/>
    <w:qFormat/>
    <w:rsid w:val="001532F3"/>
    <w:pPr>
      <w:keepNext/>
      <w:keepLines/>
      <w:spacing w:before="240" w:after="0"/>
      <w:outlineLvl w:val="0"/>
    </w:pPr>
    <w:rPr>
      <w:rFonts w:asciiTheme="majorHAnsi" w:eastAsiaTheme="majorEastAsia" w:hAnsiTheme="majorHAnsi" w:cstheme="majorBidi"/>
      <w:color w:val="2F5496" w:themeColor="accent1" w:themeShade="BF"/>
      <w:sz w:val="32"/>
      <w:szCs w:val="32"/>
    </w:rPr>
  </w:style>
  <w:style w:type="paragraph" w:styleId="Heading2">
    <w:name w:val="heading 2"/>
    <w:basedOn w:val="Normal"/>
    <w:next w:val="Normal"/>
    <w:link w:val="Heading2Char"/>
    <w:uiPriority w:val="9"/>
    <w:unhideWhenUsed/>
    <w:qFormat/>
    <w:rsid w:val="00342F52"/>
    <w:pPr>
      <w:keepNext/>
      <w:keepLines/>
      <w:spacing w:before="40" w:after="0"/>
      <w:outlineLvl w:val="1"/>
    </w:pPr>
    <w:rPr>
      <w:rFonts w:asciiTheme="majorHAnsi" w:eastAsiaTheme="majorEastAsia" w:hAnsiTheme="majorHAnsi" w:cstheme="majorBidi"/>
      <w:color w:val="2F5496" w:themeColor="accent1" w:themeShade="BF"/>
      <w:sz w:val="26"/>
      <w:szCs w:val="26"/>
    </w:rPr>
  </w:style>
  <w:style w:type="paragraph" w:styleId="Heading3">
    <w:name w:val="heading 3"/>
    <w:basedOn w:val="Normal"/>
    <w:next w:val="Normal"/>
    <w:link w:val="Heading3Char"/>
    <w:autoRedefine/>
    <w:uiPriority w:val="9"/>
    <w:unhideWhenUsed/>
    <w:qFormat/>
    <w:rsid w:val="00EF4EB9"/>
    <w:pPr>
      <w:keepNext/>
      <w:keepLines/>
      <w:numPr>
        <w:numId w:val="6"/>
      </w:numPr>
      <w:spacing w:before="40" w:after="0"/>
      <w:ind w:left="2127" w:hanging="2061"/>
      <w:outlineLvl w:val="2"/>
    </w:pPr>
    <w:rPr>
      <w:rFonts w:asciiTheme="majorHAnsi" w:eastAsiaTheme="majorEastAsia" w:hAnsiTheme="majorHAnsi" w:cstheme="majorBidi"/>
      <w:color w:val="2F5496" w:themeColor="accent1" w:themeShade="BF"/>
      <w:sz w:val="32"/>
      <w:szCs w:val="24"/>
    </w:rPr>
  </w:style>
  <w:style w:type="paragraph" w:styleId="Heading4">
    <w:name w:val="heading 4"/>
    <w:basedOn w:val="Normal"/>
    <w:next w:val="Normal"/>
    <w:link w:val="Heading4Char"/>
    <w:uiPriority w:val="9"/>
    <w:unhideWhenUsed/>
    <w:qFormat/>
    <w:rsid w:val="00B25339"/>
    <w:pPr>
      <w:keepNext/>
      <w:keepLines/>
      <w:spacing w:before="80" w:after="40"/>
      <w:outlineLvl w:val="3"/>
    </w:pPr>
    <w:rPr>
      <w:rFonts w:asciiTheme="minorHAnsi" w:eastAsiaTheme="majorEastAsia" w:hAnsiTheme="minorHAnsi" w:cstheme="majorBidi"/>
      <w:i/>
      <w:iCs/>
      <w:color w:val="2F5496" w:themeColor="accent1" w:themeShade="BF"/>
    </w:rPr>
  </w:style>
  <w:style w:type="paragraph" w:styleId="Heading5">
    <w:name w:val="heading 5"/>
    <w:basedOn w:val="Normal"/>
    <w:next w:val="Normal"/>
    <w:link w:val="Heading5Char"/>
    <w:uiPriority w:val="9"/>
    <w:semiHidden/>
    <w:unhideWhenUsed/>
    <w:qFormat/>
    <w:rsid w:val="00B25339"/>
    <w:pPr>
      <w:keepNext/>
      <w:keepLines/>
      <w:spacing w:before="80" w:after="40"/>
      <w:outlineLvl w:val="4"/>
    </w:pPr>
    <w:rPr>
      <w:rFonts w:asciiTheme="minorHAnsi" w:eastAsiaTheme="majorEastAsia" w:hAnsiTheme="minorHAnsi" w:cstheme="majorBidi"/>
      <w:color w:val="2F5496" w:themeColor="accent1" w:themeShade="BF"/>
    </w:rPr>
  </w:style>
  <w:style w:type="paragraph" w:styleId="Heading6">
    <w:name w:val="heading 6"/>
    <w:basedOn w:val="Normal"/>
    <w:next w:val="Normal"/>
    <w:link w:val="Heading6Char"/>
    <w:uiPriority w:val="9"/>
    <w:semiHidden/>
    <w:unhideWhenUsed/>
    <w:qFormat/>
    <w:rsid w:val="00B25339"/>
    <w:pPr>
      <w:keepNext/>
      <w:keepLines/>
      <w:spacing w:before="40" w:after="0"/>
      <w:outlineLvl w:val="5"/>
    </w:pPr>
    <w:rPr>
      <w:rFonts w:asciiTheme="minorHAnsi" w:eastAsiaTheme="majorEastAsia" w:hAnsiTheme="minorHAnsi" w:cstheme="majorBidi"/>
      <w:i/>
      <w:iCs/>
      <w:color w:val="595959" w:themeColor="text1" w:themeTint="A6"/>
    </w:rPr>
  </w:style>
  <w:style w:type="paragraph" w:styleId="Heading7">
    <w:name w:val="heading 7"/>
    <w:basedOn w:val="Normal"/>
    <w:next w:val="Normal"/>
    <w:link w:val="Heading7Char"/>
    <w:uiPriority w:val="9"/>
    <w:semiHidden/>
    <w:unhideWhenUsed/>
    <w:qFormat/>
    <w:rsid w:val="00B25339"/>
    <w:pPr>
      <w:keepNext/>
      <w:keepLines/>
      <w:spacing w:before="40" w:after="0"/>
      <w:outlineLvl w:val="6"/>
    </w:pPr>
    <w:rPr>
      <w:rFonts w:asciiTheme="minorHAnsi" w:eastAsiaTheme="majorEastAsia" w:hAnsiTheme="minorHAnsi" w:cstheme="majorBidi"/>
      <w:color w:val="595959" w:themeColor="text1" w:themeTint="A6"/>
    </w:rPr>
  </w:style>
  <w:style w:type="paragraph" w:styleId="Heading8">
    <w:name w:val="heading 8"/>
    <w:basedOn w:val="Normal"/>
    <w:next w:val="Normal"/>
    <w:link w:val="Heading8Char"/>
    <w:uiPriority w:val="9"/>
    <w:semiHidden/>
    <w:unhideWhenUsed/>
    <w:qFormat/>
    <w:rsid w:val="00B25339"/>
    <w:pPr>
      <w:keepNext/>
      <w:keepLines/>
      <w:spacing w:after="0"/>
      <w:outlineLvl w:val="7"/>
    </w:pPr>
    <w:rPr>
      <w:rFonts w:asciiTheme="minorHAnsi" w:eastAsiaTheme="majorEastAsia" w:hAnsiTheme="minorHAnsi" w:cstheme="majorBidi"/>
      <w:i/>
      <w:iCs/>
      <w:color w:val="272727" w:themeColor="text1" w:themeTint="D8"/>
    </w:rPr>
  </w:style>
  <w:style w:type="paragraph" w:styleId="Heading9">
    <w:name w:val="heading 9"/>
    <w:basedOn w:val="Normal"/>
    <w:next w:val="Normal"/>
    <w:link w:val="Heading9Char"/>
    <w:uiPriority w:val="9"/>
    <w:semiHidden/>
    <w:unhideWhenUsed/>
    <w:qFormat/>
    <w:rsid w:val="00B25339"/>
    <w:pPr>
      <w:keepNext/>
      <w:keepLines/>
      <w:spacing w:after="0"/>
      <w:outlineLvl w:val="8"/>
    </w:pPr>
    <w:rPr>
      <w:rFonts w:asciiTheme="minorHAnsi" w:eastAsiaTheme="majorEastAsia" w:hAnsiTheme="minorHAnsi"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customStyle="1" w:styleId="CRECTables">
    <w:name w:val="CREC Tables"/>
    <w:basedOn w:val="TableNormal"/>
    <w:uiPriority w:val="99"/>
    <w:rsid w:val="00BF4739"/>
    <w:pPr>
      <w:spacing w:after="0" w:line="240" w:lineRule="auto"/>
    </w:pPr>
    <w:rPr>
      <w:rFonts w:eastAsia="Times New Roman" w:cs="Times New Roman"/>
      <w:kern w:val="0"/>
      <w:szCs w:val="20"/>
      <w:lang w:eastAsia="en-GB"/>
      <w14:ligatures w14:val="none"/>
    </w:rPr>
    <w:tblPr/>
  </w:style>
  <w:style w:type="table" w:styleId="GridTable4-Accent5">
    <w:name w:val="Grid Table 4 Accent 5"/>
    <w:basedOn w:val="TableNormal"/>
    <w:uiPriority w:val="49"/>
    <w:rsid w:val="00BF4739"/>
    <w:pPr>
      <w:spacing w:after="0" w:line="240" w:lineRule="auto"/>
    </w:pPr>
    <w:rPr>
      <w:rFonts w:eastAsia="Times New Roman" w:cs="Times New Roman"/>
      <w:kern w:val="0"/>
      <w:szCs w:val="20"/>
      <w:lang w:eastAsia="en-GB"/>
      <w14:ligatures w14:val="none"/>
    </w:rPr>
    <w:tblPr>
      <w:tblStyleRowBandSize w:val="1"/>
      <w:tblStyleColBandSize w:val="1"/>
      <w:tblBorders>
        <w:top w:val="single" w:sz="4" w:space="0" w:color="9CC2E5" w:themeColor="accent5" w:themeTint="99"/>
        <w:left w:val="single" w:sz="4" w:space="0" w:color="9CC2E5" w:themeColor="accent5" w:themeTint="99"/>
        <w:bottom w:val="single" w:sz="4" w:space="0" w:color="9CC2E5" w:themeColor="accent5" w:themeTint="99"/>
        <w:right w:val="single" w:sz="4" w:space="0" w:color="9CC2E5" w:themeColor="accent5" w:themeTint="99"/>
        <w:insideH w:val="single" w:sz="4" w:space="0" w:color="9CC2E5" w:themeColor="accent5" w:themeTint="99"/>
        <w:insideV w:val="single" w:sz="4" w:space="0" w:color="9CC2E5" w:themeColor="accent5" w:themeTint="99"/>
      </w:tblBorders>
    </w:tblPr>
    <w:tblStylePr w:type="firstRow">
      <w:tblPr/>
      <w:tcPr>
        <w:shd w:val="clear" w:color="auto" w:fill="27A096"/>
      </w:tcPr>
    </w:tblStylePr>
    <w:tblStylePr w:type="lastRow">
      <w:rPr>
        <w:b/>
        <w:bCs/>
      </w:rPr>
      <w:tblPr/>
      <w:tcPr>
        <w:tcBorders>
          <w:top w:val="double" w:sz="4" w:space="0" w:color="5B9BD5" w:themeColor="accent5"/>
        </w:tcBorders>
      </w:tc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CCF2EF"/>
      </w:tcPr>
    </w:tblStylePr>
    <w:tblStylePr w:type="band2Horz">
      <w:tblPr/>
      <w:tcPr>
        <w:shd w:val="clear" w:color="auto" w:fill="FFFFFF" w:themeFill="background1"/>
      </w:tcPr>
    </w:tblStylePr>
  </w:style>
  <w:style w:type="paragraph" w:styleId="Header">
    <w:name w:val="header"/>
    <w:basedOn w:val="Normal"/>
    <w:link w:val="HeaderChar"/>
    <w:uiPriority w:val="99"/>
    <w:unhideWhenUsed/>
    <w:rsid w:val="002829D1"/>
    <w:pPr>
      <w:tabs>
        <w:tab w:val="center" w:pos="4513"/>
        <w:tab w:val="right" w:pos="9026"/>
      </w:tabs>
      <w:spacing w:after="0" w:line="240" w:lineRule="auto"/>
    </w:pPr>
  </w:style>
  <w:style w:type="character" w:customStyle="1" w:styleId="HeaderChar">
    <w:name w:val="Header Char"/>
    <w:basedOn w:val="DefaultParagraphFont"/>
    <w:link w:val="Header"/>
    <w:uiPriority w:val="99"/>
    <w:rsid w:val="002829D1"/>
  </w:style>
  <w:style w:type="paragraph" w:styleId="Footer">
    <w:name w:val="footer"/>
    <w:basedOn w:val="Normal"/>
    <w:link w:val="FooterChar"/>
    <w:uiPriority w:val="99"/>
    <w:unhideWhenUsed/>
    <w:rsid w:val="002829D1"/>
    <w:pPr>
      <w:tabs>
        <w:tab w:val="center" w:pos="4513"/>
        <w:tab w:val="right" w:pos="9026"/>
      </w:tabs>
      <w:spacing w:after="0" w:line="240" w:lineRule="auto"/>
    </w:pPr>
  </w:style>
  <w:style w:type="character" w:customStyle="1" w:styleId="FooterChar">
    <w:name w:val="Footer Char"/>
    <w:basedOn w:val="DefaultParagraphFont"/>
    <w:link w:val="Footer"/>
    <w:uiPriority w:val="99"/>
    <w:rsid w:val="002829D1"/>
  </w:style>
  <w:style w:type="character" w:customStyle="1" w:styleId="Heading1Char">
    <w:name w:val="Heading 1 Char"/>
    <w:basedOn w:val="DefaultParagraphFont"/>
    <w:link w:val="Heading1"/>
    <w:uiPriority w:val="9"/>
    <w:rsid w:val="001532F3"/>
    <w:rPr>
      <w:rFonts w:asciiTheme="majorHAnsi" w:eastAsiaTheme="majorEastAsia" w:hAnsiTheme="majorHAnsi" w:cstheme="majorBidi"/>
      <w:color w:val="2F5496" w:themeColor="accent1" w:themeShade="BF"/>
      <w:sz w:val="32"/>
      <w:szCs w:val="32"/>
    </w:rPr>
  </w:style>
  <w:style w:type="paragraph" w:styleId="TOCHeading">
    <w:name w:val="TOC Heading"/>
    <w:basedOn w:val="Heading1"/>
    <w:next w:val="Normal"/>
    <w:uiPriority w:val="39"/>
    <w:unhideWhenUsed/>
    <w:qFormat/>
    <w:rsid w:val="001532F3"/>
    <w:pPr>
      <w:outlineLvl w:val="9"/>
    </w:pPr>
    <w:rPr>
      <w:kern w:val="0"/>
      <w:lang w:val="en-US"/>
    </w:rPr>
  </w:style>
  <w:style w:type="character" w:customStyle="1" w:styleId="Heading2Char">
    <w:name w:val="Heading 2 Char"/>
    <w:basedOn w:val="DefaultParagraphFont"/>
    <w:link w:val="Heading2"/>
    <w:uiPriority w:val="9"/>
    <w:rsid w:val="00342F52"/>
    <w:rPr>
      <w:rFonts w:asciiTheme="majorHAnsi" w:eastAsiaTheme="majorEastAsia" w:hAnsiTheme="majorHAnsi" w:cstheme="majorBidi"/>
      <w:color w:val="2F5496" w:themeColor="accent1" w:themeShade="BF"/>
      <w:sz w:val="26"/>
      <w:szCs w:val="26"/>
    </w:rPr>
  </w:style>
  <w:style w:type="paragraph" w:styleId="BodyText">
    <w:name w:val="Body Text"/>
    <w:basedOn w:val="Normal"/>
    <w:link w:val="BodyTextChar"/>
    <w:uiPriority w:val="1"/>
    <w:qFormat/>
    <w:rsid w:val="0040668E"/>
    <w:pPr>
      <w:widowControl w:val="0"/>
      <w:autoSpaceDE w:val="0"/>
      <w:autoSpaceDN w:val="0"/>
      <w:spacing w:after="0" w:line="240" w:lineRule="auto"/>
    </w:pPr>
    <w:rPr>
      <w:rFonts w:ascii="Arial" w:eastAsia="Arial" w:hAnsi="Arial" w:cs="Arial"/>
      <w:kern w:val="0"/>
      <w:sz w:val="22"/>
      <w:lang w:eastAsia="en-GB" w:bidi="en-GB"/>
    </w:rPr>
  </w:style>
  <w:style w:type="character" w:customStyle="1" w:styleId="BodyTextChar">
    <w:name w:val="Body Text Char"/>
    <w:basedOn w:val="DefaultParagraphFont"/>
    <w:link w:val="BodyText"/>
    <w:uiPriority w:val="1"/>
    <w:rsid w:val="0040668E"/>
    <w:rPr>
      <w:rFonts w:ascii="Arial" w:eastAsia="Arial" w:hAnsi="Arial" w:cs="Arial"/>
      <w:kern w:val="0"/>
      <w:sz w:val="22"/>
      <w:lang w:eastAsia="en-GB" w:bidi="en-GB"/>
    </w:rPr>
  </w:style>
  <w:style w:type="table" w:styleId="ListTable4-Accent1">
    <w:name w:val="List Table 4 Accent 1"/>
    <w:basedOn w:val="TableNormal"/>
    <w:uiPriority w:val="49"/>
    <w:rsid w:val="00C87591"/>
    <w:pPr>
      <w:spacing w:after="0" w:line="240" w:lineRule="auto"/>
    </w:pPr>
    <w:rPr>
      <w:rFonts w:asciiTheme="minorHAnsi" w:hAnsiTheme="minorHAnsi" w:cstheme="minorHAnsi"/>
      <w:kern w:val="0"/>
      <w:szCs w:val="24"/>
      <w14:ligatures w14:val="none"/>
    </w:rPr>
    <w:tblPr>
      <w:tblStyleRowBandSize w:val="1"/>
      <w:tblStyleColBandSize w:val="1"/>
      <w:tblBorders>
        <w:top w:val="single" w:sz="4" w:space="0" w:color="8EAADB" w:themeColor="accent1" w:themeTint="99"/>
        <w:left w:val="single" w:sz="4" w:space="0" w:color="8EAADB" w:themeColor="accent1" w:themeTint="99"/>
        <w:bottom w:val="single" w:sz="4" w:space="0" w:color="8EAADB" w:themeColor="accent1" w:themeTint="99"/>
        <w:right w:val="single" w:sz="4" w:space="0" w:color="8EAADB" w:themeColor="accent1" w:themeTint="99"/>
        <w:insideH w:val="single" w:sz="4" w:space="0" w:color="8EAADB" w:themeColor="accent1" w:themeTint="99"/>
      </w:tblBorders>
    </w:tblPr>
    <w:tblStylePr w:type="firstRow">
      <w:rPr>
        <w:b/>
        <w:bCs/>
        <w:color w:val="FFFFFF" w:themeColor="background1"/>
      </w:rPr>
      <w:tblPr/>
      <w:tcPr>
        <w:tcBorders>
          <w:top w:val="single" w:sz="4" w:space="0" w:color="4472C4" w:themeColor="accent1"/>
          <w:left w:val="single" w:sz="4" w:space="0" w:color="4472C4" w:themeColor="accent1"/>
          <w:bottom w:val="single" w:sz="4" w:space="0" w:color="4472C4" w:themeColor="accent1"/>
          <w:right w:val="single" w:sz="4" w:space="0" w:color="4472C4" w:themeColor="accent1"/>
          <w:insideH w:val="nil"/>
        </w:tcBorders>
        <w:shd w:val="clear" w:color="auto" w:fill="4472C4" w:themeFill="accent1"/>
      </w:tcPr>
    </w:tblStylePr>
    <w:tblStylePr w:type="lastRow">
      <w:rPr>
        <w:b/>
        <w:bCs/>
      </w:rPr>
      <w:tblPr/>
      <w:tcPr>
        <w:tcBorders>
          <w:top w:val="double" w:sz="4" w:space="0" w:color="8EAADB" w:themeColor="accent1" w:themeTint="99"/>
        </w:tcBorders>
      </w:tc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paragraph" w:styleId="TOC1">
    <w:name w:val="toc 1"/>
    <w:basedOn w:val="Normal"/>
    <w:next w:val="Normal"/>
    <w:autoRedefine/>
    <w:uiPriority w:val="39"/>
    <w:unhideWhenUsed/>
    <w:rsid w:val="00B040BD"/>
    <w:pPr>
      <w:tabs>
        <w:tab w:val="right" w:leader="dot" w:pos="9016"/>
      </w:tabs>
      <w:spacing w:after="100"/>
    </w:pPr>
  </w:style>
  <w:style w:type="paragraph" w:styleId="TOC2">
    <w:name w:val="toc 2"/>
    <w:basedOn w:val="Normal"/>
    <w:next w:val="Normal"/>
    <w:autoRedefine/>
    <w:uiPriority w:val="39"/>
    <w:unhideWhenUsed/>
    <w:rsid w:val="00B040BD"/>
    <w:pPr>
      <w:tabs>
        <w:tab w:val="right" w:leader="dot" w:pos="9016"/>
      </w:tabs>
      <w:spacing w:after="100"/>
      <w:ind w:left="1134" w:hanging="283"/>
    </w:pPr>
  </w:style>
  <w:style w:type="character" w:styleId="Hyperlink">
    <w:name w:val="Hyperlink"/>
    <w:basedOn w:val="DefaultParagraphFont"/>
    <w:uiPriority w:val="99"/>
    <w:unhideWhenUsed/>
    <w:rsid w:val="00A27974"/>
    <w:rPr>
      <w:color w:val="0563C1" w:themeColor="hyperlink"/>
      <w:u w:val="single"/>
    </w:rPr>
  </w:style>
  <w:style w:type="paragraph" w:styleId="Caption">
    <w:name w:val="caption"/>
    <w:basedOn w:val="Normal"/>
    <w:next w:val="Normal"/>
    <w:uiPriority w:val="35"/>
    <w:semiHidden/>
    <w:unhideWhenUsed/>
    <w:qFormat/>
    <w:rsid w:val="00210E3E"/>
    <w:pPr>
      <w:spacing w:after="200" w:line="240" w:lineRule="auto"/>
    </w:pPr>
    <w:rPr>
      <w:i/>
      <w:iCs/>
      <w:color w:val="44546A" w:themeColor="text2"/>
      <w:sz w:val="18"/>
      <w:szCs w:val="18"/>
    </w:rPr>
  </w:style>
  <w:style w:type="character" w:customStyle="1" w:styleId="Heading3Char">
    <w:name w:val="Heading 3 Char"/>
    <w:basedOn w:val="DefaultParagraphFont"/>
    <w:link w:val="Heading3"/>
    <w:uiPriority w:val="9"/>
    <w:rsid w:val="00EF4EB9"/>
    <w:rPr>
      <w:rFonts w:asciiTheme="majorHAnsi" w:eastAsiaTheme="majorEastAsia" w:hAnsiTheme="majorHAnsi" w:cstheme="majorBidi"/>
      <w:color w:val="2F5496" w:themeColor="accent1" w:themeShade="BF"/>
      <w:sz w:val="32"/>
      <w:szCs w:val="24"/>
    </w:rPr>
  </w:style>
  <w:style w:type="paragraph" w:styleId="TOC3">
    <w:name w:val="toc 3"/>
    <w:basedOn w:val="Normal"/>
    <w:next w:val="Normal"/>
    <w:autoRedefine/>
    <w:uiPriority w:val="39"/>
    <w:unhideWhenUsed/>
    <w:rsid w:val="00283F02"/>
    <w:pPr>
      <w:tabs>
        <w:tab w:val="left" w:pos="1560"/>
        <w:tab w:val="right" w:leader="dot" w:pos="9016"/>
      </w:tabs>
      <w:spacing w:after="100"/>
      <w:ind w:left="1560" w:hanging="1276"/>
    </w:pPr>
  </w:style>
  <w:style w:type="paragraph" w:styleId="ListParagraph">
    <w:name w:val="List Paragraph"/>
    <w:aliases w:val="F5 List Paragraph,List Paragraph1,Dot pt,No Spacing1,List Paragraph Char Char Char,Indicator Text,Colorful List - Accent 11,Numbered Para 1,Bullet 1,Bullet Points,MAIN CONTENT,List Paragraph2,Normal numbered,OBC Bullet,List Paragraph12"/>
    <w:basedOn w:val="Normal"/>
    <w:link w:val="ListParagraphChar"/>
    <w:uiPriority w:val="34"/>
    <w:qFormat/>
    <w:rsid w:val="00DB199B"/>
    <w:pPr>
      <w:ind w:left="720"/>
      <w:contextualSpacing/>
    </w:pPr>
    <w:rPr>
      <w:rFonts w:eastAsia="Calibri" w:cs="Times New Roman"/>
      <w:kern w:val="0"/>
      <w:szCs w:val="24"/>
      <w14:ligatures w14:val="none"/>
    </w:rPr>
  </w:style>
  <w:style w:type="paragraph" w:styleId="FootnoteText">
    <w:name w:val="footnote text"/>
    <w:basedOn w:val="Normal"/>
    <w:link w:val="FootnoteTextChar"/>
    <w:uiPriority w:val="99"/>
    <w:semiHidden/>
    <w:unhideWhenUsed/>
    <w:rsid w:val="00DB199B"/>
    <w:pPr>
      <w:spacing w:after="0" w:line="240" w:lineRule="auto"/>
    </w:pPr>
    <w:rPr>
      <w:rFonts w:eastAsia="Calibri" w:cs="Times New Roman"/>
      <w:kern w:val="0"/>
      <w:sz w:val="20"/>
      <w:szCs w:val="20"/>
      <w14:ligatures w14:val="none"/>
    </w:rPr>
  </w:style>
  <w:style w:type="character" w:customStyle="1" w:styleId="FootnoteTextChar">
    <w:name w:val="Footnote Text Char"/>
    <w:basedOn w:val="DefaultParagraphFont"/>
    <w:link w:val="FootnoteText"/>
    <w:uiPriority w:val="99"/>
    <w:semiHidden/>
    <w:rsid w:val="00DB199B"/>
    <w:rPr>
      <w:rFonts w:eastAsia="Calibri" w:cs="Times New Roman"/>
      <w:kern w:val="0"/>
      <w:sz w:val="20"/>
      <w:szCs w:val="20"/>
      <w14:ligatures w14:val="none"/>
    </w:rPr>
  </w:style>
  <w:style w:type="character" w:styleId="FootnoteReference">
    <w:name w:val="footnote reference"/>
    <w:uiPriority w:val="99"/>
    <w:semiHidden/>
    <w:unhideWhenUsed/>
    <w:rsid w:val="00DB199B"/>
    <w:rPr>
      <w:vertAlign w:val="superscript"/>
    </w:rPr>
  </w:style>
  <w:style w:type="paragraph" w:styleId="NormalWeb">
    <w:name w:val="Normal (Web)"/>
    <w:basedOn w:val="Normal"/>
    <w:uiPriority w:val="99"/>
    <w:unhideWhenUsed/>
    <w:rsid w:val="00242B73"/>
    <w:pPr>
      <w:spacing w:before="100" w:beforeAutospacing="1" w:after="100" w:afterAutospacing="1" w:line="240" w:lineRule="auto"/>
    </w:pPr>
    <w:rPr>
      <w:rFonts w:ascii="Times New Roman" w:eastAsia="Times New Roman" w:hAnsi="Times New Roman" w:cs="Times New Roman"/>
      <w:kern w:val="0"/>
      <w:szCs w:val="24"/>
      <w:lang w:eastAsia="en-GB"/>
    </w:rPr>
  </w:style>
  <w:style w:type="character" w:styleId="Strong">
    <w:name w:val="Strong"/>
    <w:basedOn w:val="DefaultParagraphFont"/>
    <w:uiPriority w:val="22"/>
    <w:qFormat/>
    <w:rsid w:val="00242B73"/>
    <w:rPr>
      <w:b/>
      <w:bCs/>
    </w:rPr>
  </w:style>
  <w:style w:type="character" w:styleId="CommentReference">
    <w:name w:val="annotation reference"/>
    <w:basedOn w:val="DefaultParagraphFont"/>
    <w:uiPriority w:val="99"/>
    <w:semiHidden/>
    <w:unhideWhenUsed/>
    <w:rsid w:val="00D32DEB"/>
    <w:rPr>
      <w:sz w:val="16"/>
      <w:szCs w:val="16"/>
    </w:rPr>
  </w:style>
  <w:style w:type="paragraph" w:styleId="CommentText">
    <w:name w:val="annotation text"/>
    <w:basedOn w:val="Normal"/>
    <w:link w:val="CommentTextChar"/>
    <w:uiPriority w:val="99"/>
    <w:unhideWhenUsed/>
    <w:rsid w:val="00D32DEB"/>
    <w:pPr>
      <w:spacing w:line="240" w:lineRule="auto"/>
    </w:pPr>
    <w:rPr>
      <w:sz w:val="20"/>
      <w:szCs w:val="20"/>
    </w:rPr>
  </w:style>
  <w:style w:type="character" w:customStyle="1" w:styleId="CommentTextChar">
    <w:name w:val="Comment Text Char"/>
    <w:basedOn w:val="DefaultParagraphFont"/>
    <w:link w:val="CommentText"/>
    <w:uiPriority w:val="99"/>
    <w:rsid w:val="00D32DEB"/>
    <w:rPr>
      <w:sz w:val="20"/>
      <w:szCs w:val="20"/>
    </w:rPr>
  </w:style>
  <w:style w:type="paragraph" w:styleId="CommentSubject">
    <w:name w:val="annotation subject"/>
    <w:basedOn w:val="CommentText"/>
    <w:next w:val="CommentText"/>
    <w:link w:val="CommentSubjectChar"/>
    <w:uiPriority w:val="99"/>
    <w:semiHidden/>
    <w:unhideWhenUsed/>
    <w:rsid w:val="00D32DEB"/>
    <w:rPr>
      <w:b/>
      <w:bCs/>
    </w:rPr>
  </w:style>
  <w:style w:type="character" w:customStyle="1" w:styleId="CommentSubjectChar">
    <w:name w:val="Comment Subject Char"/>
    <w:basedOn w:val="CommentTextChar"/>
    <w:link w:val="CommentSubject"/>
    <w:uiPriority w:val="99"/>
    <w:semiHidden/>
    <w:rsid w:val="00D32DEB"/>
    <w:rPr>
      <w:b/>
      <w:bCs/>
      <w:sz w:val="20"/>
      <w:szCs w:val="20"/>
    </w:rPr>
  </w:style>
  <w:style w:type="character" w:customStyle="1" w:styleId="ListParagraphChar">
    <w:name w:val="List Paragraph Char"/>
    <w:aliases w:val="F5 List Paragraph Char,List Paragraph1 Char,Dot pt Char,No Spacing1 Char,List Paragraph Char Char Char Char,Indicator Text Char,Colorful List - Accent 11 Char,Numbered Para 1 Char,Bullet 1 Char,Bullet Points Char,MAIN CONTENT Char"/>
    <w:link w:val="ListParagraph"/>
    <w:uiPriority w:val="34"/>
    <w:qFormat/>
    <w:locked/>
    <w:rsid w:val="00A64F24"/>
    <w:rPr>
      <w:rFonts w:eastAsia="Calibri" w:cs="Times New Roman"/>
      <w:kern w:val="0"/>
      <w:szCs w:val="24"/>
      <w14:ligatures w14:val="none"/>
    </w:rPr>
  </w:style>
  <w:style w:type="character" w:customStyle="1" w:styleId="Heading4Char">
    <w:name w:val="Heading 4 Char"/>
    <w:basedOn w:val="DefaultParagraphFont"/>
    <w:link w:val="Heading4"/>
    <w:uiPriority w:val="9"/>
    <w:rsid w:val="00B25339"/>
    <w:rPr>
      <w:rFonts w:asciiTheme="minorHAnsi" w:eastAsiaTheme="majorEastAsia" w:hAnsiTheme="minorHAnsi" w:cstheme="majorBidi"/>
      <w:i/>
      <w:iCs/>
      <w:color w:val="2F5496" w:themeColor="accent1" w:themeShade="BF"/>
    </w:rPr>
  </w:style>
  <w:style w:type="character" w:customStyle="1" w:styleId="Heading5Char">
    <w:name w:val="Heading 5 Char"/>
    <w:basedOn w:val="DefaultParagraphFont"/>
    <w:link w:val="Heading5"/>
    <w:uiPriority w:val="9"/>
    <w:semiHidden/>
    <w:rsid w:val="00B25339"/>
    <w:rPr>
      <w:rFonts w:asciiTheme="minorHAnsi" w:eastAsiaTheme="majorEastAsia" w:hAnsiTheme="minorHAnsi" w:cstheme="majorBidi"/>
      <w:color w:val="2F5496" w:themeColor="accent1" w:themeShade="BF"/>
    </w:rPr>
  </w:style>
  <w:style w:type="character" w:customStyle="1" w:styleId="Heading6Char">
    <w:name w:val="Heading 6 Char"/>
    <w:basedOn w:val="DefaultParagraphFont"/>
    <w:link w:val="Heading6"/>
    <w:uiPriority w:val="9"/>
    <w:semiHidden/>
    <w:rsid w:val="00B25339"/>
    <w:rPr>
      <w:rFonts w:asciiTheme="minorHAnsi" w:eastAsiaTheme="majorEastAsia" w:hAnsiTheme="minorHAnsi" w:cstheme="majorBidi"/>
      <w:i/>
      <w:iCs/>
      <w:color w:val="595959" w:themeColor="text1" w:themeTint="A6"/>
    </w:rPr>
  </w:style>
  <w:style w:type="character" w:customStyle="1" w:styleId="Heading7Char">
    <w:name w:val="Heading 7 Char"/>
    <w:basedOn w:val="DefaultParagraphFont"/>
    <w:link w:val="Heading7"/>
    <w:uiPriority w:val="9"/>
    <w:semiHidden/>
    <w:rsid w:val="00B25339"/>
    <w:rPr>
      <w:rFonts w:asciiTheme="minorHAnsi" w:eastAsiaTheme="majorEastAsia" w:hAnsiTheme="minorHAnsi" w:cstheme="majorBidi"/>
      <w:color w:val="595959" w:themeColor="text1" w:themeTint="A6"/>
    </w:rPr>
  </w:style>
  <w:style w:type="character" w:customStyle="1" w:styleId="Heading8Char">
    <w:name w:val="Heading 8 Char"/>
    <w:basedOn w:val="DefaultParagraphFont"/>
    <w:link w:val="Heading8"/>
    <w:uiPriority w:val="9"/>
    <w:semiHidden/>
    <w:rsid w:val="00B25339"/>
    <w:rPr>
      <w:rFonts w:asciiTheme="minorHAnsi" w:eastAsiaTheme="majorEastAsia" w:hAnsiTheme="minorHAnsi" w:cstheme="majorBidi"/>
      <w:i/>
      <w:iCs/>
      <w:color w:val="272727" w:themeColor="text1" w:themeTint="D8"/>
    </w:rPr>
  </w:style>
  <w:style w:type="character" w:customStyle="1" w:styleId="Heading9Char">
    <w:name w:val="Heading 9 Char"/>
    <w:basedOn w:val="DefaultParagraphFont"/>
    <w:link w:val="Heading9"/>
    <w:uiPriority w:val="9"/>
    <w:semiHidden/>
    <w:rsid w:val="00B25339"/>
    <w:rPr>
      <w:rFonts w:asciiTheme="minorHAnsi" w:eastAsiaTheme="majorEastAsia" w:hAnsiTheme="minorHAnsi" w:cstheme="majorBidi"/>
      <w:color w:val="272727" w:themeColor="text1" w:themeTint="D8"/>
    </w:rPr>
  </w:style>
  <w:style w:type="paragraph" w:styleId="Title">
    <w:name w:val="Title"/>
    <w:basedOn w:val="Normal"/>
    <w:next w:val="Normal"/>
    <w:link w:val="TitleChar"/>
    <w:uiPriority w:val="10"/>
    <w:qFormat/>
    <w:rsid w:val="00B25339"/>
    <w:pPr>
      <w:spacing w:after="8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B25339"/>
    <w:rPr>
      <w:rFonts w:asciiTheme="majorHAnsi" w:eastAsiaTheme="majorEastAsia" w:hAnsiTheme="majorHAnsi" w:cstheme="majorBidi"/>
      <w:spacing w:val="-10"/>
      <w:kern w:val="28"/>
      <w:sz w:val="56"/>
      <w:szCs w:val="56"/>
    </w:rPr>
  </w:style>
  <w:style w:type="paragraph" w:styleId="Subtitle">
    <w:name w:val="Subtitle"/>
    <w:basedOn w:val="Normal"/>
    <w:next w:val="Normal"/>
    <w:link w:val="SubtitleChar"/>
    <w:uiPriority w:val="11"/>
    <w:qFormat/>
    <w:rsid w:val="00B25339"/>
    <w:pPr>
      <w:numPr>
        <w:ilvl w:val="1"/>
      </w:numPr>
    </w:pPr>
    <w:rPr>
      <w:rFonts w:asciiTheme="minorHAnsi" w:eastAsiaTheme="majorEastAsia" w:hAnsiTheme="minorHAnsi" w:cstheme="majorBidi"/>
      <w:color w:val="595959" w:themeColor="text1" w:themeTint="A6"/>
      <w:spacing w:val="15"/>
      <w:sz w:val="28"/>
      <w:szCs w:val="28"/>
    </w:rPr>
  </w:style>
  <w:style w:type="character" w:customStyle="1" w:styleId="SubtitleChar">
    <w:name w:val="Subtitle Char"/>
    <w:basedOn w:val="DefaultParagraphFont"/>
    <w:link w:val="Subtitle"/>
    <w:uiPriority w:val="11"/>
    <w:rsid w:val="00B25339"/>
    <w:rPr>
      <w:rFonts w:asciiTheme="minorHAnsi" w:eastAsiaTheme="majorEastAsia" w:hAnsiTheme="minorHAnsi" w:cstheme="majorBidi"/>
      <w:color w:val="595959" w:themeColor="text1" w:themeTint="A6"/>
      <w:spacing w:val="15"/>
      <w:sz w:val="28"/>
      <w:szCs w:val="28"/>
    </w:rPr>
  </w:style>
  <w:style w:type="paragraph" w:styleId="Quote">
    <w:name w:val="Quote"/>
    <w:basedOn w:val="Normal"/>
    <w:next w:val="Normal"/>
    <w:link w:val="QuoteChar"/>
    <w:uiPriority w:val="29"/>
    <w:qFormat/>
    <w:rsid w:val="00B25339"/>
    <w:pPr>
      <w:spacing w:before="160"/>
      <w:jc w:val="center"/>
    </w:pPr>
    <w:rPr>
      <w:rFonts w:asciiTheme="minorHAnsi" w:hAnsiTheme="minorHAnsi"/>
      <w:i/>
      <w:iCs/>
      <w:color w:val="404040" w:themeColor="text1" w:themeTint="BF"/>
    </w:rPr>
  </w:style>
  <w:style w:type="character" w:customStyle="1" w:styleId="QuoteChar">
    <w:name w:val="Quote Char"/>
    <w:basedOn w:val="DefaultParagraphFont"/>
    <w:link w:val="Quote"/>
    <w:uiPriority w:val="29"/>
    <w:rsid w:val="00B25339"/>
    <w:rPr>
      <w:rFonts w:asciiTheme="minorHAnsi" w:hAnsiTheme="minorHAnsi"/>
      <w:i/>
      <w:iCs/>
      <w:color w:val="404040" w:themeColor="text1" w:themeTint="BF"/>
    </w:rPr>
  </w:style>
  <w:style w:type="character" w:styleId="IntenseEmphasis">
    <w:name w:val="Intense Emphasis"/>
    <w:basedOn w:val="DefaultParagraphFont"/>
    <w:uiPriority w:val="21"/>
    <w:qFormat/>
    <w:rsid w:val="00B25339"/>
    <w:rPr>
      <w:i/>
      <w:iCs/>
      <w:color w:val="2F5496" w:themeColor="accent1" w:themeShade="BF"/>
    </w:rPr>
  </w:style>
  <w:style w:type="paragraph" w:styleId="IntenseQuote">
    <w:name w:val="Intense Quote"/>
    <w:basedOn w:val="Normal"/>
    <w:next w:val="Normal"/>
    <w:link w:val="IntenseQuoteChar"/>
    <w:uiPriority w:val="30"/>
    <w:qFormat/>
    <w:rsid w:val="00B25339"/>
    <w:pPr>
      <w:pBdr>
        <w:top w:val="single" w:sz="4" w:space="10" w:color="2F5496" w:themeColor="accent1" w:themeShade="BF"/>
        <w:bottom w:val="single" w:sz="4" w:space="10" w:color="2F5496" w:themeColor="accent1" w:themeShade="BF"/>
      </w:pBdr>
      <w:spacing w:before="360" w:after="360"/>
      <w:ind w:left="864" w:right="864"/>
      <w:jc w:val="center"/>
    </w:pPr>
    <w:rPr>
      <w:rFonts w:asciiTheme="minorHAnsi" w:hAnsiTheme="minorHAnsi"/>
      <w:i/>
      <w:iCs/>
      <w:color w:val="2F5496" w:themeColor="accent1" w:themeShade="BF"/>
    </w:rPr>
  </w:style>
  <w:style w:type="character" w:customStyle="1" w:styleId="IntenseQuoteChar">
    <w:name w:val="Intense Quote Char"/>
    <w:basedOn w:val="DefaultParagraphFont"/>
    <w:link w:val="IntenseQuote"/>
    <w:uiPriority w:val="30"/>
    <w:rsid w:val="00B25339"/>
    <w:rPr>
      <w:rFonts w:asciiTheme="minorHAnsi" w:hAnsiTheme="minorHAnsi"/>
      <w:i/>
      <w:iCs/>
      <w:color w:val="2F5496" w:themeColor="accent1" w:themeShade="BF"/>
    </w:rPr>
  </w:style>
  <w:style w:type="character" w:styleId="IntenseReference">
    <w:name w:val="Intense Reference"/>
    <w:basedOn w:val="DefaultParagraphFont"/>
    <w:uiPriority w:val="32"/>
    <w:qFormat/>
    <w:rsid w:val="00B25339"/>
    <w:rPr>
      <w:b/>
      <w:bCs/>
      <w:smallCaps/>
      <w:color w:val="2F5496" w:themeColor="accent1" w:themeShade="BF"/>
      <w:spacing w:val="5"/>
    </w:rPr>
  </w:style>
  <w:style w:type="table" w:styleId="TableGrid">
    <w:name w:val="Table Grid"/>
    <w:basedOn w:val="TableNormal"/>
    <w:uiPriority w:val="39"/>
    <w:rsid w:val="00B25339"/>
    <w:pPr>
      <w:spacing w:after="0" w:line="240" w:lineRule="auto"/>
    </w:pPr>
    <w:rPr>
      <w:rFonts w:asciiTheme="minorHAnsi" w:hAnsiTheme="minorHAnsi"/>
      <w:sz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FollowedHyperlink">
    <w:name w:val="FollowedHyperlink"/>
    <w:basedOn w:val="DefaultParagraphFont"/>
    <w:uiPriority w:val="99"/>
    <w:semiHidden/>
    <w:unhideWhenUsed/>
    <w:rsid w:val="008E293D"/>
    <w:rPr>
      <w:color w:val="954F72" w:themeColor="followedHyperlink"/>
      <w:u w:val="single"/>
    </w:rPr>
  </w:style>
  <w:style w:type="character" w:styleId="UnresolvedMention">
    <w:name w:val="Unresolved Mention"/>
    <w:basedOn w:val="DefaultParagraphFont"/>
    <w:uiPriority w:val="99"/>
    <w:semiHidden/>
    <w:unhideWhenUsed/>
    <w:rsid w:val="00950BF7"/>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9669457">
      <w:bodyDiv w:val="1"/>
      <w:marLeft w:val="0"/>
      <w:marRight w:val="0"/>
      <w:marTop w:val="0"/>
      <w:marBottom w:val="0"/>
      <w:divBdr>
        <w:top w:val="none" w:sz="0" w:space="0" w:color="auto"/>
        <w:left w:val="none" w:sz="0" w:space="0" w:color="auto"/>
        <w:bottom w:val="none" w:sz="0" w:space="0" w:color="auto"/>
        <w:right w:val="none" w:sz="0" w:space="0" w:color="auto"/>
      </w:divBdr>
    </w:div>
    <w:div w:id="28918229">
      <w:bodyDiv w:val="1"/>
      <w:marLeft w:val="0"/>
      <w:marRight w:val="0"/>
      <w:marTop w:val="0"/>
      <w:marBottom w:val="0"/>
      <w:divBdr>
        <w:top w:val="none" w:sz="0" w:space="0" w:color="auto"/>
        <w:left w:val="none" w:sz="0" w:space="0" w:color="auto"/>
        <w:bottom w:val="none" w:sz="0" w:space="0" w:color="auto"/>
        <w:right w:val="none" w:sz="0" w:space="0" w:color="auto"/>
      </w:divBdr>
    </w:div>
    <w:div w:id="40785888">
      <w:bodyDiv w:val="1"/>
      <w:marLeft w:val="0"/>
      <w:marRight w:val="0"/>
      <w:marTop w:val="0"/>
      <w:marBottom w:val="0"/>
      <w:divBdr>
        <w:top w:val="none" w:sz="0" w:space="0" w:color="auto"/>
        <w:left w:val="none" w:sz="0" w:space="0" w:color="auto"/>
        <w:bottom w:val="none" w:sz="0" w:space="0" w:color="auto"/>
        <w:right w:val="none" w:sz="0" w:space="0" w:color="auto"/>
      </w:divBdr>
    </w:div>
    <w:div w:id="65693949">
      <w:bodyDiv w:val="1"/>
      <w:marLeft w:val="0"/>
      <w:marRight w:val="0"/>
      <w:marTop w:val="0"/>
      <w:marBottom w:val="0"/>
      <w:divBdr>
        <w:top w:val="none" w:sz="0" w:space="0" w:color="auto"/>
        <w:left w:val="none" w:sz="0" w:space="0" w:color="auto"/>
        <w:bottom w:val="none" w:sz="0" w:space="0" w:color="auto"/>
        <w:right w:val="none" w:sz="0" w:space="0" w:color="auto"/>
      </w:divBdr>
    </w:div>
    <w:div w:id="73363890">
      <w:bodyDiv w:val="1"/>
      <w:marLeft w:val="0"/>
      <w:marRight w:val="0"/>
      <w:marTop w:val="0"/>
      <w:marBottom w:val="0"/>
      <w:divBdr>
        <w:top w:val="none" w:sz="0" w:space="0" w:color="auto"/>
        <w:left w:val="none" w:sz="0" w:space="0" w:color="auto"/>
        <w:bottom w:val="none" w:sz="0" w:space="0" w:color="auto"/>
        <w:right w:val="none" w:sz="0" w:space="0" w:color="auto"/>
      </w:divBdr>
    </w:div>
    <w:div w:id="79644219">
      <w:bodyDiv w:val="1"/>
      <w:marLeft w:val="0"/>
      <w:marRight w:val="0"/>
      <w:marTop w:val="0"/>
      <w:marBottom w:val="0"/>
      <w:divBdr>
        <w:top w:val="none" w:sz="0" w:space="0" w:color="auto"/>
        <w:left w:val="none" w:sz="0" w:space="0" w:color="auto"/>
        <w:bottom w:val="none" w:sz="0" w:space="0" w:color="auto"/>
        <w:right w:val="none" w:sz="0" w:space="0" w:color="auto"/>
      </w:divBdr>
    </w:div>
    <w:div w:id="85007934">
      <w:bodyDiv w:val="1"/>
      <w:marLeft w:val="0"/>
      <w:marRight w:val="0"/>
      <w:marTop w:val="0"/>
      <w:marBottom w:val="0"/>
      <w:divBdr>
        <w:top w:val="none" w:sz="0" w:space="0" w:color="auto"/>
        <w:left w:val="none" w:sz="0" w:space="0" w:color="auto"/>
        <w:bottom w:val="none" w:sz="0" w:space="0" w:color="auto"/>
        <w:right w:val="none" w:sz="0" w:space="0" w:color="auto"/>
      </w:divBdr>
    </w:div>
    <w:div w:id="120539924">
      <w:bodyDiv w:val="1"/>
      <w:marLeft w:val="0"/>
      <w:marRight w:val="0"/>
      <w:marTop w:val="0"/>
      <w:marBottom w:val="0"/>
      <w:divBdr>
        <w:top w:val="none" w:sz="0" w:space="0" w:color="auto"/>
        <w:left w:val="none" w:sz="0" w:space="0" w:color="auto"/>
        <w:bottom w:val="none" w:sz="0" w:space="0" w:color="auto"/>
        <w:right w:val="none" w:sz="0" w:space="0" w:color="auto"/>
      </w:divBdr>
    </w:div>
    <w:div w:id="133529378">
      <w:bodyDiv w:val="1"/>
      <w:marLeft w:val="0"/>
      <w:marRight w:val="0"/>
      <w:marTop w:val="0"/>
      <w:marBottom w:val="0"/>
      <w:divBdr>
        <w:top w:val="none" w:sz="0" w:space="0" w:color="auto"/>
        <w:left w:val="none" w:sz="0" w:space="0" w:color="auto"/>
        <w:bottom w:val="none" w:sz="0" w:space="0" w:color="auto"/>
        <w:right w:val="none" w:sz="0" w:space="0" w:color="auto"/>
      </w:divBdr>
    </w:div>
    <w:div w:id="151141000">
      <w:bodyDiv w:val="1"/>
      <w:marLeft w:val="0"/>
      <w:marRight w:val="0"/>
      <w:marTop w:val="0"/>
      <w:marBottom w:val="0"/>
      <w:divBdr>
        <w:top w:val="none" w:sz="0" w:space="0" w:color="auto"/>
        <w:left w:val="none" w:sz="0" w:space="0" w:color="auto"/>
        <w:bottom w:val="none" w:sz="0" w:space="0" w:color="auto"/>
        <w:right w:val="none" w:sz="0" w:space="0" w:color="auto"/>
      </w:divBdr>
    </w:div>
    <w:div w:id="152576104">
      <w:bodyDiv w:val="1"/>
      <w:marLeft w:val="0"/>
      <w:marRight w:val="0"/>
      <w:marTop w:val="0"/>
      <w:marBottom w:val="0"/>
      <w:divBdr>
        <w:top w:val="none" w:sz="0" w:space="0" w:color="auto"/>
        <w:left w:val="none" w:sz="0" w:space="0" w:color="auto"/>
        <w:bottom w:val="none" w:sz="0" w:space="0" w:color="auto"/>
        <w:right w:val="none" w:sz="0" w:space="0" w:color="auto"/>
      </w:divBdr>
    </w:div>
    <w:div w:id="193155613">
      <w:bodyDiv w:val="1"/>
      <w:marLeft w:val="0"/>
      <w:marRight w:val="0"/>
      <w:marTop w:val="0"/>
      <w:marBottom w:val="0"/>
      <w:divBdr>
        <w:top w:val="none" w:sz="0" w:space="0" w:color="auto"/>
        <w:left w:val="none" w:sz="0" w:space="0" w:color="auto"/>
        <w:bottom w:val="none" w:sz="0" w:space="0" w:color="auto"/>
        <w:right w:val="none" w:sz="0" w:space="0" w:color="auto"/>
      </w:divBdr>
    </w:div>
    <w:div w:id="201864764">
      <w:bodyDiv w:val="1"/>
      <w:marLeft w:val="0"/>
      <w:marRight w:val="0"/>
      <w:marTop w:val="0"/>
      <w:marBottom w:val="0"/>
      <w:divBdr>
        <w:top w:val="none" w:sz="0" w:space="0" w:color="auto"/>
        <w:left w:val="none" w:sz="0" w:space="0" w:color="auto"/>
        <w:bottom w:val="none" w:sz="0" w:space="0" w:color="auto"/>
        <w:right w:val="none" w:sz="0" w:space="0" w:color="auto"/>
      </w:divBdr>
    </w:div>
    <w:div w:id="243683904">
      <w:bodyDiv w:val="1"/>
      <w:marLeft w:val="0"/>
      <w:marRight w:val="0"/>
      <w:marTop w:val="0"/>
      <w:marBottom w:val="0"/>
      <w:divBdr>
        <w:top w:val="none" w:sz="0" w:space="0" w:color="auto"/>
        <w:left w:val="none" w:sz="0" w:space="0" w:color="auto"/>
        <w:bottom w:val="none" w:sz="0" w:space="0" w:color="auto"/>
        <w:right w:val="none" w:sz="0" w:space="0" w:color="auto"/>
      </w:divBdr>
    </w:div>
    <w:div w:id="250545814">
      <w:bodyDiv w:val="1"/>
      <w:marLeft w:val="0"/>
      <w:marRight w:val="0"/>
      <w:marTop w:val="0"/>
      <w:marBottom w:val="0"/>
      <w:divBdr>
        <w:top w:val="none" w:sz="0" w:space="0" w:color="auto"/>
        <w:left w:val="none" w:sz="0" w:space="0" w:color="auto"/>
        <w:bottom w:val="none" w:sz="0" w:space="0" w:color="auto"/>
        <w:right w:val="none" w:sz="0" w:space="0" w:color="auto"/>
      </w:divBdr>
    </w:div>
    <w:div w:id="291449113">
      <w:bodyDiv w:val="1"/>
      <w:marLeft w:val="0"/>
      <w:marRight w:val="0"/>
      <w:marTop w:val="0"/>
      <w:marBottom w:val="0"/>
      <w:divBdr>
        <w:top w:val="none" w:sz="0" w:space="0" w:color="auto"/>
        <w:left w:val="none" w:sz="0" w:space="0" w:color="auto"/>
        <w:bottom w:val="none" w:sz="0" w:space="0" w:color="auto"/>
        <w:right w:val="none" w:sz="0" w:space="0" w:color="auto"/>
      </w:divBdr>
    </w:div>
    <w:div w:id="292639124">
      <w:bodyDiv w:val="1"/>
      <w:marLeft w:val="0"/>
      <w:marRight w:val="0"/>
      <w:marTop w:val="0"/>
      <w:marBottom w:val="0"/>
      <w:divBdr>
        <w:top w:val="none" w:sz="0" w:space="0" w:color="auto"/>
        <w:left w:val="none" w:sz="0" w:space="0" w:color="auto"/>
        <w:bottom w:val="none" w:sz="0" w:space="0" w:color="auto"/>
        <w:right w:val="none" w:sz="0" w:space="0" w:color="auto"/>
      </w:divBdr>
    </w:div>
    <w:div w:id="303658557">
      <w:bodyDiv w:val="1"/>
      <w:marLeft w:val="0"/>
      <w:marRight w:val="0"/>
      <w:marTop w:val="0"/>
      <w:marBottom w:val="0"/>
      <w:divBdr>
        <w:top w:val="none" w:sz="0" w:space="0" w:color="auto"/>
        <w:left w:val="none" w:sz="0" w:space="0" w:color="auto"/>
        <w:bottom w:val="none" w:sz="0" w:space="0" w:color="auto"/>
        <w:right w:val="none" w:sz="0" w:space="0" w:color="auto"/>
      </w:divBdr>
    </w:div>
    <w:div w:id="315455194">
      <w:bodyDiv w:val="1"/>
      <w:marLeft w:val="0"/>
      <w:marRight w:val="0"/>
      <w:marTop w:val="0"/>
      <w:marBottom w:val="0"/>
      <w:divBdr>
        <w:top w:val="none" w:sz="0" w:space="0" w:color="auto"/>
        <w:left w:val="none" w:sz="0" w:space="0" w:color="auto"/>
        <w:bottom w:val="none" w:sz="0" w:space="0" w:color="auto"/>
        <w:right w:val="none" w:sz="0" w:space="0" w:color="auto"/>
      </w:divBdr>
    </w:div>
    <w:div w:id="329139339">
      <w:bodyDiv w:val="1"/>
      <w:marLeft w:val="0"/>
      <w:marRight w:val="0"/>
      <w:marTop w:val="0"/>
      <w:marBottom w:val="0"/>
      <w:divBdr>
        <w:top w:val="none" w:sz="0" w:space="0" w:color="auto"/>
        <w:left w:val="none" w:sz="0" w:space="0" w:color="auto"/>
        <w:bottom w:val="none" w:sz="0" w:space="0" w:color="auto"/>
        <w:right w:val="none" w:sz="0" w:space="0" w:color="auto"/>
      </w:divBdr>
    </w:div>
    <w:div w:id="331958165">
      <w:bodyDiv w:val="1"/>
      <w:marLeft w:val="0"/>
      <w:marRight w:val="0"/>
      <w:marTop w:val="0"/>
      <w:marBottom w:val="0"/>
      <w:divBdr>
        <w:top w:val="none" w:sz="0" w:space="0" w:color="auto"/>
        <w:left w:val="none" w:sz="0" w:space="0" w:color="auto"/>
        <w:bottom w:val="none" w:sz="0" w:space="0" w:color="auto"/>
        <w:right w:val="none" w:sz="0" w:space="0" w:color="auto"/>
      </w:divBdr>
    </w:div>
    <w:div w:id="341444325">
      <w:bodyDiv w:val="1"/>
      <w:marLeft w:val="0"/>
      <w:marRight w:val="0"/>
      <w:marTop w:val="0"/>
      <w:marBottom w:val="0"/>
      <w:divBdr>
        <w:top w:val="none" w:sz="0" w:space="0" w:color="auto"/>
        <w:left w:val="none" w:sz="0" w:space="0" w:color="auto"/>
        <w:bottom w:val="none" w:sz="0" w:space="0" w:color="auto"/>
        <w:right w:val="none" w:sz="0" w:space="0" w:color="auto"/>
      </w:divBdr>
    </w:div>
    <w:div w:id="351078719">
      <w:bodyDiv w:val="1"/>
      <w:marLeft w:val="0"/>
      <w:marRight w:val="0"/>
      <w:marTop w:val="0"/>
      <w:marBottom w:val="0"/>
      <w:divBdr>
        <w:top w:val="none" w:sz="0" w:space="0" w:color="auto"/>
        <w:left w:val="none" w:sz="0" w:space="0" w:color="auto"/>
        <w:bottom w:val="none" w:sz="0" w:space="0" w:color="auto"/>
        <w:right w:val="none" w:sz="0" w:space="0" w:color="auto"/>
      </w:divBdr>
    </w:div>
    <w:div w:id="373577614">
      <w:bodyDiv w:val="1"/>
      <w:marLeft w:val="0"/>
      <w:marRight w:val="0"/>
      <w:marTop w:val="0"/>
      <w:marBottom w:val="0"/>
      <w:divBdr>
        <w:top w:val="none" w:sz="0" w:space="0" w:color="auto"/>
        <w:left w:val="none" w:sz="0" w:space="0" w:color="auto"/>
        <w:bottom w:val="none" w:sz="0" w:space="0" w:color="auto"/>
        <w:right w:val="none" w:sz="0" w:space="0" w:color="auto"/>
      </w:divBdr>
    </w:div>
    <w:div w:id="374429302">
      <w:bodyDiv w:val="1"/>
      <w:marLeft w:val="0"/>
      <w:marRight w:val="0"/>
      <w:marTop w:val="0"/>
      <w:marBottom w:val="0"/>
      <w:divBdr>
        <w:top w:val="none" w:sz="0" w:space="0" w:color="auto"/>
        <w:left w:val="none" w:sz="0" w:space="0" w:color="auto"/>
        <w:bottom w:val="none" w:sz="0" w:space="0" w:color="auto"/>
        <w:right w:val="none" w:sz="0" w:space="0" w:color="auto"/>
      </w:divBdr>
    </w:div>
    <w:div w:id="386879446">
      <w:bodyDiv w:val="1"/>
      <w:marLeft w:val="0"/>
      <w:marRight w:val="0"/>
      <w:marTop w:val="0"/>
      <w:marBottom w:val="0"/>
      <w:divBdr>
        <w:top w:val="none" w:sz="0" w:space="0" w:color="auto"/>
        <w:left w:val="none" w:sz="0" w:space="0" w:color="auto"/>
        <w:bottom w:val="none" w:sz="0" w:space="0" w:color="auto"/>
        <w:right w:val="none" w:sz="0" w:space="0" w:color="auto"/>
      </w:divBdr>
    </w:div>
    <w:div w:id="392125755">
      <w:bodyDiv w:val="1"/>
      <w:marLeft w:val="0"/>
      <w:marRight w:val="0"/>
      <w:marTop w:val="0"/>
      <w:marBottom w:val="0"/>
      <w:divBdr>
        <w:top w:val="none" w:sz="0" w:space="0" w:color="auto"/>
        <w:left w:val="none" w:sz="0" w:space="0" w:color="auto"/>
        <w:bottom w:val="none" w:sz="0" w:space="0" w:color="auto"/>
        <w:right w:val="none" w:sz="0" w:space="0" w:color="auto"/>
      </w:divBdr>
    </w:div>
    <w:div w:id="422992194">
      <w:bodyDiv w:val="1"/>
      <w:marLeft w:val="0"/>
      <w:marRight w:val="0"/>
      <w:marTop w:val="0"/>
      <w:marBottom w:val="0"/>
      <w:divBdr>
        <w:top w:val="none" w:sz="0" w:space="0" w:color="auto"/>
        <w:left w:val="none" w:sz="0" w:space="0" w:color="auto"/>
        <w:bottom w:val="none" w:sz="0" w:space="0" w:color="auto"/>
        <w:right w:val="none" w:sz="0" w:space="0" w:color="auto"/>
      </w:divBdr>
    </w:div>
    <w:div w:id="425926916">
      <w:bodyDiv w:val="1"/>
      <w:marLeft w:val="0"/>
      <w:marRight w:val="0"/>
      <w:marTop w:val="0"/>
      <w:marBottom w:val="0"/>
      <w:divBdr>
        <w:top w:val="none" w:sz="0" w:space="0" w:color="auto"/>
        <w:left w:val="none" w:sz="0" w:space="0" w:color="auto"/>
        <w:bottom w:val="none" w:sz="0" w:space="0" w:color="auto"/>
        <w:right w:val="none" w:sz="0" w:space="0" w:color="auto"/>
      </w:divBdr>
    </w:div>
    <w:div w:id="444429375">
      <w:bodyDiv w:val="1"/>
      <w:marLeft w:val="0"/>
      <w:marRight w:val="0"/>
      <w:marTop w:val="0"/>
      <w:marBottom w:val="0"/>
      <w:divBdr>
        <w:top w:val="none" w:sz="0" w:space="0" w:color="auto"/>
        <w:left w:val="none" w:sz="0" w:space="0" w:color="auto"/>
        <w:bottom w:val="none" w:sz="0" w:space="0" w:color="auto"/>
        <w:right w:val="none" w:sz="0" w:space="0" w:color="auto"/>
      </w:divBdr>
    </w:div>
    <w:div w:id="449906856">
      <w:bodyDiv w:val="1"/>
      <w:marLeft w:val="0"/>
      <w:marRight w:val="0"/>
      <w:marTop w:val="0"/>
      <w:marBottom w:val="0"/>
      <w:divBdr>
        <w:top w:val="none" w:sz="0" w:space="0" w:color="auto"/>
        <w:left w:val="none" w:sz="0" w:space="0" w:color="auto"/>
        <w:bottom w:val="none" w:sz="0" w:space="0" w:color="auto"/>
        <w:right w:val="none" w:sz="0" w:space="0" w:color="auto"/>
      </w:divBdr>
    </w:div>
    <w:div w:id="455606524">
      <w:bodyDiv w:val="1"/>
      <w:marLeft w:val="0"/>
      <w:marRight w:val="0"/>
      <w:marTop w:val="0"/>
      <w:marBottom w:val="0"/>
      <w:divBdr>
        <w:top w:val="none" w:sz="0" w:space="0" w:color="auto"/>
        <w:left w:val="none" w:sz="0" w:space="0" w:color="auto"/>
        <w:bottom w:val="none" w:sz="0" w:space="0" w:color="auto"/>
        <w:right w:val="none" w:sz="0" w:space="0" w:color="auto"/>
      </w:divBdr>
    </w:div>
    <w:div w:id="461384449">
      <w:bodyDiv w:val="1"/>
      <w:marLeft w:val="0"/>
      <w:marRight w:val="0"/>
      <w:marTop w:val="0"/>
      <w:marBottom w:val="0"/>
      <w:divBdr>
        <w:top w:val="none" w:sz="0" w:space="0" w:color="auto"/>
        <w:left w:val="none" w:sz="0" w:space="0" w:color="auto"/>
        <w:bottom w:val="none" w:sz="0" w:space="0" w:color="auto"/>
        <w:right w:val="none" w:sz="0" w:space="0" w:color="auto"/>
      </w:divBdr>
    </w:div>
    <w:div w:id="468090514">
      <w:bodyDiv w:val="1"/>
      <w:marLeft w:val="0"/>
      <w:marRight w:val="0"/>
      <w:marTop w:val="0"/>
      <w:marBottom w:val="0"/>
      <w:divBdr>
        <w:top w:val="none" w:sz="0" w:space="0" w:color="auto"/>
        <w:left w:val="none" w:sz="0" w:space="0" w:color="auto"/>
        <w:bottom w:val="none" w:sz="0" w:space="0" w:color="auto"/>
        <w:right w:val="none" w:sz="0" w:space="0" w:color="auto"/>
      </w:divBdr>
    </w:div>
    <w:div w:id="484131088">
      <w:bodyDiv w:val="1"/>
      <w:marLeft w:val="0"/>
      <w:marRight w:val="0"/>
      <w:marTop w:val="0"/>
      <w:marBottom w:val="0"/>
      <w:divBdr>
        <w:top w:val="none" w:sz="0" w:space="0" w:color="auto"/>
        <w:left w:val="none" w:sz="0" w:space="0" w:color="auto"/>
        <w:bottom w:val="none" w:sz="0" w:space="0" w:color="auto"/>
        <w:right w:val="none" w:sz="0" w:space="0" w:color="auto"/>
      </w:divBdr>
    </w:div>
    <w:div w:id="493842532">
      <w:bodyDiv w:val="1"/>
      <w:marLeft w:val="0"/>
      <w:marRight w:val="0"/>
      <w:marTop w:val="0"/>
      <w:marBottom w:val="0"/>
      <w:divBdr>
        <w:top w:val="none" w:sz="0" w:space="0" w:color="auto"/>
        <w:left w:val="none" w:sz="0" w:space="0" w:color="auto"/>
        <w:bottom w:val="none" w:sz="0" w:space="0" w:color="auto"/>
        <w:right w:val="none" w:sz="0" w:space="0" w:color="auto"/>
      </w:divBdr>
    </w:div>
    <w:div w:id="521863449">
      <w:bodyDiv w:val="1"/>
      <w:marLeft w:val="0"/>
      <w:marRight w:val="0"/>
      <w:marTop w:val="0"/>
      <w:marBottom w:val="0"/>
      <w:divBdr>
        <w:top w:val="none" w:sz="0" w:space="0" w:color="auto"/>
        <w:left w:val="none" w:sz="0" w:space="0" w:color="auto"/>
        <w:bottom w:val="none" w:sz="0" w:space="0" w:color="auto"/>
        <w:right w:val="none" w:sz="0" w:space="0" w:color="auto"/>
      </w:divBdr>
    </w:div>
    <w:div w:id="527573246">
      <w:bodyDiv w:val="1"/>
      <w:marLeft w:val="0"/>
      <w:marRight w:val="0"/>
      <w:marTop w:val="0"/>
      <w:marBottom w:val="0"/>
      <w:divBdr>
        <w:top w:val="none" w:sz="0" w:space="0" w:color="auto"/>
        <w:left w:val="none" w:sz="0" w:space="0" w:color="auto"/>
        <w:bottom w:val="none" w:sz="0" w:space="0" w:color="auto"/>
        <w:right w:val="none" w:sz="0" w:space="0" w:color="auto"/>
      </w:divBdr>
    </w:div>
    <w:div w:id="535779779">
      <w:bodyDiv w:val="1"/>
      <w:marLeft w:val="0"/>
      <w:marRight w:val="0"/>
      <w:marTop w:val="0"/>
      <w:marBottom w:val="0"/>
      <w:divBdr>
        <w:top w:val="none" w:sz="0" w:space="0" w:color="auto"/>
        <w:left w:val="none" w:sz="0" w:space="0" w:color="auto"/>
        <w:bottom w:val="none" w:sz="0" w:space="0" w:color="auto"/>
        <w:right w:val="none" w:sz="0" w:space="0" w:color="auto"/>
      </w:divBdr>
    </w:div>
    <w:div w:id="544802377">
      <w:bodyDiv w:val="1"/>
      <w:marLeft w:val="0"/>
      <w:marRight w:val="0"/>
      <w:marTop w:val="0"/>
      <w:marBottom w:val="0"/>
      <w:divBdr>
        <w:top w:val="none" w:sz="0" w:space="0" w:color="auto"/>
        <w:left w:val="none" w:sz="0" w:space="0" w:color="auto"/>
        <w:bottom w:val="none" w:sz="0" w:space="0" w:color="auto"/>
        <w:right w:val="none" w:sz="0" w:space="0" w:color="auto"/>
      </w:divBdr>
    </w:div>
    <w:div w:id="545601831">
      <w:bodyDiv w:val="1"/>
      <w:marLeft w:val="0"/>
      <w:marRight w:val="0"/>
      <w:marTop w:val="0"/>
      <w:marBottom w:val="0"/>
      <w:divBdr>
        <w:top w:val="none" w:sz="0" w:space="0" w:color="auto"/>
        <w:left w:val="none" w:sz="0" w:space="0" w:color="auto"/>
        <w:bottom w:val="none" w:sz="0" w:space="0" w:color="auto"/>
        <w:right w:val="none" w:sz="0" w:space="0" w:color="auto"/>
      </w:divBdr>
    </w:div>
    <w:div w:id="560216954">
      <w:bodyDiv w:val="1"/>
      <w:marLeft w:val="0"/>
      <w:marRight w:val="0"/>
      <w:marTop w:val="0"/>
      <w:marBottom w:val="0"/>
      <w:divBdr>
        <w:top w:val="none" w:sz="0" w:space="0" w:color="auto"/>
        <w:left w:val="none" w:sz="0" w:space="0" w:color="auto"/>
        <w:bottom w:val="none" w:sz="0" w:space="0" w:color="auto"/>
        <w:right w:val="none" w:sz="0" w:space="0" w:color="auto"/>
      </w:divBdr>
    </w:div>
    <w:div w:id="571699424">
      <w:bodyDiv w:val="1"/>
      <w:marLeft w:val="0"/>
      <w:marRight w:val="0"/>
      <w:marTop w:val="0"/>
      <w:marBottom w:val="0"/>
      <w:divBdr>
        <w:top w:val="none" w:sz="0" w:space="0" w:color="auto"/>
        <w:left w:val="none" w:sz="0" w:space="0" w:color="auto"/>
        <w:bottom w:val="none" w:sz="0" w:space="0" w:color="auto"/>
        <w:right w:val="none" w:sz="0" w:space="0" w:color="auto"/>
      </w:divBdr>
    </w:div>
    <w:div w:id="592203397">
      <w:bodyDiv w:val="1"/>
      <w:marLeft w:val="0"/>
      <w:marRight w:val="0"/>
      <w:marTop w:val="0"/>
      <w:marBottom w:val="0"/>
      <w:divBdr>
        <w:top w:val="none" w:sz="0" w:space="0" w:color="auto"/>
        <w:left w:val="none" w:sz="0" w:space="0" w:color="auto"/>
        <w:bottom w:val="none" w:sz="0" w:space="0" w:color="auto"/>
        <w:right w:val="none" w:sz="0" w:space="0" w:color="auto"/>
      </w:divBdr>
    </w:div>
    <w:div w:id="604460347">
      <w:bodyDiv w:val="1"/>
      <w:marLeft w:val="0"/>
      <w:marRight w:val="0"/>
      <w:marTop w:val="0"/>
      <w:marBottom w:val="0"/>
      <w:divBdr>
        <w:top w:val="none" w:sz="0" w:space="0" w:color="auto"/>
        <w:left w:val="none" w:sz="0" w:space="0" w:color="auto"/>
        <w:bottom w:val="none" w:sz="0" w:space="0" w:color="auto"/>
        <w:right w:val="none" w:sz="0" w:space="0" w:color="auto"/>
      </w:divBdr>
    </w:div>
    <w:div w:id="606084630">
      <w:bodyDiv w:val="1"/>
      <w:marLeft w:val="0"/>
      <w:marRight w:val="0"/>
      <w:marTop w:val="0"/>
      <w:marBottom w:val="0"/>
      <w:divBdr>
        <w:top w:val="none" w:sz="0" w:space="0" w:color="auto"/>
        <w:left w:val="none" w:sz="0" w:space="0" w:color="auto"/>
        <w:bottom w:val="none" w:sz="0" w:space="0" w:color="auto"/>
        <w:right w:val="none" w:sz="0" w:space="0" w:color="auto"/>
      </w:divBdr>
    </w:div>
    <w:div w:id="618951989">
      <w:bodyDiv w:val="1"/>
      <w:marLeft w:val="0"/>
      <w:marRight w:val="0"/>
      <w:marTop w:val="0"/>
      <w:marBottom w:val="0"/>
      <w:divBdr>
        <w:top w:val="none" w:sz="0" w:space="0" w:color="auto"/>
        <w:left w:val="none" w:sz="0" w:space="0" w:color="auto"/>
        <w:bottom w:val="none" w:sz="0" w:space="0" w:color="auto"/>
        <w:right w:val="none" w:sz="0" w:space="0" w:color="auto"/>
      </w:divBdr>
    </w:div>
    <w:div w:id="629361695">
      <w:bodyDiv w:val="1"/>
      <w:marLeft w:val="0"/>
      <w:marRight w:val="0"/>
      <w:marTop w:val="0"/>
      <w:marBottom w:val="0"/>
      <w:divBdr>
        <w:top w:val="none" w:sz="0" w:space="0" w:color="auto"/>
        <w:left w:val="none" w:sz="0" w:space="0" w:color="auto"/>
        <w:bottom w:val="none" w:sz="0" w:space="0" w:color="auto"/>
        <w:right w:val="none" w:sz="0" w:space="0" w:color="auto"/>
      </w:divBdr>
    </w:div>
    <w:div w:id="640234232">
      <w:bodyDiv w:val="1"/>
      <w:marLeft w:val="0"/>
      <w:marRight w:val="0"/>
      <w:marTop w:val="0"/>
      <w:marBottom w:val="0"/>
      <w:divBdr>
        <w:top w:val="none" w:sz="0" w:space="0" w:color="auto"/>
        <w:left w:val="none" w:sz="0" w:space="0" w:color="auto"/>
        <w:bottom w:val="none" w:sz="0" w:space="0" w:color="auto"/>
        <w:right w:val="none" w:sz="0" w:space="0" w:color="auto"/>
      </w:divBdr>
    </w:div>
    <w:div w:id="657881975">
      <w:bodyDiv w:val="1"/>
      <w:marLeft w:val="0"/>
      <w:marRight w:val="0"/>
      <w:marTop w:val="0"/>
      <w:marBottom w:val="0"/>
      <w:divBdr>
        <w:top w:val="none" w:sz="0" w:space="0" w:color="auto"/>
        <w:left w:val="none" w:sz="0" w:space="0" w:color="auto"/>
        <w:bottom w:val="none" w:sz="0" w:space="0" w:color="auto"/>
        <w:right w:val="none" w:sz="0" w:space="0" w:color="auto"/>
      </w:divBdr>
    </w:div>
    <w:div w:id="673723427">
      <w:bodyDiv w:val="1"/>
      <w:marLeft w:val="0"/>
      <w:marRight w:val="0"/>
      <w:marTop w:val="0"/>
      <w:marBottom w:val="0"/>
      <w:divBdr>
        <w:top w:val="none" w:sz="0" w:space="0" w:color="auto"/>
        <w:left w:val="none" w:sz="0" w:space="0" w:color="auto"/>
        <w:bottom w:val="none" w:sz="0" w:space="0" w:color="auto"/>
        <w:right w:val="none" w:sz="0" w:space="0" w:color="auto"/>
      </w:divBdr>
    </w:div>
    <w:div w:id="691415627">
      <w:bodyDiv w:val="1"/>
      <w:marLeft w:val="0"/>
      <w:marRight w:val="0"/>
      <w:marTop w:val="0"/>
      <w:marBottom w:val="0"/>
      <w:divBdr>
        <w:top w:val="none" w:sz="0" w:space="0" w:color="auto"/>
        <w:left w:val="none" w:sz="0" w:space="0" w:color="auto"/>
        <w:bottom w:val="none" w:sz="0" w:space="0" w:color="auto"/>
        <w:right w:val="none" w:sz="0" w:space="0" w:color="auto"/>
      </w:divBdr>
    </w:div>
    <w:div w:id="723870941">
      <w:bodyDiv w:val="1"/>
      <w:marLeft w:val="0"/>
      <w:marRight w:val="0"/>
      <w:marTop w:val="0"/>
      <w:marBottom w:val="0"/>
      <w:divBdr>
        <w:top w:val="none" w:sz="0" w:space="0" w:color="auto"/>
        <w:left w:val="none" w:sz="0" w:space="0" w:color="auto"/>
        <w:bottom w:val="none" w:sz="0" w:space="0" w:color="auto"/>
        <w:right w:val="none" w:sz="0" w:space="0" w:color="auto"/>
      </w:divBdr>
    </w:div>
    <w:div w:id="724985668">
      <w:bodyDiv w:val="1"/>
      <w:marLeft w:val="0"/>
      <w:marRight w:val="0"/>
      <w:marTop w:val="0"/>
      <w:marBottom w:val="0"/>
      <w:divBdr>
        <w:top w:val="none" w:sz="0" w:space="0" w:color="auto"/>
        <w:left w:val="none" w:sz="0" w:space="0" w:color="auto"/>
        <w:bottom w:val="none" w:sz="0" w:space="0" w:color="auto"/>
        <w:right w:val="none" w:sz="0" w:space="0" w:color="auto"/>
      </w:divBdr>
    </w:div>
    <w:div w:id="760754908">
      <w:bodyDiv w:val="1"/>
      <w:marLeft w:val="0"/>
      <w:marRight w:val="0"/>
      <w:marTop w:val="0"/>
      <w:marBottom w:val="0"/>
      <w:divBdr>
        <w:top w:val="none" w:sz="0" w:space="0" w:color="auto"/>
        <w:left w:val="none" w:sz="0" w:space="0" w:color="auto"/>
        <w:bottom w:val="none" w:sz="0" w:space="0" w:color="auto"/>
        <w:right w:val="none" w:sz="0" w:space="0" w:color="auto"/>
      </w:divBdr>
    </w:div>
    <w:div w:id="760955535">
      <w:bodyDiv w:val="1"/>
      <w:marLeft w:val="0"/>
      <w:marRight w:val="0"/>
      <w:marTop w:val="0"/>
      <w:marBottom w:val="0"/>
      <w:divBdr>
        <w:top w:val="none" w:sz="0" w:space="0" w:color="auto"/>
        <w:left w:val="none" w:sz="0" w:space="0" w:color="auto"/>
        <w:bottom w:val="none" w:sz="0" w:space="0" w:color="auto"/>
        <w:right w:val="none" w:sz="0" w:space="0" w:color="auto"/>
      </w:divBdr>
    </w:div>
    <w:div w:id="769544254">
      <w:bodyDiv w:val="1"/>
      <w:marLeft w:val="0"/>
      <w:marRight w:val="0"/>
      <w:marTop w:val="0"/>
      <w:marBottom w:val="0"/>
      <w:divBdr>
        <w:top w:val="none" w:sz="0" w:space="0" w:color="auto"/>
        <w:left w:val="none" w:sz="0" w:space="0" w:color="auto"/>
        <w:bottom w:val="none" w:sz="0" w:space="0" w:color="auto"/>
        <w:right w:val="none" w:sz="0" w:space="0" w:color="auto"/>
      </w:divBdr>
    </w:div>
    <w:div w:id="782187444">
      <w:bodyDiv w:val="1"/>
      <w:marLeft w:val="0"/>
      <w:marRight w:val="0"/>
      <w:marTop w:val="0"/>
      <w:marBottom w:val="0"/>
      <w:divBdr>
        <w:top w:val="none" w:sz="0" w:space="0" w:color="auto"/>
        <w:left w:val="none" w:sz="0" w:space="0" w:color="auto"/>
        <w:bottom w:val="none" w:sz="0" w:space="0" w:color="auto"/>
        <w:right w:val="none" w:sz="0" w:space="0" w:color="auto"/>
      </w:divBdr>
    </w:div>
    <w:div w:id="785924339">
      <w:bodyDiv w:val="1"/>
      <w:marLeft w:val="0"/>
      <w:marRight w:val="0"/>
      <w:marTop w:val="0"/>
      <w:marBottom w:val="0"/>
      <w:divBdr>
        <w:top w:val="none" w:sz="0" w:space="0" w:color="auto"/>
        <w:left w:val="none" w:sz="0" w:space="0" w:color="auto"/>
        <w:bottom w:val="none" w:sz="0" w:space="0" w:color="auto"/>
        <w:right w:val="none" w:sz="0" w:space="0" w:color="auto"/>
      </w:divBdr>
    </w:div>
    <w:div w:id="793597486">
      <w:bodyDiv w:val="1"/>
      <w:marLeft w:val="0"/>
      <w:marRight w:val="0"/>
      <w:marTop w:val="0"/>
      <w:marBottom w:val="0"/>
      <w:divBdr>
        <w:top w:val="none" w:sz="0" w:space="0" w:color="auto"/>
        <w:left w:val="none" w:sz="0" w:space="0" w:color="auto"/>
        <w:bottom w:val="none" w:sz="0" w:space="0" w:color="auto"/>
        <w:right w:val="none" w:sz="0" w:space="0" w:color="auto"/>
      </w:divBdr>
    </w:div>
    <w:div w:id="809444605">
      <w:bodyDiv w:val="1"/>
      <w:marLeft w:val="0"/>
      <w:marRight w:val="0"/>
      <w:marTop w:val="0"/>
      <w:marBottom w:val="0"/>
      <w:divBdr>
        <w:top w:val="none" w:sz="0" w:space="0" w:color="auto"/>
        <w:left w:val="none" w:sz="0" w:space="0" w:color="auto"/>
        <w:bottom w:val="none" w:sz="0" w:space="0" w:color="auto"/>
        <w:right w:val="none" w:sz="0" w:space="0" w:color="auto"/>
      </w:divBdr>
    </w:div>
    <w:div w:id="825828727">
      <w:bodyDiv w:val="1"/>
      <w:marLeft w:val="0"/>
      <w:marRight w:val="0"/>
      <w:marTop w:val="0"/>
      <w:marBottom w:val="0"/>
      <w:divBdr>
        <w:top w:val="none" w:sz="0" w:space="0" w:color="auto"/>
        <w:left w:val="none" w:sz="0" w:space="0" w:color="auto"/>
        <w:bottom w:val="none" w:sz="0" w:space="0" w:color="auto"/>
        <w:right w:val="none" w:sz="0" w:space="0" w:color="auto"/>
      </w:divBdr>
    </w:div>
    <w:div w:id="836306197">
      <w:bodyDiv w:val="1"/>
      <w:marLeft w:val="0"/>
      <w:marRight w:val="0"/>
      <w:marTop w:val="0"/>
      <w:marBottom w:val="0"/>
      <w:divBdr>
        <w:top w:val="none" w:sz="0" w:space="0" w:color="auto"/>
        <w:left w:val="none" w:sz="0" w:space="0" w:color="auto"/>
        <w:bottom w:val="none" w:sz="0" w:space="0" w:color="auto"/>
        <w:right w:val="none" w:sz="0" w:space="0" w:color="auto"/>
      </w:divBdr>
    </w:div>
    <w:div w:id="839928799">
      <w:bodyDiv w:val="1"/>
      <w:marLeft w:val="0"/>
      <w:marRight w:val="0"/>
      <w:marTop w:val="0"/>
      <w:marBottom w:val="0"/>
      <w:divBdr>
        <w:top w:val="none" w:sz="0" w:space="0" w:color="auto"/>
        <w:left w:val="none" w:sz="0" w:space="0" w:color="auto"/>
        <w:bottom w:val="none" w:sz="0" w:space="0" w:color="auto"/>
        <w:right w:val="none" w:sz="0" w:space="0" w:color="auto"/>
      </w:divBdr>
    </w:div>
    <w:div w:id="847601069">
      <w:bodyDiv w:val="1"/>
      <w:marLeft w:val="0"/>
      <w:marRight w:val="0"/>
      <w:marTop w:val="0"/>
      <w:marBottom w:val="0"/>
      <w:divBdr>
        <w:top w:val="none" w:sz="0" w:space="0" w:color="auto"/>
        <w:left w:val="none" w:sz="0" w:space="0" w:color="auto"/>
        <w:bottom w:val="none" w:sz="0" w:space="0" w:color="auto"/>
        <w:right w:val="none" w:sz="0" w:space="0" w:color="auto"/>
      </w:divBdr>
    </w:div>
    <w:div w:id="864976111">
      <w:bodyDiv w:val="1"/>
      <w:marLeft w:val="0"/>
      <w:marRight w:val="0"/>
      <w:marTop w:val="0"/>
      <w:marBottom w:val="0"/>
      <w:divBdr>
        <w:top w:val="none" w:sz="0" w:space="0" w:color="auto"/>
        <w:left w:val="none" w:sz="0" w:space="0" w:color="auto"/>
        <w:bottom w:val="none" w:sz="0" w:space="0" w:color="auto"/>
        <w:right w:val="none" w:sz="0" w:space="0" w:color="auto"/>
      </w:divBdr>
    </w:div>
    <w:div w:id="869798545">
      <w:bodyDiv w:val="1"/>
      <w:marLeft w:val="0"/>
      <w:marRight w:val="0"/>
      <w:marTop w:val="0"/>
      <w:marBottom w:val="0"/>
      <w:divBdr>
        <w:top w:val="none" w:sz="0" w:space="0" w:color="auto"/>
        <w:left w:val="none" w:sz="0" w:space="0" w:color="auto"/>
        <w:bottom w:val="none" w:sz="0" w:space="0" w:color="auto"/>
        <w:right w:val="none" w:sz="0" w:space="0" w:color="auto"/>
      </w:divBdr>
    </w:div>
    <w:div w:id="880558794">
      <w:bodyDiv w:val="1"/>
      <w:marLeft w:val="0"/>
      <w:marRight w:val="0"/>
      <w:marTop w:val="0"/>
      <w:marBottom w:val="0"/>
      <w:divBdr>
        <w:top w:val="none" w:sz="0" w:space="0" w:color="auto"/>
        <w:left w:val="none" w:sz="0" w:space="0" w:color="auto"/>
        <w:bottom w:val="none" w:sz="0" w:space="0" w:color="auto"/>
        <w:right w:val="none" w:sz="0" w:space="0" w:color="auto"/>
      </w:divBdr>
    </w:div>
    <w:div w:id="882525897">
      <w:bodyDiv w:val="1"/>
      <w:marLeft w:val="0"/>
      <w:marRight w:val="0"/>
      <w:marTop w:val="0"/>
      <w:marBottom w:val="0"/>
      <w:divBdr>
        <w:top w:val="none" w:sz="0" w:space="0" w:color="auto"/>
        <w:left w:val="none" w:sz="0" w:space="0" w:color="auto"/>
        <w:bottom w:val="none" w:sz="0" w:space="0" w:color="auto"/>
        <w:right w:val="none" w:sz="0" w:space="0" w:color="auto"/>
      </w:divBdr>
    </w:div>
    <w:div w:id="883100612">
      <w:bodyDiv w:val="1"/>
      <w:marLeft w:val="0"/>
      <w:marRight w:val="0"/>
      <w:marTop w:val="0"/>
      <w:marBottom w:val="0"/>
      <w:divBdr>
        <w:top w:val="none" w:sz="0" w:space="0" w:color="auto"/>
        <w:left w:val="none" w:sz="0" w:space="0" w:color="auto"/>
        <w:bottom w:val="none" w:sz="0" w:space="0" w:color="auto"/>
        <w:right w:val="none" w:sz="0" w:space="0" w:color="auto"/>
      </w:divBdr>
    </w:div>
    <w:div w:id="885725415">
      <w:bodyDiv w:val="1"/>
      <w:marLeft w:val="0"/>
      <w:marRight w:val="0"/>
      <w:marTop w:val="0"/>
      <w:marBottom w:val="0"/>
      <w:divBdr>
        <w:top w:val="none" w:sz="0" w:space="0" w:color="auto"/>
        <w:left w:val="none" w:sz="0" w:space="0" w:color="auto"/>
        <w:bottom w:val="none" w:sz="0" w:space="0" w:color="auto"/>
        <w:right w:val="none" w:sz="0" w:space="0" w:color="auto"/>
      </w:divBdr>
    </w:div>
    <w:div w:id="891159167">
      <w:bodyDiv w:val="1"/>
      <w:marLeft w:val="0"/>
      <w:marRight w:val="0"/>
      <w:marTop w:val="0"/>
      <w:marBottom w:val="0"/>
      <w:divBdr>
        <w:top w:val="none" w:sz="0" w:space="0" w:color="auto"/>
        <w:left w:val="none" w:sz="0" w:space="0" w:color="auto"/>
        <w:bottom w:val="none" w:sz="0" w:space="0" w:color="auto"/>
        <w:right w:val="none" w:sz="0" w:space="0" w:color="auto"/>
      </w:divBdr>
    </w:div>
    <w:div w:id="897940509">
      <w:bodyDiv w:val="1"/>
      <w:marLeft w:val="0"/>
      <w:marRight w:val="0"/>
      <w:marTop w:val="0"/>
      <w:marBottom w:val="0"/>
      <w:divBdr>
        <w:top w:val="none" w:sz="0" w:space="0" w:color="auto"/>
        <w:left w:val="none" w:sz="0" w:space="0" w:color="auto"/>
        <w:bottom w:val="none" w:sz="0" w:space="0" w:color="auto"/>
        <w:right w:val="none" w:sz="0" w:space="0" w:color="auto"/>
      </w:divBdr>
    </w:div>
    <w:div w:id="899632655">
      <w:bodyDiv w:val="1"/>
      <w:marLeft w:val="0"/>
      <w:marRight w:val="0"/>
      <w:marTop w:val="0"/>
      <w:marBottom w:val="0"/>
      <w:divBdr>
        <w:top w:val="none" w:sz="0" w:space="0" w:color="auto"/>
        <w:left w:val="none" w:sz="0" w:space="0" w:color="auto"/>
        <w:bottom w:val="none" w:sz="0" w:space="0" w:color="auto"/>
        <w:right w:val="none" w:sz="0" w:space="0" w:color="auto"/>
      </w:divBdr>
    </w:div>
    <w:div w:id="912545369">
      <w:bodyDiv w:val="1"/>
      <w:marLeft w:val="0"/>
      <w:marRight w:val="0"/>
      <w:marTop w:val="0"/>
      <w:marBottom w:val="0"/>
      <w:divBdr>
        <w:top w:val="none" w:sz="0" w:space="0" w:color="auto"/>
        <w:left w:val="none" w:sz="0" w:space="0" w:color="auto"/>
        <w:bottom w:val="none" w:sz="0" w:space="0" w:color="auto"/>
        <w:right w:val="none" w:sz="0" w:space="0" w:color="auto"/>
      </w:divBdr>
    </w:div>
    <w:div w:id="922955042">
      <w:bodyDiv w:val="1"/>
      <w:marLeft w:val="0"/>
      <w:marRight w:val="0"/>
      <w:marTop w:val="0"/>
      <w:marBottom w:val="0"/>
      <w:divBdr>
        <w:top w:val="none" w:sz="0" w:space="0" w:color="auto"/>
        <w:left w:val="none" w:sz="0" w:space="0" w:color="auto"/>
        <w:bottom w:val="none" w:sz="0" w:space="0" w:color="auto"/>
        <w:right w:val="none" w:sz="0" w:space="0" w:color="auto"/>
      </w:divBdr>
    </w:div>
    <w:div w:id="938485588">
      <w:bodyDiv w:val="1"/>
      <w:marLeft w:val="0"/>
      <w:marRight w:val="0"/>
      <w:marTop w:val="0"/>
      <w:marBottom w:val="0"/>
      <w:divBdr>
        <w:top w:val="none" w:sz="0" w:space="0" w:color="auto"/>
        <w:left w:val="none" w:sz="0" w:space="0" w:color="auto"/>
        <w:bottom w:val="none" w:sz="0" w:space="0" w:color="auto"/>
        <w:right w:val="none" w:sz="0" w:space="0" w:color="auto"/>
      </w:divBdr>
    </w:div>
    <w:div w:id="950668100">
      <w:bodyDiv w:val="1"/>
      <w:marLeft w:val="0"/>
      <w:marRight w:val="0"/>
      <w:marTop w:val="0"/>
      <w:marBottom w:val="0"/>
      <w:divBdr>
        <w:top w:val="none" w:sz="0" w:space="0" w:color="auto"/>
        <w:left w:val="none" w:sz="0" w:space="0" w:color="auto"/>
        <w:bottom w:val="none" w:sz="0" w:space="0" w:color="auto"/>
        <w:right w:val="none" w:sz="0" w:space="0" w:color="auto"/>
      </w:divBdr>
    </w:div>
    <w:div w:id="951863558">
      <w:bodyDiv w:val="1"/>
      <w:marLeft w:val="0"/>
      <w:marRight w:val="0"/>
      <w:marTop w:val="0"/>
      <w:marBottom w:val="0"/>
      <w:divBdr>
        <w:top w:val="none" w:sz="0" w:space="0" w:color="auto"/>
        <w:left w:val="none" w:sz="0" w:space="0" w:color="auto"/>
        <w:bottom w:val="none" w:sz="0" w:space="0" w:color="auto"/>
        <w:right w:val="none" w:sz="0" w:space="0" w:color="auto"/>
      </w:divBdr>
    </w:div>
    <w:div w:id="992441641">
      <w:bodyDiv w:val="1"/>
      <w:marLeft w:val="0"/>
      <w:marRight w:val="0"/>
      <w:marTop w:val="0"/>
      <w:marBottom w:val="0"/>
      <w:divBdr>
        <w:top w:val="none" w:sz="0" w:space="0" w:color="auto"/>
        <w:left w:val="none" w:sz="0" w:space="0" w:color="auto"/>
        <w:bottom w:val="none" w:sz="0" w:space="0" w:color="auto"/>
        <w:right w:val="none" w:sz="0" w:space="0" w:color="auto"/>
      </w:divBdr>
    </w:div>
    <w:div w:id="995257689">
      <w:bodyDiv w:val="1"/>
      <w:marLeft w:val="0"/>
      <w:marRight w:val="0"/>
      <w:marTop w:val="0"/>
      <w:marBottom w:val="0"/>
      <w:divBdr>
        <w:top w:val="none" w:sz="0" w:space="0" w:color="auto"/>
        <w:left w:val="none" w:sz="0" w:space="0" w:color="auto"/>
        <w:bottom w:val="none" w:sz="0" w:space="0" w:color="auto"/>
        <w:right w:val="none" w:sz="0" w:space="0" w:color="auto"/>
      </w:divBdr>
    </w:div>
    <w:div w:id="1009482316">
      <w:bodyDiv w:val="1"/>
      <w:marLeft w:val="0"/>
      <w:marRight w:val="0"/>
      <w:marTop w:val="0"/>
      <w:marBottom w:val="0"/>
      <w:divBdr>
        <w:top w:val="none" w:sz="0" w:space="0" w:color="auto"/>
        <w:left w:val="none" w:sz="0" w:space="0" w:color="auto"/>
        <w:bottom w:val="none" w:sz="0" w:space="0" w:color="auto"/>
        <w:right w:val="none" w:sz="0" w:space="0" w:color="auto"/>
      </w:divBdr>
    </w:div>
    <w:div w:id="1011184597">
      <w:bodyDiv w:val="1"/>
      <w:marLeft w:val="0"/>
      <w:marRight w:val="0"/>
      <w:marTop w:val="0"/>
      <w:marBottom w:val="0"/>
      <w:divBdr>
        <w:top w:val="none" w:sz="0" w:space="0" w:color="auto"/>
        <w:left w:val="none" w:sz="0" w:space="0" w:color="auto"/>
        <w:bottom w:val="none" w:sz="0" w:space="0" w:color="auto"/>
        <w:right w:val="none" w:sz="0" w:space="0" w:color="auto"/>
      </w:divBdr>
    </w:div>
    <w:div w:id="1049494459">
      <w:bodyDiv w:val="1"/>
      <w:marLeft w:val="0"/>
      <w:marRight w:val="0"/>
      <w:marTop w:val="0"/>
      <w:marBottom w:val="0"/>
      <w:divBdr>
        <w:top w:val="none" w:sz="0" w:space="0" w:color="auto"/>
        <w:left w:val="none" w:sz="0" w:space="0" w:color="auto"/>
        <w:bottom w:val="none" w:sz="0" w:space="0" w:color="auto"/>
        <w:right w:val="none" w:sz="0" w:space="0" w:color="auto"/>
      </w:divBdr>
    </w:div>
    <w:div w:id="1056244390">
      <w:bodyDiv w:val="1"/>
      <w:marLeft w:val="0"/>
      <w:marRight w:val="0"/>
      <w:marTop w:val="0"/>
      <w:marBottom w:val="0"/>
      <w:divBdr>
        <w:top w:val="none" w:sz="0" w:space="0" w:color="auto"/>
        <w:left w:val="none" w:sz="0" w:space="0" w:color="auto"/>
        <w:bottom w:val="none" w:sz="0" w:space="0" w:color="auto"/>
        <w:right w:val="none" w:sz="0" w:space="0" w:color="auto"/>
      </w:divBdr>
    </w:div>
    <w:div w:id="1062367640">
      <w:bodyDiv w:val="1"/>
      <w:marLeft w:val="0"/>
      <w:marRight w:val="0"/>
      <w:marTop w:val="0"/>
      <w:marBottom w:val="0"/>
      <w:divBdr>
        <w:top w:val="none" w:sz="0" w:space="0" w:color="auto"/>
        <w:left w:val="none" w:sz="0" w:space="0" w:color="auto"/>
        <w:bottom w:val="none" w:sz="0" w:space="0" w:color="auto"/>
        <w:right w:val="none" w:sz="0" w:space="0" w:color="auto"/>
      </w:divBdr>
    </w:div>
    <w:div w:id="1090153629">
      <w:bodyDiv w:val="1"/>
      <w:marLeft w:val="0"/>
      <w:marRight w:val="0"/>
      <w:marTop w:val="0"/>
      <w:marBottom w:val="0"/>
      <w:divBdr>
        <w:top w:val="none" w:sz="0" w:space="0" w:color="auto"/>
        <w:left w:val="none" w:sz="0" w:space="0" w:color="auto"/>
        <w:bottom w:val="none" w:sz="0" w:space="0" w:color="auto"/>
        <w:right w:val="none" w:sz="0" w:space="0" w:color="auto"/>
      </w:divBdr>
    </w:div>
    <w:div w:id="1097558178">
      <w:bodyDiv w:val="1"/>
      <w:marLeft w:val="0"/>
      <w:marRight w:val="0"/>
      <w:marTop w:val="0"/>
      <w:marBottom w:val="0"/>
      <w:divBdr>
        <w:top w:val="none" w:sz="0" w:space="0" w:color="auto"/>
        <w:left w:val="none" w:sz="0" w:space="0" w:color="auto"/>
        <w:bottom w:val="none" w:sz="0" w:space="0" w:color="auto"/>
        <w:right w:val="none" w:sz="0" w:space="0" w:color="auto"/>
      </w:divBdr>
    </w:div>
    <w:div w:id="1104152759">
      <w:bodyDiv w:val="1"/>
      <w:marLeft w:val="0"/>
      <w:marRight w:val="0"/>
      <w:marTop w:val="0"/>
      <w:marBottom w:val="0"/>
      <w:divBdr>
        <w:top w:val="none" w:sz="0" w:space="0" w:color="auto"/>
        <w:left w:val="none" w:sz="0" w:space="0" w:color="auto"/>
        <w:bottom w:val="none" w:sz="0" w:space="0" w:color="auto"/>
        <w:right w:val="none" w:sz="0" w:space="0" w:color="auto"/>
      </w:divBdr>
    </w:div>
    <w:div w:id="1112944224">
      <w:bodyDiv w:val="1"/>
      <w:marLeft w:val="0"/>
      <w:marRight w:val="0"/>
      <w:marTop w:val="0"/>
      <w:marBottom w:val="0"/>
      <w:divBdr>
        <w:top w:val="none" w:sz="0" w:space="0" w:color="auto"/>
        <w:left w:val="none" w:sz="0" w:space="0" w:color="auto"/>
        <w:bottom w:val="none" w:sz="0" w:space="0" w:color="auto"/>
        <w:right w:val="none" w:sz="0" w:space="0" w:color="auto"/>
      </w:divBdr>
    </w:div>
    <w:div w:id="1116632494">
      <w:bodyDiv w:val="1"/>
      <w:marLeft w:val="0"/>
      <w:marRight w:val="0"/>
      <w:marTop w:val="0"/>
      <w:marBottom w:val="0"/>
      <w:divBdr>
        <w:top w:val="none" w:sz="0" w:space="0" w:color="auto"/>
        <w:left w:val="none" w:sz="0" w:space="0" w:color="auto"/>
        <w:bottom w:val="none" w:sz="0" w:space="0" w:color="auto"/>
        <w:right w:val="none" w:sz="0" w:space="0" w:color="auto"/>
      </w:divBdr>
    </w:div>
    <w:div w:id="1129395763">
      <w:bodyDiv w:val="1"/>
      <w:marLeft w:val="0"/>
      <w:marRight w:val="0"/>
      <w:marTop w:val="0"/>
      <w:marBottom w:val="0"/>
      <w:divBdr>
        <w:top w:val="none" w:sz="0" w:space="0" w:color="auto"/>
        <w:left w:val="none" w:sz="0" w:space="0" w:color="auto"/>
        <w:bottom w:val="none" w:sz="0" w:space="0" w:color="auto"/>
        <w:right w:val="none" w:sz="0" w:space="0" w:color="auto"/>
      </w:divBdr>
    </w:div>
    <w:div w:id="1148016351">
      <w:bodyDiv w:val="1"/>
      <w:marLeft w:val="0"/>
      <w:marRight w:val="0"/>
      <w:marTop w:val="0"/>
      <w:marBottom w:val="0"/>
      <w:divBdr>
        <w:top w:val="none" w:sz="0" w:space="0" w:color="auto"/>
        <w:left w:val="none" w:sz="0" w:space="0" w:color="auto"/>
        <w:bottom w:val="none" w:sz="0" w:space="0" w:color="auto"/>
        <w:right w:val="none" w:sz="0" w:space="0" w:color="auto"/>
      </w:divBdr>
    </w:div>
    <w:div w:id="1171140908">
      <w:bodyDiv w:val="1"/>
      <w:marLeft w:val="0"/>
      <w:marRight w:val="0"/>
      <w:marTop w:val="0"/>
      <w:marBottom w:val="0"/>
      <w:divBdr>
        <w:top w:val="none" w:sz="0" w:space="0" w:color="auto"/>
        <w:left w:val="none" w:sz="0" w:space="0" w:color="auto"/>
        <w:bottom w:val="none" w:sz="0" w:space="0" w:color="auto"/>
        <w:right w:val="none" w:sz="0" w:space="0" w:color="auto"/>
      </w:divBdr>
    </w:div>
    <w:div w:id="1173379162">
      <w:bodyDiv w:val="1"/>
      <w:marLeft w:val="0"/>
      <w:marRight w:val="0"/>
      <w:marTop w:val="0"/>
      <w:marBottom w:val="0"/>
      <w:divBdr>
        <w:top w:val="none" w:sz="0" w:space="0" w:color="auto"/>
        <w:left w:val="none" w:sz="0" w:space="0" w:color="auto"/>
        <w:bottom w:val="none" w:sz="0" w:space="0" w:color="auto"/>
        <w:right w:val="none" w:sz="0" w:space="0" w:color="auto"/>
      </w:divBdr>
    </w:div>
    <w:div w:id="1199584362">
      <w:bodyDiv w:val="1"/>
      <w:marLeft w:val="0"/>
      <w:marRight w:val="0"/>
      <w:marTop w:val="0"/>
      <w:marBottom w:val="0"/>
      <w:divBdr>
        <w:top w:val="none" w:sz="0" w:space="0" w:color="auto"/>
        <w:left w:val="none" w:sz="0" w:space="0" w:color="auto"/>
        <w:bottom w:val="none" w:sz="0" w:space="0" w:color="auto"/>
        <w:right w:val="none" w:sz="0" w:space="0" w:color="auto"/>
      </w:divBdr>
    </w:div>
    <w:div w:id="1200630503">
      <w:bodyDiv w:val="1"/>
      <w:marLeft w:val="0"/>
      <w:marRight w:val="0"/>
      <w:marTop w:val="0"/>
      <w:marBottom w:val="0"/>
      <w:divBdr>
        <w:top w:val="none" w:sz="0" w:space="0" w:color="auto"/>
        <w:left w:val="none" w:sz="0" w:space="0" w:color="auto"/>
        <w:bottom w:val="none" w:sz="0" w:space="0" w:color="auto"/>
        <w:right w:val="none" w:sz="0" w:space="0" w:color="auto"/>
      </w:divBdr>
    </w:div>
    <w:div w:id="1223519239">
      <w:bodyDiv w:val="1"/>
      <w:marLeft w:val="0"/>
      <w:marRight w:val="0"/>
      <w:marTop w:val="0"/>
      <w:marBottom w:val="0"/>
      <w:divBdr>
        <w:top w:val="none" w:sz="0" w:space="0" w:color="auto"/>
        <w:left w:val="none" w:sz="0" w:space="0" w:color="auto"/>
        <w:bottom w:val="none" w:sz="0" w:space="0" w:color="auto"/>
        <w:right w:val="none" w:sz="0" w:space="0" w:color="auto"/>
      </w:divBdr>
    </w:div>
    <w:div w:id="1232426941">
      <w:bodyDiv w:val="1"/>
      <w:marLeft w:val="0"/>
      <w:marRight w:val="0"/>
      <w:marTop w:val="0"/>
      <w:marBottom w:val="0"/>
      <w:divBdr>
        <w:top w:val="none" w:sz="0" w:space="0" w:color="auto"/>
        <w:left w:val="none" w:sz="0" w:space="0" w:color="auto"/>
        <w:bottom w:val="none" w:sz="0" w:space="0" w:color="auto"/>
        <w:right w:val="none" w:sz="0" w:space="0" w:color="auto"/>
      </w:divBdr>
    </w:div>
    <w:div w:id="1234393770">
      <w:bodyDiv w:val="1"/>
      <w:marLeft w:val="0"/>
      <w:marRight w:val="0"/>
      <w:marTop w:val="0"/>
      <w:marBottom w:val="0"/>
      <w:divBdr>
        <w:top w:val="none" w:sz="0" w:space="0" w:color="auto"/>
        <w:left w:val="none" w:sz="0" w:space="0" w:color="auto"/>
        <w:bottom w:val="none" w:sz="0" w:space="0" w:color="auto"/>
        <w:right w:val="none" w:sz="0" w:space="0" w:color="auto"/>
      </w:divBdr>
    </w:div>
    <w:div w:id="1237083533">
      <w:bodyDiv w:val="1"/>
      <w:marLeft w:val="0"/>
      <w:marRight w:val="0"/>
      <w:marTop w:val="0"/>
      <w:marBottom w:val="0"/>
      <w:divBdr>
        <w:top w:val="none" w:sz="0" w:space="0" w:color="auto"/>
        <w:left w:val="none" w:sz="0" w:space="0" w:color="auto"/>
        <w:bottom w:val="none" w:sz="0" w:space="0" w:color="auto"/>
        <w:right w:val="none" w:sz="0" w:space="0" w:color="auto"/>
      </w:divBdr>
    </w:div>
    <w:div w:id="1261061346">
      <w:bodyDiv w:val="1"/>
      <w:marLeft w:val="0"/>
      <w:marRight w:val="0"/>
      <w:marTop w:val="0"/>
      <w:marBottom w:val="0"/>
      <w:divBdr>
        <w:top w:val="none" w:sz="0" w:space="0" w:color="auto"/>
        <w:left w:val="none" w:sz="0" w:space="0" w:color="auto"/>
        <w:bottom w:val="none" w:sz="0" w:space="0" w:color="auto"/>
        <w:right w:val="none" w:sz="0" w:space="0" w:color="auto"/>
      </w:divBdr>
    </w:div>
    <w:div w:id="1291473872">
      <w:bodyDiv w:val="1"/>
      <w:marLeft w:val="0"/>
      <w:marRight w:val="0"/>
      <w:marTop w:val="0"/>
      <w:marBottom w:val="0"/>
      <w:divBdr>
        <w:top w:val="none" w:sz="0" w:space="0" w:color="auto"/>
        <w:left w:val="none" w:sz="0" w:space="0" w:color="auto"/>
        <w:bottom w:val="none" w:sz="0" w:space="0" w:color="auto"/>
        <w:right w:val="none" w:sz="0" w:space="0" w:color="auto"/>
      </w:divBdr>
    </w:div>
    <w:div w:id="1294214339">
      <w:bodyDiv w:val="1"/>
      <w:marLeft w:val="0"/>
      <w:marRight w:val="0"/>
      <w:marTop w:val="0"/>
      <w:marBottom w:val="0"/>
      <w:divBdr>
        <w:top w:val="none" w:sz="0" w:space="0" w:color="auto"/>
        <w:left w:val="none" w:sz="0" w:space="0" w:color="auto"/>
        <w:bottom w:val="none" w:sz="0" w:space="0" w:color="auto"/>
        <w:right w:val="none" w:sz="0" w:space="0" w:color="auto"/>
      </w:divBdr>
    </w:div>
    <w:div w:id="1296526594">
      <w:bodyDiv w:val="1"/>
      <w:marLeft w:val="0"/>
      <w:marRight w:val="0"/>
      <w:marTop w:val="0"/>
      <w:marBottom w:val="0"/>
      <w:divBdr>
        <w:top w:val="none" w:sz="0" w:space="0" w:color="auto"/>
        <w:left w:val="none" w:sz="0" w:space="0" w:color="auto"/>
        <w:bottom w:val="none" w:sz="0" w:space="0" w:color="auto"/>
        <w:right w:val="none" w:sz="0" w:space="0" w:color="auto"/>
      </w:divBdr>
    </w:div>
    <w:div w:id="1307082439">
      <w:bodyDiv w:val="1"/>
      <w:marLeft w:val="0"/>
      <w:marRight w:val="0"/>
      <w:marTop w:val="0"/>
      <w:marBottom w:val="0"/>
      <w:divBdr>
        <w:top w:val="none" w:sz="0" w:space="0" w:color="auto"/>
        <w:left w:val="none" w:sz="0" w:space="0" w:color="auto"/>
        <w:bottom w:val="none" w:sz="0" w:space="0" w:color="auto"/>
        <w:right w:val="none" w:sz="0" w:space="0" w:color="auto"/>
      </w:divBdr>
    </w:div>
    <w:div w:id="1325820539">
      <w:bodyDiv w:val="1"/>
      <w:marLeft w:val="0"/>
      <w:marRight w:val="0"/>
      <w:marTop w:val="0"/>
      <w:marBottom w:val="0"/>
      <w:divBdr>
        <w:top w:val="none" w:sz="0" w:space="0" w:color="auto"/>
        <w:left w:val="none" w:sz="0" w:space="0" w:color="auto"/>
        <w:bottom w:val="none" w:sz="0" w:space="0" w:color="auto"/>
        <w:right w:val="none" w:sz="0" w:space="0" w:color="auto"/>
      </w:divBdr>
    </w:div>
    <w:div w:id="1327898296">
      <w:bodyDiv w:val="1"/>
      <w:marLeft w:val="0"/>
      <w:marRight w:val="0"/>
      <w:marTop w:val="0"/>
      <w:marBottom w:val="0"/>
      <w:divBdr>
        <w:top w:val="none" w:sz="0" w:space="0" w:color="auto"/>
        <w:left w:val="none" w:sz="0" w:space="0" w:color="auto"/>
        <w:bottom w:val="none" w:sz="0" w:space="0" w:color="auto"/>
        <w:right w:val="none" w:sz="0" w:space="0" w:color="auto"/>
      </w:divBdr>
    </w:div>
    <w:div w:id="1367216480">
      <w:bodyDiv w:val="1"/>
      <w:marLeft w:val="0"/>
      <w:marRight w:val="0"/>
      <w:marTop w:val="0"/>
      <w:marBottom w:val="0"/>
      <w:divBdr>
        <w:top w:val="none" w:sz="0" w:space="0" w:color="auto"/>
        <w:left w:val="none" w:sz="0" w:space="0" w:color="auto"/>
        <w:bottom w:val="none" w:sz="0" w:space="0" w:color="auto"/>
        <w:right w:val="none" w:sz="0" w:space="0" w:color="auto"/>
      </w:divBdr>
    </w:div>
    <w:div w:id="1377465683">
      <w:bodyDiv w:val="1"/>
      <w:marLeft w:val="0"/>
      <w:marRight w:val="0"/>
      <w:marTop w:val="0"/>
      <w:marBottom w:val="0"/>
      <w:divBdr>
        <w:top w:val="none" w:sz="0" w:space="0" w:color="auto"/>
        <w:left w:val="none" w:sz="0" w:space="0" w:color="auto"/>
        <w:bottom w:val="none" w:sz="0" w:space="0" w:color="auto"/>
        <w:right w:val="none" w:sz="0" w:space="0" w:color="auto"/>
      </w:divBdr>
    </w:div>
    <w:div w:id="1382704725">
      <w:bodyDiv w:val="1"/>
      <w:marLeft w:val="0"/>
      <w:marRight w:val="0"/>
      <w:marTop w:val="0"/>
      <w:marBottom w:val="0"/>
      <w:divBdr>
        <w:top w:val="none" w:sz="0" w:space="0" w:color="auto"/>
        <w:left w:val="none" w:sz="0" w:space="0" w:color="auto"/>
        <w:bottom w:val="none" w:sz="0" w:space="0" w:color="auto"/>
        <w:right w:val="none" w:sz="0" w:space="0" w:color="auto"/>
      </w:divBdr>
    </w:div>
    <w:div w:id="1394309096">
      <w:bodyDiv w:val="1"/>
      <w:marLeft w:val="0"/>
      <w:marRight w:val="0"/>
      <w:marTop w:val="0"/>
      <w:marBottom w:val="0"/>
      <w:divBdr>
        <w:top w:val="none" w:sz="0" w:space="0" w:color="auto"/>
        <w:left w:val="none" w:sz="0" w:space="0" w:color="auto"/>
        <w:bottom w:val="none" w:sz="0" w:space="0" w:color="auto"/>
        <w:right w:val="none" w:sz="0" w:space="0" w:color="auto"/>
      </w:divBdr>
    </w:div>
    <w:div w:id="1438603773">
      <w:bodyDiv w:val="1"/>
      <w:marLeft w:val="0"/>
      <w:marRight w:val="0"/>
      <w:marTop w:val="0"/>
      <w:marBottom w:val="0"/>
      <w:divBdr>
        <w:top w:val="none" w:sz="0" w:space="0" w:color="auto"/>
        <w:left w:val="none" w:sz="0" w:space="0" w:color="auto"/>
        <w:bottom w:val="none" w:sz="0" w:space="0" w:color="auto"/>
        <w:right w:val="none" w:sz="0" w:space="0" w:color="auto"/>
      </w:divBdr>
    </w:div>
    <w:div w:id="1443497175">
      <w:bodyDiv w:val="1"/>
      <w:marLeft w:val="0"/>
      <w:marRight w:val="0"/>
      <w:marTop w:val="0"/>
      <w:marBottom w:val="0"/>
      <w:divBdr>
        <w:top w:val="none" w:sz="0" w:space="0" w:color="auto"/>
        <w:left w:val="none" w:sz="0" w:space="0" w:color="auto"/>
        <w:bottom w:val="none" w:sz="0" w:space="0" w:color="auto"/>
        <w:right w:val="none" w:sz="0" w:space="0" w:color="auto"/>
      </w:divBdr>
    </w:div>
    <w:div w:id="1443694727">
      <w:bodyDiv w:val="1"/>
      <w:marLeft w:val="0"/>
      <w:marRight w:val="0"/>
      <w:marTop w:val="0"/>
      <w:marBottom w:val="0"/>
      <w:divBdr>
        <w:top w:val="none" w:sz="0" w:space="0" w:color="auto"/>
        <w:left w:val="none" w:sz="0" w:space="0" w:color="auto"/>
        <w:bottom w:val="none" w:sz="0" w:space="0" w:color="auto"/>
        <w:right w:val="none" w:sz="0" w:space="0" w:color="auto"/>
      </w:divBdr>
    </w:div>
    <w:div w:id="1464232793">
      <w:bodyDiv w:val="1"/>
      <w:marLeft w:val="0"/>
      <w:marRight w:val="0"/>
      <w:marTop w:val="0"/>
      <w:marBottom w:val="0"/>
      <w:divBdr>
        <w:top w:val="none" w:sz="0" w:space="0" w:color="auto"/>
        <w:left w:val="none" w:sz="0" w:space="0" w:color="auto"/>
        <w:bottom w:val="none" w:sz="0" w:space="0" w:color="auto"/>
        <w:right w:val="none" w:sz="0" w:space="0" w:color="auto"/>
      </w:divBdr>
    </w:div>
    <w:div w:id="1474324331">
      <w:bodyDiv w:val="1"/>
      <w:marLeft w:val="0"/>
      <w:marRight w:val="0"/>
      <w:marTop w:val="0"/>
      <w:marBottom w:val="0"/>
      <w:divBdr>
        <w:top w:val="none" w:sz="0" w:space="0" w:color="auto"/>
        <w:left w:val="none" w:sz="0" w:space="0" w:color="auto"/>
        <w:bottom w:val="none" w:sz="0" w:space="0" w:color="auto"/>
        <w:right w:val="none" w:sz="0" w:space="0" w:color="auto"/>
      </w:divBdr>
    </w:div>
    <w:div w:id="1490944536">
      <w:bodyDiv w:val="1"/>
      <w:marLeft w:val="0"/>
      <w:marRight w:val="0"/>
      <w:marTop w:val="0"/>
      <w:marBottom w:val="0"/>
      <w:divBdr>
        <w:top w:val="none" w:sz="0" w:space="0" w:color="auto"/>
        <w:left w:val="none" w:sz="0" w:space="0" w:color="auto"/>
        <w:bottom w:val="none" w:sz="0" w:space="0" w:color="auto"/>
        <w:right w:val="none" w:sz="0" w:space="0" w:color="auto"/>
      </w:divBdr>
    </w:div>
    <w:div w:id="1492141436">
      <w:bodyDiv w:val="1"/>
      <w:marLeft w:val="0"/>
      <w:marRight w:val="0"/>
      <w:marTop w:val="0"/>
      <w:marBottom w:val="0"/>
      <w:divBdr>
        <w:top w:val="none" w:sz="0" w:space="0" w:color="auto"/>
        <w:left w:val="none" w:sz="0" w:space="0" w:color="auto"/>
        <w:bottom w:val="none" w:sz="0" w:space="0" w:color="auto"/>
        <w:right w:val="none" w:sz="0" w:space="0" w:color="auto"/>
      </w:divBdr>
    </w:div>
    <w:div w:id="1512718061">
      <w:bodyDiv w:val="1"/>
      <w:marLeft w:val="0"/>
      <w:marRight w:val="0"/>
      <w:marTop w:val="0"/>
      <w:marBottom w:val="0"/>
      <w:divBdr>
        <w:top w:val="none" w:sz="0" w:space="0" w:color="auto"/>
        <w:left w:val="none" w:sz="0" w:space="0" w:color="auto"/>
        <w:bottom w:val="none" w:sz="0" w:space="0" w:color="auto"/>
        <w:right w:val="none" w:sz="0" w:space="0" w:color="auto"/>
      </w:divBdr>
    </w:div>
    <w:div w:id="1522355063">
      <w:bodyDiv w:val="1"/>
      <w:marLeft w:val="0"/>
      <w:marRight w:val="0"/>
      <w:marTop w:val="0"/>
      <w:marBottom w:val="0"/>
      <w:divBdr>
        <w:top w:val="none" w:sz="0" w:space="0" w:color="auto"/>
        <w:left w:val="none" w:sz="0" w:space="0" w:color="auto"/>
        <w:bottom w:val="none" w:sz="0" w:space="0" w:color="auto"/>
        <w:right w:val="none" w:sz="0" w:space="0" w:color="auto"/>
      </w:divBdr>
    </w:div>
    <w:div w:id="1522628429">
      <w:bodyDiv w:val="1"/>
      <w:marLeft w:val="0"/>
      <w:marRight w:val="0"/>
      <w:marTop w:val="0"/>
      <w:marBottom w:val="0"/>
      <w:divBdr>
        <w:top w:val="none" w:sz="0" w:space="0" w:color="auto"/>
        <w:left w:val="none" w:sz="0" w:space="0" w:color="auto"/>
        <w:bottom w:val="none" w:sz="0" w:space="0" w:color="auto"/>
        <w:right w:val="none" w:sz="0" w:space="0" w:color="auto"/>
      </w:divBdr>
    </w:div>
    <w:div w:id="1560749952">
      <w:bodyDiv w:val="1"/>
      <w:marLeft w:val="0"/>
      <w:marRight w:val="0"/>
      <w:marTop w:val="0"/>
      <w:marBottom w:val="0"/>
      <w:divBdr>
        <w:top w:val="none" w:sz="0" w:space="0" w:color="auto"/>
        <w:left w:val="none" w:sz="0" w:space="0" w:color="auto"/>
        <w:bottom w:val="none" w:sz="0" w:space="0" w:color="auto"/>
        <w:right w:val="none" w:sz="0" w:space="0" w:color="auto"/>
      </w:divBdr>
    </w:div>
    <w:div w:id="1566141041">
      <w:bodyDiv w:val="1"/>
      <w:marLeft w:val="0"/>
      <w:marRight w:val="0"/>
      <w:marTop w:val="0"/>
      <w:marBottom w:val="0"/>
      <w:divBdr>
        <w:top w:val="none" w:sz="0" w:space="0" w:color="auto"/>
        <w:left w:val="none" w:sz="0" w:space="0" w:color="auto"/>
        <w:bottom w:val="none" w:sz="0" w:space="0" w:color="auto"/>
        <w:right w:val="none" w:sz="0" w:space="0" w:color="auto"/>
      </w:divBdr>
    </w:div>
    <w:div w:id="1566530243">
      <w:bodyDiv w:val="1"/>
      <w:marLeft w:val="0"/>
      <w:marRight w:val="0"/>
      <w:marTop w:val="0"/>
      <w:marBottom w:val="0"/>
      <w:divBdr>
        <w:top w:val="none" w:sz="0" w:space="0" w:color="auto"/>
        <w:left w:val="none" w:sz="0" w:space="0" w:color="auto"/>
        <w:bottom w:val="none" w:sz="0" w:space="0" w:color="auto"/>
        <w:right w:val="none" w:sz="0" w:space="0" w:color="auto"/>
      </w:divBdr>
    </w:div>
    <w:div w:id="1577204255">
      <w:bodyDiv w:val="1"/>
      <w:marLeft w:val="0"/>
      <w:marRight w:val="0"/>
      <w:marTop w:val="0"/>
      <w:marBottom w:val="0"/>
      <w:divBdr>
        <w:top w:val="none" w:sz="0" w:space="0" w:color="auto"/>
        <w:left w:val="none" w:sz="0" w:space="0" w:color="auto"/>
        <w:bottom w:val="none" w:sz="0" w:space="0" w:color="auto"/>
        <w:right w:val="none" w:sz="0" w:space="0" w:color="auto"/>
      </w:divBdr>
    </w:div>
    <w:div w:id="1577671516">
      <w:bodyDiv w:val="1"/>
      <w:marLeft w:val="0"/>
      <w:marRight w:val="0"/>
      <w:marTop w:val="0"/>
      <w:marBottom w:val="0"/>
      <w:divBdr>
        <w:top w:val="none" w:sz="0" w:space="0" w:color="auto"/>
        <w:left w:val="none" w:sz="0" w:space="0" w:color="auto"/>
        <w:bottom w:val="none" w:sz="0" w:space="0" w:color="auto"/>
        <w:right w:val="none" w:sz="0" w:space="0" w:color="auto"/>
      </w:divBdr>
    </w:div>
    <w:div w:id="1594120029">
      <w:bodyDiv w:val="1"/>
      <w:marLeft w:val="0"/>
      <w:marRight w:val="0"/>
      <w:marTop w:val="0"/>
      <w:marBottom w:val="0"/>
      <w:divBdr>
        <w:top w:val="none" w:sz="0" w:space="0" w:color="auto"/>
        <w:left w:val="none" w:sz="0" w:space="0" w:color="auto"/>
        <w:bottom w:val="none" w:sz="0" w:space="0" w:color="auto"/>
        <w:right w:val="none" w:sz="0" w:space="0" w:color="auto"/>
      </w:divBdr>
    </w:div>
    <w:div w:id="1596012646">
      <w:bodyDiv w:val="1"/>
      <w:marLeft w:val="0"/>
      <w:marRight w:val="0"/>
      <w:marTop w:val="0"/>
      <w:marBottom w:val="0"/>
      <w:divBdr>
        <w:top w:val="none" w:sz="0" w:space="0" w:color="auto"/>
        <w:left w:val="none" w:sz="0" w:space="0" w:color="auto"/>
        <w:bottom w:val="none" w:sz="0" w:space="0" w:color="auto"/>
        <w:right w:val="none" w:sz="0" w:space="0" w:color="auto"/>
      </w:divBdr>
    </w:div>
    <w:div w:id="1601135729">
      <w:bodyDiv w:val="1"/>
      <w:marLeft w:val="0"/>
      <w:marRight w:val="0"/>
      <w:marTop w:val="0"/>
      <w:marBottom w:val="0"/>
      <w:divBdr>
        <w:top w:val="none" w:sz="0" w:space="0" w:color="auto"/>
        <w:left w:val="none" w:sz="0" w:space="0" w:color="auto"/>
        <w:bottom w:val="none" w:sz="0" w:space="0" w:color="auto"/>
        <w:right w:val="none" w:sz="0" w:space="0" w:color="auto"/>
      </w:divBdr>
    </w:div>
    <w:div w:id="1602643611">
      <w:bodyDiv w:val="1"/>
      <w:marLeft w:val="0"/>
      <w:marRight w:val="0"/>
      <w:marTop w:val="0"/>
      <w:marBottom w:val="0"/>
      <w:divBdr>
        <w:top w:val="none" w:sz="0" w:space="0" w:color="auto"/>
        <w:left w:val="none" w:sz="0" w:space="0" w:color="auto"/>
        <w:bottom w:val="none" w:sz="0" w:space="0" w:color="auto"/>
        <w:right w:val="none" w:sz="0" w:space="0" w:color="auto"/>
      </w:divBdr>
    </w:div>
    <w:div w:id="1611203811">
      <w:bodyDiv w:val="1"/>
      <w:marLeft w:val="0"/>
      <w:marRight w:val="0"/>
      <w:marTop w:val="0"/>
      <w:marBottom w:val="0"/>
      <w:divBdr>
        <w:top w:val="none" w:sz="0" w:space="0" w:color="auto"/>
        <w:left w:val="none" w:sz="0" w:space="0" w:color="auto"/>
        <w:bottom w:val="none" w:sz="0" w:space="0" w:color="auto"/>
        <w:right w:val="none" w:sz="0" w:space="0" w:color="auto"/>
      </w:divBdr>
    </w:div>
    <w:div w:id="1627930755">
      <w:bodyDiv w:val="1"/>
      <w:marLeft w:val="0"/>
      <w:marRight w:val="0"/>
      <w:marTop w:val="0"/>
      <w:marBottom w:val="0"/>
      <w:divBdr>
        <w:top w:val="none" w:sz="0" w:space="0" w:color="auto"/>
        <w:left w:val="none" w:sz="0" w:space="0" w:color="auto"/>
        <w:bottom w:val="none" w:sz="0" w:space="0" w:color="auto"/>
        <w:right w:val="none" w:sz="0" w:space="0" w:color="auto"/>
      </w:divBdr>
    </w:div>
    <w:div w:id="1647122880">
      <w:bodyDiv w:val="1"/>
      <w:marLeft w:val="0"/>
      <w:marRight w:val="0"/>
      <w:marTop w:val="0"/>
      <w:marBottom w:val="0"/>
      <w:divBdr>
        <w:top w:val="none" w:sz="0" w:space="0" w:color="auto"/>
        <w:left w:val="none" w:sz="0" w:space="0" w:color="auto"/>
        <w:bottom w:val="none" w:sz="0" w:space="0" w:color="auto"/>
        <w:right w:val="none" w:sz="0" w:space="0" w:color="auto"/>
      </w:divBdr>
    </w:div>
    <w:div w:id="1663117490">
      <w:bodyDiv w:val="1"/>
      <w:marLeft w:val="0"/>
      <w:marRight w:val="0"/>
      <w:marTop w:val="0"/>
      <w:marBottom w:val="0"/>
      <w:divBdr>
        <w:top w:val="none" w:sz="0" w:space="0" w:color="auto"/>
        <w:left w:val="none" w:sz="0" w:space="0" w:color="auto"/>
        <w:bottom w:val="none" w:sz="0" w:space="0" w:color="auto"/>
        <w:right w:val="none" w:sz="0" w:space="0" w:color="auto"/>
      </w:divBdr>
    </w:div>
    <w:div w:id="1699505987">
      <w:bodyDiv w:val="1"/>
      <w:marLeft w:val="0"/>
      <w:marRight w:val="0"/>
      <w:marTop w:val="0"/>
      <w:marBottom w:val="0"/>
      <w:divBdr>
        <w:top w:val="none" w:sz="0" w:space="0" w:color="auto"/>
        <w:left w:val="none" w:sz="0" w:space="0" w:color="auto"/>
        <w:bottom w:val="none" w:sz="0" w:space="0" w:color="auto"/>
        <w:right w:val="none" w:sz="0" w:space="0" w:color="auto"/>
      </w:divBdr>
    </w:div>
    <w:div w:id="1705130635">
      <w:bodyDiv w:val="1"/>
      <w:marLeft w:val="0"/>
      <w:marRight w:val="0"/>
      <w:marTop w:val="0"/>
      <w:marBottom w:val="0"/>
      <w:divBdr>
        <w:top w:val="none" w:sz="0" w:space="0" w:color="auto"/>
        <w:left w:val="none" w:sz="0" w:space="0" w:color="auto"/>
        <w:bottom w:val="none" w:sz="0" w:space="0" w:color="auto"/>
        <w:right w:val="none" w:sz="0" w:space="0" w:color="auto"/>
      </w:divBdr>
    </w:div>
    <w:div w:id="1723476240">
      <w:bodyDiv w:val="1"/>
      <w:marLeft w:val="0"/>
      <w:marRight w:val="0"/>
      <w:marTop w:val="0"/>
      <w:marBottom w:val="0"/>
      <w:divBdr>
        <w:top w:val="none" w:sz="0" w:space="0" w:color="auto"/>
        <w:left w:val="none" w:sz="0" w:space="0" w:color="auto"/>
        <w:bottom w:val="none" w:sz="0" w:space="0" w:color="auto"/>
        <w:right w:val="none" w:sz="0" w:space="0" w:color="auto"/>
      </w:divBdr>
    </w:div>
    <w:div w:id="1730886419">
      <w:bodyDiv w:val="1"/>
      <w:marLeft w:val="0"/>
      <w:marRight w:val="0"/>
      <w:marTop w:val="0"/>
      <w:marBottom w:val="0"/>
      <w:divBdr>
        <w:top w:val="none" w:sz="0" w:space="0" w:color="auto"/>
        <w:left w:val="none" w:sz="0" w:space="0" w:color="auto"/>
        <w:bottom w:val="none" w:sz="0" w:space="0" w:color="auto"/>
        <w:right w:val="none" w:sz="0" w:space="0" w:color="auto"/>
      </w:divBdr>
    </w:div>
    <w:div w:id="1731805832">
      <w:bodyDiv w:val="1"/>
      <w:marLeft w:val="0"/>
      <w:marRight w:val="0"/>
      <w:marTop w:val="0"/>
      <w:marBottom w:val="0"/>
      <w:divBdr>
        <w:top w:val="none" w:sz="0" w:space="0" w:color="auto"/>
        <w:left w:val="none" w:sz="0" w:space="0" w:color="auto"/>
        <w:bottom w:val="none" w:sz="0" w:space="0" w:color="auto"/>
        <w:right w:val="none" w:sz="0" w:space="0" w:color="auto"/>
      </w:divBdr>
    </w:div>
    <w:div w:id="1749034587">
      <w:bodyDiv w:val="1"/>
      <w:marLeft w:val="0"/>
      <w:marRight w:val="0"/>
      <w:marTop w:val="0"/>
      <w:marBottom w:val="0"/>
      <w:divBdr>
        <w:top w:val="none" w:sz="0" w:space="0" w:color="auto"/>
        <w:left w:val="none" w:sz="0" w:space="0" w:color="auto"/>
        <w:bottom w:val="none" w:sz="0" w:space="0" w:color="auto"/>
        <w:right w:val="none" w:sz="0" w:space="0" w:color="auto"/>
      </w:divBdr>
    </w:div>
    <w:div w:id="1772967260">
      <w:bodyDiv w:val="1"/>
      <w:marLeft w:val="0"/>
      <w:marRight w:val="0"/>
      <w:marTop w:val="0"/>
      <w:marBottom w:val="0"/>
      <w:divBdr>
        <w:top w:val="none" w:sz="0" w:space="0" w:color="auto"/>
        <w:left w:val="none" w:sz="0" w:space="0" w:color="auto"/>
        <w:bottom w:val="none" w:sz="0" w:space="0" w:color="auto"/>
        <w:right w:val="none" w:sz="0" w:space="0" w:color="auto"/>
      </w:divBdr>
    </w:div>
    <w:div w:id="1773738596">
      <w:bodyDiv w:val="1"/>
      <w:marLeft w:val="0"/>
      <w:marRight w:val="0"/>
      <w:marTop w:val="0"/>
      <w:marBottom w:val="0"/>
      <w:divBdr>
        <w:top w:val="none" w:sz="0" w:space="0" w:color="auto"/>
        <w:left w:val="none" w:sz="0" w:space="0" w:color="auto"/>
        <w:bottom w:val="none" w:sz="0" w:space="0" w:color="auto"/>
        <w:right w:val="none" w:sz="0" w:space="0" w:color="auto"/>
      </w:divBdr>
    </w:div>
    <w:div w:id="1775325710">
      <w:bodyDiv w:val="1"/>
      <w:marLeft w:val="0"/>
      <w:marRight w:val="0"/>
      <w:marTop w:val="0"/>
      <w:marBottom w:val="0"/>
      <w:divBdr>
        <w:top w:val="none" w:sz="0" w:space="0" w:color="auto"/>
        <w:left w:val="none" w:sz="0" w:space="0" w:color="auto"/>
        <w:bottom w:val="none" w:sz="0" w:space="0" w:color="auto"/>
        <w:right w:val="none" w:sz="0" w:space="0" w:color="auto"/>
      </w:divBdr>
    </w:div>
    <w:div w:id="1791316082">
      <w:bodyDiv w:val="1"/>
      <w:marLeft w:val="0"/>
      <w:marRight w:val="0"/>
      <w:marTop w:val="0"/>
      <w:marBottom w:val="0"/>
      <w:divBdr>
        <w:top w:val="none" w:sz="0" w:space="0" w:color="auto"/>
        <w:left w:val="none" w:sz="0" w:space="0" w:color="auto"/>
        <w:bottom w:val="none" w:sz="0" w:space="0" w:color="auto"/>
        <w:right w:val="none" w:sz="0" w:space="0" w:color="auto"/>
      </w:divBdr>
    </w:div>
    <w:div w:id="1791583864">
      <w:bodyDiv w:val="1"/>
      <w:marLeft w:val="0"/>
      <w:marRight w:val="0"/>
      <w:marTop w:val="0"/>
      <w:marBottom w:val="0"/>
      <w:divBdr>
        <w:top w:val="none" w:sz="0" w:space="0" w:color="auto"/>
        <w:left w:val="none" w:sz="0" w:space="0" w:color="auto"/>
        <w:bottom w:val="none" w:sz="0" w:space="0" w:color="auto"/>
        <w:right w:val="none" w:sz="0" w:space="0" w:color="auto"/>
      </w:divBdr>
    </w:div>
    <w:div w:id="1791971044">
      <w:bodyDiv w:val="1"/>
      <w:marLeft w:val="0"/>
      <w:marRight w:val="0"/>
      <w:marTop w:val="0"/>
      <w:marBottom w:val="0"/>
      <w:divBdr>
        <w:top w:val="none" w:sz="0" w:space="0" w:color="auto"/>
        <w:left w:val="none" w:sz="0" w:space="0" w:color="auto"/>
        <w:bottom w:val="none" w:sz="0" w:space="0" w:color="auto"/>
        <w:right w:val="none" w:sz="0" w:space="0" w:color="auto"/>
      </w:divBdr>
    </w:div>
    <w:div w:id="1823690282">
      <w:bodyDiv w:val="1"/>
      <w:marLeft w:val="0"/>
      <w:marRight w:val="0"/>
      <w:marTop w:val="0"/>
      <w:marBottom w:val="0"/>
      <w:divBdr>
        <w:top w:val="none" w:sz="0" w:space="0" w:color="auto"/>
        <w:left w:val="none" w:sz="0" w:space="0" w:color="auto"/>
        <w:bottom w:val="none" w:sz="0" w:space="0" w:color="auto"/>
        <w:right w:val="none" w:sz="0" w:space="0" w:color="auto"/>
      </w:divBdr>
    </w:div>
    <w:div w:id="1825467531">
      <w:bodyDiv w:val="1"/>
      <w:marLeft w:val="0"/>
      <w:marRight w:val="0"/>
      <w:marTop w:val="0"/>
      <w:marBottom w:val="0"/>
      <w:divBdr>
        <w:top w:val="none" w:sz="0" w:space="0" w:color="auto"/>
        <w:left w:val="none" w:sz="0" w:space="0" w:color="auto"/>
        <w:bottom w:val="none" w:sz="0" w:space="0" w:color="auto"/>
        <w:right w:val="none" w:sz="0" w:space="0" w:color="auto"/>
      </w:divBdr>
    </w:div>
    <w:div w:id="1825512110">
      <w:bodyDiv w:val="1"/>
      <w:marLeft w:val="0"/>
      <w:marRight w:val="0"/>
      <w:marTop w:val="0"/>
      <w:marBottom w:val="0"/>
      <w:divBdr>
        <w:top w:val="none" w:sz="0" w:space="0" w:color="auto"/>
        <w:left w:val="none" w:sz="0" w:space="0" w:color="auto"/>
        <w:bottom w:val="none" w:sz="0" w:space="0" w:color="auto"/>
        <w:right w:val="none" w:sz="0" w:space="0" w:color="auto"/>
      </w:divBdr>
    </w:div>
    <w:div w:id="1849100482">
      <w:bodyDiv w:val="1"/>
      <w:marLeft w:val="0"/>
      <w:marRight w:val="0"/>
      <w:marTop w:val="0"/>
      <w:marBottom w:val="0"/>
      <w:divBdr>
        <w:top w:val="none" w:sz="0" w:space="0" w:color="auto"/>
        <w:left w:val="none" w:sz="0" w:space="0" w:color="auto"/>
        <w:bottom w:val="none" w:sz="0" w:space="0" w:color="auto"/>
        <w:right w:val="none" w:sz="0" w:space="0" w:color="auto"/>
      </w:divBdr>
    </w:div>
    <w:div w:id="1864435202">
      <w:bodyDiv w:val="1"/>
      <w:marLeft w:val="0"/>
      <w:marRight w:val="0"/>
      <w:marTop w:val="0"/>
      <w:marBottom w:val="0"/>
      <w:divBdr>
        <w:top w:val="none" w:sz="0" w:space="0" w:color="auto"/>
        <w:left w:val="none" w:sz="0" w:space="0" w:color="auto"/>
        <w:bottom w:val="none" w:sz="0" w:space="0" w:color="auto"/>
        <w:right w:val="none" w:sz="0" w:space="0" w:color="auto"/>
      </w:divBdr>
    </w:div>
    <w:div w:id="1872570656">
      <w:bodyDiv w:val="1"/>
      <w:marLeft w:val="0"/>
      <w:marRight w:val="0"/>
      <w:marTop w:val="0"/>
      <w:marBottom w:val="0"/>
      <w:divBdr>
        <w:top w:val="none" w:sz="0" w:space="0" w:color="auto"/>
        <w:left w:val="none" w:sz="0" w:space="0" w:color="auto"/>
        <w:bottom w:val="none" w:sz="0" w:space="0" w:color="auto"/>
        <w:right w:val="none" w:sz="0" w:space="0" w:color="auto"/>
      </w:divBdr>
    </w:div>
    <w:div w:id="1896315154">
      <w:bodyDiv w:val="1"/>
      <w:marLeft w:val="0"/>
      <w:marRight w:val="0"/>
      <w:marTop w:val="0"/>
      <w:marBottom w:val="0"/>
      <w:divBdr>
        <w:top w:val="none" w:sz="0" w:space="0" w:color="auto"/>
        <w:left w:val="none" w:sz="0" w:space="0" w:color="auto"/>
        <w:bottom w:val="none" w:sz="0" w:space="0" w:color="auto"/>
        <w:right w:val="none" w:sz="0" w:space="0" w:color="auto"/>
      </w:divBdr>
    </w:div>
    <w:div w:id="1896964550">
      <w:bodyDiv w:val="1"/>
      <w:marLeft w:val="0"/>
      <w:marRight w:val="0"/>
      <w:marTop w:val="0"/>
      <w:marBottom w:val="0"/>
      <w:divBdr>
        <w:top w:val="none" w:sz="0" w:space="0" w:color="auto"/>
        <w:left w:val="none" w:sz="0" w:space="0" w:color="auto"/>
        <w:bottom w:val="none" w:sz="0" w:space="0" w:color="auto"/>
        <w:right w:val="none" w:sz="0" w:space="0" w:color="auto"/>
      </w:divBdr>
    </w:div>
    <w:div w:id="1908684065">
      <w:bodyDiv w:val="1"/>
      <w:marLeft w:val="0"/>
      <w:marRight w:val="0"/>
      <w:marTop w:val="0"/>
      <w:marBottom w:val="0"/>
      <w:divBdr>
        <w:top w:val="none" w:sz="0" w:space="0" w:color="auto"/>
        <w:left w:val="none" w:sz="0" w:space="0" w:color="auto"/>
        <w:bottom w:val="none" w:sz="0" w:space="0" w:color="auto"/>
        <w:right w:val="none" w:sz="0" w:space="0" w:color="auto"/>
      </w:divBdr>
    </w:div>
    <w:div w:id="1911884891">
      <w:bodyDiv w:val="1"/>
      <w:marLeft w:val="0"/>
      <w:marRight w:val="0"/>
      <w:marTop w:val="0"/>
      <w:marBottom w:val="0"/>
      <w:divBdr>
        <w:top w:val="none" w:sz="0" w:space="0" w:color="auto"/>
        <w:left w:val="none" w:sz="0" w:space="0" w:color="auto"/>
        <w:bottom w:val="none" w:sz="0" w:space="0" w:color="auto"/>
        <w:right w:val="none" w:sz="0" w:space="0" w:color="auto"/>
      </w:divBdr>
    </w:div>
    <w:div w:id="1921602482">
      <w:bodyDiv w:val="1"/>
      <w:marLeft w:val="0"/>
      <w:marRight w:val="0"/>
      <w:marTop w:val="0"/>
      <w:marBottom w:val="0"/>
      <w:divBdr>
        <w:top w:val="none" w:sz="0" w:space="0" w:color="auto"/>
        <w:left w:val="none" w:sz="0" w:space="0" w:color="auto"/>
        <w:bottom w:val="none" w:sz="0" w:space="0" w:color="auto"/>
        <w:right w:val="none" w:sz="0" w:space="0" w:color="auto"/>
      </w:divBdr>
    </w:div>
    <w:div w:id="1933006855">
      <w:bodyDiv w:val="1"/>
      <w:marLeft w:val="0"/>
      <w:marRight w:val="0"/>
      <w:marTop w:val="0"/>
      <w:marBottom w:val="0"/>
      <w:divBdr>
        <w:top w:val="none" w:sz="0" w:space="0" w:color="auto"/>
        <w:left w:val="none" w:sz="0" w:space="0" w:color="auto"/>
        <w:bottom w:val="none" w:sz="0" w:space="0" w:color="auto"/>
        <w:right w:val="none" w:sz="0" w:space="0" w:color="auto"/>
      </w:divBdr>
    </w:div>
    <w:div w:id="1942102205">
      <w:bodyDiv w:val="1"/>
      <w:marLeft w:val="0"/>
      <w:marRight w:val="0"/>
      <w:marTop w:val="0"/>
      <w:marBottom w:val="0"/>
      <w:divBdr>
        <w:top w:val="none" w:sz="0" w:space="0" w:color="auto"/>
        <w:left w:val="none" w:sz="0" w:space="0" w:color="auto"/>
        <w:bottom w:val="none" w:sz="0" w:space="0" w:color="auto"/>
        <w:right w:val="none" w:sz="0" w:space="0" w:color="auto"/>
      </w:divBdr>
    </w:div>
    <w:div w:id="1974672566">
      <w:bodyDiv w:val="1"/>
      <w:marLeft w:val="0"/>
      <w:marRight w:val="0"/>
      <w:marTop w:val="0"/>
      <w:marBottom w:val="0"/>
      <w:divBdr>
        <w:top w:val="none" w:sz="0" w:space="0" w:color="auto"/>
        <w:left w:val="none" w:sz="0" w:space="0" w:color="auto"/>
        <w:bottom w:val="none" w:sz="0" w:space="0" w:color="auto"/>
        <w:right w:val="none" w:sz="0" w:space="0" w:color="auto"/>
      </w:divBdr>
    </w:div>
    <w:div w:id="1979145266">
      <w:bodyDiv w:val="1"/>
      <w:marLeft w:val="0"/>
      <w:marRight w:val="0"/>
      <w:marTop w:val="0"/>
      <w:marBottom w:val="0"/>
      <w:divBdr>
        <w:top w:val="none" w:sz="0" w:space="0" w:color="auto"/>
        <w:left w:val="none" w:sz="0" w:space="0" w:color="auto"/>
        <w:bottom w:val="none" w:sz="0" w:space="0" w:color="auto"/>
        <w:right w:val="none" w:sz="0" w:space="0" w:color="auto"/>
      </w:divBdr>
    </w:div>
    <w:div w:id="1988238431">
      <w:bodyDiv w:val="1"/>
      <w:marLeft w:val="0"/>
      <w:marRight w:val="0"/>
      <w:marTop w:val="0"/>
      <w:marBottom w:val="0"/>
      <w:divBdr>
        <w:top w:val="none" w:sz="0" w:space="0" w:color="auto"/>
        <w:left w:val="none" w:sz="0" w:space="0" w:color="auto"/>
        <w:bottom w:val="none" w:sz="0" w:space="0" w:color="auto"/>
        <w:right w:val="none" w:sz="0" w:space="0" w:color="auto"/>
      </w:divBdr>
    </w:div>
    <w:div w:id="1991135970">
      <w:bodyDiv w:val="1"/>
      <w:marLeft w:val="0"/>
      <w:marRight w:val="0"/>
      <w:marTop w:val="0"/>
      <w:marBottom w:val="0"/>
      <w:divBdr>
        <w:top w:val="none" w:sz="0" w:space="0" w:color="auto"/>
        <w:left w:val="none" w:sz="0" w:space="0" w:color="auto"/>
        <w:bottom w:val="none" w:sz="0" w:space="0" w:color="auto"/>
        <w:right w:val="none" w:sz="0" w:space="0" w:color="auto"/>
      </w:divBdr>
    </w:div>
    <w:div w:id="1992371510">
      <w:bodyDiv w:val="1"/>
      <w:marLeft w:val="0"/>
      <w:marRight w:val="0"/>
      <w:marTop w:val="0"/>
      <w:marBottom w:val="0"/>
      <w:divBdr>
        <w:top w:val="none" w:sz="0" w:space="0" w:color="auto"/>
        <w:left w:val="none" w:sz="0" w:space="0" w:color="auto"/>
        <w:bottom w:val="none" w:sz="0" w:space="0" w:color="auto"/>
        <w:right w:val="none" w:sz="0" w:space="0" w:color="auto"/>
      </w:divBdr>
    </w:div>
    <w:div w:id="2008094685">
      <w:bodyDiv w:val="1"/>
      <w:marLeft w:val="0"/>
      <w:marRight w:val="0"/>
      <w:marTop w:val="0"/>
      <w:marBottom w:val="0"/>
      <w:divBdr>
        <w:top w:val="none" w:sz="0" w:space="0" w:color="auto"/>
        <w:left w:val="none" w:sz="0" w:space="0" w:color="auto"/>
        <w:bottom w:val="none" w:sz="0" w:space="0" w:color="auto"/>
        <w:right w:val="none" w:sz="0" w:space="0" w:color="auto"/>
      </w:divBdr>
    </w:div>
    <w:div w:id="2012756898">
      <w:bodyDiv w:val="1"/>
      <w:marLeft w:val="0"/>
      <w:marRight w:val="0"/>
      <w:marTop w:val="0"/>
      <w:marBottom w:val="0"/>
      <w:divBdr>
        <w:top w:val="none" w:sz="0" w:space="0" w:color="auto"/>
        <w:left w:val="none" w:sz="0" w:space="0" w:color="auto"/>
        <w:bottom w:val="none" w:sz="0" w:space="0" w:color="auto"/>
        <w:right w:val="none" w:sz="0" w:space="0" w:color="auto"/>
      </w:divBdr>
    </w:div>
    <w:div w:id="2019194142">
      <w:bodyDiv w:val="1"/>
      <w:marLeft w:val="0"/>
      <w:marRight w:val="0"/>
      <w:marTop w:val="0"/>
      <w:marBottom w:val="0"/>
      <w:divBdr>
        <w:top w:val="none" w:sz="0" w:space="0" w:color="auto"/>
        <w:left w:val="none" w:sz="0" w:space="0" w:color="auto"/>
        <w:bottom w:val="none" w:sz="0" w:space="0" w:color="auto"/>
        <w:right w:val="none" w:sz="0" w:space="0" w:color="auto"/>
      </w:divBdr>
    </w:div>
    <w:div w:id="2041280241">
      <w:bodyDiv w:val="1"/>
      <w:marLeft w:val="0"/>
      <w:marRight w:val="0"/>
      <w:marTop w:val="0"/>
      <w:marBottom w:val="0"/>
      <w:divBdr>
        <w:top w:val="none" w:sz="0" w:space="0" w:color="auto"/>
        <w:left w:val="none" w:sz="0" w:space="0" w:color="auto"/>
        <w:bottom w:val="none" w:sz="0" w:space="0" w:color="auto"/>
        <w:right w:val="none" w:sz="0" w:space="0" w:color="auto"/>
      </w:divBdr>
    </w:div>
    <w:div w:id="2048020707">
      <w:bodyDiv w:val="1"/>
      <w:marLeft w:val="0"/>
      <w:marRight w:val="0"/>
      <w:marTop w:val="0"/>
      <w:marBottom w:val="0"/>
      <w:divBdr>
        <w:top w:val="none" w:sz="0" w:space="0" w:color="auto"/>
        <w:left w:val="none" w:sz="0" w:space="0" w:color="auto"/>
        <w:bottom w:val="none" w:sz="0" w:space="0" w:color="auto"/>
        <w:right w:val="none" w:sz="0" w:space="0" w:color="auto"/>
      </w:divBdr>
    </w:div>
    <w:div w:id="2062754360">
      <w:bodyDiv w:val="1"/>
      <w:marLeft w:val="0"/>
      <w:marRight w:val="0"/>
      <w:marTop w:val="0"/>
      <w:marBottom w:val="0"/>
      <w:divBdr>
        <w:top w:val="none" w:sz="0" w:space="0" w:color="auto"/>
        <w:left w:val="none" w:sz="0" w:space="0" w:color="auto"/>
        <w:bottom w:val="none" w:sz="0" w:space="0" w:color="auto"/>
        <w:right w:val="none" w:sz="0" w:space="0" w:color="auto"/>
      </w:divBdr>
    </w:div>
    <w:div w:id="2073692409">
      <w:bodyDiv w:val="1"/>
      <w:marLeft w:val="0"/>
      <w:marRight w:val="0"/>
      <w:marTop w:val="0"/>
      <w:marBottom w:val="0"/>
      <w:divBdr>
        <w:top w:val="none" w:sz="0" w:space="0" w:color="auto"/>
        <w:left w:val="none" w:sz="0" w:space="0" w:color="auto"/>
        <w:bottom w:val="none" w:sz="0" w:space="0" w:color="auto"/>
        <w:right w:val="none" w:sz="0" w:space="0" w:color="auto"/>
      </w:divBdr>
    </w:div>
    <w:div w:id="2085253579">
      <w:bodyDiv w:val="1"/>
      <w:marLeft w:val="0"/>
      <w:marRight w:val="0"/>
      <w:marTop w:val="0"/>
      <w:marBottom w:val="0"/>
      <w:divBdr>
        <w:top w:val="none" w:sz="0" w:space="0" w:color="auto"/>
        <w:left w:val="none" w:sz="0" w:space="0" w:color="auto"/>
        <w:bottom w:val="none" w:sz="0" w:space="0" w:color="auto"/>
        <w:right w:val="none" w:sz="0" w:space="0" w:color="auto"/>
      </w:divBdr>
    </w:div>
    <w:div w:id="2116436690">
      <w:bodyDiv w:val="1"/>
      <w:marLeft w:val="0"/>
      <w:marRight w:val="0"/>
      <w:marTop w:val="0"/>
      <w:marBottom w:val="0"/>
      <w:divBdr>
        <w:top w:val="none" w:sz="0" w:space="0" w:color="auto"/>
        <w:left w:val="none" w:sz="0" w:space="0" w:color="auto"/>
        <w:bottom w:val="none" w:sz="0" w:space="0" w:color="auto"/>
        <w:right w:val="none" w:sz="0" w:space="0" w:color="auto"/>
      </w:divBdr>
    </w:div>
    <w:div w:id="2116555093">
      <w:bodyDiv w:val="1"/>
      <w:marLeft w:val="0"/>
      <w:marRight w:val="0"/>
      <w:marTop w:val="0"/>
      <w:marBottom w:val="0"/>
      <w:divBdr>
        <w:top w:val="none" w:sz="0" w:space="0" w:color="auto"/>
        <w:left w:val="none" w:sz="0" w:space="0" w:color="auto"/>
        <w:bottom w:val="none" w:sz="0" w:space="0" w:color="auto"/>
        <w:right w:val="none" w:sz="0" w:space="0" w:color="auto"/>
      </w:divBdr>
    </w:div>
    <w:div w:id="2120443958">
      <w:bodyDiv w:val="1"/>
      <w:marLeft w:val="0"/>
      <w:marRight w:val="0"/>
      <w:marTop w:val="0"/>
      <w:marBottom w:val="0"/>
      <w:divBdr>
        <w:top w:val="none" w:sz="0" w:space="0" w:color="auto"/>
        <w:left w:val="none" w:sz="0" w:space="0" w:color="auto"/>
        <w:bottom w:val="none" w:sz="0" w:space="0" w:color="auto"/>
        <w:right w:val="none" w:sz="0" w:space="0" w:color="auto"/>
      </w:divBdr>
    </w:div>
    <w:div w:id="213031401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chart" Target="charts/chart4.xml"/><Relationship Id="rId26" Type="http://schemas.openxmlformats.org/officeDocument/2006/relationships/chart" Target="charts/chart12.xml"/><Relationship Id="rId39" Type="http://schemas.openxmlformats.org/officeDocument/2006/relationships/chart" Target="charts/chart25.xml"/><Relationship Id="rId21" Type="http://schemas.openxmlformats.org/officeDocument/2006/relationships/chart" Target="charts/chart7.xml"/><Relationship Id="rId34" Type="http://schemas.openxmlformats.org/officeDocument/2006/relationships/chart" Target="charts/chart20.xml"/><Relationship Id="rId42" Type="http://schemas.openxmlformats.org/officeDocument/2006/relationships/chart" Target="charts/chart28.xml"/><Relationship Id="rId47" Type="http://schemas.openxmlformats.org/officeDocument/2006/relationships/chart" Target="charts/chart33.xml"/><Relationship Id="rId50" Type="http://schemas.openxmlformats.org/officeDocument/2006/relationships/chart" Target="charts/chart36.xml"/><Relationship Id="rId55" Type="http://schemas.openxmlformats.org/officeDocument/2006/relationships/chart" Target="charts/chart40.xml"/><Relationship Id="rId63" Type="http://schemas.openxmlformats.org/officeDocument/2006/relationships/chart" Target="charts/chart46.xml"/><Relationship Id="rId68" Type="http://schemas.openxmlformats.org/officeDocument/2006/relationships/image" Target="media/image8.jpeg"/><Relationship Id="rId76" Type="http://schemas.openxmlformats.org/officeDocument/2006/relationships/chart" Target="charts/chart56.xml"/><Relationship Id="rId84" Type="http://schemas.openxmlformats.org/officeDocument/2006/relationships/chart" Target="charts/chart64.xml"/><Relationship Id="rId89" Type="http://schemas.openxmlformats.org/officeDocument/2006/relationships/fontTable" Target="fontTable.xml"/><Relationship Id="rId7" Type="http://schemas.openxmlformats.org/officeDocument/2006/relationships/settings" Target="settings.xml"/><Relationship Id="rId71" Type="http://schemas.openxmlformats.org/officeDocument/2006/relationships/chart" Target="charts/chart51.xml"/><Relationship Id="rId2" Type="http://schemas.openxmlformats.org/officeDocument/2006/relationships/customXml" Target="../customXml/item2.xml"/><Relationship Id="rId16" Type="http://schemas.openxmlformats.org/officeDocument/2006/relationships/chart" Target="charts/chart2.xml"/><Relationship Id="rId29" Type="http://schemas.openxmlformats.org/officeDocument/2006/relationships/chart" Target="charts/chart15.xml"/><Relationship Id="rId11" Type="http://schemas.openxmlformats.org/officeDocument/2006/relationships/image" Target="media/image1.png"/><Relationship Id="rId24" Type="http://schemas.openxmlformats.org/officeDocument/2006/relationships/chart" Target="charts/chart10.xml"/><Relationship Id="rId32" Type="http://schemas.openxmlformats.org/officeDocument/2006/relationships/chart" Target="charts/chart18.xml"/><Relationship Id="rId37" Type="http://schemas.openxmlformats.org/officeDocument/2006/relationships/chart" Target="charts/chart23.xml"/><Relationship Id="rId40" Type="http://schemas.openxmlformats.org/officeDocument/2006/relationships/chart" Target="charts/chart26.xml"/><Relationship Id="rId45" Type="http://schemas.openxmlformats.org/officeDocument/2006/relationships/chart" Target="charts/chart31.xml"/><Relationship Id="rId53" Type="http://schemas.openxmlformats.org/officeDocument/2006/relationships/image" Target="media/image3.png"/><Relationship Id="rId58" Type="http://schemas.openxmlformats.org/officeDocument/2006/relationships/chart" Target="charts/chart42.xml"/><Relationship Id="rId66" Type="http://schemas.openxmlformats.org/officeDocument/2006/relationships/image" Target="media/image6.jpeg"/><Relationship Id="rId74" Type="http://schemas.openxmlformats.org/officeDocument/2006/relationships/chart" Target="charts/chart54.xml"/><Relationship Id="rId79" Type="http://schemas.openxmlformats.org/officeDocument/2006/relationships/chart" Target="charts/chart59.xml"/><Relationship Id="rId87" Type="http://schemas.openxmlformats.org/officeDocument/2006/relationships/hyperlink" Target="mailto:consultation@cardiff.gov.uk" TargetMode="External"/><Relationship Id="rId5" Type="http://schemas.openxmlformats.org/officeDocument/2006/relationships/numbering" Target="numbering.xml"/><Relationship Id="rId61" Type="http://schemas.openxmlformats.org/officeDocument/2006/relationships/chart" Target="charts/chart44.xml"/><Relationship Id="rId82" Type="http://schemas.openxmlformats.org/officeDocument/2006/relationships/chart" Target="charts/chart62.xml"/><Relationship Id="rId90" Type="http://schemas.openxmlformats.org/officeDocument/2006/relationships/theme" Target="theme/theme1.xml"/><Relationship Id="rId19" Type="http://schemas.openxmlformats.org/officeDocument/2006/relationships/chart" Target="charts/chart5.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www.cardiff.gov.uk/budget" TargetMode="External"/><Relationship Id="rId22" Type="http://schemas.openxmlformats.org/officeDocument/2006/relationships/chart" Target="charts/chart8.xml"/><Relationship Id="rId27" Type="http://schemas.openxmlformats.org/officeDocument/2006/relationships/chart" Target="charts/chart13.xml"/><Relationship Id="rId30" Type="http://schemas.openxmlformats.org/officeDocument/2006/relationships/chart" Target="charts/chart16.xml"/><Relationship Id="rId35" Type="http://schemas.openxmlformats.org/officeDocument/2006/relationships/chart" Target="charts/chart21.xml"/><Relationship Id="rId43" Type="http://schemas.openxmlformats.org/officeDocument/2006/relationships/chart" Target="charts/chart29.xml"/><Relationship Id="rId48" Type="http://schemas.openxmlformats.org/officeDocument/2006/relationships/chart" Target="charts/chart34.xml"/><Relationship Id="rId56" Type="http://schemas.openxmlformats.org/officeDocument/2006/relationships/chart" Target="charts/chart41.xml"/><Relationship Id="rId64" Type="http://schemas.openxmlformats.org/officeDocument/2006/relationships/chart" Target="charts/chart47.xml"/><Relationship Id="rId69" Type="http://schemas.openxmlformats.org/officeDocument/2006/relationships/chart" Target="charts/chart49.xml"/><Relationship Id="rId77" Type="http://schemas.openxmlformats.org/officeDocument/2006/relationships/chart" Target="charts/chart57.xml"/><Relationship Id="rId8" Type="http://schemas.openxmlformats.org/officeDocument/2006/relationships/webSettings" Target="webSettings.xml"/><Relationship Id="rId51" Type="http://schemas.openxmlformats.org/officeDocument/2006/relationships/chart" Target="charts/chart37.xml"/><Relationship Id="rId72" Type="http://schemas.openxmlformats.org/officeDocument/2006/relationships/chart" Target="charts/chart52.xml"/><Relationship Id="rId80" Type="http://schemas.openxmlformats.org/officeDocument/2006/relationships/chart" Target="charts/chart60.xml"/><Relationship Id="rId85" Type="http://schemas.openxmlformats.org/officeDocument/2006/relationships/image" Target="media/image9.jpeg"/><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chart" Target="charts/chart3.xml"/><Relationship Id="rId25" Type="http://schemas.openxmlformats.org/officeDocument/2006/relationships/chart" Target="charts/chart11.xml"/><Relationship Id="rId33" Type="http://schemas.openxmlformats.org/officeDocument/2006/relationships/chart" Target="charts/chart19.xml"/><Relationship Id="rId38" Type="http://schemas.openxmlformats.org/officeDocument/2006/relationships/chart" Target="charts/chart24.xml"/><Relationship Id="rId46" Type="http://schemas.openxmlformats.org/officeDocument/2006/relationships/chart" Target="charts/chart32.xml"/><Relationship Id="rId59" Type="http://schemas.openxmlformats.org/officeDocument/2006/relationships/chart" Target="charts/chart43.xml"/><Relationship Id="rId67" Type="http://schemas.openxmlformats.org/officeDocument/2006/relationships/image" Target="media/image7.jpeg"/><Relationship Id="rId20" Type="http://schemas.openxmlformats.org/officeDocument/2006/relationships/chart" Target="charts/chart6.xml"/><Relationship Id="rId41" Type="http://schemas.openxmlformats.org/officeDocument/2006/relationships/chart" Target="charts/chart27.xml"/><Relationship Id="rId54" Type="http://schemas.openxmlformats.org/officeDocument/2006/relationships/chart" Target="charts/chart39.xml"/><Relationship Id="rId62" Type="http://schemas.openxmlformats.org/officeDocument/2006/relationships/chart" Target="charts/chart45.xml"/><Relationship Id="rId70" Type="http://schemas.openxmlformats.org/officeDocument/2006/relationships/chart" Target="charts/chart50.xml"/><Relationship Id="rId75" Type="http://schemas.openxmlformats.org/officeDocument/2006/relationships/chart" Target="charts/chart55.xml"/><Relationship Id="rId83" Type="http://schemas.openxmlformats.org/officeDocument/2006/relationships/chart" Target="charts/chart63.xml"/><Relationship Id="rId88"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chart" Target="charts/chart1.xml"/><Relationship Id="rId23" Type="http://schemas.openxmlformats.org/officeDocument/2006/relationships/chart" Target="charts/chart9.xml"/><Relationship Id="rId28" Type="http://schemas.openxmlformats.org/officeDocument/2006/relationships/chart" Target="charts/chart14.xml"/><Relationship Id="rId36" Type="http://schemas.openxmlformats.org/officeDocument/2006/relationships/chart" Target="charts/chart22.xml"/><Relationship Id="rId49" Type="http://schemas.openxmlformats.org/officeDocument/2006/relationships/chart" Target="charts/chart35.xml"/><Relationship Id="rId57" Type="http://schemas.openxmlformats.org/officeDocument/2006/relationships/image" Target="media/image4.png"/><Relationship Id="rId10" Type="http://schemas.openxmlformats.org/officeDocument/2006/relationships/endnotes" Target="endnotes.xml"/><Relationship Id="rId31" Type="http://schemas.openxmlformats.org/officeDocument/2006/relationships/chart" Target="charts/chart17.xml"/><Relationship Id="rId44" Type="http://schemas.openxmlformats.org/officeDocument/2006/relationships/chart" Target="charts/chart30.xml"/><Relationship Id="rId52" Type="http://schemas.openxmlformats.org/officeDocument/2006/relationships/chart" Target="charts/chart38.xml"/><Relationship Id="rId60" Type="http://schemas.openxmlformats.org/officeDocument/2006/relationships/image" Target="media/image5.wmf"/><Relationship Id="rId65" Type="http://schemas.openxmlformats.org/officeDocument/2006/relationships/chart" Target="charts/chart48.xml"/><Relationship Id="rId73" Type="http://schemas.openxmlformats.org/officeDocument/2006/relationships/chart" Target="charts/chart53.xml"/><Relationship Id="rId78" Type="http://schemas.openxmlformats.org/officeDocument/2006/relationships/chart" Target="charts/chart58.xml"/><Relationship Id="rId81" Type="http://schemas.openxmlformats.org/officeDocument/2006/relationships/chart" Target="charts/chart61.xml"/><Relationship Id="rId86" Type="http://schemas.openxmlformats.org/officeDocument/2006/relationships/image" Target="media/image10.jpeg"/></Relationships>
</file>

<file path=word/_rels/footer1.xml.rels><?xml version="1.0" encoding="UTF-8" standalone="yes"?>
<Relationships xmlns="http://schemas.openxmlformats.org/package/2006/relationships"><Relationship Id="rId1" Type="http://schemas.openxmlformats.org/officeDocument/2006/relationships/image" Target="media/image2.png"/></Relationships>
</file>

<file path=word/_rels/footer2.xml.rels><?xml version="1.0" encoding="UTF-8" standalone="yes"?>
<Relationships xmlns="http://schemas.openxmlformats.org/package/2006/relationships"><Relationship Id="rId1" Type="http://schemas.openxmlformats.org/officeDocument/2006/relationships/image" Target="media/image2.png"/></Relationships>
</file>

<file path=word/charts/_rels/chart1.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1.xml"/></Relationships>
</file>

<file path=word/charts/_rels/chart2.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2.xml"/></Relationships>
</file>

<file path=word/charts/_rels/chart3.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3.xml"/></Relationships>
</file>

<file path=word/charts/_rels/chart4.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CYP%20Budget%20Survey%202025-26_Tables%20Charts_Template.xlsx" TargetMode="External"/><Relationship Id="rId1" Type="http://schemas.openxmlformats.org/officeDocument/2006/relationships/themeOverride" Target="../theme/themeOverride4.xml"/></Relationships>
</file>

<file path=word/charts/_rels/chart5.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5.xml"/></Relationships>
</file>

<file path=word/charts/_rels/chart6.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6.xml"/></Relationships>
</file>

<file path=word/charts/_rels/chart7.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7.xml"/></Relationships>
</file>

<file path=word/charts/_rels/chart8.xml.rels><?xml version="1.0" encoding="UTF-8" standalone="yes"?>
<Relationships xmlns="http://schemas.openxmlformats.org/package/2006/relationships"><Relationship Id="rId2" Type="http://schemas.openxmlformats.org/officeDocument/2006/relationships/package" Target="../embeddings/Microsoft_Excel_Worksheet.xlsx"/><Relationship Id="rId1" Type="http://schemas.openxmlformats.org/officeDocument/2006/relationships/themeOverride" Target="../theme/themeOverride8.xml"/></Relationships>
</file>

<file path=word/charts/_rels/chart9.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9.xml"/></Relationships>
</file>

<file path=word/charts/_rels/chart10.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10.xml"/></Relationships>
</file>

<file path=word/charts/_rels/chart11.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11.xml"/></Relationships>
</file>

<file path=word/charts/_rels/chart12.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CYP%20Budget%20Survey%202025-26_Tables%20Charts_Template.xlsx" TargetMode="External"/><Relationship Id="rId1" Type="http://schemas.openxmlformats.org/officeDocument/2006/relationships/themeOverride" Target="../theme/themeOverride12.xml"/></Relationships>
</file>

<file path=word/charts/_rels/chart13.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13.xml"/></Relationships>
</file>

<file path=word/charts/_rels/chart14.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14.xml"/></Relationships>
</file>

<file path=word/charts/_rels/chart15.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15.xml"/></Relationships>
</file>

<file path=word/charts/_rels/chart16.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CYP%20Budget%20Survey%202025-26_Tables%20Charts_Template.xlsx" TargetMode="External"/><Relationship Id="rId1" Type="http://schemas.openxmlformats.org/officeDocument/2006/relationships/themeOverride" Target="../theme/themeOverride16.xml"/></Relationships>
</file>

<file path=word/charts/_rels/chart17.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17.xml"/></Relationships>
</file>

<file path=word/charts/_rels/chart18.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18.xml"/></Relationships>
</file>

<file path=word/charts/_rels/chart19.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19.xml"/></Relationships>
</file>

<file path=word/charts/_rels/chart20.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20.xml"/></Relationships>
</file>

<file path=word/charts/_rels/chart21.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21.xml"/></Relationships>
</file>

<file path=word/charts/_rels/chart22.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CYP%20Budget%20Survey%202025-26_Tables%20Charts_Template.xlsx" TargetMode="External"/><Relationship Id="rId1" Type="http://schemas.openxmlformats.org/officeDocument/2006/relationships/themeOverride" Target="../theme/themeOverride22.xml"/></Relationships>
</file>

<file path=word/charts/_rels/chart23.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23.xml"/></Relationships>
</file>

<file path=word/charts/_rels/chart24.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24.xml"/></Relationships>
</file>

<file path=word/charts/_rels/chart25.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25.xml"/></Relationships>
</file>

<file path=word/charts/_rels/chart26.xml.rels><?xml version="1.0" encoding="UTF-8" standalone="yes"?>
<Relationships xmlns="http://schemas.openxmlformats.org/package/2006/relationships"><Relationship Id="rId2" Type="http://schemas.openxmlformats.org/officeDocument/2006/relationships/package" Target="../embeddings/Microsoft_Excel_Worksheet1.xlsx"/><Relationship Id="rId1" Type="http://schemas.openxmlformats.org/officeDocument/2006/relationships/themeOverride" Target="../theme/themeOverride26.xml"/></Relationships>
</file>

<file path=word/charts/_rels/chart27.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27.xml"/></Relationships>
</file>

<file path=word/charts/_rels/chart28.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28.xml"/></Relationships>
</file>

<file path=word/charts/_rels/chart29.xml.rels><?xml version="1.0" encoding="UTF-8" standalone="yes"?>
<Relationships xmlns="http://schemas.openxmlformats.org/package/2006/relationships"><Relationship Id="rId3" Type="http://schemas.openxmlformats.org/officeDocument/2006/relationships/themeOverride" Target="../theme/themeOverride29.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oleObject" Target="https://cityofcardiffcouncil.sharepoint.com/sites/crc/Team/Project/Budget%20Consultations/Budget%20Consultation%202025-26_Tables%20Charts_Template.xlsx" TargetMode="External"/></Relationships>
</file>

<file path=word/charts/_rels/chart30.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30.xml"/></Relationships>
</file>

<file path=word/charts/_rels/chart31.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CYP%20Budget%20Survey%202025-26_Tables%20Charts_Template.xlsx" TargetMode="External"/><Relationship Id="rId1" Type="http://schemas.openxmlformats.org/officeDocument/2006/relationships/themeOverride" Target="../theme/themeOverride31.xml"/></Relationships>
</file>

<file path=word/charts/_rels/chart32.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32.xml"/></Relationships>
</file>

<file path=word/charts/_rels/chart33.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33.xml"/></Relationships>
</file>

<file path=word/charts/_rels/chart34.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34.xml"/></Relationships>
</file>

<file path=word/charts/_rels/chart35.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35.xml"/></Relationships>
</file>

<file path=word/charts/_rels/chart36.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36.xml"/></Relationships>
</file>

<file path=word/charts/_rels/chart37.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CYP%20Budget%20Survey%202025-26_Tables%20Charts_Template.xlsx" TargetMode="External"/><Relationship Id="rId1" Type="http://schemas.openxmlformats.org/officeDocument/2006/relationships/themeOverride" Target="../theme/themeOverride37.xml"/></Relationships>
</file>

<file path=word/charts/_rels/chart38.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CYP%20Budget%20Survey%202025-26_Tables%20Charts_Template.xlsx" TargetMode="External"/><Relationship Id="rId1" Type="http://schemas.openxmlformats.org/officeDocument/2006/relationships/themeOverride" Target="../theme/themeOverride38.xml"/></Relationships>
</file>

<file path=word/charts/_rels/chart39.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39.xml"/></Relationships>
</file>

<file path=word/charts/_rels/chart40.xml.rels><?xml version="1.0" encoding="UTF-8" standalone="yes"?>
<Relationships xmlns="http://schemas.openxmlformats.org/package/2006/relationships"><Relationship Id="rId3" Type="http://schemas.openxmlformats.org/officeDocument/2006/relationships/themeOverride" Target="../theme/themeOverride40.xm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oleObject" Target="https://cityofcardiffcouncil.sharepoint.com/sites/crc/Team/Project/Budget%20Consultations/CYP%20Budget%20Survey%202025-26_Tables%20Charts_Template.xlsx" TargetMode="External"/></Relationships>
</file>

<file path=word/charts/_rels/chart41.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CYP%20Budget%20Survey%202025-26_Tables%20Charts_Template.xlsx" TargetMode="External"/><Relationship Id="rId1" Type="http://schemas.openxmlformats.org/officeDocument/2006/relationships/themeOverride" Target="../theme/themeOverride41.xml"/></Relationships>
</file>

<file path=word/charts/_rels/chart42.xml.rels><?xml version="1.0" encoding="UTF-8" standalone="yes"?>
<Relationships xmlns="http://schemas.openxmlformats.org/package/2006/relationships"><Relationship Id="rId2" Type="http://schemas.openxmlformats.org/officeDocument/2006/relationships/package" Target="../embeddings/Microsoft_Excel_Worksheet2.xlsx"/><Relationship Id="rId1" Type="http://schemas.openxmlformats.org/officeDocument/2006/relationships/themeOverride" Target="../theme/themeOverride42.xml"/></Relationships>
</file>

<file path=word/charts/_rels/chart43.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43.xml"/></Relationships>
</file>

<file path=word/charts/_rels/chart44.xml.rels><?xml version="1.0" encoding="UTF-8" standalone="yes"?>
<Relationships xmlns="http://schemas.openxmlformats.org/package/2006/relationships"><Relationship Id="rId3" Type="http://schemas.openxmlformats.org/officeDocument/2006/relationships/themeOverride" Target="../theme/themeOverride44.xm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oleObject" Target="https://cityofcardiffcouncil.sharepoint.com/sites/crc/Team/Project/Budget%20Consultations/CYP%20Budget%20Survey%202025-26_Tables%20Charts_Template.xlsx" TargetMode="External"/></Relationships>
</file>

<file path=word/charts/_rels/chart45.xml.rels><?xml version="1.0" encoding="UTF-8" standalone="yes"?>
<Relationships xmlns="http://schemas.openxmlformats.org/package/2006/relationships"><Relationship Id="rId3" Type="http://schemas.openxmlformats.org/officeDocument/2006/relationships/themeOverride" Target="../theme/themeOverride45.xml"/><Relationship Id="rId2" Type="http://schemas.microsoft.com/office/2011/relationships/chartColorStyle" Target="colors4.xml"/><Relationship Id="rId1" Type="http://schemas.microsoft.com/office/2011/relationships/chartStyle" Target="style4.xml"/><Relationship Id="rId4" Type="http://schemas.openxmlformats.org/officeDocument/2006/relationships/oleObject" Target="https://cityofcardiffcouncil.sharepoint.com/sites/crc/Team/Project/Budget%20Consultations/Budget%20Consultation%202025-26_Tables%20Charts_Template.xlsx" TargetMode="External"/></Relationships>
</file>

<file path=word/charts/_rels/chart46.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46.xml"/></Relationships>
</file>

<file path=word/charts/_rels/chart47.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47.xml"/></Relationships>
</file>

<file path=word/charts/_rels/chart48.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CYP%20Budget%20Survey%202025-26_Tables%20Charts_Template.xlsx" TargetMode="External"/><Relationship Id="rId1" Type="http://schemas.openxmlformats.org/officeDocument/2006/relationships/themeOverride" Target="../theme/themeOverride48.xml"/></Relationships>
</file>

<file path=word/charts/_rels/chart49.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49.xml"/></Relationships>
</file>

<file path=word/charts/_rels/chart50.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50.xml"/></Relationships>
</file>

<file path=word/charts/_rels/chart51.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51.xml"/></Relationships>
</file>

<file path=word/charts/_rels/chart52.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52.xml"/></Relationships>
</file>

<file path=word/charts/_rels/chart53.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53.xml"/></Relationships>
</file>

<file path=word/charts/_rels/chart54.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54.xml"/></Relationships>
</file>

<file path=word/charts/_rels/chart55.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55.xml"/></Relationships>
</file>

<file path=word/charts/_rels/chart56.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56.xml"/></Relationships>
</file>

<file path=word/charts/_rels/chart57.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57.xml"/></Relationships>
</file>

<file path=word/charts/_rels/chart58.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58.xml"/></Relationships>
</file>

<file path=word/charts/_rels/chart59.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59.xml"/></Relationships>
</file>

<file path=word/charts/_rels/chart60.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60.xml"/></Relationships>
</file>

<file path=word/charts/_rels/chart61.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61.xml"/></Relationships>
</file>

<file path=word/charts/_rels/chart62.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62.xml"/></Relationships>
</file>

<file path=word/charts/_rels/chart63.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63.xml"/></Relationships>
</file>

<file path=word/charts/_rels/chart64.xml.rels><?xml version="1.0" encoding="UTF-8" standalone="yes"?>
<Relationships xmlns="http://schemas.openxmlformats.org/package/2006/relationships"><Relationship Id="rId2" Type="http://schemas.openxmlformats.org/officeDocument/2006/relationships/oleObject" Target="https://cityofcardiffcouncil.sharepoint.com/sites/crc/Team/Project/Budget%20Consultations/Budget%20Consultation%202025-26_Tables%20Charts_Template.xlsx" TargetMode="External"/><Relationship Id="rId1" Type="http://schemas.openxmlformats.org/officeDocument/2006/relationships/themeOverride" Target="../theme/themeOverride64.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'Delivering Services'!$B$3</c:f>
          <c:strCache>
            <c:ptCount val="1"/>
            <c:pt idx="0">
              <c:v>Do you agree the Council should provide this additional funding for education and schools? (Base: 2778)</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'Delivering Services'!$B$5</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'Delivering Services'!$D$5</c:f>
              <c:numCache>
                <c:formatCode>0.0</c:formatCode>
                <c:ptCount val="1"/>
                <c:pt idx="0">
                  <c:v>46.508279337652986</c:v>
                </c:pt>
              </c:numCache>
            </c:numRef>
          </c:val>
          <c:extLst>
            <c:ext xmlns:c16="http://schemas.microsoft.com/office/drawing/2014/chart" uri="{C3380CC4-5D6E-409C-BE32-E72D297353CC}">
              <c16:uniqueId val="{00000000-A2EA-4DE0-A61C-6B08123FF2AE}"/>
            </c:ext>
          </c:extLst>
        </c:ser>
        <c:ser>
          <c:idx val="1"/>
          <c:order val="1"/>
          <c:tx>
            <c:strRef>
              <c:f>'Delivering Services'!$B$6</c:f>
              <c:strCache>
                <c:ptCount val="1"/>
                <c:pt idx="0">
                  <c:v>Tend to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'Delivering Services'!$D$6</c:f>
              <c:numCache>
                <c:formatCode>0.0</c:formatCode>
                <c:ptCount val="1"/>
                <c:pt idx="0">
                  <c:v>35.637149028077751</c:v>
                </c:pt>
              </c:numCache>
            </c:numRef>
          </c:val>
          <c:extLst>
            <c:ext xmlns:c16="http://schemas.microsoft.com/office/drawing/2014/chart" uri="{C3380CC4-5D6E-409C-BE32-E72D297353CC}">
              <c16:uniqueId val="{00000001-A2EA-4DE0-A61C-6B08123FF2AE}"/>
            </c:ext>
          </c:extLst>
        </c:ser>
        <c:ser>
          <c:idx val="3"/>
          <c:order val="2"/>
          <c:tx>
            <c:strRef>
              <c:f>'Delivering Services'!$B$7</c:f>
              <c:strCache>
                <c:ptCount val="1"/>
                <c:pt idx="0">
                  <c:v>Tend to disagree</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'Delivering Services'!$D$7</c:f>
              <c:numCache>
                <c:formatCode>0.0</c:formatCode>
                <c:ptCount val="1"/>
                <c:pt idx="0">
                  <c:v>10.763138948884089</c:v>
                </c:pt>
              </c:numCache>
            </c:numRef>
          </c:val>
          <c:extLst>
            <c:ext xmlns:c16="http://schemas.microsoft.com/office/drawing/2014/chart" uri="{C3380CC4-5D6E-409C-BE32-E72D297353CC}">
              <c16:uniqueId val="{00000002-A2EA-4DE0-A61C-6B08123FF2AE}"/>
            </c:ext>
          </c:extLst>
        </c:ser>
        <c:ser>
          <c:idx val="4"/>
          <c:order val="3"/>
          <c:tx>
            <c:strRef>
              <c:f>'Delivering Services'!$B$8</c:f>
              <c:strCache>
                <c:ptCount val="1"/>
                <c:pt idx="0">
                  <c:v>Strongly disagree</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'Delivering Services'!$D$8</c:f>
              <c:numCache>
                <c:formatCode>0.0</c:formatCode>
                <c:ptCount val="1"/>
                <c:pt idx="0">
                  <c:v>7.0914326853851701</c:v>
                </c:pt>
              </c:numCache>
            </c:numRef>
          </c:val>
          <c:extLst>
            <c:ext xmlns:c16="http://schemas.microsoft.com/office/drawing/2014/chart" uri="{C3380CC4-5D6E-409C-BE32-E72D297353CC}">
              <c16:uniqueId val="{00000003-A2EA-4DE0-A61C-6B08123FF2AE}"/>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1"/>
        <c:axPos val="l"/>
        <c:numFmt formatCode="General" sourceLinked="1"/>
        <c:majorTickMark val="none"/>
        <c:minorTickMark val="none"/>
        <c:tickLblPos val="nextTo"/>
        <c:crossAx val="1114094008"/>
        <c:crosses val="autoZero"/>
        <c:auto val="1"/>
        <c:lblAlgn val="ctr"/>
        <c:lblOffset val="100"/>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'Delivering Services_Demog'!$B$2</c:f>
          <c:strCache>
            <c:ptCount val="1"/>
            <c:pt idx="0">
              <c:v>Do you agree the Council should provide this additional funding for education and schools?</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'Delivering Services_Demog'!$B$14</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Services_Demog'!$C$13:$M$13</c:f>
              <c:strCache>
                <c:ptCount val="11"/>
                <c:pt idx="0">
                  <c:v>Male (Base: 1149)</c:v>
                </c:pt>
                <c:pt idx="1">
                  <c:v>All Respondents (Base: 2778)</c:v>
                </c:pt>
                <c:pt idx="2">
                  <c:v>LGBTQ+ (Base: 226)</c:v>
                </c:pt>
                <c:pt idx="3">
                  <c:v>55+ (Base: 1012)</c:v>
                </c:pt>
                <c:pt idx="4">
                  <c:v>Southern Arc (Base: 754)</c:v>
                </c:pt>
                <c:pt idx="5">
                  <c:v>Identify as disabled (Base: 314)</c:v>
                </c:pt>
                <c:pt idx="6">
                  <c:v>Under 35 (Base: 428)</c:v>
                </c:pt>
                <c:pt idx="7">
                  <c:v>Female (Base: 1074)</c:v>
                </c:pt>
                <c:pt idx="8">
                  <c:v>Children in household (Base: 654)</c:v>
                </c:pt>
                <c:pt idx="9">
                  <c:v>Welsh speaker (Base: 251)</c:v>
                </c:pt>
                <c:pt idx="10">
                  <c:v>Ethnically Diverse (Base: 474)</c:v>
                </c:pt>
              </c:strCache>
            </c:strRef>
          </c:cat>
          <c:val>
            <c:numRef>
              <c:f>'Delivering Services_Demog'!$C$14:$M$14</c:f>
              <c:numCache>
                <c:formatCode>0.0</c:formatCode>
                <c:ptCount val="11"/>
                <c:pt idx="0">
                  <c:v>45.343777197563099</c:v>
                </c:pt>
                <c:pt idx="1">
                  <c:v>46.508279337652986</c:v>
                </c:pt>
                <c:pt idx="2">
                  <c:v>46.902654867256636</c:v>
                </c:pt>
                <c:pt idx="3">
                  <c:v>40.118577075098813</c:v>
                </c:pt>
                <c:pt idx="4">
                  <c:v>54.907161803713535</c:v>
                </c:pt>
                <c:pt idx="5">
                  <c:v>50.318471337579616</c:v>
                </c:pt>
                <c:pt idx="6">
                  <c:v>58.644859813084118</c:v>
                </c:pt>
                <c:pt idx="7">
                  <c:v>51.117318435754186</c:v>
                </c:pt>
                <c:pt idx="8">
                  <c:v>63.914373088685018</c:v>
                </c:pt>
                <c:pt idx="9">
                  <c:v>53.386454183266927</c:v>
                </c:pt>
                <c:pt idx="10">
                  <c:v>67.299578059071735</c:v>
                </c:pt>
              </c:numCache>
            </c:numRef>
          </c:val>
          <c:extLst>
            <c:ext xmlns:c16="http://schemas.microsoft.com/office/drawing/2014/chart" uri="{C3380CC4-5D6E-409C-BE32-E72D297353CC}">
              <c16:uniqueId val="{00000000-A732-4ABE-9CFA-C56DCC6ED6C8}"/>
            </c:ext>
          </c:extLst>
        </c:ser>
        <c:ser>
          <c:idx val="1"/>
          <c:order val="1"/>
          <c:tx>
            <c:strRef>
              <c:f>'Delivering Services_Demog'!$B$15</c:f>
              <c:strCache>
                <c:ptCount val="1"/>
                <c:pt idx="0">
                  <c:v>Tend to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Services_Demog'!$C$13:$M$13</c:f>
              <c:strCache>
                <c:ptCount val="11"/>
                <c:pt idx="0">
                  <c:v>Male (Base: 1149)</c:v>
                </c:pt>
                <c:pt idx="1">
                  <c:v>All Respondents (Base: 2778)</c:v>
                </c:pt>
                <c:pt idx="2">
                  <c:v>LGBTQ+ (Base: 226)</c:v>
                </c:pt>
                <c:pt idx="3">
                  <c:v>55+ (Base: 1012)</c:v>
                </c:pt>
                <c:pt idx="4">
                  <c:v>Southern Arc (Base: 754)</c:v>
                </c:pt>
                <c:pt idx="5">
                  <c:v>Identify as disabled (Base: 314)</c:v>
                </c:pt>
                <c:pt idx="6">
                  <c:v>Under 35 (Base: 428)</c:v>
                </c:pt>
                <c:pt idx="7">
                  <c:v>Female (Base: 1074)</c:v>
                </c:pt>
                <c:pt idx="8">
                  <c:v>Children in household (Base: 654)</c:v>
                </c:pt>
                <c:pt idx="9">
                  <c:v>Welsh speaker (Base: 251)</c:v>
                </c:pt>
                <c:pt idx="10">
                  <c:v>Ethnically Diverse (Base: 474)</c:v>
                </c:pt>
              </c:strCache>
            </c:strRef>
          </c:cat>
          <c:val>
            <c:numRef>
              <c:f>'Delivering Services_Demog'!$C$15:$M$15</c:f>
              <c:numCache>
                <c:formatCode>0.0</c:formatCode>
                <c:ptCount val="11"/>
                <c:pt idx="0">
                  <c:v>34.986945169712797</c:v>
                </c:pt>
                <c:pt idx="1">
                  <c:v>35.637149028077751</c:v>
                </c:pt>
                <c:pt idx="2">
                  <c:v>35.840707964601769</c:v>
                </c:pt>
                <c:pt idx="3">
                  <c:v>42.885375494071148</c:v>
                </c:pt>
                <c:pt idx="4">
                  <c:v>30.371352785145888</c:v>
                </c:pt>
                <c:pt idx="5">
                  <c:v>35.031847133757957</c:v>
                </c:pt>
                <c:pt idx="6">
                  <c:v>28.504672897196258</c:v>
                </c:pt>
                <c:pt idx="7">
                  <c:v>36.778398510242084</c:v>
                </c:pt>
                <c:pt idx="8">
                  <c:v>24.00611620795107</c:v>
                </c:pt>
                <c:pt idx="9">
                  <c:v>35.458167330677291</c:v>
                </c:pt>
                <c:pt idx="10">
                  <c:v>22.362869198312236</c:v>
                </c:pt>
              </c:numCache>
            </c:numRef>
          </c:val>
          <c:extLst>
            <c:ext xmlns:c16="http://schemas.microsoft.com/office/drawing/2014/chart" uri="{C3380CC4-5D6E-409C-BE32-E72D297353CC}">
              <c16:uniqueId val="{00000001-A732-4ABE-9CFA-C56DCC6ED6C8}"/>
            </c:ext>
          </c:extLst>
        </c:ser>
        <c:ser>
          <c:idx val="2"/>
          <c:order val="2"/>
          <c:tx>
            <c:strRef>
              <c:f>'Delivering Services_Demog'!$B$16</c:f>
              <c:strCache>
                <c:ptCount val="1"/>
                <c:pt idx="0">
                  <c:v>Tend to disagree</c:v>
                </c:pt>
              </c:strCache>
            </c:strRef>
          </c:tx>
          <c:spPr>
            <a:solidFill>
              <a:srgbClr val="FAC9A9"/>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Services_Demog'!$C$13:$M$13</c:f>
              <c:strCache>
                <c:ptCount val="11"/>
                <c:pt idx="0">
                  <c:v>Male (Base: 1149)</c:v>
                </c:pt>
                <c:pt idx="1">
                  <c:v>All Respondents (Base: 2778)</c:v>
                </c:pt>
                <c:pt idx="2">
                  <c:v>LGBTQ+ (Base: 226)</c:v>
                </c:pt>
                <c:pt idx="3">
                  <c:v>55+ (Base: 1012)</c:v>
                </c:pt>
                <c:pt idx="4">
                  <c:v>Southern Arc (Base: 754)</c:v>
                </c:pt>
                <c:pt idx="5">
                  <c:v>Identify as disabled (Base: 314)</c:v>
                </c:pt>
                <c:pt idx="6">
                  <c:v>Under 35 (Base: 428)</c:v>
                </c:pt>
                <c:pt idx="7">
                  <c:v>Female (Base: 1074)</c:v>
                </c:pt>
                <c:pt idx="8">
                  <c:v>Children in household (Base: 654)</c:v>
                </c:pt>
                <c:pt idx="9">
                  <c:v>Welsh speaker (Base: 251)</c:v>
                </c:pt>
                <c:pt idx="10">
                  <c:v>Ethnically Diverse (Base: 474)</c:v>
                </c:pt>
              </c:strCache>
            </c:strRef>
          </c:cat>
          <c:val>
            <c:numRef>
              <c:f>'Delivering Services_Demog'!$C$16:$M$16</c:f>
              <c:numCache>
                <c:formatCode>0.0</c:formatCode>
                <c:ptCount val="11"/>
                <c:pt idx="0">
                  <c:v>11.662315056570931</c:v>
                </c:pt>
                <c:pt idx="1">
                  <c:v>10.763138948884089</c:v>
                </c:pt>
                <c:pt idx="2">
                  <c:v>11.061946902654867</c:v>
                </c:pt>
                <c:pt idx="3">
                  <c:v>11.561264822134387</c:v>
                </c:pt>
                <c:pt idx="4">
                  <c:v>8.6206896551724146</c:v>
                </c:pt>
                <c:pt idx="5">
                  <c:v>7.9617834394904454</c:v>
                </c:pt>
                <c:pt idx="6">
                  <c:v>7.4766355140186906</c:v>
                </c:pt>
                <c:pt idx="7">
                  <c:v>8.6592178770949726</c:v>
                </c:pt>
                <c:pt idx="8">
                  <c:v>7.7981651376146797</c:v>
                </c:pt>
                <c:pt idx="9">
                  <c:v>7.1713147410358573</c:v>
                </c:pt>
                <c:pt idx="10">
                  <c:v>7.1729957805907167</c:v>
                </c:pt>
              </c:numCache>
            </c:numRef>
          </c:val>
          <c:extLst>
            <c:ext xmlns:c16="http://schemas.microsoft.com/office/drawing/2014/chart" uri="{C3380CC4-5D6E-409C-BE32-E72D297353CC}">
              <c16:uniqueId val="{00000002-A732-4ABE-9CFA-C56DCC6ED6C8}"/>
            </c:ext>
          </c:extLst>
        </c:ser>
        <c:ser>
          <c:idx val="3"/>
          <c:order val="3"/>
          <c:tx>
            <c:strRef>
              <c:f>'Delivering Services_Demog'!$B$17</c:f>
              <c:strCache>
                <c:ptCount val="1"/>
                <c:pt idx="0">
                  <c:v>Strongly disagree</c:v>
                </c:pt>
              </c:strCache>
            </c:strRef>
          </c:tx>
          <c:spPr>
            <a:solidFill>
              <a:srgbClr val="ED6B2A"/>
            </a:solidFill>
            <a:ln>
              <a:solidFill>
                <a:sysClr val="windowText" lastClr="000000"/>
              </a:solidFill>
            </a:ln>
            <a:effectLst/>
          </c:spPr>
          <c:invertIfNegative val="0"/>
          <c:dLbls>
            <c:dLbl>
              <c:idx val="6"/>
              <c:delete val="1"/>
              <c:extLst>
                <c:ext xmlns:c15="http://schemas.microsoft.com/office/drawing/2012/chart" uri="{CE6537A1-D6FC-4f65-9D91-7224C49458BB}"/>
                <c:ext xmlns:c16="http://schemas.microsoft.com/office/drawing/2014/chart" uri="{C3380CC4-5D6E-409C-BE32-E72D297353CC}">
                  <c16:uniqueId val="{00000008-A732-4ABE-9CFA-C56DCC6ED6C8}"/>
                </c:ext>
              </c:extLst>
            </c:dLbl>
            <c:dLbl>
              <c:idx val="7"/>
              <c:delete val="1"/>
              <c:extLst>
                <c:ext xmlns:c15="http://schemas.microsoft.com/office/drawing/2012/chart" uri="{CE6537A1-D6FC-4f65-9D91-7224C49458BB}"/>
                <c:ext xmlns:c16="http://schemas.microsoft.com/office/drawing/2014/chart" uri="{C3380CC4-5D6E-409C-BE32-E72D297353CC}">
                  <c16:uniqueId val="{00000007-A732-4ABE-9CFA-C56DCC6ED6C8}"/>
                </c:ext>
              </c:extLst>
            </c:dLbl>
            <c:dLbl>
              <c:idx val="8"/>
              <c:delete val="1"/>
              <c:extLst>
                <c:ext xmlns:c15="http://schemas.microsoft.com/office/drawing/2012/chart" uri="{CE6537A1-D6FC-4f65-9D91-7224C49458BB}"/>
                <c:ext xmlns:c16="http://schemas.microsoft.com/office/drawing/2014/chart" uri="{C3380CC4-5D6E-409C-BE32-E72D297353CC}">
                  <c16:uniqueId val="{00000006-A732-4ABE-9CFA-C56DCC6ED6C8}"/>
                </c:ext>
              </c:extLst>
            </c:dLbl>
            <c:dLbl>
              <c:idx val="9"/>
              <c:delete val="1"/>
              <c:extLst>
                <c:ext xmlns:c15="http://schemas.microsoft.com/office/drawing/2012/chart" uri="{CE6537A1-D6FC-4f65-9D91-7224C49458BB}"/>
                <c:ext xmlns:c16="http://schemas.microsoft.com/office/drawing/2014/chart" uri="{C3380CC4-5D6E-409C-BE32-E72D297353CC}">
                  <c16:uniqueId val="{00000005-A732-4ABE-9CFA-C56DCC6ED6C8}"/>
                </c:ext>
              </c:extLst>
            </c:dLbl>
            <c:dLbl>
              <c:idx val="10"/>
              <c:delete val="1"/>
              <c:extLst>
                <c:ext xmlns:c15="http://schemas.microsoft.com/office/drawing/2012/chart" uri="{CE6537A1-D6FC-4f65-9D91-7224C49458BB}"/>
                <c:ext xmlns:c16="http://schemas.microsoft.com/office/drawing/2014/chart" uri="{C3380CC4-5D6E-409C-BE32-E72D297353CC}">
                  <c16:uniqueId val="{00000004-A732-4ABE-9CFA-C56DCC6ED6C8}"/>
                </c:ext>
              </c:extLst>
            </c:dLbl>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Services_Demog'!$C$13:$M$13</c:f>
              <c:strCache>
                <c:ptCount val="11"/>
                <c:pt idx="0">
                  <c:v>Male (Base: 1149)</c:v>
                </c:pt>
                <c:pt idx="1">
                  <c:v>All Respondents (Base: 2778)</c:v>
                </c:pt>
                <c:pt idx="2">
                  <c:v>LGBTQ+ (Base: 226)</c:v>
                </c:pt>
                <c:pt idx="3">
                  <c:v>55+ (Base: 1012)</c:v>
                </c:pt>
                <c:pt idx="4">
                  <c:v>Southern Arc (Base: 754)</c:v>
                </c:pt>
                <c:pt idx="5">
                  <c:v>Identify as disabled (Base: 314)</c:v>
                </c:pt>
                <c:pt idx="6">
                  <c:v>Under 35 (Base: 428)</c:v>
                </c:pt>
                <c:pt idx="7">
                  <c:v>Female (Base: 1074)</c:v>
                </c:pt>
                <c:pt idx="8">
                  <c:v>Children in household (Base: 654)</c:v>
                </c:pt>
                <c:pt idx="9">
                  <c:v>Welsh speaker (Base: 251)</c:v>
                </c:pt>
                <c:pt idx="10">
                  <c:v>Ethnically Diverse (Base: 474)</c:v>
                </c:pt>
              </c:strCache>
            </c:strRef>
          </c:cat>
          <c:val>
            <c:numRef>
              <c:f>'Delivering Services_Demog'!$C$17:$M$17</c:f>
              <c:numCache>
                <c:formatCode>0.0</c:formatCode>
                <c:ptCount val="11"/>
                <c:pt idx="0">
                  <c:v>8.0069625761531782</c:v>
                </c:pt>
                <c:pt idx="1">
                  <c:v>7.0914326853851701</c:v>
                </c:pt>
                <c:pt idx="2">
                  <c:v>6.1946902654867255</c:v>
                </c:pt>
                <c:pt idx="3">
                  <c:v>5.4347826086956523</c:v>
                </c:pt>
                <c:pt idx="4">
                  <c:v>6.1007957559681696</c:v>
                </c:pt>
                <c:pt idx="5">
                  <c:v>6.6878980891719744</c:v>
                </c:pt>
                <c:pt idx="6">
                  <c:v>5.3738317757009346</c:v>
                </c:pt>
                <c:pt idx="7">
                  <c:v>3.4450651769087521</c:v>
                </c:pt>
                <c:pt idx="8">
                  <c:v>4.281345565749235</c:v>
                </c:pt>
                <c:pt idx="9">
                  <c:v>3.9840637450199203</c:v>
                </c:pt>
                <c:pt idx="10">
                  <c:v>3.1645569620253164</c:v>
                </c:pt>
              </c:numCache>
            </c:numRef>
          </c:val>
          <c:extLst>
            <c:ext xmlns:c16="http://schemas.microsoft.com/office/drawing/2014/chart" uri="{C3380CC4-5D6E-409C-BE32-E72D297353CC}">
              <c16:uniqueId val="{00000003-A732-4ABE-9CFA-C56DCC6ED6C8}"/>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'Delivering Services_Dep5th'!$B$2</c:f>
          <c:strCache>
            <c:ptCount val="1"/>
            <c:pt idx="0">
              <c:v>Do you agree the Council should provide this additional funding for education and schools? Cardiff Residents by Deprivation Fifth</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'Delivering Services_Dep5th'!$B$5</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Services_Dep5th'!$I$4:$N$4</c:f>
              <c:strCache>
                <c:ptCount val="6"/>
                <c:pt idx="0">
                  <c:v>All Respondents (Base: 2778)</c:v>
                </c:pt>
                <c:pt idx="1">
                  <c:v>Least Deprived (Base: 471)</c:v>
                </c:pt>
                <c:pt idx="2">
                  <c:v>Next Least Deprived (Base: 403)</c:v>
                </c:pt>
                <c:pt idx="3">
                  <c:v>Middle (Base: 326)</c:v>
                </c:pt>
                <c:pt idx="4">
                  <c:v>Next Most Deprived (Base: 365)</c:v>
                </c:pt>
                <c:pt idx="5">
                  <c:v>Most Deprived (Base: 270)</c:v>
                </c:pt>
              </c:strCache>
            </c:strRef>
          </c:cat>
          <c:val>
            <c:numRef>
              <c:f>'Delivering Services_Dep5th'!$I$5:$N$5</c:f>
              <c:numCache>
                <c:formatCode>0.0</c:formatCode>
                <c:ptCount val="6"/>
                <c:pt idx="0">
                  <c:v>46.508279337652986</c:v>
                </c:pt>
                <c:pt idx="1">
                  <c:v>41.188959660297243</c:v>
                </c:pt>
                <c:pt idx="2">
                  <c:v>44.416873449131508</c:v>
                </c:pt>
                <c:pt idx="3">
                  <c:v>49.693251533742334</c:v>
                </c:pt>
                <c:pt idx="4">
                  <c:v>55.890410958904113</c:v>
                </c:pt>
                <c:pt idx="5">
                  <c:v>55.925925925925924</c:v>
                </c:pt>
              </c:numCache>
            </c:numRef>
          </c:val>
          <c:extLst>
            <c:ext xmlns:c16="http://schemas.microsoft.com/office/drawing/2014/chart" uri="{C3380CC4-5D6E-409C-BE32-E72D297353CC}">
              <c16:uniqueId val="{00000000-AFC1-40EF-8B51-407EB3DC94CC}"/>
            </c:ext>
          </c:extLst>
        </c:ser>
        <c:ser>
          <c:idx val="1"/>
          <c:order val="1"/>
          <c:tx>
            <c:strRef>
              <c:f>'Delivering Services_Dep5th'!$B$6</c:f>
              <c:strCache>
                <c:ptCount val="1"/>
                <c:pt idx="0">
                  <c:v>Tend to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Services_Dep5th'!$I$4:$N$4</c:f>
              <c:strCache>
                <c:ptCount val="6"/>
                <c:pt idx="0">
                  <c:v>All Respondents (Base: 2778)</c:v>
                </c:pt>
                <c:pt idx="1">
                  <c:v>Least Deprived (Base: 471)</c:v>
                </c:pt>
                <c:pt idx="2">
                  <c:v>Next Least Deprived (Base: 403)</c:v>
                </c:pt>
                <c:pt idx="3">
                  <c:v>Middle (Base: 326)</c:v>
                </c:pt>
                <c:pt idx="4">
                  <c:v>Next Most Deprived (Base: 365)</c:v>
                </c:pt>
                <c:pt idx="5">
                  <c:v>Most Deprived (Base: 270)</c:v>
                </c:pt>
              </c:strCache>
            </c:strRef>
          </c:cat>
          <c:val>
            <c:numRef>
              <c:f>'Delivering Services_Dep5th'!$I$6:$N$6</c:f>
              <c:numCache>
                <c:formatCode>0.0</c:formatCode>
                <c:ptCount val="6"/>
                <c:pt idx="0">
                  <c:v>35.637149028077751</c:v>
                </c:pt>
                <c:pt idx="1">
                  <c:v>40.127388535031848</c:v>
                </c:pt>
                <c:pt idx="2">
                  <c:v>37.965260545905707</c:v>
                </c:pt>
                <c:pt idx="3">
                  <c:v>35.582822085889568</c:v>
                </c:pt>
                <c:pt idx="4">
                  <c:v>28.493150684931507</c:v>
                </c:pt>
                <c:pt idx="5">
                  <c:v>31.481481481481481</c:v>
                </c:pt>
              </c:numCache>
            </c:numRef>
          </c:val>
          <c:extLst>
            <c:ext xmlns:c16="http://schemas.microsoft.com/office/drawing/2014/chart" uri="{C3380CC4-5D6E-409C-BE32-E72D297353CC}">
              <c16:uniqueId val="{00000001-AFC1-40EF-8B51-407EB3DC94CC}"/>
            </c:ext>
          </c:extLst>
        </c:ser>
        <c:ser>
          <c:idx val="2"/>
          <c:order val="2"/>
          <c:tx>
            <c:strRef>
              <c:f>'Delivering Services_Dep5th'!$B$7</c:f>
              <c:strCache>
                <c:ptCount val="1"/>
                <c:pt idx="0">
                  <c:v>Tend to disagree</c:v>
                </c:pt>
              </c:strCache>
            </c:strRef>
          </c:tx>
          <c:spPr>
            <a:solidFill>
              <a:srgbClr val="FAC9A9"/>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Services_Dep5th'!$I$4:$N$4</c:f>
              <c:strCache>
                <c:ptCount val="6"/>
                <c:pt idx="0">
                  <c:v>All Respondents (Base: 2778)</c:v>
                </c:pt>
                <c:pt idx="1">
                  <c:v>Least Deprived (Base: 471)</c:v>
                </c:pt>
                <c:pt idx="2">
                  <c:v>Next Least Deprived (Base: 403)</c:v>
                </c:pt>
                <c:pt idx="3">
                  <c:v>Middle (Base: 326)</c:v>
                </c:pt>
                <c:pt idx="4">
                  <c:v>Next Most Deprived (Base: 365)</c:v>
                </c:pt>
                <c:pt idx="5">
                  <c:v>Most Deprived (Base: 270)</c:v>
                </c:pt>
              </c:strCache>
            </c:strRef>
          </c:cat>
          <c:val>
            <c:numRef>
              <c:f>'Delivering Services_Dep5th'!$I$7:$N$7</c:f>
              <c:numCache>
                <c:formatCode>0.0</c:formatCode>
                <c:ptCount val="6"/>
                <c:pt idx="0">
                  <c:v>10.763138948884089</c:v>
                </c:pt>
                <c:pt idx="1">
                  <c:v>12.314225053078557</c:v>
                </c:pt>
                <c:pt idx="2">
                  <c:v>9.4292803970223318</c:v>
                </c:pt>
                <c:pt idx="3">
                  <c:v>9.8159509202453989</c:v>
                </c:pt>
                <c:pt idx="4">
                  <c:v>8.2191780821917799</c:v>
                </c:pt>
                <c:pt idx="5">
                  <c:v>8.518518518518519</c:v>
                </c:pt>
              </c:numCache>
            </c:numRef>
          </c:val>
          <c:extLst>
            <c:ext xmlns:c16="http://schemas.microsoft.com/office/drawing/2014/chart" uri="{C3380CC4-5D6E-409C-BE32-E72D297353CC}">
              <c16:uniqueId val="{00000002-AFC1-40EF-8B51-407EB3DC94CC}"/>
            </c:ext>
          </c:extLst>
        </c:ser>
        <c:ser>
          <c:idx val="3"/>
          <c:order val="3"/>
          <c:tx>
            <c:strRef>
              <c:f>'Delivering Services_Dep5th'!$B$8</c:f>
              <c:strCache>
                <c:ptCount val="1"/>
                <c:pt idx="0">
                  <c:v>Strongly disagree</c:v>
                </c:pt>
              </c:strCache>
            </c:strRef>
          </c:tx>
          <c:spPr>
            <a:solidFill>
              <a:srgbClr val="ED6B2A"/>
            </a:solidFill>
            <a:ln>
              <a:solidFill>
                <a:sysClr val="windowText" lastClr="000000"/>
              </a:solidFill>
            </a:ln>
            <a:effectLst/>
          </c:spPr>
          <c:invertIfNegative val="0"/>
          <c:dLbls>
            <c:dLbl>
              <c:idx val="3"/>
              <c:delete val="1"/>
              <c:extLst>
                <c:ext xmlns:c15="http://schemas.microsoft.com/office/drawing/2012/chart" uri="{CE6537A1-D6FC-4f65-9D91-7224C49458BB}"/>
                <c:ext xmlns:c16="http://schemas.microsoft.com/office/drawing/2014/chart" uri="{C3380CC4-5D6E-409C-BE32-E72D297353CC}">
                  <c16:uniqueId val="{00000005-AFC1-40EF-8B51-407EB3DC94CC}"/>
                </c:ext>
              </c:extLst>
            </c:dLbl>
            <c:dLbl>
              <c:idx val="5"/>
              <c:delete val="1"/>
              <c:extLst>
                <c:ext xmlns:c15="http://schemas.microsoft.com/office/drawing/2012/chart" uri="{CE6537A1-D6FC-4f65-9D91-7224C49458BB}"/>
                <c:ext xmlns:c16="http://schemas.microsoft.com/office/drawing/2014/chart" uri="{C3380CC4-5D6E-409C-BE32-E72D297353CC}">
                  <c16:uniqueId val="{00000004-AFC1-40EF-8B51-407EB3DC94CC}"/>
                </c:ext>
              </c:extLst>
            </c:dLbl>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Services_Dep5th'!$I$4:$N$4</c:f>
              <c:strCache>
                <c:ptCount val="6"/>
                <c:pt idx="0">
                  <c:v>All Respondents (Base: 2778)</c:v>
                </c:pt>
                <c:pt idx="1">
                  <c:v>Least Deprived (Base: 471)</c:v>
                </c:pt>
                <c:pt idx="2">
                  <c:v>Next Least Deprived (Base: 403)</c:v>
                </c:pt>
                <c:pt idx="3">
                  <c:v>Middle (Base: 326)</c:v>
                </c:pt>
                <c:pt idx="4">
                  <c:v>Next Most Deprived (Base: 365)</c:v>
                </c:pt>
                <c:pt idx="5">
                  <c:v>Most Deprived (Base: 270)</c:v>
                </c:pt>
              </c:strCache>
            </c:strRef>
          </c:cat>
          <c:val>
            <c:numRef>
              <c:f>'Delivering Services_Dep5th'!$I$8:$N$8</c:f>
              <c:numCache>
                <c:formatCode>0.0</c:formatCode>
                <c:ptCount val="6"/>
                <c:pt idx="0">
                  <c:v>7.0914326853851701</c:v>
                </c:pt>
                <c:pt idx="1">
                  <c:v>6.369426751592357</c:v>
                </c:pt>
                <c:pt idx="2">
                  <c:v>8.1885856079404462</c:v>
                </c:pt>
                <c:pt idx="3">
                  <c:v>4.9079754601226995</c:v>
                </c:pt>
                <c:pt idx="4">
                  <c:v>7.397260273972603</c:v>
                </c:pt>
                <c:pt idx="5">
                  <c:v>4.0740740740740744</c:v>
                </c:pt>
              </c:numCache>
            </c:numRef>
          </c:val>
          <c:extLst>
            <c:ext xmlns:c16="http://schemas.microsoft.com/office/drawing/2014/chart" uri="{C3380CC4-5D6E-409C-BE32-E72D297353CC}">
              <c16:uniqueId val="{00000003-AFC1-40EF-8B51-407EB3DC94CC}"/>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'Delivering Services'!$B$3</c:f>
          <c:strCache>
            <c:ptCount val="1"/>
            <c:pt idx="0">
              <c:v>Do you think the Council should spend more money on schools and education? (Base: 124)</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'Delivering Services'!$B$5</c:f>
              <c:strCache>
                <c:ptCount val="1"/>
                <c:pt idx="0">
                  <c:v>I 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'Delivering Services'!$D$5</c:f>
              <c:numCache>
                <c:formatCode>0.0</c:formatCode>
                <c:ptCount val="1"/>
                <c:pt idx="0">
                  <c:v>48.387096774193552</c:v>
                </c:pt>
              </c:numCache>
            </c:numRef>
          </c:val>
          <c:extLst>
            <c:ext xmlns:c16="http://schemas.microsoft.com/office/drawing/2014/chart" uri="{C3380CC4-5D6E-409C-BE32-E72D297353CC}">
              <c16:uniqueId val="{00000000-91E0-45FA-AFE3-521058B17E01}"/>
            </c:ext>
          </c:extLst>
        </c:ser>
        <c:ser>
          <c:idx val="1"/>
          <c:order val="1"/>
          <c:tx>
            <c:strRef>
              <c:f>'Delivering Services'!$B$6</c:f>
              <c:strCache>
                <c:ptCount val="1"/>
                <c:pt idx="0">
                  <c:v>I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'Delivering Services'!$D$6</c:f>
              <c:numCache>
                <c:formatCode>0.0</c:formatCode>
                <c:ptCount val="1"/>
                <c:pt idx="0">
                  <c:v>43.548387096774192</c:v>
                </c:pt>
              </c:numCache>
            </c:numRef>
          </c:val>
          <c:extLst>
            <c:ext xmlns:c16="http://schemas.microsoft.com/office/drawing/2014/chart" uri="{C3380CC4-5D6E-409C-BE32-E72D297353CC}">
              <c16:uniqueId val="{00000001-91E0-45FA-AFE3-521058B17E01}"/>
            </c:ext>
          </c:extLst>
        </c:ser>
        <c:ser>
          <c:idx val="3"/>
          <c:order val="2"/>
          <c:tx>
            <c:strRef>
              <c:f>'Delivering Services'!$B$7</c:f>
              <c:strCache>
                <c:ptCount val="1"/>
                <c:pt idx="0">
                  <c:v>I disagree</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'Delivering Services'!$D$7</c:f>
              <c:numCache>
                <c:formatCode>0.0</c:formatCode>
                <c:ptCount val="1"/>
                <c:pt idx="0">
                  <c:v>5.6451612903225801</c:v>
                </c:pt>
              </c:numCache>
            </c:numRef>
          </c:val>
          <c:extLst>
            <c:ext xmlns:c16="http://schemas.microsoft.com/office/drawing/2014/chart" uri="{C3380CC4-5D6E-409C-BE32-E72D297353CC}">
              <c16:uniqueId val="{00000002-91E0-45FA-AFE3-521058B17E01}"/>
            </c:ext>
          </c:extLst>
        </c:ser>
        <c:ser>
          <c:idx val="4"/>
          <c:order val="3"/>
          <c:tx>
            <c:strRef>
              <c:f>'Delivering Services'!$B$8</c:f>
              <c:strCache>
                <c:ptCount val="1"/>
                <c:pt idx="0">
                  <c:v>I strongly disagree</c:v>
                </c:pt>
              </c:strCache>
            </c:strRef>
          </c:tx>
          <c:spPr>
            <a:solidFill>
              <a:srgbClr val="ED6B2A"/>
            </a:solidFill>
            <a:ln>
              <a:solidFill>
                <a:sysClr val="windowText" lastClr="000000"/>
              </a:solidFill>
            </a:ln>
            <a:effectLst/>
          </c:spPr>
          <c:invertIfNegative val="0"/>
          <c:val>
            <c:numRef>
              <c:f>'Delivering Services'!$D$8</c:f>
              <c:numCache>
                <c:formatCode>0.0</c:formatCode>
                <c:ptCount val="1"/>
                <c:pt idx="0">
                  <c:v>2.4193548387096775</c:v>
                </c:pt>
              </c:numCache>
            </c:numRef>
          </c:val>
          <c:extLst>
            <c:ext xmlns:c16="http://schemas.microsoft.com/office/drawing/2014/chart" uri="{C3380CC4-5D6E-409C-BE32-E72D297353CC}">
              <c16:uniqueId val="{00000003-91E0-45FA-AFE3-521058B17E01}"/>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1"/>
        <c:axPos val="l"/>
        <c:numFmt formatCode="General" sourceLinked="1"/>
        <c:majorTickMark val="none"/>
        <c:minorTickMark val="none"/>
        <c:tickLblPos val="nextTo"/>
        <c:crossAx val="1114094008"/>
        <c:crosses val="autoZero"/>
        <c:auto val="1"/>
        <c:lblAlgn val="ctr"/>
        <c:lblOffset val="100"/>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'Delivering Services'!$B$19</c:f>
          <c:strCache>
            <c:ptCount val="1"/>
            <c:pt idx="0">
              <c:v>Do you agree the Council should provide this additional funding for Children’s Services? (Base: 2666)</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'Delivering Services'!$B$21</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Services'!$D$20</c:f>
              <c:strCache>
                <c:ptCount val="1"/>
                <c:pt idx="0">
                  <c:v>%</c:v>
                </c:pt>
              </c:strCache>
            </c:strRef>
          </c:cat>
          <c:val>
            <c:numRef>
              <c:f>'Delivering Services'!$D$21</c:f>
              <c:numCache>
                <c:formatCode>0.0</c:formatCode>
                <c:ptCount val="1"/>
                <c:pt idx="0">
                  <c:v>47.111777944486121</c:v>
                </c:pt>
              </c:numCache>
            </c:numRef>
          </c:val>
          <c:extLst>
            <c:ext xmlns:c16="http://schemas.microsoft.com/office/drawing/2014/chart" uri="{C3380CC4-5D6E-409C-BE32-E72D297353CC}">
              <c16:uniqueId val="{00000000-4A29-407C-878E-04627BDADD4A}"/>
            </c:ext>
          </c:extLst>
        </c:ser>
        <c:ser>
          <c:idx val="1"/>
          <c:order val="1"/>
          <c:tx>
            <c:strRef>
              <c:f>'Delivering Services'!$B$22</c:f>
              <c:strCache>
                <c:ptCount val="1"/>
                <c:pt idx="0">
                  <c:v>Tend to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Services'!$D$20</c:f>
              <c:strCache>
                <c:ptCount val="1"/>
                <c:pt idx="0">
                  <c:v>%</c:v>
                </c:pt>
              </c:strCache>
            </c:strRef>
          </c:cat>
          <c:val>
            <c:numRef>
              <c:f>'Delivering Services'!$D$22</c:f>
              <c:numCache>
                <c:formatCode>0.0</c:formatCode>
                <c:ptCount val="1"/>
                <c:pt idx="0">
                  <c:v>38.897224306076517</c:v>
                </c:pt>
              </c:numCache>
            </c:numRef>
          </c:val>
          <c:extLst>
            <c:ext xmlns:c16="http://schemas.microsoft.com/office/drawing/2014/chart" uri="{C3380CC4-5D6E-409C-BE32-E72D297353CC}">
              <c16:uniqueId val="{00000001-4A29-407C-878E-04627BDADD4A}"/>
            </c:ext>
          </c:extLst>
        </c:ser>
        <c:ser>
          <c:idx val="2"/>
          <c:order val="2"/>
          <c:tx>
            <c:strRef>
              <c:f>'Delivering Services'!$B$23</c:f>
              <c:strCache>
                <c:ptCount val="1"/>
                <c:pt idx="0">
                  <c:v>Tend to disagree</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Services'!$D$20</c:f>
              <c:strCache>
                <c:ptCount val="1"/>
                <c:pt idx="0">
                  <c:v>%</c:v>
                </c:pt>
              </c:strCache>
            </c:strRef>
          </c:cat>
          <c:val>
            <c:numRef>
              <c:f>'Delivering Services'!$D$23</c:f>
              <c:numCache>
                <c:formatCode>0.0</c:formatCode>
                <c:ptCount val="1"/>
                <c:pt idx="0">
                  <c:v>8.4396099024756186</c:v>
                </c:pt>
              </c:numCache>
            </c:numRef>
          </c:val>
          <c:extLst>
            <c:ext xmlns:c16="http://schemas.microsoft.com/office/drawing/2014/chart" uri="{C3380CC4-5D6E-409C-BE32-E72D297353CC}">
              <c16:uniqueId val="{00000002-4A29-407C-878E-04627BDADD4A}"/>
            </c:ext>
          </c:extLst>
        </c:ser>
        <c:ser>
          <c:idx val="3"/>
          <c:order val="3"/>
          <c:tx>
            <c:strRef>
              <c:f>'Delivering Services'!$B$24</c:f>
              <c:strCache>
                <c:ptCount val="1"/>
                <c:pt idx="0">
                  <c:v>Strongly disagree</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Services'!$D$20</c:f>
              <c:strCache>
                <c:ptCount val="1"/>
                <c:pt idx="0">
                  <c:v>%</c:v>
                </c:pt>
              </c:strCache>
            </c:strRef>
          </c:cat>
          <c:val>
            <c:numRef>
              <c:f>'Delivering Services'!$D$24</c:f>
              <c:numCache>
                <c:formatCode>0.0</c:formatCode>
                <c:ptCount val="1"/>
                <c:pt idx="0">
                  <c:v>5.5513878469617399</c:v>
                </c:pt>
              </c:numCache>
            </c:numRef>
          </c:val>
          <c:extLst>
            <c:ext xmlns:c16="http://schemas.microsoft.com/office/drawing/2014/chart" uri="{C3380CC4-5D6E-409C-BE32-E72D297353CC}">
              <c16:uniqueId val="{00000003-4A29-407C-878E-04627BDADD4A}"/>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1"/>
        <c:axPos val="l"/>
        <c:numFmt formatCode="General" sourceLinked="1"/>
        <c:majorTickMark val="none"/>
        <c:minorTickMark val="none"/>
        <c:tickLblPos val="nextTo"/>
        <c:crossAx val="1114094008"/>
        <c:crosses val="autoZero"/>
        <c:auto val="1"/>
        <c:lblAlgn val="ctr"/>
        <c:lblOffset val="100"/>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'Delivering Services_Demog'!$B$33</c:f>
          <c:strCache>
            <c:ptCount val="1"/>
            <c:pt idx="0">
              <c:v>Do you agree the Council should provide this additional funding for Children’s Services?</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manualLayout>
          <c:layoutTarget val="inner"/>
          <c:xMode val="edge"/>
          <c:yMode val="edge"/>
          <c:x val="0.40218075166928086"/>
          <c:y val="0.14488782325740707"/>
          <c:w val="0.55115964204895396"/>
          <c:h val="0.69514707647329321"/>
        </c:manualLayout>
      </c:layout>
      <c:barChart>
        <c:barDir val="bar"/>
        <c:grouping val="percentStacked"/>
        <c:varyColors val="0"/>
        <c:ser>
          <c:idx val="0"/>
          <c:order val="0"/>
          <c:tx>
            <c:strRef>
              <c:f>'Delivering Services_Demog'!$B$45</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Services_Demog'!$C$44:$M$44</c:f>
              <c:strCache>
                <c:ptCount val="11"/>
                <c:pt idx="0">
                  <c:v>Male (Base: 1101)</c:v>
                </c:pt>
                <c:pt idx="1">
                  <c:v>All Respondents (Base: 2666)</c:v>
                </c:pt>
                <c:pt idx="2">
                  <c:v>LGBTQ+ (Base: 224)</c:v>
                </c:pt>
                <c:pt idx="3">
                  <c:v>55+ (Base: 983)</c:v>
                </c:pt>
                <c:pt idx="4">
                  <c:v>Southern Arc (Base: 725)</c:v>
                </c:pt>
                <c:pt idx="5">
                  <c:v>Identify as disabled (Base: 316)</c:v>
                </c:pt>
                <c:pt idx="6">
                  <c:v>Under 35 (Base: 410)</c:v>
                </c:pt>
                <c:pt idx="7">
                  <c:v>Children in household (Base: 644)</c:v>
                </c:pt>
                <c:pt idx="8">
                  <c:v>Ethnically Diverse (Base: 465)</c:v>
                </c:pt>
                <c:pt idx="9">
                  <c:v>Welsh speaker (Base: 250)</c:v>
                </c:pt>
                <c:pt idx="10">
                  <c:v>Female (Base: 1053)</c:v>
                </c:pt>
              </c:strCache>
            </c:strRef>
          </c:cat>
          <c:val>
            <c:numRef>
              <c:f>'Delivering Services_Demog'!$C$45:$M$45</c:f>
              <c:numCache>
                <c:formatCode>0.0</c:formatCode>
                <c:ptCount val="11"/>
                <c:pt idx="0">
                  <c:v>44.232515894641232</c:v>
                </c:pt>
                <c:pt idx="1">
                  <c:v>47.111777944486121</c:v>
                </c:pt>
                <c:pt idx="2">
                  <c:v>50.892857142857139</c:v>
                </c:pt>
                <c:pt idx="3">
                  <c:v>41.709053916581887</c:v>
                </c:pt>
                <c:pt idx="4">
                  <c:v>52.137931034482754</c:v>
                </c:pt>
                <c:pt idx="5">
                  <c:v>50</c:v>
                </c:pt>
                <c:pt idx="6">
                  <c:v>54.878048780487809</c:v>
                </c:pt>
                <c:pt idx="7">
                  <c:v>60.093167701863358</c:v>
                </c:pt>
                <c:pt idx="8">
                  <c:v>60.430107526881713</c:v>
                </c:pt>
                <c:pt idx="9">
                  <c:v>54.400000000000006</c:v>
                </c:pt>
                <c:pt idx="10">
                  <c:v>52.041785375118707</c:v>
                </c:pt>
              </c:numCache>
            </c:numRef>
          </c:val>
          <c:extLst>
            <c:ext xmlns:c16="http://schemas.microsoft.com/office/drawing/2014/chart" uri="{C3380CC4-5D6E-409C-BE32-E72D297353CC}">
              <c16:uniqueId val="{00000000-3B58-401E-AAA7-3BEE4FE4844E}"/>
            </c:ext>
          </c:extLst>
        </c:ser>
        <c:ser>
          <c:idx val="1"/>
          <c:order val="1"/>
          <c:tx>
            <c:strRef>
              <c:f>'Delivering Services_Demog'!$B$46</c:f>
              <c:strCache>
                <c:ptCount val="1"/>
                <c:pt idx="0">
                  <c:v>Tend to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Services_Demog'!$C$44:$M$44</c:f>
              <c:strCache>
                <c:ptCount val="11"/>
                <c:pt idx="0">
                  <c:v>Male (Base: 1101)</c:v>
                </c:pt>
                <c:pt idx="1">
                  <c:v>All Respondents (Base: 2666)</c:v>
                </c:pt>
                <c:pt idx="2">
                  <c:v>LGBTQ+ (Base: 224)</c:v>
                </c:pt>
                <c:pt idx="3">
                  <c:v>55+ (Base: 983)</c:v>
                </c:pt>
                <c:pt idx="4">
                  <c:v>Southern Arc (Base: 725)</c:v>
                </c:pt>
                <c:pt idx="5">
                  <c:v>Identify as disabled (Base: 316)</c:v>
                </c:pt>
                <c:pt idx="6">
                  <c:v>Under 35 (Base: 410)</c:v>
                </c:pt>
                <c:pt idx="7">
                  <c:v>Children in household (Base: 644)</c:v>
                </c:pt>
                <c:pt idx="8">
                  <c:v>Ethnically Diverse (Base: 465)</c:v>
                </c:pt>
                <c:pt idx="9">
                  <c:v>Welsh speaker (Base: 250)</c:v>
                </c:pt>
                <c:pt idx="10">
                  <c:v>Female (Base: 1053)</c:v>
                </c:pt>
              </c:strCache>
            </c:strRef>
          </c:cat>
          <c:val>
            <c:numRef>
              <c:f>'Delivering Services_Demog'!$C$46:$M$46</c:f>
              <c:numCache>
                <c:formatCode>0.0</c:formatCode>
                <c:ptCount val="11"/>
                <c:pt idx="0">
                  <c:v>38.23796548592189</c:v>
                </c:pt>
                <c:pt idx="1">
                  <c:v>38.897224306076517</c:v>
                </c:pt>
                <c:pt idx="2">
                  <c:v>35.267857142857146</c:v>
                </c:pt>
                <c:pt idx="3">
                  <c:v>44.760935910478125</c:v>
                </c:pt>
                <c:pt idx="4">
                  <c:v>35.586206896551722</c:v>
                </c:pt>
                <c:pt idx="5">
                  <c:v>38.924050632911396</c:v>
                </c:pt>
                <c:pt idx="6">
                  <c:v>35.121951219512191</c:v>
                </c:pt>
                <c:pt idx="7">
                  <c:v>30.279503105590059</c:v>
                </c:pt>
                <c:pt idx="8">
                  <c:v>30.537634408602148</c:v>
                </c:pt>
                <c:pt idx="9">
                  <c:v>38</c:v>
                </c:pt>
                <c:pt idx="10">
                  <c:v>40.455840455840459</c:v>
                </c:pt>
              </c:numCache>
            </c:numRef>
          </c:val>
          <c:extLst>
            <c:ext xmlns:c16="http://schemas.microsoft.com/office/drawing/2014/chart" uri="{C3380CC4-5D6E-409C-BE32-E72D297353CC}">
              <c16:uniqueId val="{00000001-3B58-401E-AAA7-3BEE4FE4844E}"/>
            </c:ext>
          </c:extLst>
        </c:ser>
        <c:ser>
          <c:idx val="2"/>
          <c:order val="2"/>
          <c:tx>
            <c:strRef>
              <c:f>'Delivering Services_Demog'!$B$47</c:f>
              <c:strCache>
                <c:ptCount val="1"/>
                <c:pt idx="0">
                  <c:v>Tend to disagree</c:v>
                </c:pt>
              </c:strCache>
            </c:strRef>
          </c:tx>
          <c:spPr>
            <a:solidFill>
              <a:srgbClr val="FAC9A9"/>
            </a:solidFill>
            <a:ln>
              <a:solidFill>
                <a:sysClr val="windowText" lastClr="000000"/>
              </a:solidFill>
            </a:ln>
            <a:effectLst/>
          </c:spPr>
          <c:invertIfNegative val="0"/>
          <c:dLbls>
            <c:dLbl>
              <c:idx val="7"/>
              <c:delete val="1"/>
              <c:extLst>
                <c:ext xmlns:c15="http://schemas.microsoft.com/office/drawing/2012/chart" uri="{CE6537A1-D6FC-4f65-9D91-7224C49458BB}"/>
                <c:ext xmlns:c16="http://schemas.microsoft.com/office/drawing/2014/chart" uri="{C3380CC4-5D6E-409C-BE32-E72D297353CC}">
                  <c16:uniqueId val="{0000000F-3B58-401E-AAA7-3BEE4FE4844E}"/>
                </c:ext>
              </c:extLst>
            </c:dLbl>
            <c:dLbl>
              <c:idx val="9"/>
              <c:delete val="1"/>
              <c:extLst>
                <c:ext xmlns:c15="http://schemas.microsoft.com/office/drawing/2012/chart" uri="{CE6537A1-D6FC-4f65-9D91-7224C49458BB}"/>
                <c:ext xmlns:c16="http://schemas.microsoft.com/office/drawing/2014/chart" uri="{C3380CC4-5D6E-409C-BE32-E72D297353CC}">
                  <c16:uniqueId val="{00000002-3B58-401E-AAA7-3BEE4FE4844E}"/>
                </c:ext>
              </c:extLst>
            </c:dLbl>
            <c:dLbl>
              <c:idx val="10"/>
              <c:delete val="1"/>
              <c:extLst>
                <c:ext xmlns:c15="http://schemas.microsoft.com/office/drawing/2012/chart" uri="{CE6537A1-D6FC-4f65-9D91-7224C49458BB}"/>
                <c:ext xmlns:c16="http://schemas.microsoft.com/office/drawing/2014/chart" uri="{C3380CC4-5D6E-409C-BE32-E72D297353CC}">
                  <c16:uniqueId val="{0000000E-3B58-401E-AAA7-3BEE4FE4844E}"/>
                </c:ext>
              </c:extLst>
            </c:dLbl>
            <c:spPr>
              <a:noFill/>
              <a:ln>
                <a:noFill/>
              </a:ln>
              <a:effectLst/>
            </c:spPr>
            <c:txPr>
              <a:bodyPr wrap="square" lIns="38100" tIns="19050" rIns="38100" bIns="19050" anchor="ctr">
                <a:spAutoFit/>
              </a:bodyPr>
              <a:lstStyle/>
              <a:p>
                <a:pPr>
                  <a:defRPr sz="1200">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Services_Demog'!$C$44:$M$44</c:f>
              <c:strCache>
                <c:ptCount val="11"/>
                <c:pt idx="0">
                  <c:v>Male (Base: 1101)</c:v>
                </c:pt>
                <c:pt idx="1">
                  <c:v>All Respondents (Base: 2666)</c:v>
                </c:pt>
                <c:pt idx="2">
                  <c:v>LGBTQ+ (Base: 224)</c:v>
                </c:pt>
                <c:pt idx="3">
                  <c:v>55+ (Base: 983)</c:v>
                </c:pt>
                <c:pt idx="4">
                  <c:v>Southern Arc (Base: 725)</c:v>
                </c:pt>
                <c:pt idx="5">
                  <c:v>Identify as disabled (Base: 316)</c:v>
                </c:pt>
                <c:pt idx="6">
                  <c:v>Under 35 (Base: 410)</c:v>
                </c:pt>
                <c:pt idx="7">
                  <c:v>Children in household (Base: 644)</c:v>
                </c:pt>
                <c:pt idx="8">
                  <c:v>Ethnically Diverse (Base: 465)</c:v>
                </c:pt>
                <c:pt idx="9">
                  <c:v>Welsh speaker (Base: 250)</c:v>
                </c:pt>
                <c:pt idx="10">
                  <c:v>Female (Base: 1053)</c:v>
                </c:pt>
              </c:strCache>
            </c:strRef>
          </c:cat>
          <c:val>
            <c:numRef>
              <c:f>'Delivering Services_Demog'!$C$47:$M$47</c:f>
              <c:numCache>
                <c:formatCode>0.0</c:formatCode>
                <c:ptCount val="11"/>
                <c:pt idx="0">
                  <c:v>9.5367847411444142</c:v>
                </c:pt>
                <c:pt idx="1">
                  <c:v>8.4396099024756186</c:v>
                </c:pt>
                <c:pt idx="2">
                  <c:v>9.8214285714285712</c:v>
                </c:pt>
                <c:pt idx="3">
                  <c:v>8.7487283825025433</c:v>
                </c:pt>
                <c:pt idx="4">
                  <c:v>7.1724137931034475</c:v>
                </c:pt>
                <c:pt idx="5">
                  <c:v>6.3291139240506329</c:v>
                </c:pt>
                <c:pt idx="6">
                  <c:v>6.0975609756097562</c:v>
                </c:pt>
                <c:pt idx="7">
                  <c:v>5.5900621118012426</c:v>
                </c:pt>
                <c:pt idx="8">
                  <c:v>6.4516129032258061</c:v>
                </c:pt>
                <c:pt idx="9">
                  <c:v>4.3999999999999995</c:v>
                </c:pt>
                <c:pt idx="10">
                  <c:v>5.6980056980056979</c:v>
                </c:pt>
              </c:numCache>
            </c:numRef>
          </c:val>
          <c:extLst>
            <c:ext xmlns:c16="http://schemas.microsoft.com/office/drawing/2014/chart" uri="{C3380CC4-5D6E-409C-BE32-E72D297353CC}">
              <c16:uniqueId val="{00000003-3B58-401E-AAA7-3BEE4FE4844E}"/>
            </c:ext>
          </c:extLst>
        </c:ser>
        <c:ser>
          <c:idx val="3"/>
          <c:order val="3"/>
          <c:tx>
            <c:strRef>
              <c:f>'Delivering Services_Demog'!$B$48</c:f>
              <c:strCache>
                <c:ptCount val="1"/>
                <c:pt idx="0">
                  <c:v>Strongly disagree</c:v>
                </c:pt>
              </c:strCache>
            </c:strRef>
          </c:tx>
          <c:spPr>
            <a:solidFill>
              <a:srgbClr val="ED6B2A"/>
            </a:solidFill>
            <a:ln>
              <a:solidFill>
                <a:sysClr val="windowText" lastClr="000000"/>
              </a:solid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10-3B58-401E-AAA7-3BEE4FE4844E}"/>
                </c:ext>
              </c:extLst>
            </c:dLbl>
            <c:dLbl>
              <c:idx val="2"/>
              <c:delete val="1"/>
              <c:extLst>
                <c:ext xmlns:c15="http://schemas.microsoft.com/office/drawing/2012/chart" uri="{CE6537A1-D6FC-4f65-9D91-7224C49458BB}"/>
                <c:ext xmlns:c16="http://schemas.microsoft.com/office/drawing/2014/chart" uri="{C3380CC4-5D6E-409C-BE32-E72D297353CC}">
                  <c16:uniqueId val="{00000004-3B58-401E-AAA7-3BEE4FE4844E}"/>
                </c:ext>
              </c:extLst>
            </c:dLbl>
            <c:dLbl>
              <c:idx val="3"/>
              <c:delete val="1"/>
              <c:extLst>
                <c:ext xmlns:c15="http://schemas.microsoft.com/office/drawing/2012/chart" uri="{CE6537A1-D6FC-4f65-9D91-7224C49458BB}"/>
                <c:ext xmlns:c16="http://schemas.microsoft.com/office/drawing/2014/chart" uri="{C3380CC4-5D6E-409C-BE32-E72D297353CC}">
                  <c16:uniqueId val="{00000005-3B58-401E-AAA7-3BEE4FE4844E}"/>
                </c:ext>
              </c:extLst>
            </c:dLbl>
            <c:dLbl>
              <c:idx val="4"/>
              <c:delete val="1"/>
              <c:extLst>
                <c:ext xmlns:c15="http://schemas.microsoft.com/office/drawing/2012/chart" uri="{CE6537A1-D6FC-4f65-9D91-7224C49458BB}"/>
                <c:ext xmlns:c16="http://schemas.microsoft.com/office/drawing/2014/chart" uri="{C3380CC4-5D6E-409C-BE32-E72D297353CC}">
                  <c16:uniqueId val="{00000006-3B58-401E-AAA7-3BEE4FE4844E}"/>
                </c:ext>
              </c:extLst>
            </c:dLbl>
            <c:dLbl>
              <c:idx val="5"/>
              <c:delete val="1"/>
              <c:extLst>
                <c:ext xmlns:c15="http://schemas.microsoft.com/office/drawing/2012/chart" uri="{CE6537A1-D6FC-4f65-9D91-7224C49458BB}"/>
                <c:ext xmlns:c16="http://schemas.microsoft.com/office/drawing/2014/chart" uri="{C3380CC4-5D6E-409C-BE32-E72D297353CC}">
                  <c16:uniqueId val="{00000007-3B58-401E-AAA7-3BEE4FE4844E}"/>
                </c:ext>
              </c:extLst>
            </c:dLbl>
            <c:dLbl>
              <c:idx val="6"/>
              <c:delete val="1"/>
              <c:extLst>
                <c:ext xmlns:c15="http://schemas.microsoft.com/office/drawing/2012/chart" uri="{CE6537A1-D6FC-4f65-9D91-7224C49458BB}"/>
                <c:ext xmlns:c16="http://schemas.microsoft.com/office/drawing/2014/chart" uri="{C3380CC4-5D6E-409C-BE32-E72D297353CC}">
                  <c16:uniqueId val="{00000008-3B58-401E-AAA7-3BEE4FE4844E}"/>
                </c:ext>
              </c:extLst>
            </c:dLbl>
            <c:dLbl>
              <c:idx val="7"/>
              <c:delete val="1"/>
              <c:extLst>
                <c:ext xmlns:c15="http://schemas.microsoft.com/office/drawing/2012/chart" uri="{CE6537A1-D6FC-4f65-9D91-7224C49458BB}"/>
                <c:ext xmlns:c16="http://schemas.microsoft.com/office/drawing/2014/chart" uri="{C3380CC4-5D6E-409C-BE32-E72D297353CC}">
                  <c16:uniqueId val="{00000009-3B58-401E-AAA7-3BEE4FE4844E}"/>
                </c:ext>
              </c:extLst>
            </c:dLbl>
            <c:dLbl>
              <c:idx val="8"/>
              <c:delete val="1"/>
              <c:extLst>
                <c:ext xmlns:c15="http://schemas.microsoft.com/office/drawing/2012/chart" uri="{CE6537A1-D6FC-4f65-9D91-7224C49458BB}"/>
                <c:ext xmlns:c16="http://schemas.microsoft.com/office/drawing/2014/chart" uri="{C3380CC4-5D6E-409C-BE32-E72D297353CC}">
                  <c16:uniqueId val="{0000000A-3B58-401E-AAA7-3BEE4FE4844E}"/>
                </c:ext>
              </c:extLst>
            </c:dLbl>
            <c:dLbl>
              <c:idx val="9"/>
              <c:delete val="1"/>
              <c:extLst>
                <c:ext xmlns:c15="http://schemas.microsoft.com/office/drawing/2012/chart" uri="{CE6537A1-D6FC-4f65-9D91-7224C49458BB}"/>
                <c:ext xmlns:c16="http://schemas.microsoft.com/office/drawing/2014/chart" uri="{C3380CC4-5D6E-409C-BE32-E72D297353CC}">
                  <c16:uniqueId val="{0000000B-3B58-401E-AAA7-3BEE4FE4844E}"/>
                </c:ext>
              </c:extLst>
            </c:dLbl>
            <c:dLbl>
              <c:idx val="10"/>
              <c:delete val="1"/>
              <c:extLst>
                <c:ext xmlns:c15="http://schemas.microsoft.com/office/drawing/2012/chart" uri="{CE6537A1-D6FC-4f65-9D91-7224C49458BB}"/>
                <c:ext xmlns:c16="http://schemas.microsoft.com/office/drawing/2014/chart" uri="{C3380CC4-5D6E-409C-BE32-E72D297353CC}">
                  <c16:uniqueId val="{0000000C-3B58-401E-AAA7-3BEE4FE4844E}"/>
                </c:ext>
              </c:extLst>
            </c:dLbl>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Services_Demog'!$C$44:$M$44</c:f>
              <c:strCache>
                <c:ptCount val="11"/>
                <c:pt idx="0">
                  <c:v>Male (Base: 1101)</c:v>
                </c:pt>
                <c:pt idx="1">
                  <c:v>All Respondents (Base: 2666)</c:v>
                </c:pt>
                <c:pt idx="2">
                  <c:v>LGBTQ+ (Base: 224)</c:v>
                </c:pt>
                <c:pt idx="3">
                  <c:v>55+ (Base: 983)</c:v>
                </c:pt>
                <c:pt idx="4">
                  <c:v>Southern Arc (Base: 725)</c:v>
                </c:pt>
                <c:pt idx="5">
                  <c:v>Identify as disabled (Base: 316)</c:v>
                </c:pt>
                <c:pt idx="6">
                  <c:v>Under 35 (Base: 410)</c:v>
                </c:pt>
                <c:pt idx="7">
                  <c:v>Children in household (Base: 644)</c:v>
                </c:pt>
                <c:pt idx="8">
                  <c:v>Ethnically Diverse (Base: 465)</c:v>
                </c:pt>
                <c:pt idx="9">
                  <c:v>Welsh speaker (Base: 250)</c:v>
                </c:pt>
                <c:pt idx="10">
                  <c:v>Female (Base: 1053)</c:v>
                </c:pt>
              </c:strCache>
            </c:strRef>
          </c:cat>
          <c:val>
            <c:numRef>
              <c:f>'Delivering Services_Demog'!$C$48:$M$48</c:f>
              <c:numCache>
                <c:formatCode>0.0</c:formatCode>
                <c:ptCount val="11"/>
                <c:pt idx="0">
                  <c:v>7.9927338782924613</c:v>
                </c:pt>
                <c:pt idx="1">
                  <c:v>5.5513878469617399</c:v>
                </c:pt>
                <c:pt idx="2">
                  <c:v>4.0178571428571432</c:v>
                </c:pt>
                <c:pt idx="3">
                  <c:v>4.7812817904374372</c:v>
                </c:pt>
                <c:pt idx="4">
                  <c:v>5.1034482758620694</c:v>
                </c:pt>
                <c:pt idx="5">
                  <c:v>4.7468354430379751</c:v>
                </c:pt>
                <c:pt idx="6">
                  <c:v>3.9024390243902438</c:v>
                </c:pt>
                <c:pt idx="7">
                  <c:v>4.0372670807453419</c:v>
                </c:pt>
                <c:pt idx="8">
                  <c:v>2.5806451612903225</c:v>
                </c:pt>
                <c:pt idx="9">
                  <c:v>3.2</c:v>
                </c:pt>
                <c:pt idx="10">
                  <c:v>1.8043684710351375</c:v>
                </c:pt>
              </c:numCache>
            </c:numRef>
          </c:val>
          <c:extLst>
            <c:ext xmlns:c16="http://schemas.microsoft.com/office/drawing/2014/chart" uri="{C3380CC4-5D6E-409C-BE32-E72D297353CC}">
              <c16:uniqueId val="{0000000D-3B58-401E-AAA7-3BEE4FE4844E}"/>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'Delivering Services_Dep5th'!$B$23</c:f>
          <c:strCache>
            <c:ptCount val="1"/>
            <c:pt idx="0">
              <c:v>Do you agree the Council should provide this additional funding for Children’s Services? Cardiff Residents by Deprivation Fifth</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'Delivering Services_Dep5th'!$B$26</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Services_Dep5th'!$I$25:$N$25</c:f>
              <c:strCache>
                <c:ptCount val="6"/>
                <c:pt idx="0">
                  <c:v>All Respondents (Base: 2666)</c:v>
                </c:pt>
                <c:pt idx="1">
                  <c:v>Least Deprived (Base: 458)</c:v>
                </c:pt>
                <c:pt idx="2">
                  <c:v>Next Least Deprived (Base: 395)</c:v>
                </c:pt>
                <c:pt idx="3">
                  <c:v>Middle (Base: 322)</c:v>
                </c:pt>
                <c:pt idx="4">
                  <c:v>Next Most Deprived (Base: 339)</c:v>
                </c:pt>
                <c:pt idx="5">
                  <c:v>Most Deprived (Base: 262)</c:v>
                </c:pt>
              </c:strCache>
            </c:strRef>
          </c:cat>
          <c:val>
            <c:numRef>
              <c:f>'Delivering Services_Dep5th'!$I$26:$N$26</c:f>
              <c:numCache>
                <c:formatCode>0.0</c:formatCode>
                <c:ptCount val="6"/>
                <c:pt idx="0">
                  <c:v>47.111777944486121</c:v>
                </c:pt>
                <c:pt idx="1">
                  <c:v>44.759825327510917</c:v>
                </c:pt>
                <c:pt idx="2">
                  <c:v>42.531645569620252</c:v>
                </c:pt>
                <c:pt idx="3">
                  <c:v>51.863354037267086</c:v>
                </c:pt>
                <c:pt idx="4">
                  <c:v>53.982300884955748</c:v>
                </c:pt>
                <c:pt idx="5">
                  <c:v>51.908396946564885</c:v>
                </c:pt>
              </c:numCache>
            </c:numRef>
          </c:val>
          <c:extLst>
            <c:ext xmlns:c16="http://schemas.microsoft.com/office/drawing/2014/chart" uri="{C3380CC4-5D6E-409C-BE32-E72D297353CC}">
              <c16:uniqueId val="{00000000-BFDB-464D-947A-0E24B7EAC33D}"/>
            </c:ext>
          </c:extLst>
        </c:ser>
        <c:ser>
          <c:idx val="1"/>
          <c:order val="1"/>
          <c:tx>
            <c:strRef>
              <c:f>'Delivering Services_Dep5th'!$B$27</c:f>
              <c:strCache>
                <c:ptCount val="1"/>
                <c:pt idx="0">
                  <c:v>Tend to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Services_Dep5th'!$I$25:$N$25</c:f>
              <c:strCache>
                <c:ptCount val="6"/>
                <c:pt idx="0">
                  <c:v>All Respondents (Base: 2666)</c:v>
                </c:pt>
                <c:pt idx="1">
                  <c:v>Least Deprived (Base: 458)</c:v>
                </c:pt>
                <c:pt idx="2">
                  <c:v>Next Least Deprived (Base: 395)</c:v>
                </c:pt>
                <c:pt idx="3">
                  <c:v>Middle (Base: 322)</c:v>
                </c:pt>
                <c:pt idx="4">
                  <c:v>Next Most Deprived (Base: 339)</c:v>
                </c:pt>
                <c:pt idx="5">
                  <c:v>Most Deprived (Base: 262)</c:v>
                </c:pt>
              </c:strCache>
            </c:strRef>
          </c:cat>
          <c:val>
            <c:numRef>
              <c:f>'Delivering Services_Dep5th'!$I$27:$N$27</c:f>
              <c:numCache>
                <c:formatCode>0.0</c:formatCode>
                <c:ptCount val="6"/>
                <c:pt idx="0">
                  <c:v>38.897224306076517</c:v>
                </c:pt>
                <c:pt idx="1">
                  <c:v>41.048034934497821</c:v>
                </c:pt>
                <c:pt idx="2">
                  <c:v>42.531645569620252</c:v>
                </c:pt>
                <c:pt idx="3">
                  <c:v>36.645962732919259</c:v>
                </c:pt>
                <c:pt idx="4">
                  <c:v>34.21828908554572</c:v>
                </c:pt>
                <c:pt idx="5">
                  <c:v>37.786259541984734</c:v>
                </c:pt>
              </c:numCache>
            </c:numRef>
          </c:val>
          <c:extLst>
            <c:ext xmlns:c16="http://schemas.microsoft.com/office/drawing/2014/chart" uri="{C3380CC4-5D6E-409C-BE32-E72D297353CC}">
              <c16:uniqueId val="{00000001-BFDB-464D-947A-0E24B7EAC33D}"/>
            </c:ext>
          </c:extLst>
        </c:ser>
        <c:ser>
          <c:idx val="2"/>
          <c:order val="2"/>
          <c:tx>
            <c:strRef>
              <c:f>'Delivering Services_Dep5th'!$B$28</c:f>
              <c:strCache>
                <c:ptCount val="1"/>
                <c:pt idx="0">
                  <c:v>Tend to disagree</c:v>
                </c:pt>
              </c:strCache>
            </c:strRef>
          </c:tx>
          <c:spPr>
            <a:solidFill>
              <a:srgbClr val="FAC9A9"/>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Services_Dep5th'!$I$25:$N$25</c:f>
              <c:strCache>
                <c:ptCount val="6"/>
                <c:pt idx="0">
                  <c:v>All Respondents (Base: 2666)</c:v>
                </c:pt>
                <c:pt idx="1">
                  <c:v>Least Deprived (Base: 458)</c:v>
                </c:pt>
                <c:pt idx="2">
                  <c:v>Next Least Deprived (Base: 395)</c:v>
                </c:pt>
                <c:pt idx="3">
                  <c:v>Middle (Base: 322)</c:v>
                </c:pt>
                <c:pt idx="4">
                  <c:v>Next Most Deprived (Base: 339)</c:v>
                </c:pt>
                <c:pt idx="5">
                  <c:v>Most Deprived (Base: 262)</c:v>
                </c:pt>
              </c:strCache>
            </c:strRef>
          </c:cat>
          <c:val>
            <c:numRef>
              <c:f>'Delivering Services_Dep5th'!$I$28:$N$28</c:f>
              <c:numCache>
                <c:formatCode>0.0</c:formatCode>
                <c:ptCount val="6"/>
                <c:pt idx="0">
                  <c:v>8.4396099024756186</c:v>
                </c:pt>
                <c:pt idx="1">
                  <c:v>8.0786026200873362</c:v>
                </c:pt>
                <c:pt idx="2">
                  <c:v>7.3417721518987342</c:v>
                </c:pt>
                <c:pt idx="3">
                  <c:v>7.7639751552795024</c:v>
                </c:pt>
                <c:pt idx="4">
                  <c:v>6.1946902654867255</c:v>
                </c:pt>
                <c:pt idx="5">
                  <c:v>8.015267175572518</c:v>
                </c:pt>
              </c:numCache>
            </c:numRef>
          </c:val>
          <c:extLst>
            <c:ext xmlns:c16="http://schemas.microsoft.com/office/drawing/2014/chart" uri="{C3380CC4-5D6E-409C-BE32-E72D297353CC}">
              <c16:uniqueId val="{00000002-BFDB-464D-947A-0E24B7EAC33D}"/>
            </c:ext>
          </c:extLst>
        </c:ser>
        <c:ser>
          <c:idx val="3"/>
          <c:order val="3"/>
          <c:tx>
            <c:strRef>
              <c:f>'Delivering Services_Dep5th'!$B$29</c:f>
              <c:strCache>
                <c:ptCount val="1"/>
                <c:pt idx="0">
                  <c:v>Strongly disagree</c:v>
                </c:pt>
              </c:strCache>
            </c:strRef>
          </c:tx>
          <c:spPr>
            <a:solidFill>
              <a:srgbClr val="ED6B2A"/>
            </a:solidFill>
            <a:ln>
              <a:solidFill>
                <a:sysClr val="windowText" lastClr="000000"/>
              </a:solid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7-BFDB-464D-947A-0E24B7EAC33D}"/>
                </c:ext>
              </c:extLst>
            </c:dLbl>
            <c:dLbl>
              <c:idx val="3"/>
              <c:delete val="1"/>
              <c:extLst>
                <c:ext xmlns:c15="http://schemas.microsoft.com/office/drawing/2012/chart" uri="{CE6537A1-D6FC-4f65-9D91-7224C49458BB}"/>
                <c:ext xmlns:c16="http://schemas.microsoft.com/office/drawing/2014/chart" uri="{C3380CC4-5D6E-409C-BE32-E72D297353CC}">
                  <c16:uniqueId val="{00000003-BFDB-464D-947A-0E24B7EAC33D}"/>
                </c:ext>
              </c:extLst>
            </c:dLbl>
            <c:dLbl>
              <c:idx val="4"/>
              <c:delete val="1"/>
              <c:extLst>
                <c:ext xmlns:c15="http://schemas.microsoft.com/office/drawing/2012/chart" uri="{CE6537A1-D6FC-4f65-9D91-7224C49458BB}"/>
                <c:ext xmlns:c16="http://schemas.microsoft.com/office/drawing/2014/chart" uri="{C3380CC4-5D6E-409C-BE32-E72D297353CC}">
                  <c16:uniqueId val="{00000006-BFDB-464D-947A-0E24B7EAC33D}"/>
                </c:ext>
              </c:extLst>
            </c:dLbl>
            <c:dLbl>
              <c:idx val="5"/>
              <c:delete val="1"/>
              <c:extLst>
                <c:ext xmlns:c15="http://schemas.microsoft.com/office/drawing/2012/chart" uri="{CE6537A1-D6FC-4f65-9D91-7224C49458BB}"/>
                <c:ext xmlns:c16="http://schemas.microsoft.com/office/drawing/2014/chart" uri="{C3380CC4-5D6E-409C-BE32-E72D297353CC}">
                  <c16:uniqueId val="{00000004-BFDB-464D-947A-0E24B7EAC33D}"/>
                </c:ext>
              </c:extLst>
            </c:dLbl>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Services_Dep5th'!$I$25:$N$25</c:f>
              <c:strCache>
                <c:ptCount val="6"/>
                <c:pt idx="0">
                  <c:v>All Respondents (Base: 2666)</c:v>
                </c:pt>
                <c:pt idx="1">
                  <c:v>Least Deprived (Base: 458)</c:v>
                </c:pt>
                <c:pt idx="2">
                  <c:v>Next Least Deprived (Base: 395)</c:v>
                </c:pt>
                <c:pt idx="3">
                  <c:v>Middle (Base: 322)</c:v>
                </c:pt>
                <c:pt idx="4">
                  <c:v>Next Most Deprived (Base: 339)</c:v>
                </c:pt>
                <c:pt idx="5">
                  <c:v>Most Deprived (Base: 262)</c:v>
                </c:pt>
              </c:strCache>
            </c:strRef>
          </c:cat>
          <c:val>
            <c:numRef>
              <c:f>'Delivering Services_Dep5th'!$I$29:$N$29</c:f>
              <c:numCache>
                <c:formatCode>0.0</c:formatCode>
                <c:ptCount val="6"/>
                <c:pt idx="0">
                  <c:v>5.5513878469617399</c:v>
                </c:pt>
                <c:pt idx="1">
                  <c:v>6.1135371179039302</c:v>
                </c:pt>
                <c:pt idx="2">
                  <c:v>7.59493670886076</c:v>
                </c:pt>
                <c:pt idx="3">
                  <c:v>3.7267080745341614</c:v>
                </c:pt>
                <c:pt idx="4">
                  <c:v>5.6047197640117989</c:v>
                </c:pt>
                <c:pt idx="5">
                  <c:v>2.2900763358778624</c:v>
                </c:pt>
              </c:numCache>
            </c:numRef>
          </c:val>
          <c:extLst>
            <c:ext xmlns:c16="http://schemas.microsoft.com/office/drawing/2014/chart" uri="{C3380CC4-5D6E-409C-BE32-E72D297353CC}">
              <c16:uniqueId val="{00000005-BFDB-464D-947A-0E24B7EAC33D}"/>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'Delivering Services'!$B$19</c:f>
          <c:strCache>
            <c:ptCount val="1"/>
            <c:pt idx="0">
              <c:v>Do you think the Council should spend more money on Children’s Services to help children and families who need support? (Base: 120)</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'Delivering Services'!$B$21</c:f>
              <c:strCache>
                <c:ptCount val="1"/>
                <c:pt idx="0">
                  <c:v>I 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Services'!$D$20</c:f>
              <c:strCache>
                <c:ptCount val="1"/>
                <c:pt idx="0">
                  <c:v>%</c:v>
                </c:pt>
              </c:strCache>
            </c:strRef>
          </c:cat>
          <c:val>
            <c:numRef>
              <c:f>'Delivering Services'!$D$21</c:f>
              <c:numCache>
                <c:formatCode>0.0</c:formatCode>
                <c:ptCount val="1"/>
                <c:pt idx="0">
                  <c:v>56.666666666666664</c:v>
                </c:pt>
              </c:numCache>
            </c:numRef>
          </c:val>
          <c:extLst>
            <c:ext xmlns:c16="http://schemas.microsoft.com/office/drawing/2014/chart" uri="{C3380CC4-5D6E-409C-BE32-E72D297353CC}">
              <c16:uniqueId val="{00000000-294D-4494-A88A-0E3CAF17269C}"/>
            </c:ext>
          </c:extLst>
        </c:ser>
        <c:ser>
          <c:idx val="1"/>
          <c:order val="1"/>
          <c:tx>
            <c:strRef>
              <c:f>'Delivering Services'!$B$22</c:f>
              <c:strCache>
                <c:ptCount val="1"/>
                <c:pt idx="0">
                  <c:v>I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Services'!$D$20</c:f>
              <c:strCache>
                <c:ptCount val="1"/>
                <c:pt idx="0">
                  <c:v>%</c:v>
                </c:pt>
              </c:strCache>
            </c:strRef>
          </c:cat>
          <c:val>
            <c:numRef>
              <c:f>'Delivering Services'!$D$22</c:f>
              <c:numCache>
                <c:formatCode>0.0</c:formatCode>
                <c:ptCount val="1"/>
                <c:pt idx="0">
                  <c:v>40</c:v>
                </c:pt>
              </c:numCache>
            </c:numRef>
          </c:val>
          <c:extLst>
            <c:ext xmlns:c16="http://schemas.microsoft.com/office/drawing/2014/chart" uri="{C3380CC4-5D6E-409C-BE32-E72D297353CC}">
              <c16:uniqueId val="{00000001-294D-4494-A88A-0E3CAF17269C}"/>
            </c:ext>
          </c:extLst>
        </c:ser>
        <c:ser>
          <c:idx val="2"/>
          <c:order val="2"/>
          <c:tx>
            <c:strRef>
              <c:f>'Delivering Services'!$B$23</c:f>
              <c:strCache>
                <c:ptCount val="1"/>
                <c:pt idx="0">
                  <c:v>I disagree</c:v>
                </c:pt>
              </c:strCache>
            </c:strRef>
          </c:tx>
          <c:spPr>
            <a:solidFill>
              <a:srgbClr val="FAC9A9"/>
            </a:solidFill>
            <a:ln>
              <a:solidFill>
                <a:sysClr val="windowText" lastClr="000000"/>
              </a:solidFill>
            </a:ln>
            <a:effectLst/>
          </c:spPr>
          <c:invertIfNegative val="0"/>
          <c:cat>
            <c:strRef>
              <c:f>'Delivering Services'!$D$20</c:f>
              <c:strCache>
                <c:ptCount val="1"/>
                <c:pt idx="0">
                  <c:v>%</c:v>
                </c:pt>
              </c:strCache>
            </c:strRef>
          </c:cat>
          <c:val>
            <c:numRef>
              <c:f>'Delivering Services'!$D$23</c:f>
              <c:numCache>
                <c:formatCode>0.0</c:formatCode>
                <c:ptCount val="1"/>
                <c:pt idx="0">
                  <c:v>2.5</c:v>
                </c:pt>
              </c:numCache>
            </c:numRef>
          </c:val>
          <c:extLst>
            <c:ext xmlns:c16="http://schemas.microsoft.com/office/drawing/2014/chart" uri="{C3380CC4-5D6E-409C-BE32-E72D297353CC}">
              <c16:uniqueId val="{00000002-294D-4494-A88A-0E3CAF17269C}"/>
            </c:ext>
          </c:extLst>
        </c:ser>
        <c:ser>
          <c:idx val="3"/>
          <c:order val="3"/>
          <c:tx>
            <c:strRef>
              <c:f>'Delivering Services'!$B$24</c:f>
              <c:strCache>
                <c:ptCount val="1"/>
                <c:pt idx="0">
                  <c:v>I strongly disagree</c:v>
                </c:pt>
              </c:strCache>
            </c:strRef>
          </c:tx>
          <c:spPr>
            <a:solidFill>
              <a:srgbClr val="ED6B2A"/>
            </a:solidFill>
            <a:ln>
              <a:solidFill>
                <a:sysClr val="windowText" lastClr="000000"/>
              </a:solidFill>
            </a:ln>
            <a:effectLst/>
          </c:spPr>
          <c:invertIfNegative val="0"/>
          <c:cat>
            <c:strRef>
              <c:f>'Delivering Services'!$D$20</c:f>
              <c:strCache>
                <c:ptCount val="1"/>
                <c:pt idx="0">
                  <c:v>%</c:v>
                </c:pt>
              </c:strCache>
            </c:strRef>
          </c:cat>
          <c:val>
            <c:numRef>
              <c:f>'Delivering Services'!$D$24</c:f>
              <c:numCache>
                <c:formatCode>0.0</c:formatCode>
                <c:ptCount val="1"/>
                <c:pt idx="0">
                  <c:v>0.83333333333333337</c:v>
                </c:pt>
              </c:numCache>
            </c:numRef>
          </c:val>
          <c:extLst>
            <c:ext xmlns:c16="http://schemas.microsoft.com/office/drawing/2014/chart" uri="{C3380CC4-5D6E-409C-BE32-E72D297353CC}">
              <c16:uniqueId val="{00000003-294D-4494-A88A-0E3CAF17269C}"/>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1"/>
        <c:axPos val="l"/>
        <c:numFmt formatCode="General" sourceLinked="1"/>
        <c:majorTickMark val="none"/>
        <c:minorTickMark val="none"/>
        <c:tickLblPos val="nextTo"/>
        <c:crossAx val="1114094008"/>
        <c:crosses val="autoZero"/>
        <c:auto val="1"/>
        <c:lblAlgn val="ctr"/>
        <c:lblOffset val="100"/>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'Delivering Services'!$B$35</c:f>
          <c:strCache>
            <c:ptCount val="1"/>
            <c:pt idx="0">
              <c:v>Do you agree the Council should provide this additional funding for Adult Services? (Base: 2588)</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'Delivering Services'!$B$37</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Services'!$D$36</c:f>
              <c:strCache>
                <c:ptCount val="1"/>
                <c:pt idx="0">
                  <c:v>%</c:v>
                </c:pt>
              </c:strCache>
            </c:strRef>
          </c:cat>
          <c:val>
            <c:numRef>
              <c:f>'Delivering Services'!$D$37</c:f>
              <c:numCache>
                <c:formatCode>0.0</c:formatCode>
                <c:ptCount val="1"/>
                <c:pt idx="0">
                  <c:v>40.880989180834618</c:v>
                </c:pt>
              </c:numCache>
            </c:numRef>
          </c:val>
          <c:extLst>
            <c:ext xmlns:c16="http://schemas.microsoft.com/office/drawing/2014/chart" uri="{C3380CC4-5D6E-409C-BE32-E72D297353CC}">
              <c16:uniqueId val="{00000000-E126-4736-8CCC-3CAC408774A8}"/>
            </c:ext>
          </c:extLst>
        </c:ser>
        <c:ser>
          <c:idx val="1"/>
          <c:order val="1"/>
          <c:tx>
            <c:strRef>
              <c:f>'Delivering Services'!$B$38</c:f>
              <c:strCache>
                <c:ptCount val="1"/>
                <c:pt idx="0">
                  <c:v>Tend to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Services'!$D$36</c:f>
              <c:strCache>
                <c:ptCount val="1"/>
                <c:pt idx="0">
                  <c:v>%</c:v>
                </c:pt>
              </c:strCache>
            </c:strRef>
          </c:cat>
          <c:val>
            <c:numRef>
              <c:f>'Delivering Services'!$D$38</c:f>
              <c:numCache>
                <c:formatCode>0.0</c:formatCode>
                <c:ptCount val="1"/>
                <c:pt idx="0">
                  <c:v>40.069551777434313</c:v>
                </c:pt>
              </c:numCache>
            </c:numRef>
          </c:val>
          <c:extLst>
            <c:ext xmlns:c16="http://schemas.microsoft.com/office/drawing/2014/chart" uri="{C3380CC4-5D6E-409C-BE32-E72D297353CC}">
              <c16:uniqueId val="{00000001-E126-4736-8CCC-3CAC408774A8}"/>
            </c:ext>
          </c:extLst>
        </c:ser>
        <c:ser>
          <c:idx val="2"/>
          <c:order val="2"/>
          <c:tx>
            <c:strRef>
              <c:f>'Delivering Services'!$B$39</c:f>
              <c:strCache>
                <c:ptCount val="1"/>
                <c:pt idx="0">
                  <c:v>Tend to disagree</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Services'!$D$36</c:f>
              <c:strCache>
                <c:ptCount val="1"/>
                <c:pt idx="0">
                  <c:v>%</c:v>
                </c:pt>
              </c:strCache>
            </c:strRef>
          </c:cat>
          <c:val>
            <c:numRef>
              <c:f>'Delivering Services'!$D$39</c:f>
              <c:numCache>
                <c:formatCode>0.0</c:formatCode>
                <c:ptCount val="1"/>
                <c:pt idx="0">
                  <c:v>12.210200927357032</c:v>
                </c:pt>
              </c:numCache>
            </c:numRef>
          </c:val>
          <c:extLst>
            <c:ext xmlns:c16="http://schemas.microsoft.com/office/drawing/2014/chart" uri="{C3380CC4-5D6E-409C-BE32-E72D297353CC}">
              <c16:uniqueId val="{00000002-E126-4736-8CCC-3CAC408774A8}"/>
            </c:ext>
          </c:extLst>
        </c:ser>
        <c:ser>
          <c:idx val="3"/>
          <c:order val="3"/>
          <c:tx>
            <c:strRef>
              <c:f>'Delivering Services'!$B$40</c:f>
              <c:strCache>
                <c:ptCount val="1"/>
                <c:pt idx="0">
                  <c:v>Strongly disagree</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Services'!$D$36</c:f>
              <c:strCache>
                <c:ptCount val="1"/>
                <c:pt idx="0">
                  <c:v>%</c:v>
                </c:pt>
              </c:strCache>
            </c:strRef>
          </c:cat>
          <c:val>
            <c:numRef>
              <c:f>'Delivering Services'!$D$40</c:f>
              <c:numCache>
                <c:formatCode>0.0</c:formatCode>
                <c:ptCount val="1"/>
                <c:pt idx="0">
                  <c:v>6.8392581143740347</c:v>
                </c:pt>
              </c:numCache>
            </c:numRef>
          </c:val>
          <c:extLst>
            <c:ext xmlns:c16="http://schemas.microsoft.com/office/drawing/2014/chart" uri="{C3380CC4-5D6E-409C-BE32-E72D297353CC}">
              <c16:uniqueId val="{00000003-E126-4736-8CCC-3CAC408774A8}"/>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1"/>
        <c:axPos val="l"/>
        <c:numFmt formatCode="General" sourceLinked="1"/>
        <c:majorTickMark val="none"/>
        <c:minorTickMark val="none"/>
        <c:tickLblPos val="nextTo"/>
        <c:crossAx val="1114094008"/>
        <c:crosses val="autoZero"/>
        <c:auto val="1"/>
        <c:lblAlgn val="ctr"/>
        <c:lblOffset val="100"/>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'Delivering Services_Demog'!$B$64</c:f>
          <c:strCache>
            <c:ptCount val="1"/>
            <c:pt idx="0">
              <c:v>Do you agree the Council should provide this additional funding for Adult Services?</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manualLayout>
          <c:layoutTarget val="inner"/>
          <c:xMode val="edge"/>
          <c:yMode val="edge"/>
          <c:x val="0.40218075166928086"/>
          <c:y val="0.14362081254454739"/>
          <c:w val="0.55115964204895396"/>
          <c:h val="0.69707123655159631"/>
        </c:manualLayout>
      </c:layout>
      <c:barChart>
        <c:barDir val="bar"/>
        <c:grouping val="percentStacked"/>
        <c:varyColors val="0"/>
        <c:ser>
          <c:idx val="0"/>
          <c:order val="0"/>
          <c:tx>
            <c:strRef>
              <c:f>'Delivering Services_Demog'!$B$76</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Services_Demog'!$C$75:$M$75</c:f>
              <c:strCache>
                <c:ptCount val="11"/>
                <c:pt idx="0">
                  <c:v>Male (Base: 1053)</c:v>
                </c:pt>
                <c:pt idx="1">
                  <c:v>Children in household (Base: 618)</c:v>
                </c:pt>
                <c:pt idx="2">
                  <c:v>All Respondents (Base: 2588)</c:v>
                </c:pt>
                <c:pt idx="3">
                  <c:v>55+ (Base: 958)</c:v>
                </c:pt>
                <c:pt idx="4">
                  <c:v>Identify as disabled (Base: 314)</c:v>
                </c:pt>
                <c:pt idx="5">
                  <c:v>Southern Arc (Base: 716)</c:v>
                </c:pt>
                <c:pt idx="6">
                  <c:v>Welsh speaker (Base: 237)</c:v>
                </c:pt>
                <c:pt idx="7">
                  <c:v>LGBTQ+ (Base: 224)</c:v>
                </c:pt>
                <c:pt idx="8">
                  <c:v>Under 35 (Base: 409)</c:v>
                </c:pt>
                <c:pt idx="9">
                  <c:v>Ethnically Diverse (Base: 461)</c:v>
                </c:pt>
                <c:pt idx="10">
                  <c:v>Female (Base: 1045)</c:v>
                </c:pt>
              </c:strCache>
            </c:strRef>
          </c:cat>
          <c:val>
            <c:numRef>
              <c:f>'Delivering Services_Demog'!$C$76:$M$76</c:f>
              <c:numCache>
                <c:formatCode>0.0</c:formatCode>
                <c:ptCount val="11"/>
                <c:pt idx="0">
                  <c:v>35.992402659069327</c:v>
                </c:pt>
                <c:pt idx="1">
                  <c:v>45.631067961165051</c:v>
                </c:pt>
                <c:pt idx="2">
                  <c:v>40.880989180834618</c:v>
                </c:pt>
                <c:pt idx="3">
                  <c:v>38.622129436325679</c:v>
                </c:pt>
                <c:pt idx="4">
                  <c:v>48.726114649681527</c:v>
                </c:pt>
                <c:pt idx="5">
                  <c:v>48.184357541899445</c:v>
                </c:pt>
                <c:pt idx="6">
                  <c:v>48.52320675105485</c:v>
                </c:pt>
                <c:pt idx="7">
                  <c:v>48.214285714285715</c:v>
                </c:pt>
                <c:pt idx="8">
                  <c:v>49.144254278728603</c:v>
                </c:pt>
                <c:pt idx="9">
                  <c:v>59.219088937093275</c:v>
                </c:pt>
                <c:pt idx="10">
                  <c:v>48.421052631578945</c:v>
                </c:pt>
              </c:numCache>
            </c:numRef>
          </c:val>
          <c:extLst>
            <c:ext xmlns:c16="http://schemas.microsoft.com/office/drawing/2014/chart" uri="{C3380CC4-5D6E-409C-BE32-E72D297353CC}">
              <c16:uniqueId val="{00000000-0548-430B-B808-84B3DB6A31E8}"/>
            </c:ext>
          </c:extLst>
        </c:ser>
        <c:ser>
          <c:idx val="1"/>
          <c:order val="1"/>
          <c:tx>
            <c:strRef>
              <c:f>'Delivering Services_Demog'!$B$77</c:f>
              <c:strCache>
                <c:ptCount val="1"/>
                <c:pt idx="0">
                  <c:v>Tend to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Services_Demog'!$C$75:$M$75</c:f>
              <c:strCache>
                <c:ptCount val="11"/>
                <c:pt idx="0">
                  <c:v>Male (Base: 1053)</c:v>
                </c:pt>
                <c:pt idx="1">
                  <c:v>Children in household (Base: 618)</c:v>
                </c:pt>
                <c:pt idx="2">
                  <c:v>All Respondents (Base: 2588)</c:v>
                </c:pt>
                <c:pt idx="3">
                  <c:v>55+ (Base: 958)</c:v>
                </c:pt>
                <c:pt idx="4">
                  <c:v>Identify as disabled (Base: 314)</c:v>
                </c:pt>
                <c:pt idx="5">
                  <c:v>Southern Arc (Base: 716)</c:v>
                </c:pt>
                <c:pt idx="6">
                  <c:v>Welsh speaker (Base: 237)</c:v>
                </c:pt>
                <c:pt idx="7">
                  <c:v>LGBTQ+ (Base: 224)</c:v>
                </c:pt>
                <c:pt idx="8">
                  <c:v>Under 35 (Base: 409)</c:v>
                </c:pt>
                <c:pt idx="9">
                  <c:v>Ethnically Diverse (Base: 461)</c:v>
                </c:pt>
                <c:pt idx="10">
                  <c:v>Female (Base: 1045)</c:v>
                </c:pt>
              </c:strCache>
            </c:strRef>
          </c:cat>
          <c:val>
            <c:numRef>
              <c:f>'Delivering Services_Demog'!$C$77:$M$77</c:f>
              <c:numCache>
                <c:formatCode>0.0</c:formatCode>
                <c:ptCount val="11"/>
                <c:pt idx="0">
                  <c:v>38.936372269705608</c:v>
                </c:pt>
                <c:pt idx="1">
                  <c:v>35.275080906148865</c:v>
                </c:pt>
                <c:pt idx="2">
                  <c:v>40.069551777434313</c:v>
                </c:pt>
                <c:pt idx="3">
                  <c:v>43.945720250521916</c:v>
                </c:pt>
                <c:pt idx="4">
                  <c:v>35.987261146496813</c:v>
                </c:pt>
                <c:pt idx="5">
                  <c:v>36.871508379888269</c:v>
                </c:pt>
                <c:pt idx="6">
                  <c:v>36.708860759493675</c:v>
                </c:pt>
                <c:pt idx="7">
                  <c:v>37.946428571428569</c:v>
                </c:pt>
                <c:pt idx="8">
                  <c:v>37.163814180929094</c:v>
                </c:pt>
                <c:pt idx="9">
                  <c:v>28.850325379609544</c:v>
                </c:pt>
                <c:pt idx="10">
                  <c:v>42.105263157894733</c:v>
                </c:pt>
              </c:numCache>
            </c:numRef>
          </c:val>
          <c:extLst>
            <c:ext xmlns:c16="http://schemas.microsoft.com/office/drawing/2014/chart" uri="{C3380CC4-5D6E-409C-BE32-E72D297353CC}">
              <c16:uniqueId val="{00000001-0548-430B-B808-84B3DB6A31E8}"/>
            </c:ext>
          </c:extLst>
        </c:ser>
        <c:ser>
          <c:idx val="2"/>
          <c:order val="2"/>
          <c:tx>
            <c:strRef>
              <c:f>'Delivering Services_Demog'!$B$78</c:f>
              <c:strCache>
                <c:ptCount val="1"/>
                <c:pt idx="0">
                  <c:v>Tend to disagree</c:v>
                </c:pt>
              </c:strCache>
            </c:strRef>
          </c:tx>
          <c:spPr>
            <a:solidFill>
              <a:srgbClr val="FAC9A9"/>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Services_Demog'!$C$75:$M$75</c:f>
              <c:strCache>
                <c:ptCount val="11"/>
                <c:pt idx="0">
                  <c:v>Male (Base: 1053)</c:v>
                </c:pt>
                <c:pt idx="1">
                  <c:v>Children in household (Base: 618)</c:v>
                </c:pt>
                <c:pt idx="2">
                  <c:v>All Respondents (Base: 2588)</c:v>
                </c:pt>
                <c:pt idx="3">
                  <c:v>55+ (Base: 958)</c:v>
                </c:pt>
                <c:pt idx="4">
                  <c:v>Identify as disabled (Base: 314)</c:v>
                </c:pt>
                <c:pt idx="5">
                  <c:v>Southern Arc (Base: 716)</c:v>
                </c:pt>
                <c:pt idx="6">
                  <c:v>Welsh speaker (Base: 237)</c:v>
                </c:pt>
                <c:pt idx="7">
                  <c:v>LGBTQ+ (Base: 224)</c:v>
                </c:pt>
                <c:pt idx="8">
                  <c:v>Under 35 (Base: 409)</c:v>
                </c:pt>
                <c:pt idx="9">
                  <c:v>Ethnically Diverse (Base: 461)</c:v>
                </c:pt>
                <c:pt idx="10">
                  <c:v>Female (Base: 1045)</c:v>
                </c:pt>
              </c:strCache>
            </c:strRef>
          </c:cat>
          <c:val>
            <c:numRef>
              <c:f>'Delivering Services_Demog'!$C$78:$M$78</c:f>
              <c:numCache>
                <c:formatCode>0.0</c:formatCode>
                <c:ptCount val="11"/>
                <c:pt idx="0">
                  <c:v>15.289648622981955</c:v>
                </c:pt>
                <c:pt idx="1">
                  <c:v>11.650485436893204</c:v>
                </c:pt>
                <c:pt idx="2">
                  <c:v>12.210200927357032</c:v>
                </c:pt>
                <c:pt idx="3">
                  <c:v>11.899791231732777</c:v>
                </c:pt>
                <c:pt idx="4">
                  <c:v>9.5541401273885356</c:v>
                </c:pt>
                <c:pt idx="5">
                  <c:v>9.4972067039106136</c:v>
                </c:pt>
                <c:pt idx="6">
                  <c:v>8.4388185654008439</c:v>
                </c:pt>
                <c:pt idx="7">
                  <c:v>9.375</c:v>
                </c:pt>
                <c:pt idx="8">
                  <c:v>9.7799511002444994</c:v>
                </c:pt>
                <c:pt idx="9">
                  <c:v>8.4598698481561811</c:v>
                </c:pt>
                <c:pt idx="10">
                  <c:v>7.0813397129186608</c:v>
                </c:pt>
              </c:numCache>
            </c:numRef>
          </c:val>
          <c:extLst>
            <c:ext xmlns:c16="http://schemas.microsoft.com/office/drawing/2014/chart" uri="{C3380CC4-5D6E-409C-BE32-E72D297353CC}">
              <c16:uniqueId val="{00000002-0548-430B-B808-84B3DB6A31E8}"/>
            </c:ext>
          </c:extLst>
        </c:ser>
        <c:ser>
          <c:idx val="3"/>
          <c:order val="3"/>
          <c:tx>
            <c:strRef>
              <c:f>'Delivering Services_Demog'!$B$79</c:f>
              <c:strCache>
                <c:ptCount val="1"/>
                <c:pt idx="0">
                  <c:v>Strongly disagree</c:v>
                </c:pt>
              </c:strCache>
            </c:strRef>
          </c:tx>
          <c:spPr>
            <a:solidFill>
              <a:srgbClr val="ED6B2A"/>
            </a:solidFill>
            <a:ln>
              <a:solidFill>
                <a:sysClr val="windowText" lastClr="000000"/>
              </a:solidFill>
            </a:ln>
            <a:effectLst/>
          </c:spPr>
          <c:invertIfNegative val="0"/>
          <c:dLbls>
            <c:dLbl>
              <c:idx val="4"/>
              <c:delete val="1"/>
              <c:extLst>
                <c:ext xmlns:c15="http://schemas.microsoft.com/office/drawing/2012/chart" uri="{CE6537A1-D6FC-4f65-9D91-7224C49458BB}"/>
                <c:ext xmlns:c16="http://schemas.microsoft.com/office/drawing/2014/chart" uri="{C3380CC4-5D6E-409C-BE32-E72D297353CC}">
                  <c16:uniqueId val="{00000003-0548-430B-B808-84B3DB6A31E8}"/>
                </c:ext>
              </c:extLst>
            </c:dLbl>
            <c:dLbl>
              <c:idx val="5"/>
              <c:delete val="1"/>
              <c:extLst>
                <c:ext xmlns:c15="http://schemas.microsoft.com/office/drawing/2012/chart" uri="{CE6537A1-D6FC-4f65-9D91-7224C49458BB}"/>
                <c:ext xmlns:c16="http://schemas.microsoft.com/office/drawing/2014/chart" uri="{C3380CC4-5D6E-409C-BE32-E72D297353CC}">
                  <c16:uniqueId val="{00000004-0548-430B-B808-84B3DB6A31E8}"/>
                </c:ext>
              </c:extLst>
            </c:dLbl>
            <c:dLbl>
              <c:idx val="7"/>
              <c:delete val="1"/>
              <c:extLst>
                <c:ext xmlns:c15="http://schemas.microsoft.com/office/drawing/2012/chart" uri="{CE6537A1-D6FC-4f65-9D91-7224C49458BB}"/>
                <c:ext xmlns:c16="http://schemas.microsoft.com/office/drawing/2014/chart" uri="{C3380CC4-5D6E-409C-BE32-E72D297353CC}">
                  <c16:uniqueId val="{00000005-0548-430B-B808-84B3DB6A31E8}"/>
                </c:ext>
              </c:extLst>
            </c:dLbl>
            <c:dLbl>
              <c:idx val="8"/>
              <c:delete val="1"/>
              <c:extLst>
                <c:ext xmlns:c15="http://schemas.microsoft.com/office/drawing/2012/chart" uri="{CE6537A1-D6FC-4f65-9D91-7224C49458BB}"/>
                <c:ext xmlns:c16="http://schemas.microsoft.com/office/drawing/2014/chart" uri="{C3380CC4-5D6E-409C-BE32-E72D297353CC}">
                  <c16:uniqueId val="{00000006-0548-430B-B808-84B3DB6A31E8}"/>
                </c:ext>
              </c:extLst>
            </c:dLbl>
            <c:dLbl>
              <c:idx val="9"/>
              <c:delete val="1"/>
              <c:extLst>
                <c:ext xmlns:c15="http://schemas.microsoft.com/office/drawing/2012/chart" uri="{CE6537A1-D6FC-4f65-9D91-7224C49458BB}"/>
                <c:ext xmlns:c16="http://schemas.microsoft.com/office/drawing/2014/chart" uri="{C3380CC4-5D6E-409C-BE32-E72D297353CC}">
                  <c16:uniqueId val="{00000007-0548-430B-B808-84B3DB6A31E8}"/>
                </c:ext>
              </c:extLst>
            </c:dLbl>
            <c:dLbl>
              <c:idx val="10"/>
              <c:delete val="1"/>
              <c:extLst>
                <c:ext xmlns:c15="http://schemas.microsoft.com/office/drawing/2012/chart" uri="{CE6537A1-D6FC-4f65-9D91-7224C49458BB}"/>
                <c:ext xmlns:c16="http://schemas.microsoft.com/office/drawing/2014/chart" uri="{C3380CC4-5D6E-409C-BE32-E72D297353CC}">
                  <c16:uniqueId val="{00000008-0548-430B-B808-84B3DB6A31E8}"/>
                </c:ext>
              </c:extLst>
            </c:dLbl>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Services_Demog'!$C$75:$M$75</c:f>
              <c:strCache>
                <c:ptCount val="11"/>
                <c:pt idx="0">
                  <c:v>Male (Base: 1053)</c:v>
                </c:pt>
                <c:pt idx="1">
                  <c:v>Children in household (Base: 618)</c:v>
                </c:pt>
                <c:pt idx="2">
                  <c:v>All Respondents (Base: 2588)</c:v>
                </c:pt>
                <c:pt idx="3">
                  <c:v>55+ (Base: 958)</c:v>
                </c:pt>
                <c:pt idx="4">
                  <c:v>Identify as disabled (Base: 314)</c:v>
                </c:pt>
                <c:pt idx="5">
                  <c:v>Southern Arc (Base: 716)</c:v>
                </c:pt>
                <c:pt idx="6">
                  <c:v>Welsh speaker (Base: 237)</c:v>
                </c:pt>
                <c:pt idx="7">
                  <c:v>LGBTQ+ (Base: 224)</c:v>
                </c:pt>
                <c:pt idx="8">
                  <c:v>Under 35 (Base: 409)</c:v>
                </c:pt>
                <c:pt idx="9">
                  <c:v>Ethnically Diverse (Base: 461)</c:v>
                </c:pt>
                <c:pt idx="10">
                  <c:v>Female (Base: 1045)</c:v>
                </c:pt>
              </c:strCache>
            </c:strRef>
          </c:cat>
          <c:val>
            <c:numRef>
              <c:f>'Delivering Services_Demog'!$C$79:$M$79</c:f>
              <c:numCache>
                <c:formatCode>0.0</c:formatCode>
                <c:ptCount val="11"/>
                <c:pt idx="0">
                  <c:v>9.7815764482431149</c:v>
                </c:pt>
                <c:pt idx="1">
                  <c:v>7.4433656957928811</c:v>
                </c:pt>
                <c:pt idx="2">
                  <c:v>6.8392581143740347</c:v>
                </c:pt>
                <c:pt idx="3">
                  <c:v>5.5323590814196244</c:v>
                </c:pt>
                <c:pt idx="4">
                  <c:v>5.7324840764331215</c:v>
                </c:pt>
                <c:pt idx="5">
                  <c:v>5.4469273743016755</c:v>
                </c:pt>
                <c:pt idx="6">
                  <c:v>6.3291139240506329</c:v>
                </c:pt>
                <c:pt idx="7">
                  <c:v>4.4642857142857144</c:v>
                </c:pt>
                <c:pt idx="8">
                  <c:v>3.9119804400977993</c:v>
                </c:pt>
                <c:pt idx="9">
                  <c:v>3.4707158351409979</c:v>
                </c:pt>
                <c:pt idx="10">
                  <c:v>2.3923444976076556</c:v>
                </c:pt>
              </c:numCache>
            </c:numRef>
          </c:val>
          <c:extLst>
            <c:ext xmlns:c16="http://schemas.microsoft.com/office/drawing/2014/chart" uri="{C3380CC4-5D6E-409C-BE32-E72D297353CC}">
              <c16:uniqueId val="{00000009-0548-430B-B808-84B3DB6A31E8}"/>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'Delivering Services_Dep5th'!$B$44</c:f>
          <c:strCache>
            <c:ptCount val="1"/>
            <c:pt idx="0">
              <c:v>Do you agree the Council should provide this additional funding for Adult Services? Cardiff Residents by Deprivation Fifth</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'Delivering Services_Dep5th'!$B$47</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Services_Dep5th'!$I$46:$N$46</c:f>
              <c:strCache>
                <c:ptCount val="6"/>
                <c:pt idx="0">
                  <c:v>All Respondents (Base: 2588)</c:v>
                </c:pt>
                <c:pt idx="1">
                  <c:v>Least Deprived (Base: 444)</c:v>
                </c:pt>
                <c:pt idx="2">
                  <c:v>Next Least Deprived (Base: 381)</c:v>
                </c:pt>
                <c:pt idx="3">
                  <c:v>Middle (Base: 322)</c:v>
                </c:pt>
                <c:pt idx="4">
                  <c:v>Next Most Deprived (Base: 335)</c:v>
                </c:pt>
                <c:pt idx="5">
                  <c:v>Most Deprived (Base: 266)</c:v>
                </c:pt>
              </c:strCache>
            </c:strRef>
          </c:cat>
          <c:val>
            <c:numRef>
              <c:f>'Delivering Services_Dep5th'!$I$47:$N$47</c:f>
              <c:numCache>
                <c:formatCode>0.0</c:formatCode>
                <c:ptCount val="6"/>
                <c:pt idx="0">
                  <c:v>40.880989180834618</c:v>
                </c:pt>
                <c:pt idx="1">
                  <c:v>34.684684684684683</c:v>
                </c:pt>
                <c:pt idx="2">
                  <c:v>35.433070866141733</c:v>
                </c:pt>
                <c:pt idx="3">
                  <c:v>43.788819875776397</c:v>
                </c:pt>
                <c:pt idx="4">
                  <c:v>52.537313432835816</c:v>
                </c:pt>
                <c:pt idx="5">
                  <c:v>50.751879699248128</c:v>
                </c:pt>
              </c:numCache>
            </c:numRef>
          </c:val>
          <c:extLst>
            <c:ext xmlns:c16="http://schemas.microsoft.com/office/drawing/2014/chart" uri="{C3380CC4-5D6E-409C-BE32-E72D297353CC}">
              <c16:uniqueId val="{00000000-661F-43D9-BA37-0B7CF9C8729C}"/>
            </c:ext>
          </c:extLst>
        </c:ser>
        <c:ser>
          <c:idx val="1"/>
          <c:order val="1"/>
          <c:tx>
            <c:strRef>
              <c:f>'Delivering Services_Dep5th'!$B$48</c:f>
              <c:strCache>
                <c:ptCount val="1"/>
                <c:pt idx="0">
                  <c:v>Tend to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Services_Dep5th'!$I$46:$N$46</c:f>
              <c:strCache>
                <c:ptCount val="6"/>
                <c:pt idx="0">
                  <c:v>All Respondents (Base: 2588)</c:v>
                </c:pt>
                <c:pt idx="1">
                  <c:v>Least Deprived (Base: 444)</c:v>
                </c:pt>
                <c:pt idx="2">
                  <c:v>Next Least Deprived (Base: 381)</c:v>
                </c:pt>
                <c:pt idx="3">
                  <c:v>Middle (Base: 322)</c:v>
                </c:pt>
                <c:pt idx="4">
                  <c:v>Next Most Deprived (Base: 335)</c:v>
                </c:pt>
                <c:pt idx="5">
                  <c:v>Most Deprived (Base: 266)</c:v>
                </c:pt>
              </c:strCache>
            </c:strRef>
          </c:cat>
          <c:val>
            <c:numRef>
              <c:f>'Delivering Services_Dep5th'!$I$48:$N$48</c:f>
              <c:numCache>
                <c:formatCode>0.0</c:formatCode>
                <c:ptCount val="6"/>
                <c:pt idx="0">
                  <c:v>40.069551777434313</c:v>
                </c:pt>
                <c:pt idx="1">
                  <c:v>42.567567567567565</c:v>
                </c:pt>
                <c:pt idx="2">
                  <c:v>43.832020997375324</c:v>
                </c:pt>
                <c:pt idx="3">
                  <c:v>40.372670807453417</c:v>
                </c:pt>
                <c:pt idx="4">
                  <c:v>32.238805970149251</c:v>
                </c:pt>
                <c:pt idx="5">
                  <c:v>36.84210526315789</c:v>
                </c:pt>
              </c:numCache>
            </c:numRef>
          </c:val>
          <c:extLst>
            <c:ext xmlns:c16="http://schemas.microsoft.com/office/drawing/2014/chart" uri="{C3380CC4-5D6E-409C-BE32-E72D297353CC}">
              <c16:uniqueId val="{00000001-661F-43D9-BA37-0B7CF9C8729C}"/>
            </c:ext>
          </c:extLst>
        </c:ser>
        <c:ser>
          <c:idx val="2"/>
          <c:order val="2"/>
          <c:tx>
            <c:strRef>
              <c:f>'Delivering Services_Dep5th'!$B$49</c:f>
              <c:strCache>
                <c:ptCount val="1"/>
                <c:pt idx="0">
                  <c:v>Tend to disagree</c:v>
                </c:pt>
              </c:strCache>
            </c:strRef>
          </c:tx>
          <c:spPr>
            <a:solidFill>
              <a:srgbClr val="FAC9A9"/>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Services_Dep5th'!$I$46:$N$46</c:f>
              <c:strCache>
                <c:ptCount val="6"/>
                <c:pt idx="0">
                  <c:v>All Respondents (Base: 2588)</c:v>
                </c:pt>
                <c:pt idx="1">
                  <c:v>Least Deprived (Base: 444)</c:v>
                </c:pt>
                <c:pt idx="2">
                  <c:v>Next Least Deprived (Base: 381)</c:v>
                </c:pt>
                <c:pt idx="3">
                  <c:v>Middle (Base: 322)</c:v>
                </c:pt>
                <c:pt idx="4">
                  <c:v>Next Most Deprived (Base: 335)</c:v>
                </c:pt>
                <c:pt idx="5">
                  <c:v>Most Deprived (Base: 266)</c:v>
                </c:pt>
              </c:strCache>
            </c:strRef>
          </c:cat>
          <c:val>
            <c:numRef>
              <c:f>'Delivering Services_Dep5th'!$I$49:$N$49</c:f>
              <c:numCache>
                <c:formatCode>0.0</c:formatCode>
                <c:ptCount val="6"/>
                <c:pt idx="0">
                  <c:v>12.210200927357032</c:v>
                </c:pt>
                <c:pt idx="1">
                  <c:v>14.864864864864865</c:v>
                </c:pt>
                <c:pt idx="2">
                  <c:v>12.073490813648293</c:v>
                </c:pt>
                <c:pt idx="3">
                  <c:v>10.248447204968944</c:v>
                </c:pt>
                <c:pt idx="4">
                  <c:v>9.5522388059701502</c:v>
                </c:pt>
                <c:pt idx="5">
                  <c:v>9.7744360902255636</c:v>
                </c:pt>
              </c:numCache>
            </c:numRef>
          </c:val>
          <c:extLst>
            <c:ext xmlns:c16="http://schemas.microsoft.com/office/drawing/2014/chart" uri="{C3380CC4-5D6E-409C-BE32-E72D297353CC}">
              <c16:uniqueId val="{00000002-661F-43D9-BA37-0B7CF9C8729C}"/>
            </c:ext>
          </c:extLst>
        </c:ser>
        <c:ser>
          <c:idx val="3"/>
          <c:order val="3"/>
          <c:tx>
            <c:strRef>
              <c:f>'Delivering Services_Dep5th'!$B$50</c:f>
              <c:strCache>
                <c:ptCount val="1"/>
                <c:pt idx="0">
                  <c:v>Strongly disagree</c:v>
                </c:pt>
              </c:strCache>
            </c:strRef>
          </c:tx>
          <c:spPr>
            <a:solidFill>
              <a:srgbClr val="ED6B2A"/>
            </a:solidFill>
            <a:ln>
              <a:solidFill>
                <a:sysClr val="windowText" lastClr="000000"/>
              </a:solidFill>
            </a:ln>
            <a:effectLst/>
          </c:spPr>
          <c:invertIfNegative val="0"/>
          <c:dLbls>
            <c:dLbl>
              <c:idx val="3"/>
              <c:delete val="1"/>
              <c:extLst>
                <c:ext xmlns:c15="http://schemas.microsoft.com/office/drawing/2012/chart" uri="{CE6537A1-D6FC-4f65-9D91-7224C49458BB}"/>
                <c:ext xmlns:c16="http://schemas.microsoft.com/office/drawing/2014/chart" uri="{C3380CC4-5D6E-409C-BE32-E72D297353CC}">
                  <c16:uniqueId val="{00000003-661F-43D9-BA37-0B7CF9C8729C}"/>
                </c:ext>
              </c:extLst>
            </c:dLbl>
            <c:dLbl>
              <c:idx val="4"/>
              <c:delete val="1"/>
              <c:extLst>
                <c:ext xmlns:c15="http://schemas.microsoft.com/office/drawing/2012/chart" uri="{CE6537A1-D6FC-4f65-9D91-7224C49458BB}"/>
                <c:ext xmlns:c16="http://schemas.microsoft.com/office/drawing/2014/chart" uri="{C3380CC4-5D6E-409C-BE32-E72D297353CC}">
                  <c16:uniqueId val="{00000004-661F-43D9-BA37-0B7CF9C8729C}"/>
                </c:ext>
              </c:extLst>
            </c:dLbl>
            <c:dLbl>
              <c:idx val="5"/>
              <c:delete val="1"/>
              <c:extLst>
                <c:ext xmlns:c15="http://schemas.microsoft.com/office/drawing/2012/chart" uri="{CE6537A1-D6FC-4f65-9D91-7224C49458BB}"/>
                <c:ext xmlns:c16="http://schemas.microsoft.com/office/drawing/2014/chart" uri="{C3380CC4-5D6E-409C-BE32-E72D297353CC}">
                  <c16:uniqueId val="{00000005-661F-43D9-BA37-0B7CF9C8729C}"/>
                </c:ext>
              </c:extLst>
            </c:dLbl>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Services_Dep5th'!$I$46:$N$46</c:f>
              <c:strCache>
                <c:ptCount val="6"/>
                <c:pt idx="0">
                  <c:v>All Respondents (Base: 2588)</c:v>
                </c:pt>
                <c:pt idx="1">
                  <c:v>Least Deprived (Base: 444)</c:v>
                </c:pt>
                <c:pt idx="2">
                  <c:v>Next Least Deprived (Base: 381)</c:v>
                </c:pt>
                <c:pt idx="3">
                  <c:v>Middle (Base: 322)</c:v>
                </c:pt>
                <c:pt idx="4">
                  <c:v>Next Most Deprived (Base: 335)</c:v>
                </c:pt>
                <c:pt idx="5">
                  <c:v>Most Deprived (Base: 266)</c:v>
                </c:pt>
              </c:strCache>
            </c:strRef>
          </c:cat>
          <c:val>
            <c:numRef>
              <c:f>'Delivering Services_Dep5th'!$I$50:$N$50</c:f>
              <c:numCache>
                <c:formatCode>0.0</c:formatCode>
                <c:ptCount val="6"/>
                <c:pt idx="0">
                  <c:v>6.8392581143740347</c:v>
                </c:pt>
                <c:pt idx="1">
                  <c:v>7.8828828828828827</c:v>
                </c:pt>
                <c:pt idx="2">
                  <c:v>8.6614173228346463</c:v>
                </c:pt>
                <c:pt idx="3">
                  <c:v>5.5900621118012426</c:v>
                </c:pt>
                <c:pt idx="4">
                  <c:v>5.6716417910447765</c:v>
                </c:pt>
                <c:pt idx="5">
                  <c:v>2.6315789473684208</c:v>
                </c:pt>
              </c:numCache>
            </c:numRef>
          </c:val>
          <c:extLst>
            <c:ext xmlns:c16="http://schemas.microsoft.com/office/drawing/2014/chart" uri="{C3380CC4-5D6E-409C-BE32-E72D297353CC}">
              <c16:uniqueId val="{00000006-661F-43D9-BA37-0B7CF9C8729C}"/>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'Delivering Services'!$B$35</c:f>
          <c:strCache>
            <c:ptCount val="1"/>
            <c:pt idx="0">
              <c:v>Do you think the Council should spend more money on Adult Services to support adults and older people who need care? (Base: 115)</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'Delivering Services'!$B$37</c:f>
              <c:strCache>
                <c:ptCount val="1"/>
                <c:pt idx="0">
                  <c:v>I 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Services'!$D$36</c:f>
              <c:strCache>
                <c:ptCount val="1"/>
                <c:pt idx="0">
                  <c:v>%</c:v>
                </c:pt>
              </c:strCache>
            </c:strRef>
          </c:cat>
          <c:val>
            <c:numRef>
              <c:f>'Delivering Services'!$D$37</c:f>
              <c:numCache>
                <c:formatCode>0.0</c:formatCode>
                <c:ptCount val="1"/>
                <c:pt idx="0">
                  <c:v>40.869565217391305</c:v>
                </c:pt>
              </c:numCache>
            </c:numRef>
          </c:val>
          <c:extLst>
            <c:ext xmlns:c16="http://schemas.microsoft.com/office/drawing/2014/chart" uri="{C3380CC4-5D6E-409C-BE32-E72D297353CC}">
              <c16:uniqueId val="{00000000-2657-4AD7-A345-A1F8AC517F19}"/>
            </c:ext>
          </c:extLst>
        </c:ser>
        <c:ser>
          <c:idx val="1"/>
          <c:order val="1"/>
          <c:tx>
            <c:strRef>
              <c:f>'Delivering Services'!$B$38</c:f>
              <c:strCache>
                <c:ptCount val="1"/>
                <c:pt idx="0">
                  <c:v>I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Services'!$D$36</c:f>
              <c:strCache>
                <c:ptCount val="1"/>
                <c:pt idx="0">
                  <c:v>%</c:v>
                </c:pt>
              </c:strCache>
            </c:strRef>
          </c:cat>
          <c:val>
            <c:numRef>
              <c:f>'Delivering Services'!$D$38</c:f>
              <c:numCache>
                <c:formatCode>0.0</c:formatCode>
                <c:ptCount val="1"/>
                <c:pt idx="0">
                  <c:v>49.565217391304351</c:v>
                </c:pt>
              </c:numCache>
            </c:numRef>
          </c:val>
          <c:extLst>
            <c:ext xmlns:c16="http://schemas.microsoft.com/office/drawing/2014/chart" uri="{C3380CC4-5D6E-409C-BE32-E72D297353CC}">
              <c16:uniqueId val="{00000001-2657-4AD7-A345-A1F8AC517F19}"/>
            </c:ext>
          </c:extLst>
        </c:ser>
        <c:ser>
          <c:idx val="2"/>
          <c:order val="2"/>
          <c:tx>
            <c:strRef>
              <c:f>'Delivering Services'!$B$39</c:f>
              <c:strCache>
                <c:ptCount val="1"/>
                <c:pt idx="0">
                  <c:v>I disagree</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Services'!$D$36</c:f>
              <c:strCache>
                <c:ptCount val="1"/>
                <c:pt idx="0">
                  <c:v>%</c:v>
                </c:pt>
              </c:strCache>
            </c:strRef>
          </c:cat>
          <c:val>
            <c:numRef>
              <c:f>'Delivering Services'!$D$39</c:f>
              <c:numCache>
                <c:formatCode>0.0</c:formatCode>
                <c:ptCount val="1"/>
                <c:pt idx="0">
                  <c:v>7.8260869565217401</c:v>
                </c:pt>
              </c:numCache>
            </c:numRef>
          </c:val>
          <c:extLst>
            <c:ext xmlns:c16="http://schemas.microsoft.com/office/drawing/2014/chart" uri="{C3380CC4-5D6E-409C-BE32-E72D297353CC}">
              <c16:uniqueId val="{00000002-2657-4AD7-A345-A1F8AC517F19}"/>
            </c:ext>
          </c:extLst>
        </c:ser>
        <c:ser>
          <c:idx val="3"/>
          <c:order val="3"/>
          <c:tx>
            <c:strRef>
              <c:f>'Delivering Services'!$B$40</c:f>
              <c:strCache>
                <c:ptCount val="1"/>
                <c:pt idx="0">
                  <c:v>I strongly disagree</c:v>
                </c:pt>
              </c:strCache>
            </c:strRef>
          </c:tx>
          <c:spPr>
            <a:solidFill>
              <a:srgbClr val="ED6B2A"/>
            </a:solidFill>
            <a:ln>
              <a:solidFill>
                <a:sysClr val="windowText" lastClr="000000"/>
              </a:solidFill>
            </a:ln>
            <a:effectLst/>
          </c:spPr>
          <c:invertIfNegative val="0"/>
          <c:cat>
            <c:strRef>
              <c:f>'Delivering Services'!$D$36</c:f>
              <c:strCache>
                <c:ptCount val="1"/>
                <c:pt idx="0">
                  <c:v>%</c:v>
                </c:pt>
              </c:strCache>
            </c:strRef>
          </c:cat>
          <c:val>
            <c:numRef>
              <c:f>'Delivering Services'!$D$40</c:f>
              <c:numCache>
                <c:formatCode>0.0</c:formatCode>
                <c:ptCount val="1"/>
                <c:pt idx="0">
                  <c:v>1.7391304347826086</c:v>
                </c:pt>
              </c:numCache>
            </c:numRef>
          </c:val>
          <c:extLst>
            <c:ext xmlns:c16="http://schemas.microsoft.com/office/drawing/2014/chart" uri="{C3380CC4-5D6E-409C-BE32-E72D297353CC}">
              <c16:uniqueId val="{00000003-2657-4AD7-A345-A1F8AC517F19}"/>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1"/>
        <c:axPos val="l"/>
        <c:numFmt formatCode="General" sourceLinked="1"/>
        <c:majorTickMark val="none"/>
        <c:minorTickMark val="none"/>
        <c:tickLblPos val="nextTo"/>
        <c:crossAx val="1114094008"/>
        <c:crosses val="autoZero"/>
        <c:auto val="1"/>
        <c:lblAlgn val="ctr"/>
        <c:lblOffset val="100"/>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'Delivering Services'!$B$69</c:f>
          <c:strCache>
            <c:ptCount val="1"/>
            <c:pt idx="0">
              <c:v>Do you support the increased use of technology for delivering services? (Base: 2679)</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'Delivering Services'!$B$71</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Services'!$D$70</c:f>
              <c:strCache>
                <c:ptCount val="1"/>
                <c:pt idx="0">
                  <c:v>%</c:v>
                </c:pt>
              </c:strCache>
            </c:strRef>
          </c:cat>
          <c:val>
            <c:numRef>
              <c:f>'Delivering Services'!$D$71</c:f>
              <c:numCache>
                <c:formatCode>0.0</c:formatCode>
                <c:ptCount val="1"/>
                <c:pt idx="0">
                  <c:v>45.614035087719294</c:v>
                </c:pt>
              </c:numCache>
            </c:numRef>
          </c:val>
          <c:extLst>
            <c:ext xmlns:c16="http://schemas.microsoft.com/office/drawing/2014/chart" uri="{C3380CC4-5D6E-409C-BE32-E72D297353CC}">
              <c16:uniqueId val="{00000000-949B-4ED2-896D-1A9A4B915DBC}"/>
            </c:ext>
          </c:extLst>
        </c:ser>
        <c:ser>
          <c:idx val="1"/>
          <c:order val="1"/>
          <c:tx>
            <c:strRef>
              <c:f>'Delivering Services'!$B$72</c:f>
              <c:strCache>
                <c:ptCount val="1"/>
                <c:pt idx="0">
                  <c:v>Tend to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Services'!$D$70</c:f>
              <c:strCache>
                <c:ptCount val="1"/>
                <c:pt idx="0">
                  <c:v>%</c:v>
                </c:pt>
              </c:strCache>
            </c:strRef>
          </c:cat>
          <c:val>
            <c:numRef>
              <c:f>'Delivering Services'!$D$72</c:f>
              <c:numCache>
                <c:formatCode>0.0</c:formatCode>
                <c:ptCount val="1"/>
                <c:pt idx="0">
                  <c:v>35.05039193729003</c:v>
                </c:pt>
              </c:numCache>
            </c:numRef>
          </c:val>
          <c:extLst>
            <c:ext xmlns:c16="http://schemas.microsoft.com/office/drawing/2014/chart" uri="{C3380CC4-5D6E-409C-BE32-E72D297353CC}">
              <c16:uniqueId val="{00000001-949B-4ED2-896D-1A9A4B915DBC}"/>
            </c:ext>
          </c:extLst>
        </c:ser>
        <c:ser>
          <c:idx val="2"/>
          <c:order val="2"/>
          <c:tx>
            <c:strRef>
              <c:f>'Delivering Services'!$B$73</c:f>
              <c:strCache>
                <c:ptCount val="1"/>
                <c:pt idx="0">
                  <c:v>Tend to disagree</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Services'!$D$70</c:f>
              <c:strCache>
                <c:ptCount val="1"/>
                <c:pt idx="0">
                  <c:v>%</c:v>
                </c:pt>
              </c:strCache>
            </c:strRef>
          </c:cat>
          <c:val>
            <c:numRef>
              <c:f>'Delivering Services'!$D$73</c:f>
              <c:numCache>
                <c:formatCode>0.0</c:formatCode>
                <c:ptCount val="1"/>
                <c:pt idx="0">
                  <c:v>12.467338559163867</c:v>
                </c:pt>
              </c:numCache>
            </c:numRef>
          </c:val>
          <c:extLst>
            <c:ext xmlns:c16="http://schemas.microsoft.com/office/drawing/2014/chart" uri="{C3380CC4-5D6E-409C-BE32-E72D297353CC}">
              <c16:uniqueId val="{00000002-949B-4ED2-896D-1A9A4B915DBC}"/>
            </c:ext>
          </c:extLst>
        </c:ser>
        <c:ser>
          <c:idx val="3"/>
          <c:order val="3"/>
          <c:tx>
            <c:strRef>
              <c:f>'Delivering Services'!$B$74</c:f>
              <c:strCache>
                <c:ptCount val="1"/>
                <c:pt idx="0">
                  <c:v>Strongly disagree</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Services'!$D$70</c:f>
              <c:strCache>
                <c:ptCount val="1"/>
                <c:pt idx="0">
                  <c:v>%</c:v>
                </c:pt>
              </c:strCache>
            </c:strRef>
          </c:cat>
          <c:val>
            <c:numRef>
              <c:f>'Delivering Services'!$D$74</c:f>
              <c:numCache>
                <c:formatCode>0.0</c:formatCode>
                <c:ptCount val="1"/>
                <c:pt idx="0">
                  <c:v>6.8682344158268016</c:v>
                </c:pt>
              </c:numCache>
            </c:numRef>
          </c:val>
          <c:extLst>
            <c:ext xmlns:c16="http://schemas.microsoft.com/office/drawing/2014/chart" uri="{C3380CC4-5D6E-409C-BE32-E72D297353CC}">
              <c16:uniqueId val="{00000003-949B-4ED2-896D-1A9A4B915DBC}"/>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1"/>
        <c:axPos val="l"/>
        <c:numFmt formatCode="General" sourceLinked="1"/>
        <c:majorTickMark val="none"/>
        <c:minorTickMark val="none"/>
        <c:tickLblPos val="nextTo"/>
        <c:crossAx val="1114094008"/>
        <c:crosses val="autoZero"/>
        <c:auto val="1"/>
        <c:lblAlgn val="ctr"/>
        <c:lblOffset val="100"/>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'Delivering Services_Demog'!$B$124</c:f>
          <c:strCache>
            <c:ptCount val="1"/>
            <c:pt idx="0">
              <c:v>Do you support the increased use of technology for delivering services?</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'Delivering Services_Demog'!$B$136</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Services_Demog'!$C$135:$M$135</c:f>
              <c:strCache>
                <c:ptCount val="11"/>
                <c:pt idx="0">
                  <c:v>Identify as disabled (Base: 314)</c:v>
                </c:pt>
                <c:pt idx="1">
                  <c:v>55+ (Base: 1029)</c:v>
                </c:pt>
                <c:pt idx="2">
                  <c:v>Female (Base: 1085)</c:v>
                </c:pt>
                <c:pt idx="3">
                  <c:v>All Respondents (Base: 2679)</c:v>
                </c:pt>
                <c:pt idx="4">
                  <c:v>Southern Arc (Base: 776)</c:v>
                </c:pt>
                <c:pt idx="5">
                  <c:v>Ethnically Diverse (Base: 473)</c:v>
                </c:pt>
                <c:pt idx="6">
                  <c:v>Welsh speaker (Base: 253)</c:v>
                </c:pt>
                <c:pt idx="7">
                  <c:v>Children in household (Base: 657)</c:v>
                </c:pt>
                <c:pt idx="8">
                  <c:v>Under 35 (Base: 430)</c:v>
                </c:pt>
                <c:pt idx="9">
                  <c:v>LGBTQ+ (Base: 231)</c:v>
                </c:pt>
                <c:pt idx="10">
                  <c:v>Male (Base: 1167)</c:v>
                </c:pt>
              </c:strCache>
            </c:strRef>
          </c:cat>
          <c:val>
            <c:numRef>
              <c:f>'Delivering Services_Demog'!$C$136:$M$136</c:f>
              <c:numCache>
                <c:formatCode>0.0</c:formatCode>
                <c:ptCount val="11"/>
                <c:pt idx="0">
                  <c:v>34.71337579617834</c:v>
                </c:pt>
                <c:pt idx="1">
                  <c:v>39.552964042759967</c:v>
                </c:pt>
                <c:pt idx="2">
                  <c:v>42.119815668202762</c:v>
                </c:pt>
                <c:pt idx="3">
                  <c:v>45.614035087719294</c:v>
                </c:pt>
                <c:pt idx="4">
                  <c:v>50.257731958762889</c:v>
                </c:pt>
                <c:pt idx="5">
                  <c:v>47.145877378435522</c:v>
                </c:pt>
                <c:pt idx="6">
                  <c:v>49.802371541501977</c:v>
                </c:pt>
                <c:pt idx="7">
                  <c:v>51.141552511415526</c:v>
                </c:pt>
                <c:pt idx="8">
                  <c:v>54.418604651162795</c:v>
                </c:pt>
                <c:pt idx="9">
                  <c:v>48.051948051948052</c:v>
                </c:pt>
                <c:pt idx="10">
                  <c:v>52.784918594687234</c:v>
                </c:pt>
              </c:numCache>
            </c:numRef>
          </c:val>
          <c:extLst>
            <c:ext xmlns:c16="http://schemas.microsoft.com/office/drawing/2014/chart" uri="{C3380CC4-5D6E-409C-BE32-E72D297353CC}">
              <c16:uniqueId val="{00000000-FEEC-426D-B307-5A866D4D09AA}"/>
            </c:ext>
          </c:extLst>
        </c:ser>
        <c:ser>
          <c:idx val="1"/>
          <c:order val="1"/>
          <c:tx>
            <c:strRef>
              <c:f>'Delivering Services_Demog'!$B$137</c:f>
              <c:strCache>
                <c:ptCount val="1"/>
                <c:pt idx="0">
                  <c:v>Tend to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Services_Demog'!$C$135:$M$135</c:f>
              <c:strCache>
                <c:ptCount val="11"/>
                <c:pt idx="0">
                  <c:v>Identify as disabled (Base: 314)</c:v>
                </c:pt>
                <c:pt idx="1">
                  <c:v>55+ (Base: 1029)</c:v>
                </c:pt>
                <c:pt idx="2">
                  <c:v>Female (Base: 1085)</c:v>
                </c:pt>
                <c:pt idx="3">
                  <c:v>All Respondents (Base: 2679)</c:v>
                </c:pt>
                <c:pt idx="4">
                  <c:v>Southern Arc (Base: 776)</c:v>
                </c:pt>
                <c:pt idx="5">
                  <c:v>Ethnically Diverse (Base: 473)</c:v>
                </c:pt>
                <c:pt idx="6">
                  <c:v>Welsh speaker (Base: 253)</c:v>
                </c:pt>
                <c:pt idx="7">
                  <c:v>Children in household (Base: 657)</c:v>
                </c:pt>
                <c:pt idx="8">
                  <c:v>Under 35 (Base: 430)</c:v>
                </c:pt>
                <c:pt idx="9">
                  <c:v>LGBTQ+ (Base: 231)</c:v>
                </c:pt>
                <c:pt idx="10">
                  <c:v>Male (Base: 1167)</c:v>
                </c:pt>
              </c:strCache>
            </c:strRef>
          </c:cat>
          <c:val>
            <c:numRef>
              <c:f>'Delivering Services_Demog'!$C$137:$M$137</c:f>
              <c:numCache>
                <c:formatCode>0.0</c:formatCode>
                <c:ptCount val="11"/>
                <c:pt idx="0">
                  <c:v>38.853503184713375</c:v>
                </c:pt>
                <c:pt idx="1">
                  <c:v>38.775510204081634</c:v>
                </c:pt>
                <c:pt idx="2">
                  <c:v>37.788018433179722</c:v>
                </c:pt>
                <c:pt idx="3">
                  <c:v>35.05039193729003</c:v>
                </c:pt>
                <c:pt idx="4">
                  <c:v>30.541237113402065</c:v>
                </c:pt>
                <c:pt idx="5">
                  <c:v>34.249471458773783</c:v>
                </c:pt>
                <c:pt idx="6">
                  <c:v>33.201581027667984</c:v>
                </c:pt>
                <c:pt idx="7">
                  <c:v>32.267884322678839</c:v>
                </c:pt>
                <c:pt idx="8">
                  <c:v>29.069767441860467</c:v>
                </c:pt>
                <c:pt idx="9">
                  <c:v>35.930735930735928</c:v>
                </c:pt>
                <c:pt idx="10">
                  <c:v>31.362467866323907</c:v>
                </c:pt>
              </c:numCache>
            </c:numRef>
          </c:val>
          <c:extLst>
            <c:ext xmlns:c16="http://schemas.microsoft.com/office/drawing/2014/chart" uri="{C3380CC4-5D6E-409C-BE32-E72D297353CC}">
              <c16:uniqueId val="{00000001-FEEC-426D-B307-5A866D4D09AA}"/>
            </c:ext>
          </c:extLst>
        </c:ser>
        <c:ser>
          <c:idx val="2"/>
          <c:order val="2"/>
          <c:tx>
            <c:strRef>
              <c:f>'Delivering Services_Demog'!$B$138</c:f>
              <c:strCache>
                <c:ptCount val="1"/>
                <c:pt idx="0">
                  <c:v>Tend to disagree</c:v>
                </c:pt>
              </c:strCache>
            </c:strRef>
          </c:tx>
          <c:spPr>
            <a:solidFill>
              <a:srgbClr val="FAC9A9"/>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Services_Demog'!$C$135:$M$135</c:f>
              <c:strCache>
                <c:ptCount val="11"/>
                <c:pt idx="0">
                  <c:v>Identify as disabled (Base: 314)</c:v>
                </c:pt>
                <c:pt idx="1">
                  <c:v>55+ (Base: 1029)</c:v>
                </c:pt>
                <c:pt idx="2">
                  <c:v>Female (Base: 1085)</c:v>
                </c:pt>
                <c:pt idx="3">
                  <c:v>All Respondents (Base: 2679)</c:v>
                </c:pt>
                <c:pt idx="4">
                  <c:v>Southern Arc (Base: 776)</c:v>
                </c:pt>
                <c:pt idx="5">
                  <c:v>Ethnically Diverse (Base: 473)</c:v>
                </c:pt>
                <c:pt idx="6">
                  <c:v>Welsh speaker (Base: 253)</c:v>
                </c:pt>
                <c:pt idx="7">
                  <c:v>Children in household (Base: 657)</c:v>
                </c:pt>
                <c:pt idx="8">
                  <c:v>Under 35 (Base: 430)</c:v>
                </c:pt>
                <c:pt idx="9">
                  <c:v>LGBTQ+ (Base: 231)</c:v>
                </c:pt>
                <c:pt idx="10">
                  <c:v>Male (Base: 1167)</c:v>
                </c:pt>
              </c:strCache>
            </c:strRef>
          </c:cat>
          <c:val>
            <c:numRef>
              <c:f>'Delivering Services_Demog'!$C$138:$M$138</c:f>
              <c:numCache>
                <c:formatCode>0.0</c:formatCode>
                <c:ptCount val="11"/>
                <c:pt idx="0">
                  <c:v>15.286624203821656</c:v>
                </c:pt>
                <c:pt idx="1">
                  <c:v>14.965986394557824</c:v>
                </c:pt>
                <c:pt idx="2">
                  <c:v>14.101382488479263</c:v>
                </c:pt>
                <c:pt idx="3">
                  <c:v>12.467338559163867</c:v>
                </c:pt>
                <c:pt idx="4">
                  <c:v>12.242268041237113</c:v>
                </c:pt>
                <c:pt idx="5">
                  <c:v>14.376321353065538</c:v>
                </c:pt>
                <c:pt idx="6">
                  <c:v>11.462450592885375</c:v>
                </c:pt>
                <c:pt idx="7">
                  <c:v>10.350076103500761</c:v>
                </c:pt>
                <c:pt idx="8">
                  <c:v>11.86046511627907</c:v>
                </c:pt>
                <c:pt idx="9">
                  <c:v>11.255411255411255</c:v>
                </c:pt>
                <c:pt idx="10">
                  <c:v>10.454155955441301</c:v>
                </c:pt>
              </c:numCache>
            </c:numRef>
          </c:val>
          <c:extLst>
            <c:ext xmlns:c16="http://schemas.microsoft.com/office/drawing/2014/chart" uri="{C3380CC4-5D6E-409C-BE32-E72D297353CC}">
              <c16:uniqueId val="{00000002-FEEC-426D-B307-5A866D4D09AA}"/>
            </c:ext>
          </c:extLst>
        </c:ser>
        <c:ser>
          <c:idx val="3"/>
          <c:order val="3"/>
          <c:tx>
            <c:strRef>
              <c:f>'Delivering Services_Demog'!$B$139</c:f>
              <c:strCache>
                <c:ptCount val="1"/>
                <c:pt idx="0">
                  <c:v>Strongly disagree</c:v>
                </c:pt>
              </c:strCache>
            </c:strRef>
          </c:tx>
          <c:spPr>
            <a:solidFill>
              <a:srgbClr val="ED6B2A"/>
            </a:solidFill>
            <a:ln>
              <a:solidFill>
                <a:sysClr val="windowText" lastClr="000000"/>
              </a:solidFill>
            </a:ln>
            <a:effectLst/>
          </c:spPr>
          <c:invertIfNegative val="0"/>
          <c:dLbls>
            <c:dLbl>
              <c:idx val="5"/>
              <c:delete val="1"/>
              <c:extLst>
                <c:ext xmlns:c15="http://schemas.microsoft.com/office/drawing/2012/chart" uri="{CE6537A1-D6FC-4f65-9D91-7224C49458BB}"/>
                <c:ext xmlns:c16="http://schemas.microsoft.com/office/drawing/2014/chart" uri="{C3380CC4-5D6E-409C-BE32-E72D297353CC}">
                  <c16:uniqueId val="{00000003-FEEC-426D-B307-5A866D4D09AA}"/>
                </c:ext>
              </c:extLst>
            </c:dLbl>
            <c:dLbl>
              <c:idx val="6"/>
              <c:delete val="1"/>
              <c:extLst>
                <c:ext xmlns:c15="http://schemas.microsoft.com/office/drawing/2012/chart" uri="{CE6537A1-D6FC-4f65-9D91-7224C49458BB}"/>
                <c:ext xmlns:c16="http://schemas.microsoft.com/office/drawing/2014/chart" uri="{C3380CC4-5D6E-409C-BE32-E72D297353CC}">
                  <c16:uniqueId val="{00000004-FEEC-426D-B307-5A866D4D09AA}"/>
                </c:ext>
              </c:extLst>
            </c:dLbl>
            <c:dLbl>
              <c:idx val="8"/>
              <c:delete val="1"/>
              <c:extLst>
                <c:ext xmlns:c15="http://schemas.microsoft.com/office/drawing/2012/chart" uri="{CE6537A1-D6FC-4f65-9D91-7224C49458BB}"/>
                <c:ext xmlns:c16="http://schemas.microsoft.com/office/drawing/2014/chart" uri="{C3380CC4-5D6E-409C-BE32-E72D297353CC}">
                  <c16:uniqueId val="{00000005-FEEC-426D-B307-5A866D4D09AA}"/>
                </c:ext>
              </c:extLst>
            </c:dLbl>
            <c:dLbl>
              <c:idx val="9"/>
              <c:delete val="1"/>
              <c:extLst>
                <c:ext xmlns:c15="http://schemas.microsoft.com/office/drawing/2012/chart" uri="{CE6537A1-D6FC-4f65-9D91-7224C49458BB}"/>
                <c:ext xmlns:c16="http://schemas.microsoft.com/office/drawing/2014/chart" uri="{C3380CC4-5D6E-409C-BE32-E72D297353CC}">
                  <c16:uniqueId val="{00000006-FEEC-426D-B307-5A866D4D09AA}"/>
                </c:ext>
              </c:extLst>
            </c:dLbl>
            <c:dLbl>
              <c:idx val="10"/>
              <c:delete val="1"/>
              <c:extLst>
                <c:ext xmlns:c15="http://schemas.microsoft.com/office/drawing/2012/chart" uri="{CE6537A1-D6FC-4f65-9D91-7224C49458BB}"/>
                <c:ext xmlns:c16="http://schemas.microsoft.com/office/drawing/2014/chart" uri="{C3380CC4-5D6E-409C-BE32-E72D297353CC}">
                  <c16:uniqueId val="{00000007-FEEC-426D-B307-5A866D4D09AA}"/>
                </c:ext>
              </c:extLst>
            </c:dLbl>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Services_Demog'!$C$135:$M$135</c:f>
              <c:strCache>
                <c:ptCount val="11"/>
                <c:pt idx="0">
                  <c:v>Identify as disabled (Base: 314)</c:v>
                </c:pt>
                <c:pt idx="1">
                  <c:v>55+ (Base: 1029)</c:v>
                </c:pt>
                <c:pt idx="2">
                  <c:v>Female (Base: 1085)</c:v>
                </c:pt>
                <c:pt idx="3">
                  <c:v>All Respondents (Base: 2679)</c:v>
                </c:pt>
                <c:pt idx="4">
                  <c:v>Southern Arc (Base: 776)</c:v>
                </c:pt>
                <c:pt idx="5">
                  <c:v>Ethnically Diverse (Base: 473)</c:v>
                </c:pt>
                <c:pt idx="6">
                  <c:v>Welsh speaker (Base: 253)</c:v>
                </c:pt>
                <c:pt idx="7">
                  <c:v>Children in household (Base: 657)</c:v>
                </c:pt>
                <c:pt idx="8">
                  <c:v>Under 35 (Base: 430)</c:v>
                </c:pt>
                <c:pt idx="9">
                  <c:v>LGBTQ+ (Base: 231)</c:v>
                </c:pt>
                <c:pt idx="10">
                  <c:v>Male (Base: 1167)</c:v>
                </c:pt>
              </c:strCache>
            </c:strRef>
          </c:cat>
          <c:val>
            <c:numRef>
              <c:f>'Delivering Services_Demog'!$C$139:$M$139</c:f>
              <c:numCache>
                <c:formatCode>0.0</c:formatCode>
                <c:ptCount val="11"/>
                <c:pt idx="0">
                  <c:v>11.146496815286625</c:v>
                </c:pt>
                <c:pt idx="1">
                  <c:v>6.7055393586005829</c:v>
                </c:pt>
                <c:pt idx="2">
                  <c:v>5.9907834101382482</c:v>
                </c:pt>
                <c:pt idx="3">
                  <c:v>6.8682344158268016</c:v>
                </c:pt>
                <c:pt idx="4">
                  <c:v>6.9587628865979383</c:v>
                </c:pt>
                <c:pt idx="5">
                  <c:v>4.2283298097251585</c:v>
                </c:pt>
                <c:pt idx="6">
                  <c:v>5.5335968379446641</c:v>
                </c:pt>
                <c:pt idx="7">
                  <c:v>6.2404870624048705</c:v>
                </c:pt>
                <c:pt idx="8">
                  <c:v>4.6511627906976747</c:v>
                </c:pt>
                <c:pt idx="9">
                  <c:v>4.7619047619047619</c:v>
                </c:pt>
                <c:pt idx="10">
                  <c:v>5.3984575835475574</c:v>
                </c:pt>
              </c:numCache>
            </c:numRef>
          </c:val>
          <c:extLst>
            <c:ext xmlns:c16="http://schemas.microsoft.com/office/drawing/2014/chart" uri="{C3380CC4-5D6E-409C-BE32-E72D297353CC}">
              <c16:uniqueId val="{00000008-FEEC-426D-B307-5A866D4D09AA}"/>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'Delivering Services_Dep5th'!$B$86</c:f>
          <c:strCache>
            <c:ptCount val="1"/>
            <c:pt idx="0">
              <c:v>Do you support the increased use of technology for delivering services? Cardiff Residents by Deprivation Fifth</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'Delivering Services_Dep5th'!$B$89</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Services_Dep5th'!$I$88:$N$88</c:f>
              <c:strCache>
                <c:ptCount val="6"/>
                <c:pt idx="0">
                  <c:v>All Respondents (Base: 2679)</c:v>
                </c:pt>
                <c:pt idx="1">
                  <c:v>Least Deprived (Base: 471)</c:v>
                </c:pt>
                <c:pt idx="2">
                  <c:v>Next Least Deprived (Base: 412)</c:v>
                </c:pt>
                <c:pt idx="3">
                  <c:v>Middle (Base: 340)</c:v>
                </c:pt>
                <c:pt idx="4">
                  <c:v>Next Most Deprived (Base: 367)</c:v>
                </c:pt>
                <c:pt idx="5">
                  <c:v>Most Deprived (Base: 277)</c:v>
                </c:pt>
              </c:strCache>
            </c:strRef>
          </c:cat>
          <c:val>
            <c:numRef>
              <c:f>'Delivering Services_Dep5th'!$I$89:$N$89</c:f>
              <c:numCache>
                <c:formatCode>0.0</c:formatCode>
                <c:ptCount val="6"/>
                <c:pt idx="0">
                  <c:v>45.614035087719294</c:v>
                </c:pt>
                <c:pt idx="1">
                  <c:v>48.195329087048833</c:v>
                </c:pt>
                <c:pt idx="2">
                  <c:v>47.33009708737864</c:v>
                </c:pt>
                <c:pt idx="3">
                  <c:v>45.882352941176471</c:v>
                </c:pt>
                <c:pt idx="4">
                  <c:v>50.136239782016347</c:v>
                </c:pt>
                <c:pt idx="5">
                  <c:v>48.375451263537904</c:v>
                </c:pt>
              </c:numCache>
            </c:numRef>
          </c:val>
          <c:extLst>
            <c:ext xmlns:c16="http://schemas.microsoft.com/office/drawing/2014/chart" uri="{C3380CC4-5D6E-409C-BE32-E72D297353CC}">
              <c16:uniqueId val="{00000000-B4E4-423E-BFDA-155E45F585DC}"/>
            </c:ext>
          </c:extLst>
        </c:ser>
        <c:ser>
          <c:idx val="1"/>
          <c:order val="1"/>
          <c:tx>
            <c:strRef>
              <c:f>'Delivering Services_Dep5th'!$B$90</c:f>
              <c:strCache>
                <c:ptCount val="1"/>
                <c:pt idx="0">
                  <c:v>Tend to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Services_Dep5th'!$I$88:$N$88</c:f>
              <c:strCache>
                <c:ptCount val="6"/>
                <c:pt idx="0">
                  <c:v>All Respondents (Base: 2679)</c:v>
                </c:pt>
                <c:pt idx="1">
                  <c:v>Least Deprived (Base: 471)</c:v>
                </c:pt>
                <c:pt idx="2">
                  <c:v>Next Least Deprived (Base: 412)</c:v>
                </c:pt>
                <c:pt idx="3">
                  <c:v>Middle (Base: 340)</c:v>
                </c:pt>
                <c:pt idx="4">
                  <c:v>Next Most Deprived (Base: 367)</c:v>
                </c:pt>
                <c:pt idx="5">
                  <c:v>Most Deprived (Base: 277)</c:v>
                </c:pt>
              </c:strCache>
            </c:strRef>
          </c:cat>
          <c:val>
            <c:numRef>
              <c:f>'Delivering Services_Dep5th'!$I$90:$N$90</c:f>
              <c:numCache>
                <c:formatCode>0.0</c:formatCode>
                <c:ptCount val="6"/>
                <c:pt idx="0">
                  <c:v>35.05039193729003</c:v>
                </c:pt>
                <c:pt idx="1">
                  <c:v>34.607218683651801</c:v>
                </c:pt>
                <c:pt idx="2">
                  <c:v>35.679611650485441</c:v>
                </c:pt>
                <c:pt idx="3">
                  <c:v>35.588235294117645</c:v>
                </c:pt>
                <c:pt idx="4">
                  <c:v>29.427792915531338</c:v>
                </c:pt>
                <c:pt idx="5">
                  <c:v>32.129963898916969</c:v>
                </c:pt>
              </c:numCache>
            </c:numRef>
          </c:val>
          <c:extLst>
            <c:ext xmlns:c16="http://schemas.microsoft.com/office/drawing/2014/chart" uri="{C3380CC4-5D6E-409C-BE32-E72D297353CC}">
              <c16:uniqueId val="{00000001-B4E4-423E-BFDA-155E45F585DC}"/>
            </c:ext>
          </c:extLst>
        </c:ser>
        <c:ser>
          <c:idx val="2"/>
          <c:order val="2"/>
          <c:tx>
            <c:strRef>
              <c:f>'Delivering Services_Dep5th'!$B$91</c:f>
              <c:strCache>
                <c:ptCount val="1"/>
                <c:pt idx="0">
                  <c:v>Tend to disagree</c:v>
                </c:pt>
              </c:strCache>
            </c:strRef>
          </c:tx>
          <c:spPr>
            <a:solidFill>
              <a:srgbClr val="FAC9A9"/>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Services_Dep5th'!$I$88:$N$88</c:f>
              <c:strCache>
                <c:ptCount val="6"/>
                <c:pt idx="0">
                  <c:v>All Respondents (Base: 2679)</c:v>
                </c:pt>
                <c:pt idx="1">
                  <c:v>Least Deprived (Base: 471)</c:v>
                </c:pt>
                <c:pt idx="2">
                  <c:v>Next Least Deprived (Base: 412)</c:v>
                </c:pt>
                <c:pt idx="3">
                  <c:v>Middle (Base: 340)</c:v>
                </c:pt>
                <c:pt idx="4">
                  <c:v>Next Most Deprived (Base: 367)</c:v>
                </c:pt>
                <c:pt idx="5">
                  <c:v>Most Deprived (Base: 277)</c:v>
                </c:pt>
              </c:strCache>
            </c:strRef>
          </c:cat>
          <c:val>
            <c:numRef>
              <c:f>'Delivering Services_Dep5th'!$I$91:$N$91</c:f>
              <c:numCache>
                <c:formatCode>0.0</c:formatCode>
                <c:ptCount val="6"/>
                <c:pt idx="0">
                  <c:v>12.467338559163867</c:v>
                </c:pt>
                <c:pt idx="1">
                  <c:v>11.8895966029724</c:v>
                </c:pt>
                <c:pt idx="2">
                  <c:v>11.165048543689322</c:v>
                </c:pt>
                <c:pt idx="3">
                  <c:v>12.941176470588237</c:v>
                </c:pt>
                <c:pt idx="4">
                  <c:v>12.806539509536785</c:v>
                </c:pt>
                <c:pt idx="5">
                  <c:v>12.274368231046932</c:v>
                </c:pt>
              </c:numCache>
            </c:numRef>
          </c:val>
          <c:extLst>
            <c:ext xmlns:c16="http://schemas.microsoft.com/office/drawing/2014/chart" uri="{C3380CC4-5D6E-409C-BE32-E72D297353CC}">
              <c16:uniqueId val="{00000002-B4E4-423E-BFDA-155E45F585DC}"/>
            </c:ext>
          </c:extLst>
        </c:ser>
        <c:ser>
          <c:idx val="3"/>
          <c:order val="3"/>
          <c:tx>
            <c:strRef>
              <c:f>'Delivering Services_Dep5th'!$B$92</c:f>
              <c:strCache>
                <c:ptCount val="1"/>
                <c:pt idx="0">
                  <c:v>Strongly disagree</c:v>
                </c:pt>
              </c:strCache>
            </c:strRef>
          </c:tx>
          <c:spPr>
            <a:solidFill>
              <a:srgbClr val="ED6B2A"/>
            </a:solidFill>
            <a:ln>
              <a:solidFill>
                <a:sysClr val="windowText" lastClr="000000"/>
              </a:solid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6-B4E4-423E-BFDA-155E45F585DC}"/>
                </c:ext>
              </c:extLst>
            </c:dLbl>
            <c:dLbl>
              <c:idx val="2"/>
              <c:delete val="1"/>
              <c:extLst>
                <c:ext xmlns:c15="http://schemas.microsoft.com/office/drawing/2012/chart" uri="{CE6537A1-D6FC-4f65-9D91-7224C49458BB}"/>
                <c:ext xmlns:c16="http://schemas.microsoft.com/office/drawing/2014/chart" uri="{C3380CC4-5D6E-409C-BE32-E72D297353CC}">
                  <c16:uniqueId val="{00000005-B4E4-423E-BFDA-155E45F585DC}"/>
                </c:ext>
              </c:extLst>
            </c:dLbl>
            <c:dLbl>
              <c:idx val="3"/>
              <c:delete val="1"/>
              <c:extLst>
                <c:ext xmlns:c15="http://schemas.microsoft.com/office/drawing/2012/chart" uri="{CE6537A1-D6FC-4f65-9D91-7224C49458BB}"/>
                <c:ext xmlns:c16="http://schemas.microsoft.com/office/drawing/2014/chart" uri="{C3380CC4-5D6E-409C-BE32-E72D297353CC}">
                  <c16:uniqueId val="{00000004-B4E4-423E-BFDA-155E45F585DC}"/>
                </c:ext>
              </c:extLst>
            </c:dLbl>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Services_Dep5th'!$I$88:$N$88</c:f>
              <c:strCache>
                <c:ptCount val="6"/>
                <c:pt idx="0">
                  <c:v>All Respondents (Base: 2679)</c:v>
                </c:pt>
                <c:pt idx="1">
                  <c:v>Least Deprived (Base: 471)</c:v>
                </c:pt>
                <c:pt idx="2">
                  <c:v>Next Least Deprived (Base: 412)</c:v>
                </c:pt>
                <c:pt idx="3">
                  <c:v>Middle (Base: 340)</c:v>
                </c:pt>
                <c:pt idx="4">
                  <c:v>Next Most Deprived (Base: 367)</c:v>
                </c:pt>
                <c:pt idx="5">
                  <c:v>Most Deprived (Base: 277)</c:v>
                </c:pt>
              </c:strCache>
            </c:strRef>
          </c:cat>
          <c:val>
            <c:numRef>
              <c:f>'Delivering Services_Dep5th'!$I$92:$N$92</c:f>
              <c:numCache>
                <c:formatCode>0.0</c:formatCode>
                <c:ptCount val="6"/>
                <c:pt idx="0">
                  <c:v>6.8682344158268016</c:v>
                </c:pt>
                <c:pt idx="1">
                  <c:v>5.3078556263269645</c:v>
                </c:pt>
                <c:pt idx="2">
                  <c:v>5.825242718446602</c:v>
                </c:pt>
                <c:pt idx="3">
                  <c:v>5.5882352941176476</c:v>
                </c:pt>
                <c:pt idx="4">
                  <c:v>7.6294277929155312</c:v>
                </c:pt>
                <c:pt idx="5">
                  <c:v>7.2202166064981945</c:v>
                </c:pt>
              </c:numCache>
            </c:numRef>
          </c:val>
          <c:extLst>
            <c:ext xmlns:c16="http://schemas.microsoft.com/office/drawing/2014/chart" uri="{C3380CC4-5D6E-409C-BE32-E72D297353CC}">
              <c16:uniqueId val="{00000003-B4E4-423E-BFDA-155E45F585DC}"/>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'Delivering Services'!$B$68</c:f>
          <c:strCache>
            <c:ptCount val="1"/>
            <c:pt idx="0">
              <c:v>Do you think it is a good idea to use new technology to help deliver services? (Base: 94)</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manualLayout>
          <c:layoutTarget val="inner"/>
          <c:xMode val="edge"/>
          <c:yMode val="edge"/>
          <c:x val="3.7661180949573402E-2"/>
          <c:y val="0.24412171507607192"/>
          <c:w val="0.91426786752671785"/>
          <c:h val="0.41215898323912831"/>
        </c:manualLayout>
      </c:layout>
      <c:barChart>
        <c:barDir val="bar"/>
        <c:grouping val="percentStacked"/>
        <c:varyColors val="0"/>
        <c:ser>
          <c:idx val="0"/>
          <c:order val="0"/>
          <c:tx>
            <c:strRef>
              <c:f>'Delivering Services'!$B$70</c:f>
              <c:strCache>
                <c:ptCount val="1"/>
                <c:pt idx="0">
                  <c:v>I 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Services'!$D$69</c:f>
              <c:strCache>
                <c:ptCount val="1"/>
                <c:pt idx="0">
                  <c:v>%</c:v>
                </c:pt>
              </c:strCache>
            </c:strRef>
          </c:cat>
          <c:val>
            <c:numRef>
              <c:f>'Delivering Services'!$D$70</c:f>
              <c:numCache>
                <c:formatCode>0.0</c:formatCode>
                <c:ptCount val="1"/>
                <c:pt idx="0">
                  <c:v>32.978723404255319</c:v>
                </c:pt>
              </c:numCache>
            </c:numRef>
          </c:val>
          <c:extLst>
            <c:ext xmlns:c16="http://schemas.microsoft.com/office/drawing/2014/chart" uri="{C3380CC4-5D6E-409C-BE32-E72D297353CC}">
              <c16:uniqueId val="{00000000-1C6B-4AB2-926C-EE9ABF902030}"/>
            </c:ext>
          </c:extLst>
        </c:ser>
        <c:ser>
          <c:idx val="1"/>
          <c:order val="1"/>
          <c:tx>
            <c:strRef>
              <c:f>'Delivering Services'!$B$71</c:f>
              <c:strCache>
                <c:ptCount val="1"/>
                <c:pt idx="0">
                  <c:v>I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Services'!$D$69</c:f>
              <c:strCache>
                <c:ptCount val="1"/>
                <c:pt idx="0">
                  <c:v>%</c:v>
                </c:pt>
              </c:strCache>
            </c:strRef>
          </c:cat>
          <c:val>
            <c:numRef>
              <c:f>'Delivering Services'!$D$71</c:f>
              <c:numCache>
                <c:formatCode>0.0</c:formatCode>
                <c:ptCount val="1"/>
                <c:pt idx="0">
                  <c:v>54.255319148936167</c:v>
                </c:pt>
              </c:numCache>
            </c:numRef>
          </c:val>
          <c:extLst>
            <c:ext xmlns:c16="http://schemas.microsoft.com/office/drawing/2014/chart" uri="{C3380CC4-5D6E-409C-BE32-E72D297353CC}">
              <c16:uniqueId val="{00000001-1C6B-4AB2-926C-EE9ABF902030}"/>
            </c:ext>
          </c:extLst>
        </c:ser>
        <c:ser>
          <c:idx val="2"/>
          <c:order val="2"/>
          <c:tx>
            <c:strRef>
              <c:f>'Delivering Services'!$B$72</c:f>
              <c:strCache>
                <c:ptCount val="1"/>
                <c:pt idx="0">
                  <c:v>I disagree</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'Delivering Services'!$D$69</c:f>
              <c:strCache>
                <c:ptCount val="1"/>
                <c:pt idx="0">
                  <c:v>%</c:v>
                </c:pt>
              </c:strCache>
            </c:strRef>
          </c:cat>
          <c:val>
            <c:numRef>
              <c:f>'Delivering Services'!$D$72</c:f>
              <c:numCache>
                <c:formatCode>0.0</c:formatCode>
                <c:ptCount val="1"/>
                <c:pt idx="0">
                  <c:v>10.638297872340425</c:v>
                </c:pt>
              </c:numCache>
            </c:numRef>
          </c:val>
          <c:extLst>
            <c:ext xmlns:c16="http://schemas.microsoft.com/office/drawing/2014/chart" uri="{C3380CC4-5D6E-409C-BE32-E72D297353CC}">
              <c16:uniqueId val="{00000002-1C6B-4AB2-926C-EE9ABF902030}"/>
            </c:ext>
          </c:extLst>
        </c:ser>
        <c:ser>
          <c:idx val="3"/>
          <c:order val="3"/>
          <c:tx>
            <c:strRef>
              <c:f>'Delivering Services'!$B$73</c:f>
              <c:strCache>
                <c:ptCount val="1"/>
                <c:pt idx="0">
                  <c:v>I strongly disagree</c:v>
                </c:pt>
              </c:strCache>
            </c:strRef>
          </c:tx>
          <c:spPr>
            <a:solidFill>
              <a:srgbClr val="ED6B2A"/>
            </a:solidFill>
            <a:ln>
              <a:solidFill>
                <a:sysClr val="windowText" lastClr="000000"/>
              </a:solidFill>
            </a:ln>
            <a:effectLst/>
          </c:spPr>
          <c:invertIfNegative val="0"/>
          <c:cat>
            <c:strRef>
              <c:f>'Delivering Services'!$D$69</c:f>
              <c:strCache>
                <c:ptCount val="1"/>
                <c:pt idx="0">
                  <c:v>%</c:v>
                </c:pt>
              </c:strCache>
            </c:strRef>
          </c:cat>
          <c:val>
            <c:numRef>
              <c:f>'Delivering Services'!$D$73</c:f>
              <c:numCache>
                <c:formatCode>0.0</c:formatCode>
                <c:ptCount val="1"/>
                <c:pt idx="0">
                  <c:v>2.1276595744680851</c:v>
                </c:pt>
              </c:numCache>
            </c:numRef>
          </c:val>
          <c:extLst>
            <c:ext xmlns:c16="http://schemas.microsoft.com/office/drawing/2014/chart" uri="{C3380CC4-5D6E-409C-BE32-E72D297353CC}">
              <c16:uniqueId val="{00000003-1C6B-4AB2-926C-EE9ABF902030}"/>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1"/>
        <c:axPos val="l"/>
        <c:numFmt formatCode="General" sourceLinked="1"/>
        <c:majorTickMark val="none"/>
        <c:minorTickMark val="none"/>
        <c:tickLblPos val="nextTo"/>
        <c:crossAx val="1114094008"/>
        <c:crosses val="autoZero"/>
        <c:auto val="1"/>
        <c:lblAlgn val="ctr"/>
        <c:lblOffset val="100"/>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Fees_Charges_Demog!$B$2</c:f>
          <c:strCache>
            <c:ptCount val="1"/>
            <c:pt idx="0">
              <c:v>Learning for Life Courses: Would you be interested in accessing these services?</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manualLayout>
          <c:layoutTarget val="inner"/>
          <c:xMode val="edge"/>
          <c:yMode val="edge"/>
          <c:x val="0.40218075166928086"/>
          <c:y val="0.1597885749136003"/>
          <c:w val="0.55115964204895396"/>
          <c:h val="0.68285500701922319"/>
        </c:manualLayout>
      </c:layout>
      <c:barChart>
        <c:barDir val="bar"/>
        <c:grouping val="percentStacked"/>
        <c:varyColors val="0"/>
        <c:ser>
          <c:idx val="0"/>
          <c:order val="0"/>
          <c:tx>
            <c:strRef>
              <c:f>Fees_Charges_Demog!$B$12</c:f>
              <c:strCache>
                <c:ptCount val="1"/>
                <c:pt idx="0">
                  <c:v>Yes</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Fees_Charges_Demog!$C$11:$M$11</c:f>
              <c:strCache>
                <c:ptCount val="11"/>
                <c:pt idx="0">
                  <c:v>Male (Base: 1019)</c:v>
                </c:pt>
                <c:pt idx="1">
                  <c:v>55+ (Base: 884)</c:v>
                </c:pt>
                <c:pt idx="2">
                  <c:v>Identify as disabled (Base: 256)</c:v>
                </c:pt>
                <c:pt idx="3">
                  <c:v>LGBTQ+ (Base: 202)</c:v>
                </c:pt>
                <c:pt idx="4">
                  <c:v>Children in household (Base: 564)</c:v>
                </c:pt>
                <c:pt idx="5">
                  <c:v>All Respondents (Base: 2295)</c:v>
                </c:pt>
                <c:pt idx="6">
                  <c:v>Female (Base: 942)</c:v>
                </c:pt>
                <c:pt idx="7">
                  <c:v>Southern Arc (Base: 683)</c:v>
                </c:pt>
                <c:pt idx="8">
                  <c:v>Welsh speaker (Base: 222)</c:v>
                </c:pt>
                <c:pt idx="9">
                  <c:v>Under 35 (Base: 383)</c:v>
                </c:pt>
                <c:pt idx="10">
                  <c:v>Ethnically Diverse (Base: 416)</c:v>
                </c:pt>
              </c:strCache>
            </c:strRef>
          </c:cat>
          <c:val>
            <c:numRef>
              <c:f>Fees_Charges_Demog!$C$12:$M$12</c:f>
              <c:numCache>
                <c:formatCode>0.0</c:formatCode>
                <c:ptCount val="11"/>
                <c:pt idx="0">
                  <c:v>41.118743866535816</c:v>
                </c:pt>
                <c:pt idx="1">
                  <c:v>43.552036199095021</c:v>
                </c:pt>
                <c:pt idx="2">
                  <c:v>47.265625</c:v>
                </c:pt>
                <c:pt idx="3">
                  <c:v>47.524752475247524</c:v>
                </c:pt>
                <c:pt idx="4">
                  <c:v>47.695035460992905</c:v>
                </c:pt>
                <c:pt idx="5">
                  <c:v>48.366013071895424</c:v>
                </c:pt>
                <c:pt idx="6">
                  <c:v>55.626326963906578</c:v>
                </c:pt>
                <c:pt idx="7">
                  <c:v>55.78330893118595</c:v>
                </c:pt>
                <c:pt idx="8">
                  <c:v>57.207207207207212</c:v>
                </c:pt>
                <c:pt idx="9">
                  <c:v>57.963446475195823</c:v>
                </c:pt>
                <c:pt idx="10">
                  <c:v>63.221153846153847</c:v>
                </c:pt>
              </c:numCache>
            </c:numRef>
          </c:val>
          <c:extLst>
            <c:ext xmlns:c16="http://schemas.microsoft.com/office/drawing/2014/chart" uri="{C3380CC4-5D6E-409C-BE32-E72D297353CC}">
              <c16:uniqueId val="{00000000-3553-4B71-BCF2-08A39AC28EC2}"/>
            </c:ext>
          </c:extLst>
        </c:ser>
        <c:ser>
          <c:idx val="1"/>
          <c:order val="1"/>
          <c:tx>
            <c:strRef>
              <c:f>Fees_Charges_Demog!$B$13</c:f>
              <c:strCache>
                <c:ptCount val="1"/>
                <c:pt idx="0">
                  <c:v>No</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Fees_Charges_Demog!$C$11:$M$11</c:f>
              <c:strCache>
                <c:ptCount val="11"/>
                <c:pt idx="0">
                  <c:v>Male (Base: 1019)</c:v>
                </c:pt>
                <c:pt idx="1">
                  <c:v>55+ (Base: 884)</c:v>
                </c:pt>
                <c:pt idx="2">
                  <c:v>Identify as disabled (Base: 256)</c:v>
                </c:pt>
                <c:pt idx="3">
                  <c:v>LGBTQ+ (Base: 202)</c:v>
                </c:pt>
                <c:pt idx="4">
                  <c:v>Children in household (Base: 564)</c:v>
                </c:pt>
                <c:pt idx="5">
                  <c:v>All Respondents (Base: 2295)</c:v>
                </c:pt>
                <c:pt idx="6">
                  <c:v>Female (Base: 942)</c:v>
                </c:pt>
                <c:pt idx="7">
                  <c:v>Southern Arc (Base: 683)</c:v>
                </c:pt>
                <c:pt idx="8">
                  <c:v>Welsh speaker (Base: 222)</c:v>
                </c:pt>
                <c:pt idx="9">
                  <c:v>Under 35 (Base: 383)</c:v>
                </c:pt>
                <c:pt idx="10">
                  <c:v>Ethnically Diverse (Base: 416)</c:v>
                </c:pt>
              </c:strCache>
            </c:strRef>
          </c:cat>
          <c:val>
            <c:numRef>
              <c:f>Fees_Charges_Demog!$C$13:$M$13</c:f>
              <c:numCache>
                <c:formatCode>0.0</c:formatCode>
                <c:ptCount val="11"/>
                <c:pt idx="0">
                  <c:v>58.881256133464177</c:v>
                </c:pt>
                <c:pt idx="1">
                  <c:v>56.447963800904979</c:v>
                </c:pt>
                <c:pt idx="2">
                  <c:v>52.734375</c:v>
                </c:pt>
                <c:pt idx="3">
                  <c:v>52.475247524752476</c:v>
                </c:pt>
                <c:pt idx="4">
                  <c:v>52.304964539007095</c:v>
                </c:pt>
                <c:pt idx="5">
                  <c:v>51.633986928104584</c:v>
                </c:pt>
                <c:pt idx="6">
                  <c:v>44.373673036093422</c:v>
                </c:pt>
                <c:pt idx="7">
                  <c:v>44.216691068814058</c:v>
                </c:pt>
                <c:pt idx="8">
                  <c:v>42.792792792792795</c:v>
                </c:pt>
                <c:pt idx="9">
                  <c:v>42.036553524804177</c:v>
                </c:pt>
                <c:pt idx="10">
                  <c:v>36.778846153846153</c:v>
                </c:pt>
              </c:numCache>
            </c:numRef>
          </c:val>
          <c:extLst>
            <c:ext xmlns:c16="http://schemas.microsoft.com/office/drawing/2014/chart" uri="{C3380CC4-5D6E-409C-BE32-E72D297353CC}">
              <c16:uniqueId val="{00000001-3553-4B71-BCF2-08A39AC28EC2}"/>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layout>
        <c:manualLayout>
          <c:xMode val="edge"/>
          <c:yMode val="edge"/>
          <c:x val="0.42463933188064823"/>
          <c:y val="0.91663531893845651"/>
          <c:w val="0.15072133623870335"/>
          <c:h val="8.3364681061543461E-2"/>
        </c:manualLayout>
      </c:layout>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Fees_Charges_Dep5th!$B$2</c:f>
          <c:strCache>
            <c:ptCount val="1"/>
            <c:pt idx="0">
              <c:v>Learning for Life Courses: Would you be interested in accessing these services? Cardiff Residents by Deprivation Fifth</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manualLayout>
          <c:layoutTarget val="inner"/>
          <c:xMode val="edge"/>
          <c:yMode val="edge"/>
          <c:x val="0.3830467014800637"/>
          <c:y val="0.2010213556174559"/>
          <c:w val="0.57029369223817106"/>
          <c:h val="0.60537692189590508"/>
        </c:manualLayout>
      </c:layout>
      <c:barChart>
        <c:barDir val="bar"/>
        <c:grouping val="percentStacked"/>
        <c:varyColors val="0"/>
        <c:ser>
          <c:idx val="0"/>
          <c:order val="0"/>
          <c:tx>
            <c:strRef>
              <c:f>Fees_Charges_Dep5th!$B$5</c:f>
              <c:strCache>
                <c:ptCount val="1"/>
                <c:pt idx="0">
                  <c:v>Yes</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Fees_Charges_Dep5th!$I$4:$N$4</c:f>
              <c:strCache>
                <c:ptCount val="6"/>
                <c:pt idx="0">
                  <c:v>All Respondents (Base: 2295)</c:v>
                </c:pt>
                <c:pt idx="1">
                  <c:v>Least Deprived (Base: 404)</c:v>
                </c:pt>
                <c:pt idx="2">
                  <c:v>Next Least Deprived (Base: 366)</c:v>
                </c:pt>
                <c:pt idx="3">
                  <c:v>Middle (Base: 288)</c:v>
                </c:pt>
                <c:pt idx="4">
                  <c:v>Next Most Deprived (Base: 324)</c:v>
                </c:pt>
                <c:pt idx="5">
                  <c:v>Most Deprived (Base: 244)</c:v>
                </c:pt>
              </c:strCache>
            </c:strRef>
          </c:cat>
          <c:val>
            <c:numRef>
              <c:f>Fees_Charges_Dep5th!$I$5:$N$5</c:f>
              <c:numCache>
                <c:formatCode>0.0</c:formatCode>
                <c:ptCount val="6"/>
                <c:pt idx="0">
                  <c:v>48.366013071895424</c:v>
                </c:pt>
                <c:pt idx="1">
                  <c:v>43.316831683168317</c:v>
                </c:pt>
                <c:pt idx="2">
                  <c:v>45.081967213114751</c:v>
                </c:pt>
                <c:pt idx="3">
                  <c:v>45.833333333333329</c:v>
                </c:pt>
                <c:pt idx="4">
                  <c:v>58.333333333333336</c:v>
                </c:pt>
                <c:pt idx="5">
                  <c:v>56.147540983606561</c:v>
                </c:pt>
              </c:numCache>
            </c:numRef>
          </c:val>
          <c:extLst>
            <c:ext xmlns:c16="http://schemas.microsoft.com/office/drawing/2014/chart" uri="{C3380CC4-5D6E-409C-BE32-E72D297353CC}">
              <c16:uniqueId val="{00000000-FB4C-4031-9CAD-6257815E38F4}"/>
            </c:ext>
          </c:extLst>
        </c:ser>
        <c:ser>
          <c:idx val="1"/>
          <c:order val="1"/>
          <c:tx>
            <c:strRef>
              <c:f>Fees_Charges_Dep5th!$B$6</c:f>
              <c:strCache>
                <c:ptCount val="1"/>
                <c:pt idx="0">
                  <c:v>No</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Fees_Charges_Dep5th!$I$4:$N$4</c:f>
              <c:strCache>
                <c:ptCount val="6"/>
                <c:pt idx="0">
                  <c:v>All Respondents (Base: 2295)</c:v>
                </c:pt>
                <c:pt idx="1">
                  <c:v>Least Deprived (Base: 404)</c:v>
                </c:pt>
                <c:pt idx="2">
                  <c:v>Next Least Deprived (Base: 366)</c:v>
                </c:pt>
                <c:pt idx="3">
                  <c:v>Middle (Base: 288)</c:v>
                </c:pt>
                <c:pt idx="4">
                  <c:v>Next Most Deprived (Base: 324)</c:v>
                </c:pt>
                <c:pt idx="5">
                  <c:v>Most Deprived (Base: 244)</c:v>
                </c:pt>
              </c:strCache>
            </c:strRef>
          </c:cat>
          <c:val>
            <c:numRef>
              <c:f>Fees_Charges_Dep5th!$I$6:$N$6</c:f>
              <c:numCache>
                <c:formatCode>0.0</c:formatCode>
                <c:ptCount val="6"/>
                <c:pt idx="0">
                  <c:v>51.633986928104584</c:v>
                </c:pt>
                <c:pt idx="1">
                  <c:v>56.683168316831676</c:v>
                </c:pt>
                <c:pt idx="2">
                  <c:v>54.918032786885249</c:v>
                </c:pt>
                <c:pt idx="3">
                  <c:v>54.166666666666664</c:v>
                </c:pt>
                <c:pt idx="4">
                  <c:v>41.666666666666671</c:v>
                </c:pt>
                <c:pt idx="5">
                  <c:v>43.852459016393439</c:v>
                </c:pt>
              </c:numCache>
            </c:numRef>
          </c:val>
          <c:extLst>
            <c:ext xmlns:c16="http://schemas.microsoft.com/office/drawing/2014/chart" uri="{C3380CC4-5D6E-409C-BE32-E72D297353CC}">
              <c16:uniqueId val="{00000001-FB4C-4031-9CAD-6257815E38F4}"/>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layout>
        <c:manualLayout>
          <c:xMode val="edge"/>
          <c:yMode val="edge"/>
          <c:x val="0.42427196323481947"/>
          <c:y val="0.89088420005995073"/>
          <c:w val="0.15145607353036111"/>
          <c:h val="9.5188223338377967E-2"/>
        </c:manualLayout>
      </c:layout>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Fees_Charges!$B$20</c:f>
          <c:strCache>
            <c:ptCount val="1"/>
            <c:pt idx="0">
              <c:v>Learning for Life Course Fees: Do you agree with this proposal? (Base: 2546)</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Fees_Charges!$B$22</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Fees_Charges!$D$21</c:f>
              <c:strCache>
                <c:ptCount val="1"/>
                <c:pt idx="0">
                  <c:v>%</c:v>
                </c:pt>
              </c:strCache>
            </c:strRef>
          </c:cat>
          <c:val>
            <c:numRef>
              <c:f>Fees_Charges!$D$22</c:f>
              <c:numCache>
                <c:formatCode>0.0</c:formatCode>
                <c:ptCount val="1"/>
                <c:pt idx="0">
                  <c:v>51.256873527101334</c:v>
                </c:pt>
              </c:numCache>
            </c:numRef>
          </c:val>
          <c:extLst>
            <c:ext xmlns:c16="http://schemas.microsoft.com/office/drawing/2014/chart" uri="{C3380CC4-5D6E-409C-BE32-E72D297353CC}">
              <c16:uniqueId val="{00000000-1BD0-404C-95F4-D1F4BCBAB087}"/>
            </c:ext>
          </c:extLst>
        </c:ser>
        <c:ser>
          <c:idx val="1"/>
          <c:order val="1"/>
          <c:tx>
            <c:strRef>
              <c:f>Fees_Charges!$B$23</c:f>
              <c:strCache>
                <c:ptCount val="1"/>
                <c:pt idx="0">
                  <c:v>Tend to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Fees_Charges!$D$21</c:f>
              <c:strCache>
                <c:ptCount val="1"/>
                <c:pt idx="0">
                  <c:v>%</c:v>
                </c:pt>
              </c:strCache>
            </c:strRef>
          </c:cat>
          <c:val>
            <c:numRef>
              <c:f>Fees_Charges!$D$23</c:f>
              <c:numCache>
                <c:formatCode>0.0</c:formatCode>
                <c:ptCount val="1"/>
                <c:pt idx="0">
                  <c:v>34.996072270227806</c:v>
                </c:pt>
              </c:numCache>
            </c:numRef>
          </c:val>
          <c:extLst>
            <c:ext xmlns:c16="http://schemas.microsoft.com/office/drawing/2014/chart" uri="{C3380CC4-5D6E-409C-BE32-E72D297353CC}">
              <c16:uniqueId val="{00000001-1BD0-404C-95F4-D1F4BCBAB087}"/>
            </c:ext>
          </c:extLst>
        </c:ser>
        <c:ser>
          <c:idx val="2"/>
          <c:order val="2"/>
          <c:tx>
            <c:strRef>
              <c:f>Fees_Charges!$B$24</c:f>
              <c:strCache>
                <c:ptCount val="1"/>
                <c:pt idx="0">
                  <c:v>Tend to disagree</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Fees_Charges!$D$21</c:f>
              <c:strCache>
                <c:ptCount val="1"/>
                <c:pt idx="0">
                  <c:v>%</c:v>
                </c:pt>
              </c:strCache>
            </c:strRef>
          </c:cat>
          <c:val>
            <c:numRef>
              <c:f>Fees_Charges!$D$24</c:f>
              <c:numCache>
                <c:formatCode>0.0</c:formatCode>
                <c:ptCount val="1"/>
                <c:pt idx="0">
                  <c:v>7.4234092694422618</c:v>
                </c:pt>
              </c:numCache>
            </c:numRef>
          </c:val>
          <c:extLst>
            <c:ext xmlns:c16="http://schemas.microsoft.com/office/drawing/2014/chart" uri="{C3380CC4-5D6E-409C-BE32-E72D297353CC}">
              <c16:uniqueId val="{00000002-1BD0-404C-95F4-D1F4BCBAB087}"/>
            </c:ext>
          </c:extLst>
        </c:ser>
        <c:ser>
          <c:idx val="3"/>
          <c:order val="3"/>
          <c:tx>
            <c:strRef>
              <c:f>Fees_Charges!$B$25</c:f>
              <c:strCache>
                <c:ptCount val="1"/>
                <c:pt idx="0">
                  <c:v>Strongly disagree</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Fees_Charges!$D$21</c:f>
              <c:strCache>
                <c:ptCount val="1"/>
                <c:pt idx="0">
                  <c:v>%</c:v>
                </c:pt>
              </c:strCache>
            </c:strRef>
          </c:cat>
          <c:val>
            <c:numRef>
              <c:f>Fees_Charges!$D$25</c:f>
              <c:numCache>
                <c:formatCode>0.0</c:formatCode>
                <c:ptCount val="1"/>
                <c:pt idx="0">
                  <c:v>6.3236449332285938</c:v>
                </c:pt>
              </c:numCache>
            </c:numRef>
          </c:val>
          <c:extLst>
            <c:ext xmlns:c16="http://schemas.microsoft.com/office/drawing/2014/chart" uri="{C3380CC4-5D6E-409C-BE32-E72D297353CC}">
              <c16:uniqueId val="{00000003-1BD0-404C-95F4-D1F4BCBAB087}"/>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1"/>
        <c:axPos val="l"/>
        <c:numFmt formatCode="General" sourceLinked="1"/>
        <c:majorTickMark val="none"/>
        <c:minorTickMark val="none"/>
        <c:tickLblPos val="nextTo"/>
        <c:crossAx val="1114094008"/>
        <c:crosses val="autoZero"/>
        <c:auto val="1"/>
        <c:lblAlgn val="ctr"/>
        <c:lblOffset val="100"/>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Fees_Charges_Demog!$B$30</c:f>
          <c:strCache>
            <c:ptCount val="1"/>
            <c:pt idx="0">
              <c:v>Learning for Life Course Fees: Do you agree with this proposal?</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manualLayout>
          <c:layoutTarget val="inner"/>
          <c:xMode val="edge"/>
          <c:yMode val="edge"/>
          <c:x val="0.40022970943406055"/>
          <c:y val="0.124527509449811"/>
          <c:w val="0.55333703739072304"/>
          <c:h val="0.68772863912800475"/>
        </c:manualLayout>
      </c:layout>
      <c:barChart>
        <c:barDir val="bar"/>
        <c:grouping val="percentStacked"/>
        <c:varyColors val="0"/>
        <c:ser>
          <c:idx val="0"/>
          <c:order val="0"/>
          <c:tx>
            <c:strRef>
              <c:f>Fees_Charges_Demog!$B$42</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Fees_Charges_Demog!$C$41:$M$41</c:f>
              <c:strCache>
                <c:ptCount val="11"/>
                <c:pt idx="0">
                  <c:v>Ethnically Diverse (Base: 462)</c:v>
                </c:pt>
                <c:pt idx="1">
                  <c:v>Identify as disabled (Base: 294)</c:v>
                </c:pt>
                <c:pt idx="2">
                  <c:v>Children in household (Base: 631)</c:v>
                </c:pt>
                <c:pt idx="3">
                  <c:v>All Respondents (Base: 2546)</c:v>
                </c:pt>
                <c:pt idx="4">
                  <c:v>Under 35 (Base: 408)</c:v>
                </c:pt>
                <c:pt idx="5">
                  <c:v>Southern Arc (Base: 746)</c:v>
                </c:pt>
                <c:pt idx="6">
                  <c:v>Male (Base: 1130)</c:v>
                </c:pt>
                <c:pt idx="7">
                  <c:v>Female (Base: 1041)</c:v>
                </c:pt>
                <c:pt idx="8">
                  <c:v>55+ (Base: 988)</c:v>
                </c:pt>
                <c:pt idx="9">
                  <c:v>LGBTQ+ (Base: 226)</c:v>
                </c:pt>
                <c:pt idx="10">
                  <c:v>Welsh speaker (Base: 251)</c:v>
                </c:pt>
              </c:strCache>
            </c:strRef>
          </c:cat>
          <c:val>
            <c:numRef>
              <c:f>Fees_Charges_Demog!$C$42:$M$42</c:f>
              <c:numCache>
                <c:formatCode>0.0</c:formatCode>
                <c:ptCount val="11"/>
                <c:pt idx="0">
                  <c:v>46.103896103896105</c:v>
                </c:pt>
                <c:pt idx="1">
                  <c:v>49.65986394557823</c:v>
                </c:pt>
                <c:pt idx="2">
                  <c:v>53.248811410459581</c:v>
                </c:pt>
                <c:pt idx="3">
                  <c:v>51.256873527101334</c:v>
                </c:pt>
                <c:pt idx="4">
                  <c:v>52.696078431372548</c:v>
                </c:pt>
                <c:pt idx="5">
                  <c:v>52.949061662198396</c:v>
                </c:pt>
                <c:pt idx="6">
                  <c:v>54.955752212389385</c:v>
                </c:pt>
                <c:pt idx="7">
                  <c:v>50.33621517771374</c:v>
                </c:pt>
                <c:pt idx="8">
                  <c:v>51.518218623481779</c:v>
                </c:pt>
                <c:pt idx="9">
                  <c:v>51.769911504424783</c:v>
                </c:pt>
                <c:pt idx="10">
                  <c:v>60.159362549800797</c:v>
                </c:pt>
              </c:numCache>
            </c:numRef>
          </c:val>
          <c:extLst>
            <c:ext xmlns:c16="http://schemas.microsoft.com/office/drawing/2014/chart" uri="{C3380CC4-5D6E-409C-BE32-E72D297353CC}">
              <c16:uniqueId val="{00000000-BA9A-42D8-876A-29B0ABA61966}"/>
            </c:ext>
          </c:extLst>
        </c:ser>
        <c:ser>
          <c:idx val="1"/>
          <c:order val="1"/>
          <c:tx>
            <c:strRef>
              <c:f>Fees_Charges_Demog!$B$43</c:f>
              <c:strCache>
                <c:ptCount val="1"/>
                <c:pt idx="0">
                  <c:v>Tend to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Fees_Charges_Demog!$C$41:$M$41</c:f>
              <c:strCache>
                <c:ptCount val="11"/>
                <c:pt idx="0">
                  <c:v>Ethnically Diverse (Base: 462)</c:v>
                </c:pt>
                <c:pt idx="1">
                  <c:v>Identify as disabled (Base: 294)</c:v>
                </c:pt>
                <c:pt idx="2">
                  <c:v>Children in household (Base: 631)</c:v>
                </c:pt>
                <c:pt idx="3">
                  <c:v>All Respondents (Base: 2546)</c:v>
                </c:pt>
                <c:pt idx="4">
                  <c:v>Under 35 (Base: 408)</c:v>
                </c:pt>
                <c:pt idx="5">
                  <c:v>Southern Arc (Base: 746)</c:v>
                </c:pt>
                <c:pt idx="6">
                  <c:v>Male (Base: 1130)</c:v>
                </c:pt>
                <c:pt idx="7">
                  <c:v>Female (Base: 1041)</c:v>
                </c:pt>
                <c:pt idx="8">
                  <c:v>55+ (Base: 988)</c:v>
                </c:pt>
                <c:pt idx="9">
                  <c:v>LGBTQ+ (Base: 226)</c:v>
                </c:pt>
                <c:pt idx="10">
                  <c:v>Welsh speaker (Base: 251)</c:v>
                </c:pt>
              </c:strCache>
            </c:strRef>
          </c:cat>
          <c:val>
            <c:numRef>
              <c:f>Fees_Charges_Demog!$C$43:$M$43</c:f>
              <c:numCache>
                <c:formatCode>0.0</c:formatCode>
                <c:ptCount val="11"/>
                <c:pt idx="0">
                  <c:v>32.683982683982684</c:v>
                </c:pt>
                <c:pt idx="1">
                  <c:v>34.693877551020407</c:v>
                </c:pt>
                <c:pt idx="2">
                  <c:v>32.171156893819337</c:v>
                </c:pt>
                <c:pt idx="3">
                  <c:v>34.996072270227806</c:v>
                </c:pt>
                <c:pt idx="4">
                  <c:v>33.82352941176471</c:v>
                </c:pt>
                <c:pt idx="5">
                  <c:v>33.780160857908847</c:v>
                </c:pt>
                <c:pt idx="6">
                  <c:v>32.477876106194692</c:v>
                </c:pt>
                <c:pt idx="7">
                  <c:v>37.463976945244958</c:v>
                </c:pt>
                <c:pt idx="8">
                  <c:v>36.538461538461533</c:v>
                </c:pt>
                <c:pt idx="9">
                  <c:v>37.168141592920357</c:v>
                </c:pt>
                <c:pt idx="10">
                  <c:v>31.474103585657371</c:v>
                </c:pt>
              </c:numCache>
            </c:numRef>
          </c:val>
          <c:extLst>
            <c:ext xmlns:c16="http://schemas.microsoft.com/office/drawing/2014/chart" uri="{C3380CC4-5D6E-409C-BE32-E72D297353CC}">
              <c16:uniqueId val="{00000001-BA9A-42D8-876A-29B0ABA61966}"/>
            </c:ext>
          </c:extLst>
        </c:ser>
        <c:ser>
          <c:idx val="2"/>
          <c:order val="2"/>
          <c:tx>
            <c:strRef>
              <c:f>Fees_Charges_Demog!$B$44</c:f>
              <c:strCache>
                <c:ptCount val="1"/>
                <c:pt idx="0">
                  <c:v>Tend to disagree</c:v>
                </c:pt>
              </c:strCache>
            </c:strRef>
          </c:tx>
          <c:spPr>
            <a:solidFill>
              <a:srgbClr val="FAC9A9"/>
            </a:solidFill>
            <a:ln>
              <a:solidFill>
                <a:sysClr val="windowText" lastClr="000000"/>
              </a:solidFill>
            </a:ln>
            <a:effectLst/>
          </c:spPr>
          <c:invertIfNegative val="0"/>
          <c:dLbls>
            <c:dLbl>
              <c:idx val="10"/>
              <c:delete val="1"/>
              <c:extLst>
                <c:ext xmlns:c15="http://schemas.microsoft.com/office/drawing/2012/chart" uri="{CE6537A1-D6FC-4f65-9D91-7224C49458BB}"/>
                <c:ext xmlns:c16="http://schemas.microsoft.com/office/drawing/2014/chart" uri="{C3380CC4-5D6E-409C-BE32-E72D297353CC}">
                  <c16:uniqueId val="{00000002-BA9A-42D8-876A-29B0ABA61966}"/>
                </c:ext>
              </c:extLst>
            </c:dLbl>
            <c:spPr>
              <a:noFill/>
              <a:ln>
                <a:noFill/>
              </a:ln>
              <a:effectLst/>
            </c:spPr>
            <c:txPr>
              <a:bodyPr wrap="square" lIns="38100" tIns="19050" rIns="38100" bIns="19050" anchor="ctr">
                <a:spAutoFit/>
              </a:bodyPr>
              <a:lstStyle/>
              <a:p>
                <a:pPr>
                  <a:defRPr sz="1200">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Fees_Charges_Demog!$C$41:$M$41</c:f>
              <c:strCache>
                <c:ptCount val="11"/>
                <c:pt idx="0">
                  <c:v>Ethnically Diverse (Base: 462)</c:v>
                </c:pt>
                <c:pt idx="1">
                  <c:v>Identify as disabled (Base: 294)</c:v>
                </c:pt>
                <c:pt idx="2">
                  <c:v>Children in household (Base: 631)</c:v>
                </c:pt>
                <c:pt idx="3">
                  <c:v>All Respondents (Base: 2546)</c:v>
                </c:pt>
                <c:pt idx="4">
                  <c:v>Under 35 (Base: 408)</c:v>
                </c:pt>
                <c:pt idx="5">
                  <c:v>Southern Arc (Base: 746)</c:v>
                </c:pt>
                <c:pt idx="6">
                  <c:v>Male (Base: 1130)</c:v>
                </c:pt>
                <c:pt idx="7">
                  <c:v>Female (Base: 1041)</c:v>
                </c:pt>
                <c:pt idx="8">
                  <c:v>55+ (Base: 988)</c:v>
                </c:pt>
                <c:pt idx="9">
                  <c:v>LGBTQ+ (Base: 226)</c:v>
                </c:pt>
                <c:pt idx="10">
                  <c:v>Welsh speaker (Base: 251)</c:v>
                </c:pt>
              </c:strCache>
            </c:strRef>
          </c:cat>
          <c:val>
            <c:numRef>
              <c:f>Fees_Charges_Demog!$C$44:$M$44</c:f>
              <c:numCache>
                <c:formatCode>0.0</c:formatCode>
                <c:ptCount val="11"/>
                <c:pt idx="0">
                  <c:v>10.38961038961039</c:v>
                </c:pt>
                <c:pt idx="1">
                  <c:v>8.8435374149659864</c:v>
                </c:pt>
                <c:pt idx="2">
                  <c:v>6.1806656101426309</c:v>
                </c:pt>
                <c:pt idx="3">
                  <c:v>7.4234092694422618</c:v>
                </c:pt>
                <c:pt idx="4">
                  <c:v>9.0686274509803919</c:v>
                </c:pt>
                <c:pt idx="5">
                  <c:v>6.9705093833780163</c:v>
                </c:pt>
                <c:pt idx="6">
                  <c:v>6.9026548672566372</c:v>
                </c:pt>
                <c:pt idx="7">
                  <c:v>7.3967339097022089</c:v>
                </c:pt>
                <c:pt idx="8">
                  <c:v>6.9838056680161946</c:v>
                </c:pt>
                <c:pt idx="9">
                  <c:v>6.6371681415929213</c:v>
                </c:pt>
                <c:pt idx="10">
                  <c:v>3.5856573705179287</c:v>
                </c:pt>
              </c:numCache>
            </c:numRef>
          </c:val>
          <c:extLst>
            <c:ext xmlns:c16="http://schemas.microsoft.com/office/drawing/2014/chart" uri="{C3380CC4-5D6E-409C-BE32-E72D297353CC}">
              <c16:uniqueId val="{00000003-BA9A-42D8-876A-29B0ABA61966}"/>
            </c:ext>
          </c:extLst>
        </c:ser>
        <c:ser>
          <c:idx val="3"/>
          <c:order val="3"/>
          <c:tx>
            <c:strRef>
              <c:f>Fees_Charges_Demog!$B$45</c:f>
              <c:strCache>
                <c:ptCount val="1"/>
                <c:pt idx="0">
                  <c:v>Strongly disagree</c:v>
                </c:pt>
              </c:strCache>
            </c:strRef>
          </c:tx>
          <c:spPr>
            <a:solidFill>
              <a:srgbClr val="ED6B2A"/>
            </a:solidFill>
            <a:ln>
              <a:solidFill>
                <a:sysClr val="windowText" lastClr="000000"/>
              </a:solidFill>
            </a:ln>
            <a:effectLst/>
          </c:spPr>
          <c:invertIfNegative val="0"/>
          <c:dLbls>
            <c:dLbl>
              <c:idx val="3"/>
              <c:delete val="1"/>
              <c:extLst>
                <c:ext xmlns:c15="http://schemas.microsoft.com/office/drawing/2012/chart" uri="{CE6537A1-D6FC-4f65-9D91-7224C49458BB}"/>
                <c:ext xmlns:c16="http://schemas.microsoft.com/office/drawing/2014/chart" uri="{C3380CC4-5D6E-409C-BE32-E72D297353CC}">
                  <c16:uniqueId val="{00000000-8FFE-4A73-B669-D1372AF75F4D}"/>
                </c:ext>
              </c:extLst>
            </c:dLbl>
            <c:dLbl>
              <c:idx val="4"/>
              <c:delete val="1"/>
              <c:extLst>
                <c:ext xmlns:c15="http://schemas.microsoft.com/office/drawing/2012/chart" uri="{CE6537A1-D6FC-4f65-9D91-7224C49458BB}"/>
                <c:ext xmlns:c16="http://schemas.microsoft.com/office/drawing/2014/chart" uri="{C3380CC4-5D6E-409C-BE32-E72D297353CC}">
                  <c16:uniqueId val="{00000004-BA9A-42D8-876A-29B0ABA61966}"/>
                </c:ext>
              </c:extLst>
            </c:dLbl>
            <c:dLbl>
              <c:idx val="5"/>
              <c:delete val="1"/>
              <c:extLst>
                <c:ext xmlns:c15="http://schemas.microsoft.com/office/drawing/2012/chart" uri="{CE6537A1-D6FC-4f65-9D91-7224C49458BB}"/>
                <c:ext xmlns:c16="http://schemas.microsoft.com/office/drawing/2014/chart" uri="{C3380CC4-5D6E-409C-BE32-E72D297353CC}">
                  <c16:uniqueId val="{00000001-8FFE-4A73-B669-D1372AF75F4D}"/>
                </c:ext>
              </c:extLst>
            </c:dLbl>
            <c:dLbl>
              <c:idx val="6"/>
              <c:delete val="1"/>
              <c:extLst>
                <c:ext xmlns:c15="http://schemas.microsoft.com/office/drawing/2012/chart" uri="{CE6537A1-D6FC-4f65-9D91-7224C49458BB}"/>
                <c:ext xmlns:c16="http://schemas.microsoft.com/office/drawing/2014/chart" uri="{C3380CC4-5D6E-409C-BE32-E72D297353CC}">
                  <c16:uniqueId val="{00000005-BA9A-42D8-876A-29B0ABA61966}"/>
                </c:ext>
              </c:extLst>
            </c:dLbl>
            <c:dLbl>
              <c:idx val="7"/>
              <c:delete val="1"/>
              <c:extLst>
                <c:ext xmlns:c15="http://schemas.microsoft.com/office/drawing/2012/chart" uri="{CE6537A1-D6FC-4f65-9D91-7224C49458BB}"/>
                <c:ext xmlns:c16="http://schemas.microsoft.com/office/drawing/2014/chart" uri="{C3380CC4-5D6E-409C-BE32-E72D297353CC}">
                  <c16:uniqueId val="{00000006-BA9A-42D8-876A-29B0ABA61966}"/>
                </c:ext>
              </c:extLst>
            </c:dLbl>
            <c:dLbl>
              <c:idx val="8"/>
              <c:delete val="1"/>
              <c:extLst>
                <c:ext xmlns:c15="http://schemas.microsoft.com/office/drawing/2012/chart" uri="{CE6537A1-D6FC-4f65-9D91-7224C49458BB}"/>
                <c:ext xmlns:c16="http://schemas.microsoft.com/office/drawing/2014/chart" uri="{C3380CC4-5D6E-409C-BE32-E72D297353CC}">
                  <c16:uniqueId val="{00000007-BA9A-42D8-876A-29B0ABA61966}"/>
                </c:ext>
              </c:extLst>
            </c:dLbl>
            <c:dLbl>
              <c:idx val="9"/>
              <c:delete val="1"/>
              <c:extLst>
                <c:ext xmlns:c15="http://schemas.microsoft.com/office/drawing/2012/chart" uri="{CE6537A1-D6FC-4f65-9D91-7224C49458BB}"/>
                <c:ext xmlns:c16="http://schemas.microsoft.com/office/drawing/2014/chart" uri="{C3380CC4-5D6E-409C-BE32-E72D297353CC}">
                  <c16:uniqueId val="{00000008-BA9A-42D8-876A-29B0ABA61966}"/>
                </c:ext>
              </c:extLst>
            </c:dLbl>
            <c:dLbl>
              <c:idx val="10"/>
              <c:delete val="1"/>
              <c:extLst>
                <c:ext xmlns:c15="http://schemas.microsoft.com/office/drawing/2012/chart" uri="{CE6537A1-D6FC-4f65-9D91-7224C49458BB}"/>
                <c:ext xmlns:c16="http://schemas.microsoft.com/office/drawing/2014/chart" uri="{C3380CC4-5D6E-409C-BE32-E72D297353CC}">
                  <c16:uniqueId val="{00000009-BA9A-42D8-876A-29B0ABA61966}"/>
                </c:ext>
              </c:extLst>
            </c:dLbl>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Fees_Charges_Demog!$C$41:$M$41</c:f>
              <c:strCache>
                <c:ptCount val="11"/>
                <c:pt idx="0">
                  <c:v>Ethnically Diverse (Base: 462)</c:v>
                </c:pt>
                <c:pt idx="1">
                  <c:v>Identify as disabled (Base: 294)</c:v>
                </c:pt>
                <c:pt idx="2">
                  <c:v>Children in household (Base: 631)</c:v>
                </c:pt>
                <c:pt idx="3">
                  <c:v>All Respondents (Base: 2546)</c:v>
                </c:pt>
                <c:pt idx="4">
                  <c:v>Under 35 (Base: 408)</c:v>
                </c:pt>
                <c:pt idx="5">
                  <c:v>Southern Arc (Base: 746)</c:v>
                </c:pt>
                <c:pt idx="6">
                  <c:v>Male (Base: 1130)</c:v>
                </c:pt>
                <c:pt idx="7">
                  <c:v>Female (Base: 1041)</c:v>
                </c:pt>
                <c:pt idx="8">
                  <c:v>55+ (Base: 988)</c:v>
                </c:pt>
                <c:pt idx="9">
                  <c:v>LGBTQ+ (Base: 226)</c:v>
                </c:pt>
                <c:pt idx="10">
                  <c:v>Welsh speaker (Base: 251)</c:v>
                </c:pt>
              </c:strCache>
            </c:strRef>
          </c:cat>
          <c:val>
            <c:numRef>
              <c:f>Fees_Charges_Demog!$C$45:$M$45</c:f>
              <c:numCache>
                <c:formatCode>0.0</c:formatCode>
                <c:ptCount val="11"/>
                <c:pt idx="0">
                  <c:v>10.822510822510822</c:v>
                </c:pt>
                <c:pt idx="1">
                  <c:v>6.8027210884353746</c:v>
                </c:pt>
                <c:pt idx="2">
                  <c:v>8.3993660855784462</c:v>
                </c:pt>
                <c:pt idx="3">
                  <c:v>6.3236449332285938</c:v>
                </c:pt>
                <c:pt idx="4">
                  <c:v>4.4117647058823533</c:v>
                </c:pt>
                <c:pt idx="5">
                  <c:v>6.3002680965147455</c:v>
                </c:pt>
                <c:pt idx="6">
                  <c:v>5.663716814159292</c:v>
                </c:pt>
                <c:pt idx="7">
                  <c:v>4.8030739673390972</c:v>
                </c:pt>
                <c:pt idx="8">
                  <c:v>4.9595141700404861</c:v>
                </c:pt>
                <c:pt idx="9">
                  <c:v>4.4247787610619467</c:v>
                </c:pt>
                <c:pt idx="10">
                  <c:v>4.7808764940239046</c:v>
                </c:pt>
              </c:numCache>
            </c:numRef>
          </c:val>
          <c:extLst>
            <c:ext xmlns:c16="http://schemas.microsoft.com/office/drawing/2014/chart" uri="{C3380CC4-5D6E-409C-BE32-E72D297353CC}">
              <c16:uniqueId val="{0000000A-BA9A-42D8-876A-29B0ABA61966}"/>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Fees_Charges_Dep5th!$B$22</c:f>
          <c:strCache>
            <c:ptCount val="1"/>
            <c:pt idx="0">
              <c:v>Learning for Life Course Fees: Do you agree with this proposal? Cardiff Residents by Deprivation Fifth</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Fees_Charges_Dep5th!$B$25</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Fees_Charges_Dep5th!$I$24:$N$24</c:f>
              <c:strCache>
                <c:ptCount val="6"/>
                <c:pt idx="0">
                  <c:v>All Respondents (Base: 2546)</c:v>
                </c:pt>
                <c:pt idx="1">
                  <c:v>Least Deprived (Base: 457)</c:v>
                </c:pt>
                <c:pt idx="2">
                  <c:v>Next Least Deprived (Base: 407)</c:v>
                </c:pt>
                <c:pt idx="3">
                  <c:v>Middle (Base: 327)</c:v>
                </c:pt>
                <c:pt idx="4">
                  <c:v>Next Most Deprived (Base: 361)</c:v>
                </c:pt>
                <c:pt idx="5">
                  <c:v>Most Deprived (Base: 258)</c:v>
                </c:pt>
              </c:strCache>
            </c:strRef>
          </c:cat>
          <c:val>
            <c:numRef>
              <c:f>Fees_Charges_Dep5th!$I$25:$N$25</c:f>
              <c:numCache>
                <c:formatCode>0.0</c:formatCode>
                <c:ptCount val="6"/>
                <c:pt idx="0">
                  <c:v>51.256873527101334</c:v>
                </c:pt>
                <c:pt idx="1">
                  <c:v>56.455142231947484</c:v>
                </c:pt>
                <c:pt idx="2">
                  <c:v>56.019656019656018</c:v>
                </c:pt>
                <c:pt idx="3">
                  <c:v>51.681957186544345</c:v>
                </c:pt>
                <c:pt idx="4">
                  <c:v>50.13850415512465</c:v>
                </c:pt>
                <c:pt idx="5">
                  <c:v>54.263565891472865</c:v>
                </c:pt>
              </c:numCache>
            </c:numRef>
          </c:val>
          <c:extLst>
            <c:ext xmlns:c16="http://schemas.microsoft.com/office/drawing/2014/chart" uri="{C3380CC4-5D6E-409C-BE32-E72D297353CC}">
              <c16:uniqueId val="{00000000-4D8A-4387-A7A1-CDC9C7572CBE}"/>
            </c:ext>
          </c:extLst>
        </c:ser>
        <c:ser>
          <c:idx val="1"/>
          <c:order val="1"/>
          <c:tx>
            <c:strRef>
              <c:f>Fees_Charges_Dep5th!$B$26</c:f>
              <c:strCache>
                <c:ptCount val="1"/>
                <c:pt idx="0">
                  <c:v>Tend to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Fees_Charges_Dep5th!$I$24:$N$24</c:f>
              <c:strCache>
                <c:ptCount val="6"/>
                <c:pt idx="0">
                  <c:v>All Respondents (Base: 2546)</c:v>
                </c:pt>
                <c:pt idx="1">
                  <c:v>Least Deprived (Base: 457)</c:v>
                </c:pt>
                <c:pt idx="2">
                  <c:v>Next Least Deprived (Base: 407)</c:v>
                </c:pt>
                <c:pt idx="3">
                  <c:v>Middle (Base: 327)</c:v>
                </c:pt>
                <c:pt idx="4">
                  <c:v>Next Most Deprived (Base: 361)</c:v>
                </c:pt>
                <c:pt idx="5">
                  <c:v>Most Deprived (Base: 258)</c:v>
                </c:pt>
              </c:strCache>
            </c:strRef>
          </c:cat>
          <c:val>
            <c:numRef>
              <c:f>Fees_Charges_Dep5th!$I$26:$N$26</c:f>
              <c:numCache>
                <c:formatCode>0.0</c:formatCode>
                <c:ptCount val="6"/>
                <c:pt idx="0">
                  <c:v>34.996072270227806</c:v>
                </c:pt>
                <c:pt idx="1">
                  <c:v>33.916849015317283</c:v>
                </c:pt>
                <c:pt idx="2">
                  <c:v>31.941031941031937</c:v>
                </c:pt>
                <c:pt idx="3">
                  <c:v>35.168195718654431</c:v>
                </c:pt>
                <c:pt idx="4">
                  <c:v>34.072022160664822</c:v>
                </c:pt>
                <c:pt idx="5">
                  <c:v>32.945736434108525</c:v>
                </c:pt>
              </c:numCache>
            </c:numRef>
          </c:val>
          <c:extLst>
            <c:ext xmlns:c16="http://schemas.microsoft.com/office/drawing/2014/chart" uri="{C3380CC4-5D6E-409C-BE32-E72D297353CC}">
              <c16:uniqueId val="{00000001-4D8A-4387-A7A1-CDC9C7572CBE}"/>
            </c:ext>
          </c:extLst>
        </c:ser>
        <c:ser>
          <c:idx val="2"/>
          <c:order val="2"/>
          <c:tx>
            <c:strRef>
              <c:f>Fees_Charges_Dep5th!$B$27</c:f>
              <c:strCache>
                <c:ptCount val="1"/>
                <c:pt idx="0">
                  <c:v>Tend to disagree</c:v>
                </c:pt>
              </c:strCache>
            </c:strRef>
          </c:tx>
          <c:spPr>
            <a:solidFill>
              <a:srgbClr val="FAC9A9"/>
            </a:solidFill>
            <a:ln>
              <a:solidFill>
                <a:sysClr val="windowText" lastClr="000000"/>
              </a:solidFill>
            </a:ln>
            <a:effectLst/>
          </c:spPr>
          <c:invertIfNegative val="0"/>
          <c:dLbls>
            <c:dLbl>
              <c:idx val="5"/>
              <c:delete val="1"/>
              <c:extLst>
                <c:ext xmlns:c15="http://schemas.microsoft.com/office/drawing/2012/chart" uri="{CE6537A1-D6FC-4f65-9D91-7224C49458BB}"/>
                <c:ext xmlns:c16="http://schemas.microsoft.com/office/drawing/2014/chart" uri="{C3380CC4-5D6E-409C-BE32-E72D297353CC}">
                  <c16:uniqueId val="{00000002-4D8A-4387-A7A1-CDC9C7572CBE}"/>
                </c:ext>
              </c:extLst>
            </c:dLbl>
            <c:spPr>
              <a:noFill/>
              <a:ln>
                <a:noFill/>
              </a:ln>
              <a:effectLst/>
            </c:spPr>
            <c:txPr>
              <a:bodyPr wrap="square" lIns="38100" tIns="19050" rIns="38100" bIns="19050" anchor="ctr">
                <a:spAutoFit/>
              </a:bodyPr>
              <a:lstStyle/>
              <a:p>
                <a:pPr>
                  <a:defRPr sz="1200">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Fees_Charges_Dep5th!$I$24:$N$24</c:f>
              <c:strCache>
                <c:ptCount val="6"/>
                <c:pt idx="0">
                  <c:v>All Respondents (Base: 2546)</c:v>
                </c:pt>
                <c:pt idx="1">
                  <c:v>Least Deprived (Base: 457)</c:v>
                </c:pt>
                <c:pt idx="2">
                  <c:v>Next Least Deprived (Base: 407)</c:v>
                </c:pt>
                <c:pt idx="3">
                  <c:v>Middle (Base: 327)</c:v>
                </c:pt>
                <c:pt idx="4">
                  <c:v>Next Most Deprived (Base: 361)</c:v>
                </c:pt>
                <c:pt idx="5">
                  <c:v>Most Deprived (Base: 258)</c:v>
                </c:pt>
              </c:strCache>
            </c:strRef>
          </c:cat>
          <c:val>
            <c:numRef>
              <c:f>Fees_Charges_Dep5th!$I$27:$N$27</c:f>
              <c:numCache>
                <c:formatCode>0.0</c:formatCode>
                <c:ptCount val="6"/>
                <c:pt idx="0">
                  <c:v>7.4234092694422618</c:v>
                </c:pt>
                <c:pt idx="1">
                  <c:v>6.7833698030634579</c:v>
                </c:pt>
                <c:pt idx="2">
                  <c:v>6.1425061425061429</c:v>
                </c:pt>
                <c:pt idx="3">
                  <c:v>8.2568807339449553</c:v>
                </c:pt>
                <c:pt idx="4">
                  <c:v>8.310249307479225</c:v>
                </c:pt>
                <c:pt idx="5">
                  <c:v>4.6511627906976747</c:v>
                </c:pt>
              </c:numCache>
            </c:numRef>
          </c:val>
          <c:extLst>
            <c:ext xmlns:c16="http://schemas.microsoft.com/office/drawing/2014/chart" uri="{C3380CC4-5D6E-409C-BE32-E72D297353CC}">
              <c16:uniqueId val="{00000003-4D8A-4387-A7A1-CDC9C7572CBE}"/>
            </c:ext>
          </c:extLst>
        </c:ser>
        <c:ser>
          <c:idx val="3"/>
          <c:order val="3"/>
          <c:tx>
            <c:strRef>
              <c:f>Fees_Charges_Dep5th!$B$28</c:f>
              <c:strCache>
                <c:ptCount val="1"/>
                <c:pt idx="0">
                  <c:v>Strongly disagree</c:v>
                </c:pt>
              </c:strCache>
            </c:strRef>
          </c:tx>
          <c:spPr>
            <a:solidFill>
              <a:srgbClr val="ED6B2A"/>
            </a:solidFill>
            <a:ln>
              <a:solidFill>
                <a:sysClr val="windowText" lastClr="000000"/>
              </a:solid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4-4D8A-4387-A7A1-CDC9C7572CBE}"/>
                </c:ext>
              </c:extLst>
            </c:dLbl>
            <c:dLbl>
              <c:idx val="2"/>
              <c:delete val="1"/>
              <c:extLst>
                <c:ext xmlns:c15="http://schemas.microsoft.com/office/drawing/2012/chart" uri="{CE6537A1-D6FC-4f65-9D91-7224C49458BB}"/>
                <c:ext xmlns:c16="http://schemas.microsoft.com/office/drawing/2014/chart" uri="{C3380CC4-5D6E-409C-BE32-E72D297353CC}">
                  <c16:uniqueId val="{00000005-4D8A-4387-A7A1-CDC9C7572CBE}"/>
                </c:ext>
              </c:extLst>
            </c:dLbl>
            <c:dLbl>
              <c:idx val="3"/>
              <c:delete val="1"/>
              <c:extLst>
                <c:ext xmlns:c15="http://schemas.microsoft.com/office/drawing/2012/chart" uri="{CE6537A1-D6FC-4f65-9D91-7224C49458BB}"/>
                <c:ext xmlns:c16="http://schemas.microsoft.com/office/drawing/2014/chart" uri="{C3380CC4-5D6E-409C-BE32-E72D297353CC}">
                  <c16:uniqueId val="{00000006-4D8A-4387-A7A1-CDC9C7572CBE}"/>
                </c:ext>
              </c:extLst>
            </c:dLbl>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Fees_Charges_Dep5th!$I$24:$N$24</c:f>
              <c:strCache>
                <c:ptCount val="6"/>
                <c:pt idx="0">
                  <c:v>All Respondents (Base: 2546)</c:v>
                </c:pt>
                <c:pt idx="1">
                  <c:v>Least Deprived (Base: 457)</c:v>
                </c:pt>
                <c:pt idx="2">
                  <c:v>Next Least Deprived (Base: 407)</c:v>
                </c:pt>
                <c:pt idx="3">
                  <c:v>Middle (Base: 327)</c:v>
                </c:pt>
                <c:pt idx="4">
                  <c:v>Next Most Deprived (Base: 361)</c:v>
                </c:pt>
                <c:pt idx="5">
                  <c:v>Most Deprived (Base: 258)</c:v>
                </c:pt>
              </c:strCache>
            </c:strRef>
          </c:cat>
          <c:val>
            <c:numRef>
              <c:f>Fees_Charges_Dep5th!$I$28:$N$28</c:f>
              <c:numCache>
                <c:formatCode>0.0</c:formatCode>
                <c:ptCount val="6"/>
                <c:pt idx="0">
                  <c:v>6.3236449332285938</c:v>
                </c:pt>
                <c:pt idx="1">
                  <c:v>2.8446389496717726</c:v>
                </c:pt>
                <c:pt idx="2">
                  <c:v>5.8968058968058967</c:v>
                </c:pt>
                <c:pt idx="3">
                  <c:v>4.8929663608562688</c:v>
                </c:pt>
                <c:pt idx="4">
                  <c:v>7.4792243767313016</c:v>
                </c:pt>
                <c:pt idx="5">
                  <c:v>8.1395348837209305</c:v>
                </c:pt>
              </c:numCache>
            </c:numRef>
          </c:val>
          <c:extLst>
            <c:ext xmlns:c16="http://schemas.microsoft.com/office/drawing/2014/chart" uri="{C3380CC4-5D6E-409C-BE32-E72D297353CC}">
              <c16:uniqueId val="{00000007-4D8A-4387-A7A1-CDC9C7572CBE}"/>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Fees_Charges!$B$3</c:f>
          <c:strCache>
            <c:ptCount val="1"/>
            <c:pt idx="0">
              <c:v>Learning for Life Course Fees: Do you agree with this proposal? (Base: 88)</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Fees_Charges!$B$5</c:f>
              <c:strCache>
                <c:ptCount val="1"/>
                <c:pt idx="0">
                  <c:v>I 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Fees_Charges!$D$4</c:f>
              <c:strCache>
                <c:ptCount val="1"/>
                <c:pt idx="0">
                  <c:v>%</c:v>
                </c:pt>
              </c:strCache>
            </c:strRef>
          </c:cat>
          <c:val>
            <c:numRef>
              <c:f>Fees_Charges!$D$5</c:f>
              <c:numCache>
                <c:formatCode>0.0</c:formatCode>
                <c:ptCount val="1"/>
                <c:pt idx="0">
                  <c:v>15.909090909090908</c:v>
                </c:pt>
              </c:numCache>
            </c:numRef>
          </c:val>
          <c:extLst>
            <c:ext xmlns:c16="http://schemas.microsoft.com/office/drawing/2014/chart" uri="{C3380CC4-5D6E-409C-BE32-E72D297353CC}">
              <c16:uniqueId val="{00000000-7F31-4257-A291-8353CEE8749E}"/>
            </c:ext>
          </c:extLst>
        </c:ser>
        <c:ser>
          <c:idx val="1"/>
          <c:order val="1"/>
          <c:tx>
            <c:strRef>
              <c:f>Fees_Charges!$B$6</c:f>
              <c:strCache>
                <c:ptCount val="1"/>
                <c:pt idx="0">
                  <c:v>I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Fees_Charges!$D$4</c:f>
              <c:strCache>
                <c:ptCount val="1"/>
                <c:pt idx="0">
                  <c:v>%</c:v>
                </c:pt>
              </c:strCache>
            </c:strRef>
          </c:cat>
          <c:val>
            <c:numRef>
              <c:f>Fees_Charges!$D$6</c:f>
              <c:numCache>
                <c:formatCode>0.0</c:formatCode>
                <c:ptCount val="1"/>
                <c:pt idx="0">
                  <c:v>38.636363636363633</c:v>
                </c:pt>
              </c:numCache>
            </c:numRef>
          </c:val>
          <c:extLst>
            <c:ext xmlns:c16="http://schemas.microsoft.com/office/drawing/2014/chart" uri="{C3380CC4-5D6E-409C-BE32-E72D297353CC}">
              <c16:uniqueId val="{00000001-7F31-4257-A291-8353CEE8749E}"/>
            </c:ext>
          </c:extLst>
        </c:ser>
        <c:ser>
          <c:idx val="2"/>
          <c:order val="2"/>
          <c:tx>
            <c:strRef>
              <c:f>Fees_Charges!$B$7</c:f>
              <c:strCache>
                <c:ptCount val="1"/>
                <c:pt idx="0">
                  <c:v>I disagree</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Fees_Charges!$D$4</c:f>
              <c:strCache>
                <c:ptCount val="1"/>
                <c:pt idx="0">
                  <c:v>%</c:v>
                </c:pt>
              </c:strCache>
            </c:strRef>
          </c:cat>
          <c:val>
            <c:numRef>
              <c:f>Fees_Charges!$D$7</c:f>
              <c:numCache>
                <c:formatCode>0.0</c:formatCode>
                <c:ptCount val="1"/>
                <c:pt idx="0">
                  <c:v>34.090909090909086</c:v>
                </c:pt>
              </c:numCache>
            </c:numRef>
          </c:val>
          <c:extLst>
            <c:ext xmlns:c16="http://schemas.microsoft.com/office/drawing/2014/chart" uri="{C3380CC4-5D6E-409C-BE32-E72D297353CC}">
              <c16:uniqueId val="{00000002-7F31-4257-A291-8353CEE8749E}"/>
            </c:ext>
          </c:extLst>
        </c:ser>
        <c:ser>
          <c:idx val="3"/>
          <c:order val="3"/>
          <c:tx>
            <c:strRef>
              <c:f>Fees_Charges!$B$8</c:f>
              <c:strCache>
                <c:ptCount val="1"/>
                <c:pt idx="0">
                  <c:v>I strongly disagree</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Fees_Charges!$D$4</c:f>
              <c:strCache>
                <c:ptCount val="1"/>
                <c:pt idx="0">
                  <c:v>%</c:v>
                </c:pt>
              </c:strCache>
            </c:strRef>
          </c:cat>
          <c:val>
            <c:numRef>
              <c:f>Fees_Charges!$D$8</c:f>
              <c:numCache>
                <c:formatCode>0.0</c:formatCode>
                <c:ptCount val="1"/>
                <c:pt idx="0">
                  <c:v>11.363636363636363</c:v>
                </c:pt>
              </c:numCache>
            </c:numRef>
          </c:val>
          <c:extLst>
            <c:ext xmlns:c16="http://schemas.microsoft.com/office/drawing/2014/chart" uri="{C3380CC4-5D6E-409C-BE32-E72D297353CC}">
              <c16:uniqueId val="{00000003-7F31-4257-A291-8353CEE8749E}"/>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1"/>
        <c:axPos val="l"/>
        <c:numFmt formatCode="General" sourceLinked="1"/>
        <c:majorTickMark val="none"/>
        <c:minorTickMark val="none"/>
        <c:tickLblPos val="nextTo"/>
        <c:crossAx val="1114094008"/>
        <c:crosses val="autoZero"/>
        <c:auto val="1"/>
        <c:lblAlgn val="ctr"/>
        <c:lblOffset val="100"/>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Fees_Charges!$B$36</c:f>
          <c:strCache>
            <c:ptCount val="1"/>
            <c:pt idx="0">
              <c:v>Cremation &amp; Burial Fees: Do you agree with this proposal? (Base: 2538)</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Fees_Charges!$B$38</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Fees_Charges!$D$37</c:f>
              <c:strCache>
                <c:ptCount val="1"/>
                <c:pt idx="0">
                  <c:v>%</c:v>
                </c:pt>
              </c:strCache>
            </c:strRef>
          </c:cat>
          <c:val>
            <c:numRef>
              <c:f>Fees_Charges!$D$38</c:f>
              <c:numCache>
                <c:formatCode>0.0</c:formatCode>
                <c:ptCount val="1"/>
                <c:pt idx="0">
                  <c:v>32.584712371946416</c:v>
                </c:pt>
              </c:numCache>
            </c:numRef>
          </c:val>
          <c:extLst>
            <c:ext xmlns:c16="http://schemas.microsoft.com/office/drawing/2014/chart" uri="{C3380CC4-5D6E-409C-BE32-E72D297353CC}">
              <c16:uniqueId val="{00000000-8051-42D7-BC3E-152F2E4B621E}"/>
            </c:ext>
          </c:extLst>
        </c:ser>
        <c:ser>
          <c:idx val="1"/>
          <c:order val="1"/>
          <c:tx>
            <c:strRef>
              <c:f>Fees_Charges!$B$39</c:f>
              <c:strCache>
                <c:ptCount val="1"/>
                <c:pt idx="0">
                  <c:v>Tend to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Fees_Charges!$D$37</c:f>
              <c:strCache>
                <c:ptCount val="1"/>
                <c:pt idx="0">
                  <c:v>%</c:v>
                </c:pt>
              </c:strCache>
            </c:strRef>
          </c:cat>
          <c:val>
            <c:numRef>
              <c:f>Fees_Charges!$D$39</c:f>
              <c:numCache>
                <c:formatCode>0.0</c:formatCode>
                <c:ptCount val="1"/>
                <c:pt idx="0">
                  <c:v>37.825059101654844</c:v>
                </c:pt>
              </c:numCache>
            </c:numRef>
          </c:val>
          <c:extLst>
            <c:ext xmlns:c16="http://schemas.microsoft.com/office/drawing/2014/chart" uri="{C3380CC4-5D6E-409C-BE32-E72D297353CC}">
              <c16:uniqueId val="{00000001-8051-42D7-BC3E-152F2E4B621E}"/>
            </c:ext>
          </c:extLst>
        </c:ser>
        <c:ser>
          <c:idx val="2"/>
          <c:order val="2"/>
          <c:tx>
            <c:strRef>
              <c:f>Fees_Charges!$B$40</c:f>
              <c:strCache>
                <c:ptCount val="1"/>
                <c:pt idx="0">
                  <c:v>Tend to disagree</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Fees_Charges!$D$37</c:f>
              <c:strCache>
                <c:ptCount val="1"/>
                <c:pt idx="0">
                  <c:v>%</c:v>
                </c:pt>
              </c:strCache>
            </c:strRef>
          </c:cat>
          <c:val>
            <c:numRef>
              <c:f>Fees_Charges!$D$40</c:f>
              <c:numCache>
                <c:formatCode>0.0</c:formatCode>
                <c:ptCount val="1"/>
                <c:pt idx="0">
                  <c:v>11.268715524034672</c:v>
                </c:pt>
              </c:numCache>
            </c:numRef>
          </c:val>
          <c:extLst>
            <c:ext xmlns:c16="http://schemas.microsoft.com/office/drawing/2014/chart" uri="{C3380CC4-5D6E-409C-BE32-E72D297353CC}">
              <c16:uniqueId val="{00000002-8051-42D7-BC3E-152F2E4B621E}"/>
            </c:ext>
          </c:extLst>
        </c:ser>
        <c:ser>
          <c:idx val="3"/>
          <c:order val="3"/>
          <c:tx>
            <c:strRef>
              <c:f>Fees_Charges!$B$41</c:f>
              <c:strCache>
                <c:ptCount val="1"/>
                <c:pt idx="0">
                  <c:v>Strongly disagree</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Fees_Charges!$D$37</c:f>
              <c:strCache>
                <c:ptCount val="1"/>
                <c:pt idx="0">
                  <c:v>%</c:v>
                </c:pt>
              </c:strCache>
            </c:strRef>
          </c:cat>
          <c:val>
            <c:numRef>
              <c:f>Fees_Charges!$D$41</c:f>
              <c:numCache>
                <c:formatCode>0.0</c:formatCode>
                <c:ptCount val="1"/>
                <c:pt idx="0">
                  <c:v>18.321513002364064</c:v>
                </c:pt>
              </c:numCache>
            </c:numRef>
          </c:val>
          <c:extLst>
            <c:ext xmlns:c16="http://schemas.microsoft.com/office/drawing/2014/chart" uri="{C3380CC4-5D6E-409C-BE32-E72D297353CC}">
              <c16:uniqueId val="{00000003-8051-42D7-BC3E-152F2E4B621E}"/>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1"/>
        <c:axPos val="l"/>
        <c:numFmt formatCode="General" sourceLinked="1"/>
        <c:majorTickMark val="none"/>
        <c:minorTickMark val="none"/>
        <c:tickLblPos val="nextTo"/>
        <c:crossAx val="1114094008"/>
        <c:crosses val="autoZero"/>
        <c:auto val="1"/>
        <c:lblAlgn val="ctr"/>
        <c:lblOffset val="100"/>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2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Fees_Charges_Demog!$B$61</c:f>
          <c:strCache>
            <c:ptCount val="1"/>
            <c:pt idx="0">
              <c:v>Cremation &amp; Burial Fees: Do you agree with this proposal?</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Fees_Charges_Demog!$B$73</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Fees_Charges_Demog!$C$72:$M$72</c:f>
              <c:strCache>
                <c:ptCount val="11"/>
                <c:pt idx="0">
                  <c:v>Ethnically Diverse (Base: 461)</c:v>
                </c:pt>
                <c:pt idx="1">
                  <c:v>Children in household (Base: 635)</c:v>
                </c:pt>
                <c:pt idx="2">
                  <c:v>Under 35 (Base: 406)</c:v>
                </c:pt>
                <c:pt idx="3">
                  <c:v>Identify as disabled (Base: 306)</c:v>
                </c:pt>
                <c:pt idx="4">
                  <c:v>Southern Arc (Base: 744)</c:v>
                </c:pt>
                <c:pt idx="5">
                  <c:v>Female (Base: 1050)</c:v>
                </c:pt>
                <c:pt idx="6">
                  <c:v>LGBTQ+ (Base: 223)</c:v>
                </c:pt>
                <c:pt idx="7">
                  <c:v>All Respondents (Base: 2538)</c:v>
                </c:pt>
                <c:pt idx="8">
                  <c:v>Male (Base: 1142)</c:v>
                </c:pt>
                <c:pt idx="9">
                  <c:v>55+ (Base: 1016)</c:v>
                </c:pt>
                <c:pt idx="10">
                  <c:v>Welsh speaker (Base: 250)</c:v>
                </c:pt>
              </c:strCache>
            </c:strRef>
          </c:cat>
          <c:val>
            <c:numRef>
              <c:f>Fees_Charges_Demog!$C$73:$M$73</c:f>
              <c:numCache>
                <c:formatCode>0.0</c:formatCode>
                <c:ptCount val="11"/>
                <c:pt idx="0">
                  <c:v>24.728850325379607</c:v>
                </c:pt>
                <c:pt idx="1">
                  <c:v>30.708661417322837</c:v>
                </c:pt>
                <c:pt idx="2">
                  <c:v>34.236453201970448</c:v>
                </c:pt>
                <c:pt idx="3">
                  <c:v>27.450980392156865</c:v>
                </c:pt>
                <c:pt idx="4">
                  <c:v>32.661290322580641</c:v>
                </c:pt>
                <c:pt idx="5">
                  <c:v>30.571428571428573</c:v>
                </c:pt>
                <c:pt idx="6">
                  <c:v>33.183856502242151</c:v>
                </c:pt>
                <c:pt idx="7">
                  <c:v>32.584712371946416</c:v>
                </c:pt>
                <c:pt idx="8">
                  <c:v>36.427320490367777</c:v>
                </c:pt>
                <c:pt idx="9">
                  <c:v>32.874015748031496</c:v>
                </c:pt>
                <c:pt idx="10">
                  <c:v>41.199999999999996</c:v>
                </c:pt>
              </c:numCache>
            </c:numRef>
          </c:val>
          <c:extLst>
            <c:ext xmlns:c16="http://schemas.microsoft.com/office/drawing/2014/chart" uri="{C3380CC4-5D6E-409C-BE32-E72D297353CC}">
              <c16:uniqueId val="{00000000-595F-4F3A-A9D1-095762AFC137}"/>
            </c:ext>
          </c:extLst>
        </c:ser>
        <c:ser>
          <c:idx val="1"/>
          <c:order val="1"/>
          <c:tx>
            <c:strRef>
              <c:f>Fees_Charges_Demog!$B$74</c:f>
              <c:strCache>
                <c:ptCount val="1"/>
                <c:pt idx="0">
                  <c:v>Tend to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Fees_Charges_Demog!$C$72:$M$72</c:f>
              <c:strCache>
                <c:ptCount val="11"/>
                <c:pt idx="0">
                  <c:v>Ethnically Diverse (Base: 461)</c:v>
                </c:pt>
                <c:pt idx="1">
                  <c:v>Children in household (Base: 635)</c:v>
                </c:pt>
                <c:pt idx="2">
                  <c:v>Under 35 (Base: 406)</c:v>
                </c:pt>
                <c:pt idx="3">
                  <c:v>Identify as disabled (Base: 306)</c:v>
                </c:pt>
                <c:pt idx="4">
                  <c:v>Southern Arc (Base: 744)</c:v>
                </c:pt>
                <c:pt idx="5">
                  <c:v>Female (Base: 1050)</c:v>
                </c:pt>
                <c:pt idx="6">
                  <c:v>LGBTQ+ (Base: 223)</c:v>
                </c:pt>
                <c:pt idx="7">
                  <c:v>All Respondents (Base: 2538)</c:v>
                </c:pt>
                <c:pt idx="8">
                  <c:v>Male (Base: 1142)</c:v>
                </c:pt>
                <c:pt idx="9">
                  <c:v>55+ (Base: 1016)</c:v>
                </c:pt>
                <c:pt idx="10">
                  <c:v>Welsh speaker (Base: 250)</c:v>
                </c:pt>
              </c:strCache>
            </c:strRef>
          </c:cat>
          <c:val>
            <c:numRef>
              <c:f>Fees_Charges_Demog!$C$74:$M$74</c:f>
              <c:numCache>
                <c:formatCode>0.0</c:formatCode>
                <c:ptCount val="11"/>
                <c:pt idx="0">
                  <c:v>27.114967462039047</c:v>
                </c:pt>
                <c:pt idx="1">
                  <c:v>32.598425196850393</c:v>
                </c:pt>
                <c:pt idx="2">
                  <c:v>29.310344827586203</c:v>
                </c:pt>
                <c:pt idx="3">
                  <c:v>36.601307189542482</c:v>
                </c:pt>
                <c:pt idx="4">
                  <c:v>32.93010752688172</c:v>
                </c:pt>
                <c:pt idx="5">
                  <c:v>38.285714285714285</c:v>
                </c:pt>
                <c:pt idx="6">
                  <c:v>37.219730941704036</c:v>
                </c:pt>
                <c:pt idx="7">
                  <c:v>37.825059101654844</c:v>
                </c:pt>
                <c:pt idx="8">
                  <c:v>38.441330998248688</c:v>
                </c:pt>
                <c:pt idx="9">
                  <c:v>43.405511811023622</c:v>
                </c:pt>
                <c:pt idx="10">
                  <c:v>40.400000000000006</c:v>
                </c:pt>
              </c:numCache>
            </c:numRef>
          </c:val>
          <c:extLst>
            <c:ext xmlns:c16="http://schemas.microsoft.com/office/drawing/2014/chart" uri="{C3380CC4-5D6E-409C-BE32-E72D297353CC}">
              <c16:uniqueId val="{00000001-595F-4F3A-A9D1-095762AFC137}"/>
            </c:ext>
          </c:extLst>
        </c:ser>
        <c:ser>
          <c:idx val="2"/>
          <c:order val="2"/>
          <c:tx>
            <c:strRef>
              <c:f>Fees_Charges_Demog!$B$75</c:f>
              <c:strCache>
                <c:ptCount val="1"/>
                <c:pt idx="0">
                  <c:v>Tend to disagree</c:v>
                </c:pt>
              </c:strCache>
            </c:strRef>
          </c:tx>
          <c:spPr>
            <a:solidFill>
              <a:srgbClr val="FAC9A9"/>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Fees_Charges_Demog!$C$72:$M$72</c:f>
              <c:strCache>
                <c:ptCount val="11"/>
                <c:pt idx="0">
                  <c:v>Ethnically Diverse (Base: 461)</c:v>
                </c:pt>
                <c:pt idx="1">
                  <c:v>Children in household (Base: 635)</c:v>
                </c:pt>
                <c:pt idx="2">
                  <c:v>Under 35 (Base: 406)</c:v>
                </c:pt>
                <c:pt idx="3">
                  <c:v>Identify as disabled (Base: 306)</c:v>
                </c:pt>
                <c:pt idx="4">
                  <c:v>Southern Arc (Base: 744)</c:v>
                </c:pt>
                <c:pt idx="5">
                  <c:v>Female (Base: 1050)</c:v>
                </c:pt>
                <c:pt idx="6">
                  <c:v>LGBTQ+ (Base: 223)</c:v>
                </c:pt>
                <c:pt idx="7">
                  <c:v>All Respondents (Base: 2538)</c:v>
                </c:pt>
                <c:pt idx="8">
                  <c:v>Male (Base: 1142)</c:v>
                </c:pt>
                <c:pt idx="9">
                  <c:v>55+ (Base: 1016)</c:v>
                </c:pt>
                <c:pt idx="10">
                  <c:v>Welsh speaker (Base: 250)</c:v>
                </c:pt>
              </c:strCache>
            </c:strRef>
          </c:cat>
          <c:val>
            <c:numRef>
              <c:f>Fees_Charges_Demog!$C$75:$M$75</c:f>
              <c:numCache>
                <c:formatCode>0.0</c:formatCode>
                <c:ptCount val="11"/>
                <c:pt idx="0">
                  <c:v>14.099783080260304</c:v>
                </c:pt>
                <c:pt idx="1">
                  <c:v>11.023622047244094</c:v>
                </c:pt>
                <c:pt idx="2">
                  <c:v>14.039408866995073</c:v>
                </c:pt>
                <c:pt idx="3">
                  <c:v>16.993464052287582</c:v>
                </c:pt>
                <c:pt idx="4">
                  <c:v>11.693548387096774</c:v>
                </c:pt>
                <c:pt idx="5">
                  <c:v>14.666666666666666</c:v>
                </c:pt>
                <c:pt idx="6">
                  <c:v>12.556053811659194</c:v>
                </c:pt>
                <c:pt idx="7">
                  <c:v>11.268715524034672</c:v>
                </c:pt>
                <c:pt idx="8">
                  <c:v>8.5814360770577931</c:v>
                </c:pt>
                <c:pt idx="9">
                  <c:v>11.614173228346457</c:v>
                </c:pt>
                <c:pt idx="10">
                  <c:v>8</c:v>
                </c:pt>
              </c:numCache>
            </c:numRef>
          </c:val>
          <c:extLst>
            <c:ext xmlns:c16="http://schemas.microsoft.com/office/drawing/2014/chart" uri="{C3380CC4-5D6E-409C-BE32-E72D297353CC}">
              <c16:uniqueId val="{00000002-595F-4F3A-A9D1-095762AFC137}"/>
            </c:ext>
          </c:extLst>
        </c:ser>
        <c:ser>
          <c:idx val="3"/>
          <c:order val="3"/>
          <c:tx>
            <c:strRef>
              <c:f>Fees_Charges_Demog!$B$76</c:f>
              <c:strCache>
                <c:ptCount val="1"/>
                <c:pt idx="0">
                  <c:v>Strongly disagree</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Fees_Charges_Demog!$C$72:$M$72</c:f>
              <c:strCache>
                <c:ptCount val="11"/>
                <c:pt idx="0">
                  <c:v>Ethnically Diverse (Base: 461)</c:v>
                </c:pt>
                <c:pt idx="1">
                  <c:v>Children in household (Base: 635)</c:v>
                </c:pt>
                <c:pt idx="2">
                  <c:v>Under 35 (Base: 406)</c:v>
                </c:pt>
                <c:pt idx="3">
                  <c:v>Identify as disabled (Base: 306)</c:v>
                </c:pt>
                <c:pt idx="4">
                  <c:v>Southern Arc (Base: 744)</c:v>
                </c:pt>
                <c:pt idx="5">
                  <c:v>Female (Base: 1050)</c:v>
                </c:pt>
                <c:pt idx="6">
                  <c:v>LGBTQ+ (Base: 223)</c:v>
                </c:pt>
                <c:pt idx="7">
                  <c:v>All Respondents (Base: 2538)</c:v>
                </c:pt>
                <c:pt idx="8">
                  <c:v>Male (Base: 1142)</c:v>
                </c:pt>
                <c:pt idx="9">
                  <c:v>55+ (Base: 1016)</c:v>
                </c:pt>
                <c:pt idx="10">
                  <c:v>Welsh speaker (Base: 250)</c:v>
                </c:pt>
              </c:strCache>
            </c:strRef>
          </c:cat>
          <c:val>
            <c:numRef>
              <c:f>Fees_Charges_Demog!$C$76:$M$76</c:f>
              <c:numCache>
                <c:formatCode>0.0</c:formatCode>
                <c:ptCount val="11"/>
                <c:pt idx="0">
                  <c:v>34.05639913232104</c:v>
                </c:pt>
                <c:pt idx="1">
                  <c:v>25.669291338582678</c:v>
                </c:pt>
                <c:pt idx="2">
                  <c:v>22.413793103448278</c:v>
                </c:pt>
                <c:pt idx="3">
                  <c:v>18.954248366013072</c:v>
                </c:pt>
                <c:pt idx="4">
                  <c:v>22.71505376344086</c:v>
                </c:pt>
                <c:pt idx="5">
                  <c:v>16.476190476190474</c:v>
                </c:pt>
                <c:pt idx="6">
                  <c:v>17.040358744394617</c:v>
                </c:pt>
                <c:pt idx="7">
                  <c:v>18.321513002364064</c:v>
                </c:pt>
                <c:pt idx="8">
                  <c:v>16.549912434325744</c:v>
                </c:pt>
                <c:pt idx="9">
                  <c:v>12.106299212598424</c:v>
                </c:pt>
                <c:pt idx="10">
                  <c:v>10.4</c:v>
                </c:pt>
              </c:numCache>
            </c:numRef>
          </c:val>
          <c:extLst>
            <c:ext xmlns:c16="http://schemas.microsoft.com/office/drawing/2014/chart" uri="{C3380CC4-5D6E-409C-BE32-E72D297353CC}">
              <c16:uniqueId val="{00000003-595F-4F3A-A9D1-095762AFC137}"/>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2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Fees_Charges_Dep5th!$B$43</c:f>
          <c:strCache>
            <c:ptCount val="1"/>
            <c:pt idx="0">
              <c:v>Cremation &amp; Burial Fees: Do you agree with this proposal? Cardiff Residents by Deprivation Fifth</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Fees_Charges_Dep5th!$B$46</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Fees_Charges_Dep5th!$I$45:$N$45</c:f>
              <c:strCache>
                <c:ptCount val="6"/>
                <c:pt idx="0">
                  <c:v>All Respondents (Base: 2538)</c:v>
                </c:pt>
                <c:pt idx="1">
                  <c:v>Least Deprived (Base: 472)</c:v>
                </c:pt>
                <c:pt idx="2">
                  <c:v>Next Least Deprived (Base: 404)</c:v>
                </c:pt>
                <c:pt idx="3">
                  <c:v>Middle (Base: 319)</c:v>
                </c:pt>
                <c:pt idx="4">
                  <c:v>Next Most Deprived (Base: 363)</c:v>
                </c:pt>
                <c:pt idx="5">
                  <c:v>Most Deprived (Base: 258)</c:v>
                </c:pt>
              </c:strCache>
            </c:strRef>
          </c:cat>
          <c:val>
            <c:numRef>
              <c:f>Fees_Charges_Dep5th!$I$46:$N$46</c:f>
              <c:numCache>
                <c:formatCode>0.0</c:formatCode>
                <c:ptCount val="6"/>
                <c:pt idx="0">
                  <c:v>32.584712371946416</c:v>
                </c:pt>
                <c:pt idx="1">
                  <c:v>39.406779661016948</c:v>
                </c:pt>
                <c:pt idx="2">
                  <c:v>35.396039603960396</c:v>
                </c:pt>
                <c:pt idx="3">
                  <c:v>31.03448275862069</c:v>
                </c:pt>
                <c:pt idx="4">
                  <c:v>33.057851239669425</c:v>
                </c:pt>
                <c:pt idx="5">
                  <c:v>30.620155038759687</c:v>
                </c:pt>
              </c:numCache>
            </c:numRef>
          </c:val>
          <c:extLst>
            <c:ext xmlns:c16="http://schemas.microsoft.com/office/drawing/2014/chart" uri="{C3380CC4-5D6E-409C-BE32-E72D297353CC}">
              <c16:uniqueId val="{00000000-0319-4B11-A5B4-163E1E92CC3D}"/>
            </c:ext>
          </c:extLst>
        </c:ser>
        <c:ser>
          <c:idx val="1"/>
          <c:order val="1"/>
          <c:tx>
            <c:strRef>
              <c:f>Fees_Charges_Dep5th!$B$47</c:f>
              <c:strCache>
                <c:ptCount val="1"/>
                <c:pt idx="0">
                  <c:v>Tend to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Fees_Charges_Dep5th!$I$45:$N$45</c:f>
              <c:strCache>
                <c:ptCount val="6"/>
                <c:pt idx="0">
                  <c:v>All Respondents (Base: 2538)</c:v>
                </c:pt>
                <c:pt idx="1">
                  <c:v>Least Deprived (Base: 472)</c:v>
                </c:pt>
                <c:pt idx="2">
                  <c:v>Next Least Deprived (Base: 404)</c:v>
                </c:pt>
                <c:pt idx="3">
                  <c:v>Middle (Base: 319)</c:v>
                </c:pt>
                <c:pt idx="4">
                  <c:v>Next Most Deprived (Base: 363)</c:v>
                </c:pt>
                <c:pt idx="5">
                  <c:v>Most Deprived (Base: 258)</c:v>
                </c:pt>
              </c:strCache>
            </c:strRef>
          </c:cat>
          <c:val>
            <c:numRef>
              <c:f>Fees_Charges_Dep5th!$I$47:$N$47</c:f>
              <c:numCache>
                <c:formatCode>0.0</c:formatCode>
                <c:ptCount val="6"/>
                <c:pt idx="0">
                  <c:v>37.825059101654844</c:v>
                </c:pt>
                <c:pt idx="1">
                  <c:v>40.042372881355931</c:v>
                </c:pt>
                <c:pt idx="2">
                  <c:v>40.841584158415841</c:v>
                </c:pt>
                <c:pt idx="3">
                  <c:v>38.871473354231973</c:v>
                </c:pt>
                <c:pt idx="4">
                  <c:v>32.782369146005507</c:v>
                </c:pt>
                <c:pt idx="5">
                  <c:v>33.333333333333329</c:v>
                </c:pt>
              </c:numCache>
            </c:numRef>
          </c:val>
          <c:extLst>
            <c:ext xmlns:c16="http://schemas.microsoft.com/office/drawing/2014/chart" uri="{C3380CC4-5D6E-409C-BE32-E72D297353CC}">
              <c16:uniqueId val="{00000001-0319-4B11-A5B4-163E1E92CC3D}"/>
            </c:ext>
          </c:extLst>
        </c:ser>
        <c:ser>
          <c:idx val="2"/>
          <c:order val="2"/>
          <c:tx>
            <c:strRef>
              <c:f>Fees_Charges_Dep5th!$B$48</c:f>
              <c:strCache>
                <c:ptCount val="1"/>
                <c:pt idx="0">
                  <c:v>Tend to disagree</c:v>
                </c:pt>
              </c:strCache>
            </c:strRef>
          </c:tx>
          <c:spPr>
            <a:solidFill>
              <a:srgbClr val="FAC9A9"/>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Fees_Charges_Dep5th!$I$45:$N$45</c:f>
              <c:strCache>
                <c:ptCount val="6"/>
                <c:pt idx="0">
                  <c:v>All Respondents (Base: 2538)</c:v>
                </c:pt>
                <c:pt idx="1">
                  <c:v>Least Deprived (Base: 472)</c:v>
                </c:pt>
                <c:pt idx="2">
                  <c:v>Next Least Deprived (Base: 404)</c:v>
                </c:pt>
                <c:pt idx="3">
                  <c:v>Middle (Base: 319)</c:v>
                </c:pt>
                <c:pt idx="4">
                  <c:v>Next Most Deprived (Base: 363)</c:v>
                </c:pt>
                <c:pt idx="5">
                  <c:v>Most Deprived (Base: 258)</c:v>
                </c:pt>
              </c:strCache>
            </c:strRef>
          </c:cat>
          <c:val>
            <c:numRef>
              <c:f>Fees_Charges_Dep5th!$I$48:$N$48</c:f>
              <c:numCache>
                <c:formatCode>0.0</c:formatCode>
                <c:ptCount val="6"/>
                <c:pt idx="0">
                  <c:v>11.268715524034672</c:v>
                </c:pt>
                <c:pt idx="1">
                  <c:v>11.228813559322035</c:v>
                </c:pt>
                <c:pt idx="2">
                  <c:v>9.1584158415841586</c:v>
                </c:pt>
                <c:pt idx="3">
                  <c:v>10.344827586206897</c:v>
                </c:pt>
                <c:pt idx="4">
                  <c:v>12.396694214876034</c:v>
                </c:pt>
                <c:pt idx="5">
                  <c:v>11.627906976744185</c:v>
                </c:pt>
              </c:numCache>
            </c:numRef>
          </c:val>
          <c:extLst>
            <c:ext xmlns:c16="http://schemas.microsoft.com/office/drawing/2014/chart" uri="{C3380CC4-5D6E-409C-BE32-E72D297353CC}">
              <c16:uniqueId val="{00000002-0319-4B11-A5B4-163E1E92CC3D}"/>
            </c:ext>
          </c:extLst>
        </c:ser>
        <c:ser>
          <c:idx val="3"/>
          <c:order val="3"/>
          <c:tx>
            <c:strRef>
              <c:f>Fees_Charges_Dep5th!$B$49</c:f>
              <c:strCache>
                <c:ptCount val="1"/>
                <c:pt idx="0">
                  <c:v>Strongly disagree</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Fees_Charges_Dep5th!$I$45:$N$45</c:f>
              <c:strCache>
                <c:ptCount val="6"/>
                <c:pt idx="0">
                  <c:v>All Respondents (Base: 2538)</c:v>
                </c:pt>
                <c:pt idx="1">
                  <c:v>Least Deprived (Base: 472)</c:v>
                </c:pt>
                <c:pt idx="2">
                  <c:v>Next Least Deprived (Base: 404)</c:v>
                </c:pt>
                <c:pt idx="3">
                  <c:v>Middle (Base: 319)</c:v>
                </c:pt>
                <c:pt idx="4">
                  <c:v>Next Most Deprived (Base: 363)</c:v>
                </c:pt>
                <c:pt idx="5">
                  <c:v>Most Deprived (Base: 258)</c:v>
                </c:pt>
              </c:strCache>
            </c:strRef>
          </c:cat>
          <c:val>
            <c:numRef>
              <c:f>Fees_Charges_Dep5th!$I$49:$N$49</c:f>
              <c:numCache>
                <c:formatCode>0.0</c:formatCode>
                <c:ptCount val="6"/>
                <c:pt idx="0">
                  <c:v>18.321513002364064</c:v>
                </c:pt>
                <c:pt idx="1">
                  <c:v>9.3220338983050848</c:v>
                </c:pt>
                <c:pt idx="2">
                  <c:v>14.603960396039604</c:v>
                </c:pt>
                <c:pt idx="3">
                  <c:v>19.749216300940439</c:v>
                </c:pt>
                <c:pt idx="4">
                  <c:v>21.763085399449036</c:v>
                </c:pt>
                <c:pt idx="5">
                  <c:v>24.418604651162788</c:v>
                </c:pt>
              </c:numCache>
            </c:numRef>
          </c:val>
          <c:extLst>
            <c:ext xmlns:c16="http://schemas.microsoft.com/office/drawing/2014/chart" uri="{C3380CC4-5D6E-409C-BE32-E72D297353CC}">
              <c16:uniqueId val="{00000003-0319-4B11-A5B4-163E1E92CC3D}"/>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2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r>
              <a:rPr lang="en-US"/>
              <a:t>Cremation &amp; Burial Fees: Do you agree with these changes? </a:t>
            </a:r>
          </a:p>
          <a:p>
            <a:pPr>
              <a:defRPr sz="1200" b="1" i="0" u="none" strike="noStrike" kern="1200" spc="0" baseline="0">
                <a:solidFill>
                  <a:schemeClr val="tx1"/>
                </a:solidFill>
                <a:latin typeface="+mn-lt"/>
                <a:ea typeface="+mn-ea"/>
                <a:cs typeface="+mn-cs"/>
              </a:defRPr>
            </a:pPr>
            <a:r>
              <a:rPr lang="en-US"/>
              <a:t>(Base: 88)</a:t>
            </a:r>
          </a:p>
        </c:rich>
      </c:tx>
      <c:overlay val="0"/>
      <c:spPr>
        <a:noFill/>
        <a:ln>
          <a:noFill/>
        </a:ln>
        <a:effectLst/>
      </c:spPr>
    </c:title>
    <c:autoTitleDeleted val="0"/>
    <c:plotArea>
      <c:layout>
        <c:manualLayout>
          <c:layoutTarget val="inner"/>
          <c:xMode val="edge"/>
          <c:yMode val="edge"/>
          <c:x val="3.7648289171521292E-2"/>
          <c:y val="0.26496022137668629"/>
          <c:w val="0.91429721444563838"/>
          <c:h val="0.3912015840634932"/>
        </c:manualLayout>
      </c:layout>
      <c:barChart>
        <c:barDir val="bar"/>
        <c:grouping val="percentStacked"/>
        <c:varyColors val="0"/>
        <c:ser>
          <c:idx val="0"/>
          <c:order val="0"/>
          <c:tx>
            <c:strRef>
              <c:f>Fees_Charges!$B$21</c:f>
              <c:strCache>
                <c:ptCount val="1"/>
                <c:pt idx="0">
                  <c:v>I 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Fees_Charges!$D$20</c:f>
              <c:strCache>
                <c:ptCount val="1"/>
                <c:pt idx="0">
                  <c:v>%</c:v>
                </c:pt>
              </c:strCache>
            </c:strRef>
          </c:cat>
          <c:val>
            <c:numRef>
              <c:f>Fees_Charges!$D$21</c:f>
              <c:numCache>
                <c:formatCode>0.0</c:formatCode>
                <c:ptCount val="1"/>
                <c:pt idx="0">
                  <c:v>10.227272727272728</c:v>
                </c:pt>
              </c:numCache>
            </c:numRef>
          </c:val>
          <c:extLst>
            <c:ext xmlns:c16="http://schemas.microsoft.com/office/drawing/2014/chart" uri="{C3380CC4-5D6E-409C-BE32-E72D297353CC}">
              <c16:uniqueId val="{00000000-B6B5-42F5-9A40-78E2F53AEB56}"/>
            </c:ext>
          </c:extLst>
        </c:ser>
        <c:ser>
          <c:idx val="1"/>
          <c:order val="1"/>
          <c:tx>
            <c:strRef>
              <c:f>Fees_Charges!$B$22</c:f>
              <c:strCache>
                <c:ptCount val="1"/>
                <c:pt idx="0">
                  <c:v>I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Fees_Charges!$D$20</c:f>
              <c:strCache>
                <c:ptCount val="1"/>
                <c:pt idx="0">
                  <c:v>%</c:v>
                </c:pt>
              </c:strCache>
            </c:strRef>
          </c:cat>
          <c:val>
            <c:numRef>
              <c:f>Fees_Charges!$D$22</c:f>
              <c:numCache>
                <c:formatCode>0.0</c:formatCode>
                <c:ptCount val="1"/>
                <c:pt idx="0">
                  <c:v>30.681818181818183</c:v>
                </c:pt>
              </c:numCache>
            </c:numRef>
          </c:val>
          <c:extLst>
            <c:ext xmlns:c16="http://schemas.microsoft.com/office/drawing/2014/chart" uri="{C3380CC4-5D6E-409C-BE32-E72D297353CC}">
              <c16:uniqueId val="{00000001-B6B5-42F5-9A40-78E2F53AEB56}"/>
            </c:ext>
          </c:extLst>
        </c:ser>
        <c:ser>
          <c:idx val="2"/>
          <c:order val="2"/>
          <c:tx>
            <c:strRef>
              <c:f>Fees_Charges!$B$23</c:f>
              <c:strCache>
                <c:ptCount val="1"/>
                <c:pt idx="0">
                  <c:v>I disagree</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Fees_Charges!$D$20</c:f>
              <c:strCache>
                <c:ptCount val="1"/>
                <c:pt idx="0">
                  <c:v>%</c:v>
                </c:pt>
              </c:strCache>
            </c:strRef>
          </c:cat>
          <c:val>
            <c:numRef>
              <c:f>Fees_Charges!$D$23</c:f>
              <c:numCache>
                <c:formatCode>0.0</c:formatCode>
                <c:ptCount val="1"/>
                <c:pt idx="0">
                  <c:v>21.59090909090909</c:v>
                </c:pt>
              </c:numCache>
            </c:numRef>
          </c:val>
          <c:extLst>
            <c:ext xmlns:c16="http://schemas.microsoft.com/office/drawing/2014/chart" uri="{C3380CC4-5D6E-409C-BE32-E72D297353CC}">
              <c16:uniqueId val="{00000002-B6B5-42F5-9A40-78E2F53AEB56}"/>
            </c:ext>
          </c:extLst>
        </c:ser>
        <c:ser>
          <c:idx val="3"/>
          <c:order val="3"/>
          <c:tx>
            <c:strRef>
              <c:f>Fees_Charges!$B$24</c:f>
              <c:strCache>
                <c:ptCount val="1"/>
                <c:pt idx="0">
                  <c:v>I strongly disagree</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Fees_Charges!$D$20</c:f>
              <c:strCache>
                <c:ptCount val="1"/>
                <c:pt idx="0">
                  <c:v>%</c:v>
                </c:pt>
              </c:strCache>
            </c:strRef>
          </c:cat>
          <c:val>
            <c:numRef>
              <c:f>Fees_Charges!$D$24</c:f>
              <c:numCache>
                <c:formatCode>0.0</c:formatCode>
                <c:ptCount val="1"/>
                <c:pt idx="0">
                  <c:v>37.5</c:v>
                </c:pt>
              </c:numCache>
            </c:numRef>
          </c:val>
          <c:extLst>
            <c:ext xmlns:c16="http://schemas.microsoft.com/office/drawing/2014/chart" uri="{C3380CC4-5D6E-409C-BE32-E72D297353CC}">
              <c16:uniqueId val="{00000003-B6B5-42F5-9A40-78E2F53AEB56}"/>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1"/>
        <c:axPos val="l"/>
        <c:numFmt formatCode="General" sourceLinked="1"/>
        <c:majorTickMark val="none"/>
        <c:minorTickMark val="none"/>
        <c:tickLblPos val="nextTo"/>
        <c:crossAx val="1114094008"/>
        <c:crosses val="autoZero"/>
        <c:auto val="1"/>
        <c:lblAlgn val="ctr"/>
        <c:lblOffset val="100"/>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2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Fees_Charges!$B$52</c:f>
          <c:strCache>
            <c:ptCount val="1"/>
            <c:pt idx="0">
              <c:v>Surcharge Fees for Weekend &amp; Bank Holiday Burials: Do you agree with this proposal? (Base: 2504)</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Fees_Charges!$B$54</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Fees_Charges!$D$53</c:f>
              <c:strCache>
                <c:ptCount val="1"/>
                <c:pt idx="0">
                  <c:v>%</c:v>
                </c:pt>
              </c:strCache>
            </c:strRef>
          </c:cat>
          <c:val>
            <c:numRef>
              <c:f>Fees_Charges!$D$54</c:f>
              <c:numCache>
                <c:formatCode>0.0</c:formatCode>
                <c:ptCount val="1"/>
                <c:pt idx="0">
                  <c:v>38.45846645367412</c:v>
                </c:pt>
              </c:numCache>
            </c:numRef>
          </c:val>
          <c:extLst>
            <c:ext xmlns:c16="http://schemas.microsoft.com/office/drawing/2014/chart" uri="{C3380CC4-5D6E-409C-BE32-E72D297353CC}">
              <c16:uniqueId val="{00000000-39C6-4688-8E0E-5BEC93357170}"/>
            </c:ext>
          </c:extLst>
        </c:ser>
        <c:ser>
          <c:idx val="1"/>
          <c:order val="1"/>
          <c:tx>
            <c:strRef>
              <c:f>Fees_Charges!$B$55</c:f>
              <c:strCache>
                <c:ptCount val="1"/>
                <c:pt idx="0">
                  <c:v>Tend to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Fees_Charges!$D$53</c:f>
              <c:strCache>
                <c:ptCount val="1"/>
                <c:pt idx="0">
                  <c:v>%</c:v>
                </c:pt>
              </c:strCache>
            </c:strRef>
          </c:cat>
          <c:val>
            <c:numRef>
              <c:f>Fees_Charges!$D$55</c:f>
              <c:numCache>
                <c:formatCode>0.0</c:formatCode>
                <c:ptCount val="1"/>
                <c:pt idx="0">
                  <c:v>25.878594249201274</c:v>
                </c:pt>
              </c:numCache>
            </c:numRef>
          </c:val>
          <c:extLst>
            <c:ext xmlns:c16="http://schemas.microsoft.com/office/drawing/2014/chart" uri="{C3380CC4-5D6E-409C-BE32-E72D297353CC}">
              <c16:uniqueId val="{00000001-39C6-4688-8E0E-5BEC93357170}"/>
            </c:ext>
          </c:extLst>
        </c:ser>
        <c:ser>
          <c:idx val="2"/>
          <c:order val="2"/>
          <c:tx>
            <c:strRef>
              <c:f>Fees_Charges!$B$56</c:f>
              <c:strCache>
                <c:ptCount val="1"/>
                <c:pt idx="0">
                  <c:v>Tend to disagree</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Fees_Charges!$D$53</c:f>
              <c:strCache>
                <c:ptCount val="1"/>
                <c:pt idx="0">
                  <c:v>%</c:v>
                </c:pt>
              </c:strCache>
            </c:strRef>
          </c:cat>
          <c:val>
            <c:numRef>
              <c:f>Fees_Charges!$D$56</c:f>
              <c:numCache>
                <c:formatCode>0.0</c:formatCode>
                <c:ptCount val="1"/>
                <c:pt idx="0">
                  <c:v>15.015974440894569</c:v>
                </c:pt>
              </c:numCache>
            </c:numRef>
          </c:val>
          <c:extLst>
            <c:ext xmlns:c16="http://schemas.microsoft.com/office/drawing/2014/chart" uri="{C3380CC4-5D6E-409C-BE32-E72D297353CC}">
              <c16:uniqueId val="{00000002-39C6-4688-8E0E-5BEC93357170}"/>
            </c:ext>
          </c:extLst>
        </c:ser>
        <c:ser>
          <c:idx val="3"/>
          <c:order val="3"/>
          <c:tx>
            <c:strRef>
              <c:f>Fees_Charges!$B$57</c:f>
              <c:strCache>
                <c:ptCount val="1"/>
                <c:pt idx="0">
                  <c:v>Strongly disagree</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Fees_Charges!$D$53</c:f>
              <c:strCache>
                <c:ptCount val="1"/>
                <c:pt idx="0">
                  <c:v>%</c:v>
                </c:pt>
              </c:strCache>
            </c:strRef>
          </c:cat>
          <c:val>
            <c:numRef>
              <c:f>Fees_Charges!$D$57</c:f>
              <c:numCache>
                <c:formatCode>0.0</c:formatCode>
                <c:ptCount val="1"/>
                <c:pt idx="0">
                  <c:v>20.646964856230031</c:v>
                </c:pt>
              </c:numCache>
            </c:numRef>
          </c:val>
          <c:extLst>
            <c:ext xmlns:c16="http://schemas.microsoft.com/office/drawing/2014/chart" uri="{C3380CC4-5D6E-409C-BE32-E72D297353CC}">
              <c16:uniqueId val="{00000003-39C6-4688-8E0E-5BEC93357170}"/>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1"/>
        <c:axPos val="l"/>
        <c:numFmt formatCode="General" sourceLinked="1"/>
        <c:majorTickMark val="none"/>
        <c:minorTickMark val="none"/>
        <c:tickLblPos val="nextTo"/>
        <c:crossAx val="1114094008"/>
        <c:crosses val="autoZero"/>
        <c:auto val="1"/>
        <c:lblAlgn val="ctr"/>
        <c:lblOffset val="100"/>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2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Fees_Charges_Demog!$B$92</c:f>
          <c:strCache>
            <c:ptCount val="1"/>
            <c:pt idx="0">
              <c:v>Surcharge Fees for Weekend &amp; Bank Holiday Burials: Do you agree with this proposal?</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manualLayout>
          <c:layoutTarget val="inner"/>
          <c:xMode val="edge"/>
          <c:yMode val="edge"/>
          <c:x val="0.40022970943406055"/>
          <c:y val="0.1452959028831563"/>
          <c:w val="0.55333703739072304"/>
          <c:h val="0.66615397942480259"/>
        </c:manualLayout>
      </c:layout>
      <c:barChart>
        <c:barDir val="bar"/>
        <c:grouping val="percentStacked"/>
        <c:varyColors val="0"/>
        <c:ser>
          <c:idx val="0"/>
          <c:order val="0"/>
          <c:tx>
            <c:strRef>
              <c:f>Fees_Charges_Demog!$B$104</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Fees_Charges_Demog!$C$103:$M$103</c:f>
              <c:strCache>
                <c:ptCount val="11"/>
                <c:pt idx="0">
                  <c:v>Ethnically Diverse (Base: 453)</c:v>
                </c:pt>
                <c:pt idx="1">
                  <c:v>Children in household (Base: 632)</c:v>
                </c:pt>
                <c:pt idx="2">
                  <c:v>Under 35 (Base: 401)</c:v>
                </c:pt>
                <c:pt idx="3">
                  <c:v>Identify as disabled (Base: 303)</c:v>
                </c:pt>
                <c:pt idx="4">
                  <c:v>Southern Arc (Base: 751)</c:v>
                </c:pt>
                <c:pt idx="5">
                  <c:v>Female (Base: 1042)</c:v>
                </c:pt>
                <c:pt idx="6">
                  <c:v>All Respondents (Base: 2504)</c:v>
                </c:pt>
                <c:pt idx="7">
                  <c:v>LGBTQ+ (Base: 219)</c:v>
                </c:pt>
                <c:pt idx="8">
                  <c:v>Male (Base: 1131)</c:v>
                </c:pt>
                <c:pt idx="9">
                  <c:v>55+ (Base: 1007)</c:v>
                </c:pt>
                <c:pt idx="10">
                  <c:v>Welsh speaker (Base: 245)</c:v>
                </c:pt>
              </c:strCache>
            </c:strRef>
          </c:cat>
          <c:val>
            <c:numRef>
              <c:f>Fees_Charges_Demog!$C$104:$M$104</c:f>
              <c:numCache>
                <c:formatCode>0.0</c:formatCode>
                <c:ptCount val="11"/>
                <c:pt idx="0">
                  <c:v>27.814569536423839</c:v>
                </c:pt>
                <c:pt idx="1">
                  <c:v>35.12658227848101</c:v>
                </c:pt>
                <c:pt idx="2">
                  <c:v>36.658354114713212</c:v>
                </c:pt>
                <c:pt idx="3">
                  <c:v>34.323432343234323</c:v>
                </c:pt>
                <c:pt idx="4">
                  <c:v>36.218375499334222</c:v>
                </c:pt>
                <c:pt idx="5">
                  <c:v>34.836852207293667</c:v>
                </c:pt>
                <c:pt idx="6">
                  <c:v>38.45846645367412</c:v>
                </c:pt>
                <c:pt idx="7">
                  <c:v>41.55251141552511</c:v>
                </c:pt>
                <c:pt idx="8">
                  <c:v>42.882404951370468</c:v>
                </c:pt>
                <c:pt idx="9">
                  <c:v>41.31082423038729</c:v>
                </c:pt>
                <c:pt idx="10">
                  <c:v>43.265306122448983</c:v>
                </c:pt>
              </c:numCache>
            </c:numRef>
          </c:val>
          <c:extLst>
            <c:ext xmlns:c16="http://schemas.microsoft.com/office/drawing/2014/chart" uri="{C3380CC4-5D6E-409C-BE32-E72D297353CC}">
              <c16:uniqueId val="{00000000-520C-4E66-9E82-5B09E4050DD3}"/>
            </c:ext>
          </c:extLst>
        </c:ser>
        <c:ser>
          <c:idx val="1"/>
          <c:order val="1"/>
          <c:tx>
            <c:strRef>
              <c:f>Fees_Charges_Demog!$B$105</c:f>
              <c:strCache>
                <c:ptCount val="1"/>
                <c:pt idx="0">
                  <c:v>Tend to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Fees_Charges_Demog!$C$103:$M$103</c:f>
              <c:strCache>
                <c:ptCount val="11"/>
                <c:pt idx="0">
                  <c:v>Ethnically Diverse (Base: 453)</c:v>
                </c:pt>
                <c:pt idx="1">
                  <c:v>Children in household (Base: 632)</c:v>
                </c:pt>
                <c:pt idx="2">
                  <c:v>Under 35 (Base: 401)</c:v>
                </c:pt>
                <c:pt idx="3">
                  <c:v>Identify as disabled (Base: 303)</c:v>
                </c:pt>
                <c:pt idx="4">
                  <c:v>Southern Arc (Base: 751)</c:v>
                </c:pt>
                <c:pt idx="5">
                  <c:v>Female (Base: 1042)</c:v>
                </c:pt>
                <c:pt idx="6">
                  <c:v>All Respondents (Base: 2504)</c:v>
                </c:pt>
                <c:pt idx="7">
                  <c:v>LGBTQ+ (Base: 219)</c:v>
                </c:pt>
                <c:pt idx="8">
                  <c:v>Male (Base: 1131)</c:v>
                </c:pt>
                <c:pt idx="9">
                  <c:v>55+ (Base: 1007)</c:v>
                </c:pt>
                <c:pt idx="10">
                  <c:v>Welsh speaker (Base: 245)</c:v>
                </c:pt>
              </c:strCache>
            </c:strRef>
          </c:cat>
          <c:val>
            <c:numRef>
              <c:f>Fees_Charges_Demog!$C$105:$M$105</c:f>
              <c:numCache>
                <c:formatCode>0.0</c:formatCode>
                <c:ptCount val="11"/>
                <c:pt idx="0">
                  <c:v>16.114790286975715</c:v>
                </c:pt>
                <c:pt idx="1">
                  <c:v>22.151898734177212</c:v>
                </c:pt>
                <c:pt idx="2">
                  <c:v>21.197007481296758</c:v>
                </c:pt>
                <c:pt idx="3">
                  <c:v>24.752475247524753</c:v>
                </c:pt>
                <c:pt idx="4">
                  <c:v>23.169107856191744</c:v>
                </c:pt>
                <c:pt idx="5">
                  <c:v>26.583493282149711</c:v>
                </c:pt>
                <c:pt idx="6">
                  <c:v>25.878594249201274</c:v>
                </c:pt>
                <c:pt idx="7">
                  <c:v>23.74429223744292</c:v>
                </c:pt>
                <c:pt idx="8">
                  <c:v>25.72944297082228</c:v>
                </c:pt>
                <c:pt idx="9">
                  <c:v>29.195630585898709</c:v>
                </c:pt>
                <c:pt idx="10">
                  <c:v>28.163265306122447</c:v>
                </c:pt>
              </c:numCache>
            </c:numRef>
          </c:val>
          <c:extLst>
            <c:ext xmlns:c16="http://schemas.microsoft.com/office/drawing/2014/chart" uri="{C3380CC4-5D6E-409C-BE32-E72D297353CC}">
              <c16:uniqueId val="{00000001-520C-4E66-9E82-5B09E4050DD3}"/>
            </c:ext>
          </c:extLst>
        </c:ser>
        <c:ser>
          <c:idx val="2"/>
          <c:order val="2"/>
          <c:tx>
            <c:strRef>
              <c:f>Fees_Charges_Demog!$B$106</c:f>
              <c:strCache>
                <c:ptCount val="1"/>
                <c:pt idx="0">
                  <c:v>Tend to disagree</c:v>
                </c:pt>
              </c:strCache>
            </c:strRef>
          </c:tx>
          <c:spPr>
            <a:solidFill>
              <a:srgbClr val="FAC9A9"/>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Fees_Charges_Demog!$C$103:$M$103</c:f>
              <c:strCache>
                <c:ptCount val="11"/>
                <c:pt idx="0">
                  <c:v>Ethnically Diverse (Base: 453)</c:v>
                </c:pt>
                <c:pt idx="1">
                  <c:v>Children in household (Base: 632)</c:v>
                </c:pt>
                <c:pt idx="2">
                  <c:v>Under 35 (Base: 401)</c:v>
                </c:pt>
                <c:pt idx="3">
                  <c:v>Identify as disabled (Base: 303)</c:v>
                </c:pt>
                <c:pt idx="4">
                  <c:v>Southern Arc (Base: 751)</c:v>
                </c:pt>
                <c:pt idx="5">
                  <c:v>Female (Base: 1042)</c:v>
                </c:pt>
                <c:pt idx="6">
                  <c:v>All Respondents (Base: 2504)</c:v>
                </c:pt>
                <c:pt idx="7">
                  <c:v>LGBTQ+ (Base: 219)</c:v>
                </c:pt>
                <c:pt idx="8">
                  <c:v>Male (Base: 1131)</c:v>
                </c:pt>
                <c:pt idx="9">
                  <c:v>55+ (Base: 1007)</c:v>
                </c:pt>
                <c:pt idx="10">
                  <c:v>Welsh speaker (Base: 245)</c:v>
                </c:pt>
              </c:strCache>
            </c:strRef>
          </c:cat>
          <c:val>
            <c:numRef>
              <c:f>Fees_Charges_Demog!$C$106:$M$106</c:f>
              <c:numCache>
                <c:formatCode>0.0</c:formatCode>
                <c:ptCount val="11"/>
                <c:pt idx="0">
                  <c:v>19.646799116997794</c:v>
                </c:pt>
                <c:pt idx="1">
                  <c:v>15.348101265822786</c:v>
                </c:pt>
                <c:pt idx="2">
                  <c:v>17.456359102244392</c:v>
                </c:pt>
                <c:pt idx="3">
                  <c:v>17.161716171617162</c:v>
                </c:pt>
                <c:pt idx="4">
                  <c:v>16.644474034620508</c:v>
                </c:pt>
                <c:pt idx="5">
                  <c:v>18.809980806142036</c:v>
                </c:pt>
                <c:pt idx="6">
                  <c:v>15.015974440894569</c:v>
                </c:pt>
                <c:pt idx="7">
                  <c:v>19.634703196347029</c:v>
                </c:pt>
                <c:pt idx="8">
                  <c:v>11.936339522546419</c:v>
                </c:pt>
                <c:pt idx="9">
                  <c:v>14.498510427010924</c:v>
                </c:pt>
                <c:pt idx="10">
                  <c:v>16.73469387755102</c:v>
                </c:pt>
              </c:numCache>
            </c:numRef>
          </c:val>
          <c:extLst>
            <c:ext xmlns:c16="http://schemas.microsoft.com/office/drawing/2014/chart" uri="{C3380CC4-5D6E-409C-BE32-E72D297353CC}">
              <c16:uniqueId val="{00000002-520C-4E66-9E82-5B09E4050DD3}"/>
            </c:ext>
          </c:extLst>
        </c:ser>
        <c:ser>
          <c:idx val="3"/>
          <c:order val="3"/>
          <c:tx>
            <c:strRef>
              <c:f>Fees_Charges_Demog!$B$107</c:f>
              <c:strCache>
                <c:ptCount val="1"/>
                <c:pt idx="0">
                  <c:v>Strongly disagree</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Fees_Charges_Demog!$C$103:$M$103</c:f>
              <c:strCache>
                <c:ptCount val="11"/>
                <c:pt idx="0">
                  <c:v>Ethnically Diverse (Base: 453)</c:v>
                </c:pt>
                <c:pt idx="1">
                  <c:v>Children in household (Base: 632)</c:v>
                </c:pt>
                <c:pt idx="2">
                  <c:v>Under 35 (Base: 401)</c:v>
                </c:pt>
                <c:pt idx="3">
                  <c:v>Identify as disabled (Base: 303)</c:v>
                </c:pt>
                <c:pt idx="4">
                  <c:v>Southern Arc (Base: 751)</c:v>
                </c:pt>
                <c:pt idx="5">
                  <c:v>Female (Base: 1042)</c:v>
                </c:pt>
                <c:pt idx="6">
                  <c:v>All Respondents (Base: 2504)</c:v>
                </c:pt>
                <c:pt idx="7">
                  <c:v>LGBTQ+ (Base: 219)</c:v>
                </c:pt>
                <c:pt idx="8">
                  <c:v>Male (Base: 1131)</c:v>
                </c:pt>
                <c:pt idx="9">
                  <c:v>55+ (Base: 1007)</c:v>
                </c:pt>
                <c:pt idx="10">
                  <c:v>Welsh speaker (Base: 245)</c:v>
                </c:pt>
              </c:strCache>
            </c:strRef>
          </c:cat>
          <c:val>
            <c:numRef>
              <c:f>Fees_Charges_Demog!$C$107:$M$107</c:f>
              <c:numCache>
                <c:formatCode>0.0</c:formatCode>
                <c:ptCount val="11"/>
                <c:pt idx="0">
                  <c:v>36.423841059602644</c:v>
                </c:pt>
                <c:pt idx="1">
                  <c:v>27.37341772151899</c:v>
                </c:pt>
                <c:pt idx="2">
                  <c:v>24.688279301745634</c:v>
                </c:pt>
                <c:pt idx="3">
                  <c:v>23.762376237623762</c:v>
                </c:pt>
                <c:pt idx="4">
                  <c:v>23.96804260985353</c:v>
                </c:pt>
                <c:pt idx="5">
                  <c:v>19.769673704414586</c:v>
                </c:pt>
                <c:pt idx="6">
                  <c:v>20.646964856230031</c:v>
                </c:pt>
                <c:pt idx="7">
                  <c:v>15.068493150684931</c:v>
                </c:pt>
                <c:pt idx="8">
                  <c:v>19.45181255526083</c:v>
                </c:pt>
                <c:pt idx="9">
                  <c:v>14.995034756703079</c:v>
                </c:pt>
                <c:pt idx="10">
                  <c:v>11.836734693877551</c:v>
                </c:pt>
              </c:numCache>
            </c:numRef>
          </c:val>
          <c:extLst>
            <c:ext xmlns:c16="http://schemas.microsoft.com/office/drawing/2014/chart" uri="{C3380CC4-5D6E-409C-BE32-E72D297353CC}">
              <c16:uniqueId val="{00000003-520C-4E66-9E82-5B09E4050DD3}"/>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2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r>
              <a:rPr lang="en-US"/>
              <a:t>Surcharge Fees for Weekend &amp; Bank Holiday Burials: Do you agree with this proposal?  By Religion</a:t>
            </a:r>
          </a:p>
        </c:rich>
      </c:tx>
      <c:overlay val="0"/>
      <c:spPr>
        <a:noFill/>
        <a:ln>
          <a:noFill/>
        </a:ln>
        <a:effectLst/>
      </c:spPr>
      <c:txPr>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endParaRPr lang="en-US"/>
        </a:p>
      </c:txPr>
    </c:title>
    <c:autoTitleDeleted val="0"/>
    <c:plotArea>
      <c:layout>
        <c:manualLayout>
          <c:layoutTarget val="inner"/>
          <c:xMode val="edge"/>
          <c:yMode val="edge"/>
          <c:x val="0.38703888888888888"/>
          <c:y val="0.14590413543536485"/>
          <c:w val="0.56653229166666663"/>
          <c:h val="0.68761175883604486"/>
        </c:manualLayout>
      </c:layout>
      <c:barChart>
        <c:barDir val="bar"/>
        <c:grouping val="percentStacked"/>
        <c:varyColors val="0"/>
        <c:ser>
          <c:idx val="0"/>
          <c:order val="0"/>
          <c:tx>
            <c:strRef>
              <c:f>Fees_Charges_Demog!$AA$116</c:f>
              <c:strCache>
                <c:ptCount val="1"/>
                <c:pt idx="0">
                  <c:v>Strongly agree</c:v>
                </c:pt>
              </c:strCache>
            </c:strRef>
          </c:tx>
          <c:spPr>
            <a:solidFill>
              <a:srgbClr val="007881"/>
            </a:solidFill>
            <a:ln>
              <a:solidFill>
                <a:schemeClr val="tx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FSAlbert" panose="02000503040000020004" pitchFamily="50" charset="0"/>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Fees_Charges_Demog!$AB$115:$AI$115</c:f>
              <c:strCache>
                <c:ptCount val="8"/>
                <c:pt idx="0">
                  <c:v>Muslim (Base: 181)</c:v>
                </c:pt>
                <c:pt idx="1">
                  <c:v>Hindu (Base: 28)</c:v>
                </c:pt>
                <c:pt idx="2">
                  <c:v>Sikh (Base: 24)</c:v>
                </c:pt>
                <c:pt idx="3">
                  <c:v>Prefer not to answer (Base: 173)</c:v>
                </c:pt>
                <c:pt idx="4">
                  <c:v>Other (Base: 59)</c:v>
                </c:pt>
                <c:pt idx="5">
                  <c:v>All Respondents (Base: 2504)</c:v>
                </c:pt>
                <c:pt idx="6">
                  <c:v>No, no religion (Base: 896)</c:v>
                </c:pt>
                <c:pt idx="7">
                  <c:v>Christian (Base: 893)</c:v>
                </c:pt>
              </c:strCache>
            </c:strRef>
          </c:cat>
          <c:val>
            <c:numRef>
              <c:f>Fees_Charges_Demog!$AB$116:$AI$116</c:f>
              <c:numCache>
                <c:formatCode>0.0</c:formatCode>
                <c:ptCount val="8"/>
                <c:pt idx="0">
                  <c:v>12.707182320441991</c:v>
                </c:pt>
                <c:pt idx="1">
                  <c:v>17.857142857142858</c:v>
                </c:pt>
                <c:pt idx="2">
                  <c:v>29.166666666666668</c:v>
                </c:pt>
                <c:pt idx="3">
                  <c:v>30.057803468208093</c:v>
                </c:pt>
                <c:pt idx="4">
                  <c:v>32.20338983050847</c:v>
                </c:pt>
                <c:pt idx="5">
                  <c:v>38.45846645367412</c:v>
                </c:pt>
                <c:pt idx="6">
                  <c:v>41.517857142857146</c:v>
                </c:pt>
                <c:pt idx="7">
                  <c:v>45.352743561030238</c:v>
                </c:pt>
              </c:numCache>
            </c:numRef>
          </c:val>
          <c:extLst>
            <c:ext xmlns:c16="http://schemas.microsoft.com/office/drawing/2014/chart" uri="{C3380CC4-5D6E-409C-BE32-E72D297353CC}">
              <c16:uniqueId val="{00000000-E906-4C91-8AA3-E21889A69805}"/>
            </c:ext>
          </c:extLst>
        </c:ser>
        <c:ser>
          <c:idx val="1"/>
          <c:order val="1"/>
          <c:tx>
            <c:strRef>
              <c:f>Fees_Charges_Demog!$AA$117</c:f>
              <c:strCache>
                <c:ptCount val="1"/>
                <c:pt idx="0">
                  <c:v>Tend to agree</c:v>
                </c:pt>
              </c:strCache>
            </c:strRef>
          </c:tx>
          <c:spPr>
            <a:solidFill>
              <a:srgbClr val="27A096"/>
            </a:solidFill>
            <a:ln>
              <a:solidFill>
                <a:schemeClr val="tx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FSAlbert" panose="02000503040000020004" pitchFamily="50" charset="0"/>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Fees_Charges_Demog!$AB$115:$AI$115</c:f>
              <c:strCache>
                <c:ptCount val="8"/>
                <c:pt idx="0">
                  <c:v>Muslim (Base: 181)</c:v>
                </c:pt>
                <c:pt idx="1">
                  <c:v>Hindu (Base: 28)</c:v>
                </c:pt>
                <c:pt idx="2">
                  <c:v>Sikh (Base: 24)</c:v>
                </c:pt>
                <c:pt idx="3">
                  <c:v>Prefer not to answer (Base: 173)</c:v>
                </c:pt>
                <c:pt idx="4">
                  <c:v>Other (Base: 59)</c:v>
                </c:pt>
                <c:pt idx="5">
                  <c:v>All Respondents (Base: 2504)</c:v>
                </c:pt>
                <c:pt idx="6">
                  <c:v>No, no religion (Base: 896)</c:v>
                </c:pt>
                <c:pt idx="7">
                  <c:v>Christian (Base: 893)</c:v>
                </c:pt>
              </c:strCache>
            </c:strRef>
          </c:cat>
          <c:val>
            <c:numRef>
              <c:f>Fees_Charges_Demog!$AB$117:$AI$117</c:f>
              <c:numCache>
                <c:formatCode>0.0</c:formatCode>
                <c:ptCount val="8"/>
                <c:pt idx="0">
                  <c:v>11.602209944751381</c:v>
                </c:pt>
                <c:pt idx="1">
                  <c:v>10.714285714285714</c:v>
                </c:pt>
                <c:pt idx="2">
                  <c:v>8.3333333333333321</c:v>
                </c:pt>
                <c:pt idx="3">
                  <c:v>24.855491329479769</c:v>
                </c:pt>
                <c:pt idx="4">
                  <c:v>25.423728813559322</c:v>
                </c:pt>
                <c:pt idx="5">
                  <c:v>25.878594249201274</c:v>
                </c:pt>
                <c:pt idx="6">
                  <c:v>28.459821428571431</c:v>
                </c:pt>
                <c:pt idx="7">
                  <c:v>27.323628219484881</c:v>
                </c:pt>
              </c:numCache>
            </c:numRef>
          </c:val>
          <c:extLst>
            <c:ext xmlns:c16="http://schemas.microsoft.com/office/drawing/2014/chart" uri="{C3380CC4-5D6E-409C-BE32-E72D297353CC}">
              <c16:uniqueId val="{00000001-E906-4C91-8AA3-E21889A69805}"/>
            </c:ext>
          </c:extLst>
        </c:ser>
        <c:ser>
          <c:idx val="2"/>
          <c:order val="2"/>
          <c:tx>
            <c:strRef>
              <c:f>Fees_Charges_Demog!$AA$118</c:f>
              <c:strCache>
                <c:ptCount val="1"/>
                <c:pt idx="0">
                  <c:v>Tend to disagree </c:v>
                </c:pt>
              </c:strCache>
            </c:strRef>
          </c:tx>
          <c:spPr>
            <a:solidFill>
              <a:srgbClr val="FAC9A9"/>
            </a:solidFill>
            <a:ln>
              <a:solidFill>
                <a:schemeClr val="tx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FSAlbert" panose="02000503040000020004" pitchFamily="50" charset="0"/>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Fees_Charges_Demog!$AB$115:$AI$115</c:f>
              <c:strCache>
                <c:ptCount val="8"/>
                <c:pt idx="0">
                  <c:v>Muslim (Base: 181)</c:v>
                </c:pt>
                <c:pt idx="1">
                  <c:v>Hindu (Base: 28)</c:v>
                </c:pt>
                <c:pt idx="2">
                  <c:v>Sikh (Base: 24)</c:v>
                </c:pt>
                <c:pt idx="3">
                  <c:v>Prefer not to answer (Base: 173)</c:v>
                </c:pt>
                <c:pt idx="4">
                  <c:v>Other (Base: 59)</c:v>
                </c:pt>
                <c:pt idx="5">
                  <c:v>All Respondents (Base: 2504)</c:v>
                </c:pt>
                <c:pt idx="6">
                  <c:v>No, no religion (Base: 896)</c:v>
                </c:pt>
                <c:pt idx="7">
                  <c:v>Christian (Base: 893)</c:v>
                </c:pt>
              </c:strCache>
            </c:strRef>
          </c:cat>
          <c:val>
            <c:numRef>
              <c:f>Fees_Charges_Demog!$AB$118:$AI$118</c:f>
              <c:numCache>
                <c:formatCode>0.0</c:formatCode>
                <c:ptCount val="8"/>
                <c:pt idx="0">
                  <c:v>18.784530386740332</c:v>
                </c:pt>
                <c:pt idx="1">
                  <c:v>21.428571428571427</c:v>
                </c:pt>
                <c:pt idx="2">
                  <c:v>12.5</c:v>
                </c:pt>
                <c:pt idx="3">
                  <c:v>16.184971098265898</c:v>
                </c:pt>
                <c:pt idx="4">
                  <c:v>23.728813559322035</c:v>
                </c:pt>
                <c:pt idx="5">
                  <c:v>15.015974440894569</c:v>
                </c:pt>
                <c:pt idx="6">
                  <c:v>15.066964285714285</c:v>
                </c:pt>
                <c:pt idx="7">
                  <c:v>13.5498320268757</c:v>
                </c:pt>
              </c:numCache>
            </c:numRef>
          </c:val>
          <c:extLst>
            <c:ext xmlns:c16="http://schemas.microsoft.com/office/drawing/2014/chart" uri="{C3380CC4-5D6E-409C-BE32-E72D297353CC}">
              <c16:uniqueId val="{00000002-E906-4C91-8AA3-E21889A69805}"/>
            </c:ext>
          </c:extLst>
        </c:ser>
        <c:ser>
          <c:idx val="3"/>
          <c:order val="3"/>
          <c:tx>
            <c:strRef>
              <c:f>Fees_Charges_Demog!$AA$119</c:f>
              <c:strCache>
                <c:ptCount val="1"/>
                <c:pt idx="0">
                  <c:v>Strongly disagree</c:v>
                </c:pt>
              </c:strCache>
            </c:strRef>
          </c:tx>
          <c:spPr>
            <a:solidFill>
              <a:srgbClr val="ED6B2A"/>
            </a:solidFill>
            <a:ln>
              <a:solidFill>
                <a:schemeClr val="tx1"/>
              </a:solidFill>
            </a:ln>
            <a:effectLst/>
          </c:spPr>
          <c:invertIfNegative val="0"/>
          <c:dLbls>
            <c:dLbl>
              <c:idx val="8"/>
              <c:delete val="1"/>
              <c:extLst>
                <c:ext xmlns:c15="http://schemas.microsoft.com/office/drawing/2012/chart" uri="{CE6537A1-D6FC-4f65-9D91-7224C49458BB}"/>
                <c:ext xmlns:c16="http://schemas.microsoft.com/office/drawing/2014/chart" uri="{C3380CC4-5D6E-409C-BE32-E72D297353CC}">
                  <c16:uniqueId val="{00000003-E906-4C91-8AA3-E21889A69805}"/>
                </c:ext>
              </c:extLst>
            </c:dLbl>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FSAlbert" panose="02000503040000020004" pitchFamily="50" charset="0"/>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Fees_Charges_Demog!$AB$115:$AI$115</c:f>
              <c:strCache>
                <c:ptCount val="8"/>
                <c:pt idx="0">
                  <c:v>Muslim (Base: 181)</c:v>
                </c:pt>
                <c:pt idx="1">
                  <c:v>Hindu (Base: 28)</c:v>
                </c:pt>
                <c:pt idx="2">
                  <c:v>Sikh (Base: 24)</c:v>
                </c:pt>
                <c:pt idx="3">
                  <c:v>Prefer not to answer (Base: 173)</c:v>
                </c:pt>
                <c:pt idx="4">
                  <c:v>Other (Base: 59)</c:v>
                </c:pt>
                <c:pt idx="5">
                  <c:v>All Respondents (Base: 2504)</c:v>
                </c:pt>
                <c:pt idx="6">
                  <c:v>No, no religion (Base: 896)</c:v>
                </c:pt>
                <c:pt idx="7">
                  <c:v>Christian (Base: 893)</c:v>
                </c:pt>
              </c:strCache>
            </c:strRef>
          </c:cat>
          <c:val>
            <c:numRef>
              <c:f>Fees_Charges_Demog!$AB$119:$AI$119</c:f>
              <c:numCache>
                <c:formatCode>0.0</c:formatCode>
                <c:ptCount val="8"/>
                <c:pt idx="0">
                  <c:v>56.906077348066297</c:v>
                </c:pt>
                <c:pt idx="1">
                  <c:v>50</c:v>
                </c:pt>
                <c:pt idx="2">
                  <c:v>50</c:v>
                </c:pt>
                <c:pt idx="3">
                  <c:v>28.901734104046245</c:v>
                </c:pt>
                <c:pt idx="4">
                  <c:v>18.64406779661017</c:v>
                </c:pt>
                <c:pt idx="5">
                  <c:v>20.646964856230031</c:v>
                </c:pt>
                <c:pt idx="6">
                  <c:v>14.955357142857142</c:v>
                </c:pt>
                <c:pt idx="7">
                  <c:v>13.773796192609183</c:v>
                </c:pt>
              </c:numCache>
            </c:numRef>
          </c:val>
          <c:extLst>
            <c:ext xmlns:c16="http://schemas.microsoft.com/office/drawing/2014/chart" uri="{C3380CC4-5D6E-409C-BE32-E72D297353CC}">
              <c16:uniqueId val="{00000004-E906-4C91-8AA3-E21889A69805}"/>
            </c:ext>
          </c:extLst>
        </c:ser>
        <c:dLbls>
          <c:showLegendKey val="0"/>
          <c:showVal val="0"/>
          <c:showCatName val="0"/>
          <c:showSerName val="0"/>
          <c:showPercent val="0"/>
          <c:showBubbleSize val="0"/>
        </c:dLbls>
        <c:gapWidth val="50"/>
        <c:overlap val="100"/>
        <c:axId val="727486720"/>
        <c:axId val="727487704"/>
      </c:barChart>
      <c:catAx>
        <c:axId val="727486720"/>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ysClr val="windowText" lastClr="000000"/>
                </a:solidFill>
                <a:latin typeface="+mn-lt"/>
                <a:ea typeface="+mn-ea"/>
                <a:cs typeface="+mn-cs"/>
              </a:defRPr>
            </a:pPr>
            <a:endParaRPr lang="en-US"/>
          </a:p>
        </c:txPr>
        <c:crossAx val="727487704"/>
        <c:crosses val="autoZero"/>
        <c:auto val="1"/>
        <c:lblAlgn val="ctr"/>
        <c:lblOffset val="100"/>
        <c:noMultiLvlLbl val="0"/>
      </c:catAx>
      <c:valAx>
        <c:axId val="727487704"/>
        <c:scaling>
          <c:orientation val="minMax"/>
          <c:min val="0"/>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72748672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ysClr val="windowText" lastClr="000000"/>
              </a:solidFill>
              <a:latin typeface="FSAlbert" panose="02000503040000020004" pitchFamily="50" charset="0"/>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hart3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Fees_Charges_Dep5th!$B$64</c:f>
          <c:strCache>
            <c:ptCount val="1"/>
            <c:pt idx="0">
              <c:v>Surcharge Fees for Weekend &amp; Bank Holiday Burials: Do you agree with this proposal? Cardiff Residents by Deprivation Fifth</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Fees_Charges_Dep5th!$B$67</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Fees_Charges_Dep5th!$I$66:$N$66</c:f>
              <c:strCache>
                <c:ptCount val="6"/>
                <c:pt idx="0">
                  <c:v>All Respondents (Base: 2504)</c:v>
                </c:pt>
                <c:pt idx="1">
                  <c:v>Least Deprived (Base: 456)</c:v>
                </c:pt>
                <c:pt idx="2">
                  <c:v>Next Least Deprived (Base: 401)</c:v>
                </c:pt>
                <c:pt idx="3">
                  <c:v>Middle (Base: 317)</c:v>
                </c:pt>
                <c:pt idx="4">
                  <c:v>Next Most Deprived (Base: 361)</c:v>
                </c:pt>
                <c:pt idx="5">
                  <c:v>Most Deprived (Base: 265)</c:v>
                </c:pt>
              </c:strCache>
            </c:strRef>
          </c:cat>
          <c:val>
            <c:numRef>
              <c:f>Fees_Charges_Dep5th!$I$67:$N$67</c:f>
              <c:numCache>
                <c:formatCode>0.0</c:formatCode>
                <c:ptCount val="6"/>
                <c:pt idx="0">
                  <c:v>38.45846645367412</c:v>
                </c:pt>
                <c:pt idx="1">
                  <c:v>46.05263157894737</c:v>
                </c:pt>
                <c:pt idx="2">
                  <c:v>43.640897755610972</c:v>
                </c:pt>
                <c:pt idx="3">
                  <c:v>32.807570977917983</c:v>
                </c:pt>
                <c:pt idx="4">
                  <c:v>35.180055401662052</c:v>
                </c:pt>
                <c:pt idx="5">
                  <c:v>35.471698113207545</c:v>
                </c:pt>
              </c:numCache>
            </c:numRef>
          </c:val>
          <c:extLst>
            <c:ext xmlns:c16="http://schemas.microsoft.com/office/drawing/2014/chart" uri="{C3380CC4-5D6E-409C-BE32-E72D297353CC}">
              <c16:uniqueId val="{00000000-E7B5-450B-AF81-5FDE5FD81358}"/>
            </c:ext>
          </c:extLst>
        </c:ser>
        <c:ser>
          <c:idx val="1"/>
          <c:order val="1"/>
          <c:tx>
            <c:strRef>
              <c:f>Fees_Charges_Dep5th!$B$68</c:f>
              <c:strCache>
                <c:ptCount val="1"/>
                <c:pt idx="0">
                  <c:v>Tend to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Fees_Charges_Dep5th!$I$66:$N$66</c:f>
              <c:strCache>
                <c:ptCount val="6"/>
                <c:pt idx="0">
                  <c:v>All Respondents (Base: 2504)</c:v>
                </c:pt>
                <c:pt idx="1">
                  <c:v>Least Deprived (Base: 456)</c:v>
                </c:pt>
                <c:pt idx="2">
                  <c:v>Next Least Deprived (Base: 401)</c:v>
                </c:pt>
                <c:pt idx="3">
                  <c:v>Middle (Base: 317)</c:v>
                </c:pt>
                <c:pt idx="4">
                  <c:v>Next Most Deprived (Base: 361)</c:v>
                </c:pt>
                <c:pt idx="5">
                  <c:v>Most Deprived (Base: 265)</c:v>
                </c:pt>
              </c:strCache>
            </c:strRef>
          </c:cat>
          <c:val>
            <c:numRef>
              <c:f>Fees_Charges_Dep5th!$I$68:$N$68</c:f>
              <c:numCache>
                <c:formatCode>0.0</c:formatCode>
                <c:ptCount val="6"/>
                <c:pt idx="0">
                  <c:v>25.878594249201274</c:v>
                </c:pt>
                <c:pt idx="1">
                  <c:v>25.438596491228072</c:v>
                </c:pt>
                <c:pt idx="2">
                  <c:v>25.187032418952622</c:v>
                </c:pt>
                <c:pt idx="3">
                  <c:v>28.706624605678233</c:v>
                </c:pt>
                <c:pt idx="4">
                  <c:v>26.315789473684209</c:v>
                </c:pt>
                <c:pt idx="5">
                  <c:v>21.509433962264151</c:v>
                </c:pt>
              </c:numCache>
            </c:numRef>
          </c:val>
          <c:extLst>
            <c:ext xmlns:c16="http://schemas.microsoft.com/office/drawing/2014/chart" uri="{C3380CC4-5D6E-409C-BE32-E72D297353CC}">
              <c16:uniqueId val="{00000001-E7B5-450B-AF81-5FDE5FD81358}"/>
            </c:ext>
          </c:extLst>
        </c:ser>
        <c:ser>
          <c:idx val="2"/>
          <c:order val="2"/>
          <c:tx>
            <c:strRef>
              <c:f>Fees_Charges_Dep5th!$B$69</c:f>
              <c:strCache>
                <c:ptCount val="1"/>
                <c:pt idx="0">
                  <c:v>Tend to disagree</c:v>
                </c:pt>
              </c:strCache>
            </c:strRef>
          </c:tx>
          <c:spPr>
            <a:solidFill>
              <a:srgbClr val="FAC9A9"/>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Fees_Charges_Dep5th!$I$66:$N$66</c:f>
              <c:strCache>
                <c:ptCount val="6"/>
                <c:pt idx="0">
                  <c:v>All Respondents (Base: 2504)</c:v>
                </c:pt>
                <c:pt idx="1">
                  <c:v>Least Deprived (Base: 456)</c:v>
                </c:pt>
                <c:pt idx="2">
                  <c:v>Next Least Deprived (Base: 401)</c:v>
                </c:pt>
                <c:pt idx="3">
                  <c:v>Middle (Base: 317)</c:v>
                </c:pt>
                <c:pt idx="4">
                  <c:v>Next Most Deprived (Base: 361)</c:v>
                </c:pt>
                <c:pt idx="5">
                  <c:v>Most Deprived (Base: 265)</c:v>
                </c:pt>
              </c:strCache>
            </c:strRef>
          </c:cat>
          <c:val>
            <c:numRef>
              <c:f>Fees_Charges_Dep5th!$I$69:$N$69</c:f>
              <c:numCache>
                <c:formatCode>0.0</c:formatCode>
                <c:ptCount val="6"/>
                <c:pt idx="0">
                  <c:v>15.015974440894569</c:v>
                </c:pt>
                <c:pt idx="1">
                  <c:v>16.228070175438596</c:v>
                </c:pt>
                <c:pt idx="2">
                  <c:v>12.468827930174564</c:v>
                </c:pt>
                <c:pt idx="3">
                  <c:v>17.665615141955836</c:v>
                </c:pt>
                <c:pt idx="4">
                  <c:v>15.789473684210526</c:v>
                </c:pt>
                <c:pt idx="5">
                  <c:v>13.962264150943396</c:v>
                </c:pt>
              </c:numCache>
            </c:numRef>
          </c:val>
          <c:extLst>
            <c:ext xmlns:c16="http://schemas.microsoft.com/office/drawing/2014/chart" uri="{C3380CC4-5D6E-409C-BE32-E72D297353CC}">
              <c16:uniqueId val="{00000002-E7B5-450B-AF81-5FDE5FD81358}"/>
            </c:ext>
          </c:extLst>
        </c:ser>
        <c:ser>
          <c:idx val="3"/>
          <c:order val="3"/>
          <c:tx>
            <c:strRef>
              <c:f>Fees_Charges_Dep5th!$B$70</c:f>
              <c:strCache>
                <c:ptCount val="1"/>
                <c:pt idx="0">
                  <c:v>Strongly disagree</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Fees_Charges_Dep5th!$I$66:$N$66</c:f>
              <c:strCache>
                <c:ptCount val="6"/>
                <c:pt idx="0">
                  <c:v>All Respondents (Base: 2504)</c:v>
                </c:pt>
                <c:pt idx="1">
                  <c:v>Least Deprived (Base: 456)</c:v>
                </c:pt>
                <c:pt idx="2">
                  <c:v>Next Least Deprived (Base: 401)</c:v>
                </c:pt>
                <c:pt idx="3">
                  <c:v>Middle (Base: 317)</c:v>
                </c:pt>
                <c:pt idx="4">
                  <c:v>Next Most Deprived (Base: 361)</c:v>
                </c:pt>
                <c:pt idx="5">
                  <c:v>Most Deprived (Base: 265)</c:v>
                </c:pt>
              </c:strCache>
            </c:strRef>
          </c:cat>
          <c:val>
            <c:numRef>
              <c:f>Fees_Charges_Dep5th!$I$70:$N$70</c:f>
              <c:numCache>
                <c:formatCode>0.0</c:formatCode>
                <c:ptCount val="6"/>
                <c:pt idx="0">
                  <c:v>20.646964856230031</c:v>
                </c:pt>
                <c:pt idx="1">
                  <c:v>12.280701754385964</c:v>
                </c:pt>
                <c:pt idx="2">
                  <c:v>18.703241895261847</c:v>
                </c:pt>
                <c:pt idx="3">
                  <c:v>20.820189274447952</c:v>
                </c:pt>
                <c:pt idx="4">
                  <c:v>22.714681440443211</c:v>
                </c:pt>
                <c:pt idx="5">
                  <c:v>29.056603773584904</c:v>
                </c:pt>
              </c:numCache>
            </c:numRef>
          </c:val>
          <c:extLst>
            <c:ext xmlns:c16="http://schemas.microsoft.com/office/drawing/2014/chart" uri="{C3380CC4-5D6E-409C-BE32-E72D297353CC}">
              <c16:uniqueId val="{00000003-E7B5-450B-AF81-5FDE5FD81358}"/>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3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Fees_Charges!$B$35</c:f>
          <c:strCache>
            <c:ptCount val="1"/>
            <c:pt idx="0">
              <c:v>Fees for Weekend &amp; Bank Holiday Burials: Do you agree with this change? (Base: 89)</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Fees_Charges!$B$37</c:f>
              <c:strCache>
                <c:ptCount val="1"/>
                <c:pt idx="0">
                  <c:v>I 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Fees_Charges!$D$36</c:f>
              <c:strCache>
                <c:ptCount val="1"/>
                <c:pt idx="0">
                  <c:v>%</c:v>
                </c:pt>
              </c:strCache>
            </c:strRef>
          </c:cat>
          <c:val>
            <c:numRef>
              <c:f>Fees_Charges!$D$37</c:f>
              <c:numCache>
                <c:formatCode>0.0</c:formatCode>
                <c:ptCount val="1"/>
                <c:pt idx="0">
                  <c:v>13.48314606741573</c:v>
                </c:pt>
              </c:numCache>
            </c:numRef>
          </c:val>
          <c:extLst>
            <c:ext xmlns:c16="http://schemas.microsoft.com/office/drawing/2014/chart" uri="{C3380CC4-5D6E-409C-BE32-E72D297353CC}">
              <c16:uniqueId val="{00000000-CC89-470B-89CE-03DCF557C14D}"/>
            </c:ext>
          </c:extLst>
        </c:ser>
        <c:ser>
          <c:idx val="1"/>
          <c:order val="1"/>
          <c:tx>
            <c:strRef>
              <c:f>Fees_Charges!$B$38</c:f>
              <c:strCache>
                <c:ptCount val="1"/>
                <c:pt idx="0">
                  <c:v>I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Fees_Charges!$D$36</c:f>
              <c:strCache>
                <c:ptCount val="1"/>
                <c:pt idx="0">
                  <c:v>%</c:v>
                </c:pt>
              </c:strCache>
            </c:strRef>
          </c:cat>
          <c:val>
            <c:numRef>
              <c:f>Fees_Charges!$D$38</c:f>
              <c:numCache>
                <c:formatCode>0.0</c:formatCode>
                <c:ptCount val="1"/>
                <c:pt idx="0">
                  <c:v>23.595505617977526</c:v>
                </c:pt>
              </c:numCache>
            </c:numRef>
          </c:val>
          <c:extLst>
            <c:ext xmlns:c16="http://schemas.microsoft.com/office/drawing/2014/chart" uri="{C3380CC4-5D6E-409C-BE32-E72D297353CC}">
              <c16:uniqueId val="{00000001-CC89-470B-89CE-03DCF557C14D}"/>
            </c:ext>
          </c:extLst>
        </c:ser>
        <c:ser>
          <c:idx val="2"/>
          <c:order val="2"/>
          <c:tx>
            <c:strRef>
              <c:f>Fees_Charges!$B$39</c:f>
              <c:strCache>
                <c:ptCount val="1"/>
                <c:pt idx="0">
                  <c:v>I disagree</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Fees_Charges!$D$36</c:f>
              <c:strCache>
                <c:ptCount val="1"/>
                <c:pt idx="0">
                  <c:v>%</c:v>
                </c:pt>
              </c:strCache>
            </c:strRef>
          </c:cat>
          <c:val>
            <c:numRef>
              <c:f>Fees_Charges!$D$39</c:f>
              <c:numCache>
                <c:formatCode>0.0</c:formatCode>
                <c:ptCount val="1"/>
                <c:pt idx="0">
                  <c:v>32.584269662921351</c:v>
                </c:pt>
              </c:numCache>
            </c:numRef>
          </c:val>
          <c:extLst>
            <c:ext xmlns:c16="http://schemas.microsoft.com/office/drawing/2014/chart" uri="{C3380CC4-5D6E-409C-BE32-E72D297353CC}">
              <c16:uniqueId val="{00000002-CC89-470B-89CE-03DCF557C14D}"/>
            </c:ext>
          </c:extLst>
        </c:ser>
        <c:ser>
          <c:idx val="3"/>
          <c:order val="3"/>
          <c:tx>
            <c:strRef>
              <c:f>Fees_Charges!$B$40</c:f>
              <c:strCache>
                <c:ptCount val="1"/>
                <c:pt idx="0">
                  <c:v>I strongly disagree</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Fees_Charges!$D$36</c:f>
              <c:strCache>
                <c:ptCount val="1"/>
                <c:pt idx="0">
                  <c:v>%</c:v>
                </c:pt>
              </c:strCache>
            </c:strRef>
          </c:cat>
          <c:val>
            <c:numRef>
              <c:f>Fees_Charges!$D$40</c:f>
              <c:numCache>
                <c:formatCode>0.0</c:formatCode>
                <c:ptCount val="1"/>
                <c:pt idx="0">
                  <c:v>30.337078651685395</c:v>
                </c:pt>
              </c:numCache>
            </c:numRef>
          </c:val>
          <c:extLst>
            <c:ext xmlns:c16="http://schemas.microsoft.com/office/drawing/2014/chart" uri="{C3380CC4-5D6E-409C-BE32-E72D297353CC}">
              <c16:uniqueId val="{00000003-CC89-470B-89CE-03DCF557C14D}"/>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1"/>
        <c:axPos val="l"/>
        <c:numFmt formatCode="General" sourceLinked="1"/>
        <c:majorTickMark val="none"/>
        <c:minorTickMark val="none"/>
        <c:tickLblPos val="nextTo"/>
        <c:crossAx val="1114094008"/>
        <c:crosses val="autoZero"/>
        <c:auto val="1"/>
        <c:lblAlgn val="ctr"/>
        <c:lblOffset val="100"/>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3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Fees_Charges_Demog!$B$123</c:f>
          <c:strCache>
            <c:ptCount val="1"/>
            <c:pt idx="0">
              <c:v>Do you currently have a residential parking permit?</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manualLayout>
          <c:layoutTarget val="inner"/>
          <c:xMode val="edge"/>
          <c:yMode val="edge"/>
          <c:x val="0.40022970943406055"/>
          <c:y val="0.11242122382598087"/>
          <c:w val="0.55333703739072304"/>
          <c:h val="0.72209062401454738"/>
        </c:manualLayout>
      </c:layout>
      <c:barChart>
        <c:barDir val="bar"/>
        <c:grouping val="percentStacked"/>
        <c:varyColors val="0"/>
        <c:ser>
          <c:idx val="0"/>
          <c:order val="0"/>
          <c:tx>
            <c:strRef>
              <c:f>Fees_Charges_Demog!$B$133</c:f>
              <c:strCache>
                <c:ptCount val="1"/>
                <c:pt idx="0">
                  <c:v>Yes</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Fees_Charges_Demog!$C$132:$M$132</c:f>
              <c:strCache>
                <c:ptCount val="11"/>
                <c:pt idx="0">
                  <c:v>Identify as disabled (Base: 306)</c:v>
                </c:pt>
                <c:pt idx="1">
                  <c:v>55+ (Base: 1006)</c:v>
                </c:pt>
                <c:pt idx="2">
                  <c:v>Female (Base: 1066)</c:v>
                </c:pt>
                <c:pt idx="3">
                  <c:v>All Respondents (Base: 2501)</c:v>
                </c:pt>
                <c:pt idx="4">
                  <c:v>Male (Base: 1107)</c:v>
                </c:pt>
                <c:pt idx="5">
                  <c:v>Children in household (Base: 621)</c:v>
                </c:pt>
                <c:pt idx="6">
                  <c:v>LGBTQ+ (Base: 229)</c:v>
                </c:pt>
                <c:pt idx="7">
                  <c:v>Ethnically Diverse (Base: 430)</c:v>
                </c:pt>
                <c:pt idx="8">
                  <c:v>Welsh speaker (Base: 250)</c:v>
                </c:pt>
                <c:pt idx="9">
                  <c:v>Southern Arc (Base: 736)</c:v>
                </c:pt>
                <c:pt idx="10">
                  <c:v>Under 35 (Base: 412)</c:v>
                </c:pt>
              </c:strCache>
            </c:strRef>
          </c:cat>
          <c:val>
            <c:numRef>
              <c:f>Fees_Charges_Demog!$C$133:$M$133</c:f>
              <c:numCache>
                <c:formatCode>0.0</c:formatCode>
                <c:ptCount val="11"/>
                <c:pt idx="0">
                  <c:v>12.418300653594772</c:v>
                </c:pt>
                <c:pt idx="1">
                  <c:v>12.624254473161034</c:v>
                </c:pt>
                <c:pt idx="2">
                  <c:v>16.604127579737334</c:v>
                </c:pt>
                <c:pt idx="3">
                  <c:v>18.112754898040784</c:v>
                </c:pt>
                <c:pt idx="4">
                  <c:v>19.421860885275517</c:v>
                </c:pt>
                <c:pt idx="5">
                  <c:v>20.450885668276971</c:v>
                </c:pt>
                <c:pt idx="6">
                  <c:v>21.834061135371179</c:v>
                </c:pt>
                <c:pt idx="7">
                  <c:v>23.488372093023255</c:v>
                </c:pt>
                <c:pt idx="8">
                  <c:v>24</c:v>
                </c:pt>
                <c:pt idx="9">
                  <c:v>25.543478260869566</c:v>
                </c:pt>
                <c:pt idx="10">
                  <c:v>25.970873786407765</c:v>
                </c:pt>
              </c:numCache>
            </c:numRef>
          </c:val>
          <c:extLst>
            <c:ext xmlns:c16="http://schemas.microsoft.com/office/drawing/2014/chart" uri="{C3380CC4-5D6E-409C-BE32-E72D297353CC}">
              <c16:uniqueId val="{00000000-D8F6-4C87-8313-448928D131CC}"/>
            </c:ext>
          </c:extLst>
        </c:ser>
        <c:ser>
          <c:idx val="1"/>
          <c:order val="1"/>
          <c:tx>
            <c:strRef>
              <c:f>Fees_Charges_Demog!$B$134</c:f>
              <c:strCache>
                <c:ptCount val="1"/>
                <c:pt idx="0">
                  <c:v>No</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Fees_Charges_Demog!$C$132:$M$132</c:f>
              <c:strCache>
                <c:ptCount val="11"/>
                <c:pt idx="0">
                  <c:v>Identify as disabled (Base: 306)</c:v>
                </c:pt>
                <c:pt idx="1">
                  <c:v>55+ (Base: 1006)</c:v>
                </c:pt>
                <c:pt idx="2">
                  <c:v>Female (Base: 1066)</c:v>
                </c:pt>
                <c:pt idx="3">
                  <c:v>All Respondents (Base: 2501)</c:v>
                </c:pt>
                <c:pt idx="4">
                  <c:v>Male (Base: 1107)</c:v>
                </c:pt>
                <c:pt idx="5">
                  <c:v>Children in household (Base: 621)</c:v>
                </c:pt>
                <c:pt idx="6">
                  <c:v>LGBTQ+ (Base: 229)</c:v>
                </c:pt>
                <c:pt idx="7">
                  <c:v>Ethnically Diverse (Base: 430)</c:v>
                </c:pt>
                <c:pt idx="8">
                  <c:v>Welsh speaker (Base: 250)</c:v>
                </c:pt>
                <c:pt idx="9">
                  <c:v>Southern Arc (Base: 736)</c:v>
                </c:pt>
                <c:pt idx="10">
                  <c:v>Under 35 (Base: 412)</c:v>
                </c:pt>
              </c:strCache>
            </c:strRef>
          </c:cat>
          <c:val>
            <c:numRef>
              <c:f>Fees_Charges_Demog!$C$134:$M$134</c:f>
              <c:numCache>
                <c:formatCode>0.0</c:formatCode>
                <c:ptCount val="11"/>
                <c:pt idx="0">
                  <c:v>87.58169934640523</c:v>
                </c:pt>
                <c:pt idx="1">
                  <c:v>87.375745526838969</c:v>
                </c:pt>
                <c:pt idx="2">
                  <c:v>83.395872420262663</c:v>
                </c:pt>
                <c:pt idx="3">
                  <c:v>81.887245101959223</c:v>
                </c:pt>
                <c:pt idx="4">
                  <c:v>80.578139114724479</c:v>
                </c:pt>
                <c:pt idx="5">
                  <c:v>79.549114331723018</c:v>
                </c:pt>
                <c:pt idx="6">
                  <c:v>78.165938864628828</c:v>
                </c:pt>
                <c:pt idx="7">
                  <c:v>76.511627906976742</c:v>
                </c:pt>
                <c:pt idx="8">
                  <c:v>76</c:v>
                </c:pt>
                <c:pt idx="9">
                  <c:v>74.456521739130437</c:v>
                </c:pt>
                <c:pt idx="10">
                  <c:v>74.029126213592235</c:v>
                </c:pt>
              </c:numCache>
            </c:numRef>
          </c:val>
          <c:extLst>
            <c:ext xmlns:c16="http://schemas.microsoft.com/office/drawing/2014/chart" uri="{C3380CC4-5D6E-409C-BE32-E72D297353CC}">
              <c16:uniqueId val="{00000001-D8F6-4C87-8313-448928D131CC}"/>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3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Fees_Charges_Dep5th!$B$85</c:f>
          <c:strCache>
            <c:ptCount val="1"/>
            <c:pt idx="0">
              <c:v>Do you currently have a residential parking permit? Cardiff Residents by Deprivation Fifth</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Fees_Charges_Dep5th!$B$88</c:f>
              <c:strCache>
                <c:ptCount val="1"/>
                <c:pt idx="0">
                  <c:v>Yes</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Fees_Charges_Dep5th!$I$87:$N$87</c:f>
              <c:strCache>
                <c:ptCount val="6"/>
                <c:pt idx="0">
                  <c:v>All Respondents (Base: 2501)</c:v>
                </c:pt>
                <c:pt idx="1">
                  <c:v>Least Deprived (Base: 466)</c:v>
                </c:pt>
                <c:pt idx="2">
                  <c:v>Next Least Deprived (Base: 411)</c:v>
                </c:pt>
                <c:pt idx="3">
                  <c:v>Middle (Base: 324)</c:v>
                </c:pt>
                <c:pt idx="4">
                  <c:v>Next Most Deprived (Base: 344)</c:v>
                </c:pt>
                <c:pt idx="5">
                  <c:v>Most Deprived (Base: 268)</c:v>
                </c:pt>
              </c:strCache>
            </c:strRef>
          </c:cat>
          <c:val>
            <c:numRef>
              <c:f>Fees_Charges_Dep5th!$I$88:$N$88</c:f>
              <c:numCache>
                <c:formatCode>0.0</c:formatCode>
                <c:ptCount val="6"/>
                <c:pt idx="0">
                  <c:v>18.112754898040784</c:v>
                </c:pt>
                <c:pt idx="1">
                  <c:v>6.866952789699571</c:v>
                </c:pt>
                <c:pt idx="2">
                  <c:v>14.841849148418493</c:v>
                </c:pt>
                <c:pt idx="3">
                  <c:v>30.246913580246915</c:v>
                </c:pt>
                <c:pt idx="4">
                  <c:v>27.906976744186046</c:v>
                </c:pt>
                <c:pt idx="5">
                  <c:v>22.014925373134329</c:v>
                </c:pt>
              </c:numCache>
            </c:numRef>
          </c:val>
          <c:extLst>
            <c:ext xmlns:c16="http://schemas.microsoft.com/office/drawing/2014/chart" uri="{C3380CC4-5D6E-409C-BE32-E72D297353CC}">
              <c16:uniqueId val="{00000000-67BE-4895-B8E7-D3D667374793}"/>
            </c:ext>
          </c:extLst>
        </c:ser>
        <c:ser>
          <c:idx val="1"/>
          <c:order val="1"/>
          <c:tx>
            <c:strRef>
              <c:f>Fees_Charges_Dep5th!$B$89</c:f>
              <c:strCache>
                <c:ptCount val="1"/>
                <c:pt idx="0">
                  <c:v>No</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Fees_Charges_Dep5th!$I$87:$N$87</c:f>
              <c:strCache>
                <c:ptCount val="6"/>
                <c:pt idx="0">
                  <c:v>All Respondents (Base: 2501)</c:v>
                </c:pt>
                <c:pt idx="1">
                  <c:v>Least Deprived (Base: 466)</c:v>
                </c:pt>
                <c:pt idx="2">
                  <c:v>Next Least Deprived (Base: 411)</c:v>
                </c:pt>
                <c:pt idx="3">
                  <c:v>Middle (Base: 324)</c:v>
                </c:pt>
                <c:pt idx="4">
                  <c:v>Next Most Deprived (Base: 344)</c:v>
                </c:pt>
                <c:pt idx="5">
                  <c:v>Most Deprived (Base: 268)</c:v>
                </c:pt>
              </c:strCache>
            </c:strRef>
          </c:cat>
          <c:val>
            <c:numRef>
              <c:f>Fees_Charges_Dep5th!$I$89:$N$89</c:f>
              <c:numCache>
                <c:formatCode>0.0</c:formatCode>
                <c:ptCount val="6"/>
                <c:pt idx="0">
                  <c:v>81.887245101959223</c:v>
                </c:pt>
                <c:pt idx="1">
                  <c:v>93.133047210300418</c:v>
                </c:pt>
                <c:pt idx="2">
                  <c:v>85.15815085158151</c:v>
                </c:pt>
                <c:pt idx="3">
                  <c:v>69.753086419753089</c:v>
                </c:pt>
                <c:pt idx="4">
                  <c:v>72.093023255813947</c:v>
                </c:pt>
                <c:pt idx="5">
                  <c:v>77.985074626865668</c:v>
                </c:pt>
              </c:numCache>
            </c:numRef>
          </c:val>
          <c:extLst>
            <c:ext xmlns:c16="http://schemas.microsoft.com/office/drawing/2014/chart" uri="{C3380CC4-5D6E-409C-BE32-E72D297353CC}">
              <c16:uniqueId val="{00000001-67BE-4895-B8E7-D3D667374793}"/>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3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Fees_Charges!$B$85</c:f>
          <c:strCache>
            <c:ptCount val="1"/>
            <c:pt idx="0">
              <c:v>Residential Parking Permit: Do you agree with this proposal? (Base: 2369)</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Fees_Charges!$B$87</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Fees_Charges!$D$86</c:f>
              <c:strCache>
                <c:ptCount val="1"/>
                <c:pt idx="0">
                  <c:v>%</c:v>
                </c:pt>
              </c:strCache>
            </c:strRef>
          </c:cat>
          <c:val>
            <c:numRef>
              <c:f>Fees_Charges!$D$87</c:f>
              <c:numCache>
                <c:formatCode>0.0</c:formatCode>
                <c:ptCount val="1"/>
                <c:pt idx="0">
                  <c:v>37.821865766146054</c:v>
                </c:pt>
              </c:numCache>
            </c:numRef>
          </c:val>
          <c:extLst>
            <c:ext xmlns:c16="http://schemas.microsoft.com/office/drawing/2014/chart" uri="{C3380CC4-5D6E-409C-BE32-E72D297353CC}">
              <c16:uniqueId val="{00000000-29A9-4F3D-9411-CFCA4857144E}"/>
            </c:ext>
          </c:extLst>
        </c:ser>
        <c:ser>
          <c:idx val="1"/>
          <c:order val="1"/>
          <c:tx>
            <c:strRef>
              <c:f>Fees_Charges!$B$88</c:f>
              <c:strCache>
                <c:ptCount val="1"/>
                <c:pt idx="0">
                  <c:v>Tend to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Fees_Charges!$D$86</c:f>
              <c:strCache>
                <c:ptCount val="1"/>
                <c:pt idx="0">
                  <c:v>%</c:v>
                </c:pt>
              </c:strCache>
            </c:strRef>
          </c:cat>
          <c:val>
            <c:numRef>
              <c:f>Fees_Charges!$D$88</c:f>
              <c:numCache>
                <c:formatCode>0.0</c:formatCode>
                <c:ptCount val="1"/>
                <c:pt idx="0">
                  <c:v>27.817644575770366</c:v>
                </c:pt>
              </c:numCache>
            </c:numRef>
          </c:val>
          <c:extLst>
            <c:ext xmlns:c16="http://schemas.microsoft.com/office/drawing/2014/chart" uri="{C3380CC4-5D6E-409C-BE32-E72D297353CC}">
              <c16:uniqueId val="{00000001-29A9-4F3D-9411-CFCA4857144E}"/>
            </c:ext>
          </c:extLst>
        </c:ser>
        <c:ser>
          <c:idx val="2"/>
          <c:order val="2"/>
          <c:tx>
            <c:strRef>
              <c:f>Fees_Charges!$B$89</c:f>
              <c:strCache>
                <c:ptCount val="1"/>
                <c:pt idx="0">
                  <c:v>Tend to disagree</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Fees_Charges!$D$86</c:f>
              <c:strCache>
                <c:ptCount val="1"/>
                <c:pt idx="0">
                  <c:v>%</c:v>
                </c:pt>
              </c:strCache>
            </c:strRef>
          </c:cat>
          <c:val>
            <c:numRef>
              <c:f>Fees_Charges!$D$89</c:f>
              <c:numCache>
                <c:formatCode>0.0</c:formatCode>
                <c:ptCount val="1"/>
                <c:pt idx="0">
                  <c:v>12.832418742085268</c:v>
                </c:pt>
              </c:numCache>
            </c:numRef>
          </c:val>
          <c:extLst>
            <c:ext xmlns:c16="http://schemas.microsoft.com/office/drawing/2014/chart" uri="{C3380CC4-5D6E-409C-BE32-E72D297353CC}">
              <c16:uniqueId val="{00000002-29A9-4F3D-9411-CFCA4857144E}"/>
            </c:ext>
          </c:extLst>
        </c:ser>
        <c:ser>
          <c:idx val="3"/>
          <c:order val="3"/>
          <c:tx>
            <c:strRef>
              <c:f>Fees_Charges!$B$90</c:f>
              <c:strCache>
                <c:ptCount val="1"/>
                <c:pt idx="0">
                  <c:v>Strongly disagree</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Fees_Charges!$D$86</c:f>
              <c:strCache>
                <c:ptCount val="1"/>
                <c:pt idx="0">
                  <c:v>%</c:v>
                </c:pt>
              </c:strCache>
            </c:strRef>
          </c:cat>
          <c:val>
            <c:numRef>
              <c:f>Fees_Charges!$D$90</c:f>
              <c:numCache>
                <c:formatCode>0.0</c:formatCode>
                <c:ptCount val="1"/>
                <c:pt idx="0">
                  <c:v>21.528070915998313</c:v>
                </c:pt>
              </c:numCache>
            </c:numRef>
          </c:val>
          <c:extLst>
            <c:ext xmlns:c16="http://schemas.microsoft.com/office/drawing/2014/chart" uri="{C3380CC4-5D6E-409C-BE32-E72D297353CC}">
              <c16:uniqueId val="{00000003-29A9-4F3D-9411-CFCA4857144E}"/>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1"/>
        <c:axPos val="l"/>
        <c:numFmt formatCode="General" sourceLinked="1"/>
        <c:majorTickMark val="none"/>
        <c:minorTickMark val="none"/>
        <c:tickLblPos val="nextTo"/>
        <c:crossAx val="1114094008"/>
        <c:crosses val="autoZero"/>
        <c:auto val="1"/>
        <c:lblAlgn val="ctr"/>
        <c:lblOffset val="100"/>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3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Fees_Charges_Demog!$B$151</c:f>
          <c:strCache>
            <c:ptCount val="1"/>
            <c:pt idx="0">
              <c:v>Residential Parking Permit: Do you agree with this proposal?</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Fees_Charges_Demog!$B$163</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Fees_Charges_Demog!$C$162:$N$162</c:f>
              <c:strCache>
                <c:ptCount val="12"/>
                <c:pt idx="0">
                  <c:v>Parking permit holder (Base: 441)</c:v>
                </c:pt>
                <c:pt idx="1">
                  <c:v>Ethnically Diverse (Base: 418)</c:v>
                </c:pt>
                <c:pt idx="2">
                  <c:v>Children in household (Base: 606)</c:v>
                </c:pt>
                <c:pt idx="3">
                  <c:v>Identify as disabled (Base: 281)</c:v>
                </c:pt>
                <c:pt idx="4">
                  <c:v>Southern Arc (Base: 716)</c:v>
                </c:pt>
                <c:pt idx="5">
                  <c:v>Under 35 (Base: 397)</c:v>
                </c:pt>
                <c:pt idx="6">
                  <c:v>All Respondents (Base: 2369)</c:v>
                </c:pt>
                <c:pt idx="7">
                  <c:v>Male (Base: 1074)</c:v>
                </c:pt>
                <c:pt idx="8">
                  <c:v>Female (Base: 981)</c:v>
                </c:pt>
                <c:pt idx="9">
                  <c:v>55+ (Base: 931)</c:v>
                </c:pt>
                <c:pt idx="10">
                  <c:v>LGBTQ+ (Base: 224)</c:v>
                </c:pt>
                <c:pt idx="11">
                  <c:v>Welsh speaker (Base: 243)</c:v>
                </c:pt>
              </c:strCache>
            </c:strRef>
          </c:cat>
          <c:val>
            <c:numRef>
              <c:f>Fees_Charges_Demog!$C$163:$N$163</c:f>
              <c:numCache>
                <c:formatCode>0.0</c:formatCode>
                <c:ptCount val="12"/>
                <c:pt idx="0">
                  <c:v>31.065759637188208</c:v>
                </c:pt>
                <c:pt idx="1">
                  <c:v>30.382775119617222</c:v>
                </c:pt>
                <c:pt idx="2">
                  <c:v>31.848184818481851</c:v>
                </c:pt>
                <c:pt idx="3">
                  <c:v>33.45195729537366</c:v>
                </c:pt>
                <c:pt idx="4">
                  <c:v>37.849162011173185</c:v>
                </c:pt>
                <c:pt idx="5">
                  <c:v>37.279596977329973</c:v>
                </c:pt>
                <c:pt idx="6">
                  <c:v>37.821865766146054</c:v>
                </c:pt>
                <c:pt idx="7">
                  <c:v>43.389199255121042</c:v>
                </c:pt>
                <c:pt idx="8">
                  <c:v>35.066258919469931</c:v>
                </c:pt>
                <c:pt idx="9">
                  <c:v>41.031149301825991</c:v>
                </c:pt>
                <c:pt idx="10">
                  <c:v>46.428571428571431</c:v>
                </c:pt>
                <c:pt idx="11">
                  <c:v>43.621399176954732</c:v>
                </c:pt>
              </c:numCache>
            </c:numRef>
          </c:val>
          <c:extLst>
            <c:ext xmlns:c16="http://schemas.microsoft.com/office/drawing/2014/chart" uri="{C3380CC4-5D6E-409C-BE32-E72D297353CC}">
              <c16:uniqueId val="{00000000-49F5-4862-B22A-02FF1432E67D}"/>
            </c:ext>
          </c:extLst>
        </c:ser>
        <c:ser>
          <c:idx val="1"/>
          <c:order val="1"/>
          <c:tx>
            <c:strRef>
              <c:f>Fees_Charges_Demog!$B$164</c:f>
              <c:strCache>
                <c:ptCount val="1"/>
                <c:pt idx="0">
                  <c:v>Tend to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Fees_Charges_Demog!$C$162:$N$162</c:f>
              <c:strCache>
                <c:ptCount val="12"/>
                <c:pt idx="0">
                  <c:v>Parking permit holder (Base: 441)</c:v>
                </c:pt>
                <c:pt idx="1">
                  <c:v>Ethnically Diverse (Base: 418)</c:v>
                </c:pt>
                <c:pt idx="2">
                  <c:v>Children in household (Base: 606)</c:v>
                </c:pt>
                <c:pt idx="3">
                  <c:v>Identify as disabled (Base: 281)</c:v>
                </c:pt>
                <c:pt idx="4">
                  <c:v>Southern Arc (Base: 716)</c:v>
                </c:pt>
                <c:pt idx="5">
                  <c:v>Under 35 (Base: 397)</c:v>
                </c:pt>
                <c:pt idx="6">
                  <c:v>All Respondents (Base: 2369)</c:v>
                </c:pt>
                <c:pt idx="7">
                  <c:v>Male (Base: 1074)</c:v>
                </c:pt>
                <c:pt idx="8">
                  <c:v>Female (Base: 981)</c:v>
                </c:pt>
                <c:pt idx="9">
                  <c:v>55+ (Base: 931)</c:v>
                </c:pt>
                <c:pt idx="10">
                  <c:v>LGBTQ+ (Base: 224)</c:v>
                </c:pt>
                <c:pt idx="11">
                  <c:v>Welsh speaker (Base: 243)</c:v>
                </c:pt>
              </c:strCache>
            </c:strRef>
          </c:cat>
          <c:val>
            <c:numRef>
              <c:f>Fees_Charges_Demog!$C$164:$N$164</c:f>
              <c:numCache>
                <c:formatCode>0.0</c:formatCode>
                <c:ptCount val="12"/>
                <c:pt idx="0">
                  <c:v>19.047619047619047</c:v>
                </c:pt>
                <c:pt idx="1">
                  <c:v>22.248803827751196</c:v>
                </c:pt>
                <c:pt idx="2">
                  <c:v>26.072607260726073</c:v>
                </c:pt>
                <c:pt idx="3">
                  <c:v>26.690391459074732</c:v>
                </c:pt>
                <c:pt idx="4">
                  <c:v>24.581005586592177</c:v>
                </c:pt>
                <c:pt idx="5">
                  <c:v>27.204030226700255</c:v>
                </c:pt>
                <c:pt idx="6">
                  <c:v>27.817644575770366</c:v>
                </c:pt>
                <c:pt idx="7">
                  <c:v>23.463687150837988</c:v>
                </c:pt>
                <c:pt idx="8">
                  <c:v>32.721712538226299</c:v>
                </c:pt>
                <c:pt idx="9">
                  <c:v>29.430719656283564</c:v>
                </c:pt>
                <c:pt idx="10">
                  <c:v>26.339285714285715</c:v>
                </c:pt>
                <c:pt idx="11">
                  <c:v>30.864197530864196</c:v>
                </c:pt>
              </c:numCache>
            </c:numRef>
          </c:val>
          <c:extLst>
            <c:ext xmlns:c16="http://schemas.microsoft.com/office/drawing/2014/chart" uri="{C3380CC4-5D6E-409C-BE32-E72D297353CC}">
              <c16:uniqueId val="{00000001-49F5-4862-B22A-02FF1432E67D}"/>
            </c:ext>
          </c:extLst>
        </c:ser>
        <c:ser>
          <c:idx val="2"/>
          <c:order val="2"/>
          <c:tx>
            <c:strRef>
              <c:f>Fees_Charges_Demog!$B$165</c:f>
              <c:strCache>
                <c:ptCount val="1"/>
                <c:pt idx="0">
                  <c:v>Tend to disagree</c:v>
                </c:pt>
              </c:strCache>
            </c:strRef>
          </c:tx>
          <c:spPr>
            <a:solidFill>
              <a:srgbClr val="FAC9A9"/>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Fees_Charges_Demog!$C$162:$N$162</c:f>
              <c:strCache>
                <c:ptCount val="12"/>
                <c:pt idx="0">
                  <c:v>Parking permit holder (Base: 441)</c:v>
                </c:pt>
                <c:pt idx="1">
                  <c:v>Ethnically Diverse (Base: 418)</c:v>
                </c:pt>
                <c:pt idx="2">
                  <c:v>Children in household (Base: 606)</c:v>
                </c:pt>
                <c:pt idx="3">
                  <c:v>Identify as disabled (Base: 281)</c:v>
                </c:pt>
                <c:pt idx="4">
                  <c:v>Southern Arc (Base: 716)</c:v>
                </c:pt>
                <c:pt idx="5">
                  <c:v>Under 35 (Base: 397)</c:v>
                </c:pt>
                <c:pt idx="6">
                  <c:v>All Respondents (Base: 2369)</c:v>
                </c:pt>
                <c:pt idx="7">
                  <c:v>Male (Base: 1074)</c:v>
                </c:pt>
                <c:pt idx="8">
                  <c:v>Female (Base: 981)</c:v>
                </c:pt>
                <c:pt idx="9">
                  <c:v>55+ (Base: 931)</c:v>
                </c:pt>
                <c:pt idx="10">
                  <c:v>LGBTQ+ (Base: 224)</c:v>
                </c:pt>
                <c:pt idx="11">
                  <c:v>Welsh speaker (Base: 243)</c:v>
                </c:pt>
              </c:strCache>
            </c:strRef>
          </c:cat>
          <c:val>
            <c:numRef>
              <c:f>Fees_Charges_Demog!$C$165:$N$165</c:f>
              <c:numCache>
                <c:formatCode>0.0</c:formatCode>
                <c:ptCount val="12"/>
                <c:pt idx="0">
                  <c:v>12.471655328798185</c:v>
                </c:pt>
                <c:pt idx="1">
                  <c:v>15.07177033492823</c:v>
                </c:pt>
                <c:pt idx="2">
                  <c:v>14.19141914191419</c:v>
                </c:pt>
                <c:pt idx="3">
                  <c:v>15.658362989323843</c:v>
                </c:pt>
                <c:pt idx="4">
                  <c:v>12.290502793296088</c:v>
                </c:pt>
                <c:pt idx="5">
                  <c:v>16.624685138539043</c:v>
                </c:pt>
                <c:pt idx="6">
                  <c:v>12.832418742085268</c:v>
                </c:pt>
                <c:pt idx="7">
                  <c:v>11.173184357541899</c:v>
                </c:pt>
                <c:pt idx="8">
                  <c:v>14.475025484199797</c:v>
                </c:pt>
                <c:pt idx="9">
                  <c:v>11.815252416756177</c:v>
                </c:pt>
                <c:pt idx="10">
                  <c:v>11.160714285714286</c:v>
                </c:pt>
                <c:pt idx="11">
                  <c:v>11.522633744855968</c:v>
                </c:pt>
              </c:numCache>
            </c:numRef>
          </c:val>
          <c:extLst>
            <c:ext xmlns:c16="http://schemas.microsoft.com/office/drawing/2014/chart" uri="{C3380CC4-5D6E-409C-BE32-E72D297353CC}">
              <c16:uniqueId val="{00000002-49F5-4862-B22A-02FF1432E67D}"/>
            </c:ext>
          </c:extLst>
        </c:ser>
        <c:ser>
          <c:idx val="3"/>
          <c:order val="3"/>
          <c:tx>
            <c:strRef>
              <c:f>Fees_Charges_Demog!$B$166</c:f>
              <c:strCache>
                <c:ptCount val="1"/>
                <c:pt idx="0">
                  <c:v>Strongly disagree</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Fees_Charges_Demog!$C$162:$N$162</c:f>
              <c:strCache>
                <c:ptCount val="12"/>
                <c:pt idx="0">
                  <c:v>Parking permit holder (Base: 441)</c:v>
                </c:pt>
                <c:pt idx="1">
                  <c:v>Ethnically Diverse (Base: 418)</c:v>
                </c:pt>
                <c:pt idx="2">
                  <c:v>Children in household (Base: 606)</c:v>
                </c:pt>
                <c:pt idx="3">
                  <c:v>Identify as disabled (Base: 281)</c:v>
                </c:pt>
                <c:pt idx="4">
                  <c:v>Southern Arc (Base: 716)</c:v>
                </c:pt>
                <c:pt idx="5">
                  <c:v>Under 35 (Base: 397)</c:v>
                </c:pt>
                <c:pt idx="6">
                  <c:v>All Respondents (Base: 2369)</c:v>
                </c:pt>
                <c:pt idx="7">
                  <c:v>Male (Base: 1074)</c:v>
                </c:pt>
                <c:pt idx="8">
                  <c:v>Female (Base: 981)</c:v>
                </c:pt>
                <c:pt idx="9">
                  <c:v>55+ (Base: 931)</c:v>
                </c:pt>
                <c:pt idx="10">
                  <c:v>LGBTQ+ (Base: 224)</c:v>
                </c:pt>
                <c:pt idx="11">
                  <c:v>Welsh speaker (Base: 243)</c:v>
                </c:pt>
              </c:strCache>
            </c:strRef>
          </c:cat>
          <c:val>
            <c:numRef>
              <c:f>Fees_Charges_Demog!$C$166:$N$166</c:f>
              <c:numCache>
                <c:formatCode>0.0</c:formatCode>
                <c:ptCount val="12"/>
                <c:pt idx="0">
                  <c:v>37.414965986394563</c:v>
                </c:pt>
                <c:pt idx="1">
                  <c:v>32.296650717703351</c:v>
                </c:pt>
                <c:pt idx="2">
                  <c:v>27.887788778877887</c:v>
                </c:pt>
                <c:pt idx="3">
                  <c:v>24.199288256227756</c:v>
                </c:pt>
                <c:pt idx="4">
                  <c:v>25.27932960893855</c:v>
                </c:pt>
                <c:pt idx="5">
                  <c:v>18.89168765743073</c:v>
                </c:pt>
                <c:pt idx="6">
                  <c:v>21.528070915998313</c:v>
                </c:pt>
                <c:pt idx="7">
                  <c:v>21.973929236499067</c:v>
                </c:pt>
                <c:pt idx="8">
                  <c:v>17.737003058103976</c:v>
                </c:pt>
                <c:pt idx="9">
                  <c:v>17.722878625134264</c:v>
                </c:pt>
                <c:pt idx="10">
                  <c:v>16.071428571428573</c:v>
                </c:pt>
                <c:pt idx="11">
                  <c:v>13.991769547325102</c:v>
                </c:pt>
              </c:numCache>
            </c:numRef>
          </c:val>
          <c:extLst>
            <c:ext xmlns:c16="http://schemas.microsoft.com/office/drawing/2014/chart" uri="{C3380CC4-5D6E-409C-BE32-E72D297353CC}">
              <c16:uniqueId val="{00000003-49F5-4862-B22A-02FF1432E67D}"/>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3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Fees_Charges_Dep5th!$B$105</c:f>
          <c:strCache>
            <c:ptCount val="1"/>
            <c:pt idx="0">
              <c:v>Residential Parking Permit: Do you agree with this proposal? Cardiff Residents by Deprivation Fifth</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Fees_Charges_Dep5th!$B$108</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Fees_Charges_Dep5th!$I$107:$N$107</c:f>
              <c:strCache>
                <c:ptCount val="6"/>
                <c:pt idx="0">
                  <c:v>All Respondents (Base: 2369)</c:v>
                </c:pt>
                <c:pt idx="1">
                  <c:v>Least Deprived (Base: 434)</c:v>
                </c:pt>
                <c:pt idx="2">
                  <c:v>Next Least Deprived (Base: 383)</c:v>
                </c:pt>
                <c:pt idx="3">
                  <c:v>Middle (Base: 319)</c:v>
                </c:pt>
                <c:pt idx="4">
                  <c:v>Next Most Deprived (Base: 333)</c:v>
                </c:pt>
                <c:pt idx="5">
                  <c:v>Most Deprived (Base: 248)</c:v>
                </c:pt>
              </c:strCache>
            </c:strRef>
          </c:cat>
          <c:val>
            <c:numRef>
              <c:f>Fees_Charges_Dep5th!$I$108:$N$108</c:f>
              <c:numCache>
                <c:formatCode>0.0</c:formatCode>
                <c:ptCount val="6"/>
                <c:pt idx="0">
                  <c:v>37.821865766146054</c:v>
                </c:pt>
                <c:pt idx="1">
                  <c:v>42.857142857142854</c:v>
                </c:pt>
                <c:pt idx="2">
                  <c:v>39.686684073107045</c:v>
                </c:pt>
                <c:pt idx="3">
                  <c:v>37.304075235109721</c:v>
                </c:pt>
                <c:pt idx="4">
                  <c:v>38.138138138138139</c:v>
                </c:pt>
                <c:pt idx="5">
                  <c:v>37.903225806451616</c:v>
                </c:pt>
              </c:numCache>
            </c:numRef>
          </c:val>
          <c:extLst>
            <c:ext xmlns:c16="http://schemas.microsoft.com/office/drawing/2014/chart" uri="{C3380CC4-5D6E-409C-BE32-E72D297353CC}">
              <c16:uniqueId val="{00000000-501A-49B4-B025-5365690AB541}"/>
            </c:ext>
          </c:extLst>
        </c:ser>
        <c:ser>
          <c:idx val="1"/>
          <c:order val="1"/>
          <c:tx>
            <c:strRef>
              <c:f>Fees_Charges_Dep5th!$B$109</c:f>
              <c:strCache>
                <c:ptCount val="1"/>
                <c:pt idx="0">
                  <c:v>Tend to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Fees_Charges_Dep5th!$I$107:$N$107</c:f>
              <c:strCache>
                <c:ptCount val="6"/>
                <c:pt idx="0">
                  <c:v>All Respondents (Base: 2369)</c:v>
                </c:pt>
                <c:pt idx="1">
                  <c:v>Least Deprived (Base: 434)</c:v>
                </c:pt>
                <c:pt idx="2">
                  <c:v>Next Least Deprived (Base: 383)</c:v>
                </c:pt>
                <c:pt idx="3">
                  <c:v>Middle (Base: 319)</c:v>
                </c:pt>
                <c:pt idx="4">
                  <c:v>Next Most Deprived (Base: 333)</c:v>
                </c:pt>
                <c:pt idx="5">
                  <c:v>Most Deprived (Base: 248)</c:v>
                </c:pt>
              </c:strCache>
            </c:strRef>
          </c:cat>
          <c:val>
            <c:numRef>
              <c:f>Fees_Charges_Dep5th!$I$109:$N$109</c:f>
              <c:numCache>
                <c:formatCode>0.0</c:formatCode>
                <c:ptCount val="6"/>
                <c:pt idx="0">
                  <c:v>27.817644575770366</c:v>
                </c:pt>
                <c:pt idx="1">
                  <c:v>32.94930875576037</c:v>
                </c:pt>
                <c:pt idx="2">
                  <c:v>28.198433420365536</c:v>
                </c:pt>
                <c:pt idx="3">
                  <c:v>26.959247648902824</c:v>
                </c:pt>
                <c:pt idx="4">
                  <c:v>22.522522522522522</c:v>
                </c:pt>
                <c:pt idx="5">
                  <c:v>22.58064516129032</c:v>
                </c:pt>
              </c:numCache>
            </c:numRef>
          </c:val>
          <c:extLst>
            <c:ext xmlns:c16="http://schemas.microsoft.com/office/drawing/2014/chart" uri="{C3380CC4-5D6E-409C-BE32-E72D297353CC}">
              <c16:uniqueId val="{00000001-501A-49B4-B025-5365690AB541}"/>
            </c:ext>
          </c:extLst>
        </c:ser>
        <c:ser>
          <c:idx val="2"/>
          <c:order val="2"/>
          <c:tx>
            <c:strRef>
              <c:f>Fees_Charges_Dep5th!$B$110</c:f>
              <c:strCache>
                <c:ptCount val="1"/>
                <c:pt idx="0">
                  <c:v>Tend to disagree</c:v>
                </c:pt>
              </c:strCache>
            </c:strRef>
          </c:tx>
          <c:spPr>
            <a:solidFill>
              <a:srgbClr val="FAC9A9"/>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Fees_Charges_Dep5th!$I$107:$N$107</c:f>
              <c:strCache>
                <c:ptCount val="6"/>
                <c:pt idx="0">
                  <c:v>All Respondents (Base: 2369)</c:v>
                </c:pt>
                <c:pt idx="1">
                  <c:v>Least Deprived (Base: 434)</c:v>
                </c:pt>
                <c:pt idx="2">
                  <c:v>Next Least Deprived (Base: 383)</c:v>
                </c:pt>
                <c:pt idx="3">
                  <c:v>Middle (Base: 319)</c:v>
                </c:pt>
                <c:pt idx="4">
                  <c:v>Next Most Deprived (Base: 333)</c:v>
                </c:pt>
                <c:pt idx="5">
                  <c:v>Most Deprived (Base: 248)</c:v>
                </c:pt>
              </c:strCache>
            </c:strRef>
          </c:cat>
          <c:val>
            <c:numRef>
              <c:f>Fees_Charges_Dep5th!$I$110:$N$110</c:f>
              <c:numCache>
                <c:formatCode>0.0</c:formatCode>
                <c:ptCount val="6"/>
                <c:pt idx="0">
                  <c:v>12.832418742085268</c:v>
                </c:pt>
                <c:pt idx="1">
                  <c:v>11.059907834101383</c:v>
                </c:pt>
                <c:pt idx="2">
                  <c:v>12.271540469973891</c:v>
                </c:pt>
                <c:pt idx="3">
                  <c:v>13.479623824451412</c:v>
                </c:pt>
                <c:pt idx="4">
                  <c:v>14.414414414414415</c:v>
                </c:pt>
                <c:pt idx="5">
                  <c:v>14.112903225806454</c:v>
                </c:pt>
              </c:numCache>
            </c:numRef>
          </c:val>
          <c:extLst>
            <c:ext xmlns:c16="http://schemas.microsoft.com/office/drawing/2014/chart" uri="{C3380CC4-5D6E-409C-BE32-E72D297353CC}">
              <c16:uniqueId val="{00000002-501A-49B4-B025-5365690AB541}"/>
            </c:ext>
          </c:extLst>
        </c:ser>
        <c:ser>
          <c:idx val="3"/>
          <c:order val="3"/>
          <c:tx>
            <c:strRef>
              <c:f>Fees_Charges_Dep5th!$B$111</c:f>
              <c:strCache>
                <c:ptCount val="1"/>
                <c:pt idx="0">
                  <c:v>Strongly disagree</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Fees_Charges_Dep5th!$I$107:$N$107</c:f>
              <c:strCache>
                <c:ptCount val="6"/>
                <c:pt idx="0">
                  <c:v>All Respondents (Base: 2369)</c:v>
                </c:pt>
                <c:pt idx="1">
                  <c:v>Least Deprived (Base: 434)</c:v>
                </c:pt>
                <c:pt idx="2">
                  <c:v>Next Least Deprived (Base: 383)</c:v>
                </c:pt>
                <c:pt idx="3">
                  <c:v>Middle (Base: 319)</c:v>
                </c:pt>
                <c:pt idx="4">
                  <c:v>Next Most Deprived (Base: 333)</c:v>
                </c:pt>
                <c:pt idx="5">
                  <c:v>Most Deprived (Base: 248)</c:v>
                </c:pt>
              </c:strCache>
            </c:strRef>
          </c:cat>
          <c:val>
            <c:numRef>
              <c:f>Fees_Charges_Dep5th!$I$111:$N$111</c:f>
              <c:numCache>
                <c:formatCode>0.0</c:formatCode>
                <c:ptCount val="6"/>
                <c:pt idx="0">
                  <c:v>21.528070915998313</c:v>
                </c:pt>
                <c:pt idx="1">
                  <c:v>13.13364055299539</c:v>
                </c:pt>
                <c:pt idx="2">
                  <c:v>19.843342036553523</c:v>
                </c:pt>
                <c:pt idx="3">
                  <c:v>22.257053291536049</c:v>
                </c:pt>
                <c:pt idx="4">
                  <c:v>24.924924924924923</c:v>
                </c:pt>
                <c:pt idx="5">
                  <c:v>25.403225806451612</c:v>
                </c:pt>
              </c:numCache>
            </c:numRef>
          </c:val>
          <c:extLst>
            <c:ext xmlns:c16="http://schemas.microsoft.com/office/drawing/2014/chart" uri="{C3380CC4-5D6E-409C-BE32-E72D297353CC}">
              <c16:uniqueId val="{00000003-501A-49B4-B025-5365690AB541}"/>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3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Fees_Charges!$B$51</c:f>
          <c:strCache>
            <c:ptCount val="1"/>
            <c:pt idx="0">
              <c:v>Do you have a parking permit where you live? (Base: 97)</c:v>
            </c:pt>
          </c:strCache>
        </c:strRef>
      </c:tx>
      <c:overlay val="0"/>
      <c:spPr>
        <a:noFill/>
        <a:ln>
          <a:noFill/>
        </a:ln>
        <a:effectLst/>
      </c:spPr>
      <c:txPr>
        <a:bodyPr rot="0" vert="horz"/>
        <a:lstStyle/>
        <a:p>
          <a:pPr>
            <a:defRPr sz="1200" b="1" i="0"/>
          </a:pPr>
          <a:endParaRPr lang="en-US"/>
        </a:p>
      </c:txPr>
    </c:title>
    <c:autoTitleDeleted val="0"/>
    <c:plotArea>
      <c:layout>
        <c:manualLayout>
          <c:layoutTarget val="inner"/>
          <c:xMode val="edge"/>
          <c:yMode val="edge"/>
          <c:x val="4.1901931649331349E-2"/>
          <c:y val="0.21704545454545454"/>
          <c:w val="0.90229740541776204"/>
          <c:h val="0.36424003817704598"/>
        </c:manualLayout>
      </c:layout>
      <c:barChart>
        <c:barDir val="bar"/>
        <c:grouping val="percentStacked"/>
        <c:varyColors val="0"/>
        <c:ser>
          <c:idx val="0"/>
          <c:order val="0"/>
          <c:tx>
            <c:strRef>
              <c:f>Fees_Charges!$B$53</c:f>
              <c:strCache>
                <c:ptCount val="1"/>
                <c:pt idx="0">
                  <c:v>Yes</c:v>
                </c:pt>
              </c:strCache>
            </c:strRef>
          </c:tx>
          <c:spPr>
            <a:solidFill>
              <a:srgbClr val="007881"/>
            </a:solidFill>
            <a:ln>
              <a:solidFill>
                <a:sysClr val="windowText" lastClr="000000"/>
              </a:solidFill>
            </a:ln>
            <a:effectLst/>
          </c:spPr>
          <c:invertIfNegative val="0"/>
          <c:dLbls>
            <c:spPr>
              <a:noFill/>
              <a:ln>
                <a:noFill/>
              </a:ln>
              <a:effectLst/>
            </c:spPr>
            <c:txPr>
              <a:bodyPr rot="0" vert="horz"/>
              <a:lstStyle/>
              <a:p>
                <a:pPr>
                  <a:defRPr b="1">
                    <a:solidFill>
                      <a:schemeClr val="bg1"/>
                    </a:solidFil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Fees_Charges!$D$52</c:f>
              <c:strCache>
                <c:ptCount val="1"/>
                <c:pt idx="0">
                  <c:v>%</c:v>
                </c:pt>
              </c:strCache>
            </c:strRef>
          </c:cat>
          <c:val>
            <c:numRef>
              <c:f>Fees_Charges!$D$53</c:f>
              <c:numCache>
                <c:formatCode>0.0</c:formatCode>
                <c:ptCount val="1"/>
                <c:pt idx="0">
                  <c:v>7.216494845360824</c:v>
                </c:pt>
              </c:numCache>
            </c:numRef>
          </c:val>
          <c:extLst>
            <c:ext xmlns:c16="http://schemas.microsoft.com/office/drawing/2014/chart" uri="{C3380CC4-5D6E-409C-BE32-E72D297353CC}">
              <c16:uniqueId val="{00000000-783B-49F0-AA09-6CEFB88A191C}"/>
            </c:ext>
          </c:extLst>
        </c:ser>
        <c:ser>
          <c:idx val="1"/>
          <c:order val="1"/>
          <c:tx>
            <c:strRef>
              <c:f>Fees_Charges!$B$54</c:f>
              <c:strCache>
                <c:ptCount val="1"/>
                <c:pt idx="0">
                  <c:v>No</c:v>
                </c:pt>
              </c:strCache>
            </c:strRef>
          </c:tx>
          <c:spPr>
            <a:solidFill>
              <a:srgbClr val="ED6B2A"/>
            </a:solidFill>
            <a:ln>
              <a:solidFill>
                <a:sysClr val="windowText" lastClr="000000"/>
              </a:solidFill>
            </a:ln>
            <a:effectLst/>
          </c:spPr>
          <c:invertIfNegative val="0"/>
          <c:dLbls>
            <c:spPr>
              <a:noFill/>
              <a:ln>
                <a:noFill/>
              </a:ln>
              <a:effectLst/>
            </c:spPr>
            <c:txPr>
              <a:bodyPr rot="0" vert="horz"/>
              <a:lstStyle/>
              <a:p>
                <a:pPr>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Fees_Charges!$D$52</c:f>
              <c:strCache>
                <c:ptCount val="1"/>
                <c:pt idx="0">
                  <c:v>%</c:v>
                </c:pt>
              </c:strCache>
            </c:strRef>
          </c:cat>
          <c:val>
            <c:numRef>
              <c:f>Fees_Charges!$D$54</c:f>
              <c:numCache>
                <c:formatCode>0.0</c:formatCode>
                <c:ptCount val="1"/>
                <c:pt idx="0">
                  <c:v>67.010309278350505</c:v>
                </c:pt>
              </c:numCache>
            </c:numRef>
          </c:val>
          <c:extLst>
            <c:ext xmlns:c16="http://schemas.microsoft.com/office/drawing/2014/chart" uri="{C3380CC4-5D6E-409C-BE32-E72D297353CC}">
              <c16:uniqueId val="{00000001-783B-49F0-AA09-6CEFB88A191C}"/>
            </c:ext>
          </c:extLst>
        </c:ser>
        <c:ser>
          <c:idx val="2"/>
          <c:order val="2"/>
          <c:tx>
            <c:strRef>
              <c:f>Fees_Charges!$B$55</c:f>
              <c:strCache>
                <c:ptCount val="1"/>
                <c:pt idx="0">
                  <c:v>I'm not sure</c:v>
                </c:pt>
              </c:strCache>
            </c:strRef>
          </c:tx>
          <c:spPr>
            <a:ln>
              <a:solidFill>
                <a:sysClr val="windowText" lastClr="000000"/>
              </a:solidFill>
            </a:ln>
          </c:spPr>
          <c:invertIfNegative val="0"/>
          <c:dLbls>
            <c:dLbl>
              <c:idx val="0"/>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783B-49F0-AA09-6CEFB88A191C}"/>
                </c:ext>
              </c:extLst>
            </c:dLbl>
            <c:spPr>
              <a:noFill/>
              <a:ln>
                <a:noFill/>
              </a:ln>
              <a:effectLst/>
            </c:spPr>
            <c:txPr>
              <a:bodyPr/>
              <a:lstStyle/>
              <a:p>
                <a:pPr algn="ctr">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ext>
            </c:extLst>
          </c:dLbls>
          <c:cat>
            <c:strRef>
              <c:f>Fees_Charges!$D$52</c:f>
              <c:strCache>
                <c:ptCount val="1"/>
                <c:pt idx="0">
                  <c:v>%</c:v>
                </c:pt>
              </c:strCache>
            </c:strRef>
          </c:cat>
          <c:val>
            <c:numRef>
              <c:f>Fees_Charges!$D$55</c:f>
              <c:numCache>
                <c:formatCode>0.0</c:formatCode>
                <c:ptCount val="1"/>
                <c:pt idx="0">
                  <c:v>25.773195876288657</c:v>
                </c:pt>
              </c:numCache>
            </c:numRef>
          </c:val>
          <c:extLst>
            <c:ext xmlns:c16="http://schemas.microsoft.com/office/drawing/2014/chart" uri="{C3380CC4-5D6E-409C-BE32-E72D297353CC}">
              <c16:uniqueId val="{00000003-783B-49F0-AA09-6CEFB88A191C}"/>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1"/>
        <c:axPos val="l"/>
        <c:numFmt formatCode="General" sourceLinked="1"/>
        <c:majorTickMark val="none"/>
        <c:minorTickMark val="none"/>
        <c:tickLblPos val="nextTo"/>
        <c:crossAx val="1114094008"/>
        <c:crosses val="autoZero"/>
        <c:auto val="1"/>
        <c:lblAlgn val="ctr"/>
        <c:lblOffset val="100"/>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vert="horz"/>
          <a:lstStyle/>
          <a:p>
            <a:pPr>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vert="horz"/>
        <a:lstStyle/>
        <a:p>
          <a:pPr>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lgn="ctr">
        <a:defRPr lang="en-US" sz="1200" b="0" i="0" u="none" strike="noStrike" kern="1200" baseline="0">
          <a:solidFill>
            <a:schemeClr val="tx1"/>
          </a:solidFill>
          <a:latin typeface="+mn-lt"/>
          <a:ea typeface="+mn-ea"/>
          <a:cs typeface="+mn-cs"/>
        </a:defRPr>
      </a:pPr>
      <a:endParaRPr lang="en-US"/>
    </a:p>
  </c:txPr>
  <c:externalData r:id="rId2">
    <c:autoUpdate val="0"/>
  </c:externalData>
</c:chartSpace>
</file>

<file path=word/charts/chart3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Fees_Charges!$B$68</c:f>
          <c:strCache>
            <c:ptCount val="1"/>
            <c:pt idx="0">
              <c:v>Parking Permit Costs: Do you agree with this idea? (Base: 77)</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manualLayout>
          <c:layoutTarget val="inner"/>
          <c:xMode val="edge"/>
          <c:yMode val="edge"/>
          <c:x val="3.7648289171521292E-2"/>
          <c:y val="0.22132097334878331"/>
          <c:w val="0.91429721444563838"/>
          <c:h val="0.39473301642624914"/>
        </c:manualLayout>
      </c:layout>
      <c:barChart>
        <c:barDir val="bar"/>
        <c:grouping val="percentStacked"/>
        <c:varyColors val="0"/>
        <c:ser>
          <c:idx val="0"/>
          <c:order val="0"/>
          <c:tx>
            <c:strRef>
              <c:f>Fees_Charges!$B$70</c:f>
              <c:strCache>
                <c:ptCount val="1"/>
                <c:pt idx="0">
                  <c:v>I 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Fees_Charges!$D$69</c:f>
              <c:strCache>
                <c:ptCount val="1"/>
                <c:pt idx="0">
                  <c:v>%</c:v>
                </c:pt>
              </c:strCache>
            </c:strRef>
          </c:cat>
          <c:val>
            <c:numRef>
              <c:f>Fees_Charges!$D$70</c:f>
              <c:numCache>
                <c:formatCode>0.0</c:formatCode>
                <c:ptCount val="1"/>
                <c:pt idx="0">
                  <c:v>16.883116883116884</c:v>
                </c:pt>
              </c:numCache>
            </c:numRef>
          </c:val>
          <c:extLst>
            <c:ext xmlns:c16="http://schemas.microsoft.com/office/drawing/2014/chart" uri="{C3380CC4-5D6E-409C-BE32-E72D297353CC}">
              <c16:uniqueId val="{00000000-1628-48BB-8363-B53E8B421F39}"/>
            </c:ext>
          </c:extLst>
        </c:ser>
        <c:ser>
          <c:idx val="1"/>
          <c:order val="1"/>
          <c:tx>
            <c:strRef>
              <c:f>Fees_Charges!$B$71</c:f>
              <c:strCache>
                <c:ptCount val="1"/>
                <c:pt idx="0">
                  <c:v>I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Fees_Charges!$D$69</c:f>
              <c:strCache>
                <c:ptCount val="1"/>
                <c:pt idx="0">
                  <c:v>%</c:v>
                </c:pt>
              </c:strCache>
            </c:strRef>
          </c:cat>
          <c:val>
            <c:numRef>
              <c:f>Fees_Charges!$D$71</c:f>
              <c:numCache>
                <c:formatCode>0.0</c:formatCode>
                <c:ptCount val="1"/>
                <c:pt idx="0">
                  <c:v>35.064935064935064</c:v>
                </c:pt>
              </c:numCache>
            </c:numRef>
          </c:val>
          <c:extLst>
            <c:ext xmlns:c16="http://schemas.microsoft.com/office/drawing/2014/chart" uri="{C3380CC4-5D6E-409C-BE32-E72D297353CC}">
              <c16:uniqueId val="{00000001-1628-48BB-8363-B53E8B421F39}"/>
            </c:ext>
          </c:extLst>
        </c:ser>
        <c:ser>
          <c:idx val="2"/>
          <c:order val="2"/>
          <c:tx>
            <c:strRef>
              <c:f>Fees_Charges!$B$72</c:f>
              <c:strCache>
                <c:ptCount val="1"/>
                <c:pt idx="0">
                  <c:v>I disagree</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Fees_Charges!$D$69</c:f>
              <c:strCache>
                <c:ptCount val="1"/>
                <c:pt idx="0">
                  <c:v>%</c:v>
                </c:pt>
              </c:strCache>
            </c:strRef>
          </c:cat>
          <c:val>
            <c:numRef>
              <c:f>Fees_Charges!$D$72</c:f>
              <c:numCache>
                <c:formatCode>0.0</c:formatCode>
                <c:ptCount val="1"/>
                <c:pt idx="0">
                  <c:v>27.27272727272727</c:v>
                </c:pt>
              </c:numCache>
            </c:numRef>
          </c:val>
          <c:extLst>
            <c:ext xmlns:c16="http://schemas.microsoft.com/office/drawing/2014/chart" uri="{C3380CC4-5D6E-409C-BE32-E72D297353CC}">
              <c16:uniqueId val="{00000002-1628-48BB-8363-B53E8B421F39}"/>
            </c:ext>
          </c:extLst>
        </c:ser>
        <c:ser>
          <c:idx val="3"/>
          <c:order val="3"/>
          <c:tx>
            <c:strRef>
              <c:f>Fees_Charges!$B$73</c:f>
              <c:strCache>
                <c:ptCount val="1"/>
                <c:pt idx="0">
                  <c:v>I strongly disagree</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Fees_Charges!$D$69</c:f>
              <c:strCache>
                <c:ptCount val="1"/>
                <c:pt idx="0">
                  <c:v>%</c:v>
                </c:pt>
              </c:strCache>
            </c:strRef>
          </c:cat>
          <c:val>
            <c:numRef>
              <c:f>Fees_Charges!$D$73</c:f>
              <c:numCache>
                <c:formatCode>0.0</c:formatCode>
                <c:ptCount val="1"/>
                <c:pt idx="0">
                  <c:v>20.779220779220779</c:v>
                </c:pt>
              </c:numCache>
            </c:numRef>
          </c:val>
          <c:extLst>
            <c:ext xmlns:c16="http://schemas.microsoft.com/office/drawing/2014/chart" uri="{C3380CC4-5D6E-409C-BE32-E72D297353CC}">
              <c16:uniqueId val="{00000003-1628-48BB-8363-B53E8B421F39}"/>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1"/>
        <c:axPos val="l"/>
        <c:numFmt formatCode="General" sourceLinked="1"/>
        <c:majorTickMark val="none"/>
        <c:minorTickMark val="none"/>
        <c:tickLblPos val="nextTo"/>
        <c:crossAx val="1114094008"/>
        <c:crosses val="autoZero"/>
        <c:auto val="1"/>
        <c:lblAlgn val="ctr"/>
        <c:lblOffset val="100"/>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3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Fees_Charges_Dep5th!$B$144</c:f>
          <c:strCache>
            <c:ptCount val="1"/>
            <c:pt idx="0">
              <c:v>Secondary School Meals: Which of the following options do you support? Cardiff Residents by Deprivation Fifth</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Fees_Charges_Dep5th!$B$147</c:f>
              <c:strCache>
                <c:ptCount val="1"/>
                <c:pt idx="0">
                  <c:v>Increasing the cost by 10p, to £3.50</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Fees_Charges_Dep5th!$I$146:$N$146</c:f>
              <c:strCache>
                <c:ptCount val="6"/>
                <c:pt idx="0">
                  <c:v>All Respondents (Base: 2438)</c:v>
                </c:pt>
                <c:pt idx="1">
                  <c:v>Least Deprived (Base: 446)</c:v>
                </c:pt>
                <c:pt idx="2">
                  <c:v>Next Least Deprived (Base: 400)</c:v>
                </c:pt>
                <c:pt idx="3">
                  <c:v>Middle (Base: 313)</c:v>
                </c:pt>
                <c:pt idx="4">
                  <c:v>Next Most Deprived (Base: 349)</c:v>
                </c:pt>
                <c:pt idx="5">
                  <c:v>Most Deprived (Base: 269)</c:v>
                </c:pt>
              </c:strCache>
            </c:strRef>
          </c:cat>
          <c:val>
            <c:numRef>
              <c:f>Fees_Charges_Dep5th!$I$147:$N$147</c:f>
              <c:numCache>
                <c:formatCode>0.0</c:formatCode>
                <c:ptCount val="6"/>
                <c:pt idx="0">
                  <c:v>23.625922887612795</c:v>
                </c:pt>
                <c:pt idx="1">
                  <c:v>22.421524663677133</c:v>
                </c:pt>
                <c:pt idx="2">
                  <c:v>26.5</c:v>
                </c:pt>
                <c:pt idx="3">
                  <c:v>25.23961661341853</c:v>
                </c:pt>
                <c:pt idx="4">
                  <c:v>24.355300859598856</c:v>
                </c:pt>
                <c:pt idx="5">
                  <c:v>18.21561338289963</c:v>
                </c:pt>
              </c:numCache>
            </c:numRef>
          </c:val>
          <c:extLst>
            <c:ext xmlns:c16="http://schemas.microsoft.com/office/drawing/2014/chart" uri="{C3380CC4-5D6E-409C-BE32-E72D297353CC}">
              <c16:uniqueId val="{00000000-995A-4023-B8D0-C524E5AFF777}"/>
            </c:ext>
          </c:extLst>
        </c:ser>
        <c:ser>
          <c:idx val="1"/>
          <c:order val="1"/>
          <c:tx>
            <c:strRef>
              <c:f>Fees_Charges_Dep5th!$B$148</c:f>
              <c:strCache>
                <c:ptCount val="1"/>
                <c:pt idx="0">
                  <c:v>Increasing the cost by 15p, to £3.55</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Fees_Charges_Dep5th!$I$146:$N$146</c:f>
              <c:strCache>
                <c:ptCount val="6"/>
                <c:pt idx="0">
                  <c:v>All Respondents (Base: 2438)</c:v>
                </c:pt>
                <c:pt idx="1">
                  <c:v>Least Deprived (Base: 446)</c:v>
                </c:pt>
                <c:pt idx="2">
                  <c:v>Next Least Deprived (Base: 400)</c:v>
                </c:pt>
                <c:pt idx="3">
                  <c:v>Middle (Base: 313)</c:v>
                </c:pt>
                <c:pt idx="4">
                  <c:v>Next Most Deprived (Base: 349)</c:v>
                </c:pt>
                <c:pt idx="5">
                  <c:v>Most Deprived (Base: 269)</c:v>
                </c:pt>
              </c:strCache>
            </c:strRef>
          </c:cat>
          <c:val>
            <c:numRef>
              <c:f>Fees_Charges_Dep5th!$I$148:$N$148</c:f>
              <c:numCache>
                <c:formatCode>0.0</c:formatCode>
                <c:ptCount val="6"/>
                <c:pt idx="0">
                  <c:v>10.377358490566039</c:v>
                </c:pt>
                <c:pt idx="1">
                  <c:v>13.228699551569505</c:v>
                </c:pt>
                <c:pt idx="2">
                  <c:v>9.25</c:v>
                </c:pt>
                <c:pt idx="3">
                  <c:v>11.821086261980831</c:v>
                </c:pt>
                <c:pt idx="4">
                  <c:v>6.303724928366762</c:v>
                </c:pt>
                <c:pt idx="5">
                  <c:v>10.408921933085502</c:v>
                </c:pt>
              </c:numCache>
            </c:numRef>
          </c:val>
          <c:extLst>
            <c:ext xmlns:c16="http://schemas.microsoft.com/office/drawing/2014/chart" uri="{C3380CC4-5D6E-409C-BE32-E72D297353CC}">
              <c16:uniqueId val="{00000001-995A-4023-B8D0-C524E5AFF777}"/>
            </c:ext>
          </c:extLst>
        </c:ser>
        <c:ser>
          <c:idx val="2"/>
          <c:order val="2"/>
          <c:tx>
            <c:strRef>
              <c:f>Fees_Charges_Dep5th!$B$149</c:f>
              <c:strCache>
                <c:ptCount val="1"/>
                <c:pt idx="0">
                  <c:v>Increasing the cost by 20p, to £3.60</c:v>
                </c:pt>
              </c:strCache>
            </c:strRef>
          </c:tx>
          <c:spPr>
            <a:solidFill>
              <a:srgbClr val="FAC9A9"/>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Fees_Charges_Dep5th!$I$146:$N$146</c:f>
              <c:strCache>
                <c:ptCount val="6"/>
                <c:pt idx="0">
                  <c:v>All Respondents (Base: 2438)</c:v>
                </c:pt>
                <c:pt idx="1">
                  <c:v>Least Deprived (Base: 446)</c:v>
                </c:pt>
                <c:pt idx="2">
                  <c:v>Next Least Deprived (Base: 400)</c:v>
                </c:pt>
                <c:pt idx="3">
                  <c:v>Middle (Base: 313)</c:v>
                </c:pt>
                <c:pt idx="4">
                  <c:v>Next Most Deprived (Base: 349)</c:v>
                </c:pt>
                <c:pt idx="5">
                  <c:v>Most Deprived (Base: 269)</c:v>
                </c:pt>
              </c:strCache>
            </c:strRef>
          </c:cat>
          <c:val>
            <c:numRef>
              <c:f>Fees_Charges_Dep5th!$I$149:$N$149</c:f>
              <c:numCache>
                <c:formatCode>0.0</c:formatCode>
                <c:ptCount val="6"/>
                <c:pt idx="0">
                  <c:v>38.392124692370793</c:v>
                </c:pt>
                <c:pt idx="1">
                  <c:v>43.27354260089686</c:v>
                </c:pt>
                <c:pt idx="2">
                  <c:v>39.5</c:v>
                </c:pt>
                <c:pt idx="3">
                  <c:v>34.504792332268366</c:v>
                </c:pt>
                <c:pt idx="4">
                  <c:v>38.681948424068771</c:v>
                </c:pt>
                <c:pt idx="5">
                  <c:v>39.776951672862452</c:v>
                </c:pt>
              </c:numCache>
            </c:numRef>
          </c:val>
          <c:extLst>
            <c:ext xmlns:c16="http://schemas.microsoft.com/office/drawing/2014/chart" uri="{C3380CC4-5D6E-409C-BE32-E72D297353CC}">
              <c16:uniqueId val="{00000002-995A-4023-B8D0-C524E5AFF777}"/>
            </c:ext>
          </c:extLst>
        </c:ser>
        <c:ser>
          <c:idx val="3"/>
          <c:order val="3"/>
          <c:tx>
            <c:strRef>
              <c:f>Fees_Charges_Dep5th!$B$150</c:f>
              <c:strCache>
                <c:ptCount val="1"/>
                <c:pt idx="0">
                  <c:v>No increase in the cost of secondary school meals</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Fees_Charges_Dep5th!$I$146:$N$146</c:f>
              <c:strCache>
                <c:ptCount val="6"/>
                <c:pt idx="0">
                  <c:v>All Respondents (Base: 2438)</c:v>
                </c:pt>
                <c:pt idx="1">
                  <c:v>Least Deprived (Base: 446)</c:v>
                </c:pt>
                <c:pt idx="2">
                  <c:v>Next Least Deprived (Base: 400)</c:v>
                </c:pt>
                <c:pt idx="3">
                  <c:v>Middle (Base: 313)</c:v>
                </c:pt>
                <c:pt idx="4">
                  <c:v>Next Most Deprived (Base: 349)</c:v>
                </c:pt>
                <c:pt idx="5">
                  <c:v>Most Deprived (Base: 269)</c:v>
                </c:pt>
              </c:strCache>
            </c:strRef>
          </c:cat>
          <c:val>
            <c:numRef>
              <c:f>Fees_Charges_Dep5th!$I$150:$N$150</c:f>
              <c:numCache>
                <c:formatCode>0.0</c:formatCode>
                <c:ptCount val="6"/>
                <c:pt idx="0">
                  <c:v>27.60459392945037</c:v>
                </c:pt>
                <c:pt idx="1">
                  <c:v>21.076233183856502</c:v>
                </c:pt>
                <c:pt idx="2">
                  <c:v>24.75</c:v>
                </c:pt>
                <c:pt idx="3">
                  <c:v>28.434504792332266</c:v>
                </c:pt>
                <c:pt idx="4">
                  <c:v>30.659025787965614</c:v>
                </c:pt>
                <c:pt idx="5">
                  <c:v>31.59851301115242</c:v>
                </c:pt>
              </c:numCache>
            </c:numRef>
          </c:val>
          <c:extLst>
            <c:ext xmlns:c16="http://schemas.microsoft.com/office/drawing/2014/chart" uri="{C3380CC4-5D6E-409C-BE32-E72D297353CC}">
              <c16:uniqueId val="{00000003-995A-4023-B8D0-C524E5AFF777}"/>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4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r>
              <a:rPr lang="en-US"/>
              <a:t>The Council wants to know if your family uses school meals? </a:t>
            </a:r>
          </a:p>
          <a:p>
            <a:pPr>
              <a:defRPr sz="1200" b="1">
                <a:solidFill>
                  <a:sysClr val="windowText" lastClr="000000"/>
                </a:solidFill>
              </a:defRPr>
            </a:pPr>
            <a:r>
              <a:rPr lang="en-US"/>
              <a:t>(Base: 99)</a:t>
            </a:r>
          </a:p>
        </c:rich>
      </c:tx>
      <c:overlay val="0"/>
      <c:spPr>
        <a:noFill/>
        <a:ln>
          <a:noFill/>
        </a:ln>
        <a:effectLst/>
      </c:spPr>
      <c:txPr>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endParaRPr lang="en-US"/>
        </a:p>
      </c:txPr>
    </c:title>
    <c:autoTitleDeleted val="0"/>
    <c:plotArea>
      <c:layout>
        <c:manualLayout>
          <c:layoutTarget val="inner"/>
          <c:xMode val="edge"/>
          <c:yMode val="edge"/>
          <c:x val="0.38151873471001468"/>
          <c:y val="0.19744016228027153"/>
          <c:w val="0.56661228309154221"/>
          <c:h val="0.62371512466322043"/>
        </c:manualLayout>
      </c:layout>
      <c:barChart>
        <c:barDir val="bar"/>
        <c:grouping val="clustered"/>
        <c:varyColors val="0"/>
        <c:ser>
          <c:idx val="0"/>
          <c:order val="0"/>
          <c:tx>
            <c:strRef>
              <c:f>Fees_Charges!$G$88</c:f>
              <c:strCache>
                <c:ptCount val="1"/>
                <c:pt idx="0">
                  <c:v>%</c:v>
                </c:pt>
              </c:strCache>
            </c:strRef>
          </c:tx>
          <c:spPr>
            <a:solidFill>
              <a:schemeClr val="accent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Fees_Charges!$F$89:$F$92</c:f>
              <c:strCache>
                <c:ptCount val="4"/>
                <c:pt idx="0">
                  <c:v>No answer</c:v>
                </c:pt>
                <c:pt idx="1">
                  <c:v>No, I have my own lunch</c:v>
                </c:pt>
                <c:pt idx="2">
                  <c:v>Yes, I get free school meals</c:v>
                </c:pt>
                <c:pt idx="3">
                  <c:v>Yes, I pay for my school meals</c:v>
                </c:pt>
              </c:strCache>
            </c:strRef>
          </c:cat>
          <c:val>
            <c:numRef>
              <c:f>Fees_Charges!$G$89:$G$92</c:f>
              <c:numCache>
                <c:formatCode>0.0</c:formatCode>
                <c:ptCount val="4"/>
                <c:pt idx="0">
                  <c:v>34.343434343434339</c:v>
                </c:pt>
                <c:pt idx="1">
                  <c:v>21.212121212121211</c:v>
                </c:pt>
                <c:pt idx="2">
                  <c:v>31.313131313131315</c:v>
                </c:pt>
                <c:pt idx="3">
                  <c:v>13.131313131313133</c:v>
                </c:pt>
              </c:numCache>
            </c:numRef>
          </c:val>
          <c:extLst>
            <c:ext xmlns:c16="http://schemas.microsoft.com/office/drawing/2014/chart" uri="{C3380CC4-5D6E-409C-BE32-E72D297353CC}">
              <c16:uniqueId val="{00000000-656F-44EB-8DDD-76654A874C8B}"/>
            </c:ext>
          </c:extLst>
        </c:ser>
        <c:dLbls>
          <c:showLegendKey val="0"/>
          <c:showVal val="0"/>
          <c:showCatName val="0"/>
          <c:showSerName val="0"/>
          <c:showPercent val="0"/>
          <c:showBubbleSize val="0"/>
        </c:dLbls>
        <c:gapWidth val="50"/>
        <c:axId val="498018552"/>
        <c:axId val="498018880"/>
      </c:barChart>
      <c:catAx>
        <c:axId val="498018552"/>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498018880"/>
        <c:crosses val="autoZero"/>
        <c:auto val="1"/>
        <c:lblAlgn val="ctr"/>
        <c:lblOffset val="100"/>
        <c:tickLblSkip val="1"/>
        <c:noMultiLvlLbl val="0"/>
      </c:catAx>
      <c:valAx>
        <c:axId val="498018880"/>
        <c:scaling>
          <c:orientation val="minMax"/>
          <c:max val="10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r>
                  <a:rPr lang="en-GB"/>
                  <a:t>Percentage</a:t>
                </a:r>
              </a:p>
            </c:rich>
          </c:tx>
          <c:overlay val="0"/>
          <c:spPr>
            <a:noFill/>
            <a:ln>
              <a:noFill/>
            </a:ln>
            <a:effectLst/>
          </c:spPr>
          <c:txPr>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498018552"/>
        <c:crosses val="autoZero"/>
        <c:crossBetween val="between"/>
        <c:majorUnit val="10"/>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hart4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r>
              <a:rPr lang="en-US"/>
              <a:t>Secondary School Meals: Which option do you think is best? </a:t>
            </a:r>
          </a:p>
          <a:p>
            <a:pPr>
              <a:defRPr sz="1200" b="1" i="0" u="none" strike="noStrike" kern="1200" spc="0" baseline="0">
                <a:solidFill>
                  <a:schemeClr val="tx1"/>
                </a:solidFill>
                <a:latin typeface="+mn-lt"/>
                <a:ea typeface="+mn-ea"/>
                <a:cs typeface="+mn-cs"/>
              </a:defRPr>
            </a:pPr>
            <a:r>
              <a:rPr lang="en-US"/>
              <a:t>(Base: 104)</a:t>
            </a:r>
          </a:p>
        </c:rich>
      </c:tx>
      <c:overlay val="0"/>
      <c:spPr>
        <a:noFill/>
        <a:ln>
          <a:noFill/>
        </a:ln>
        <a:effectLst/>
      </c:spPr>
    </c:title>
    <c:autoTitleDeleted val="0"/>
    <c:plotArea>
      <c:layout/>
      <c:barChart>
        <c:barDir val="bar"/>
        <c:grouping val="percentStacked"/>
        <c:varyColors val="0"/>
        <c:ser>
          <c:idx val="0"/>
          <c:order val="0"/>
          <c:tx>
            <c:strRef>
              <c:f>Fees_Charges!$B$103</c:f>
              <c:strCache>
                <c:ptCount val="1"/>
                <c:pt idx="0">
                  <c:v>Increasing the cost by 10p, to £3.50</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Fees_Charges!$D$102</c:f>
              <c:strCache>
                <c:ptCount val="1"/>
                <c:pt idx="0">
                  <c:v>%</c:v>
                </c:pt>
              </c:strCache>
            </c:strRef>
          </c:cat>
          <c:val>
            <c:numRef>
              <c:f>Fees_Charges!$D$103</c:f>
              <c:numCache>
                <c:formatCode>0.0</c:formatCode>
                <c:ptCount val="1"/>
                <c:pt idx="0">
                  <c:v>23.076923076923077</c:v>
                </c:pt>
              </c:numCache>
            </c:numRef>
          </c:val>
          <c:extLst>
            <c:ext xmlns:c16="http://schemas.microsoft.com/office/drawing/2014/chart" uri="{C3380CC4-5D6E-409C-BE32-E72D297353CC}">
              <c16:uniqueId val="{00000000-70A3-4DDF-A1B9-01E8FEF21DBA}"/>
            </c:ext>
          </c:extLst>
        </c:ser>
        <c:ser>
          <c:idx val="1"/>
          <c:order val="1"/>
          <c:tx>
            <c:strRef>
              <c:f>Fees_Charges!$B$104</c:f>
              <c:strCache>
                <c:ptCount val="1"/>
                <c:pt idx="0">
                  <c:v>Increasing the cost by 15p, to £3.55</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Fees_Charges!$D$102</c:f>
              <c:strCache>
                <c:ptCount val="1"/>
                <c:pt idx="0">
                  <c:v>%</c:v>
                </c:pt>
              </c:strCache>
            </c:strRef>
          </c:cat>
          <c:val>
            <c:numRef>
              <c:f>Fees_Charges!$D$104</c:f>
              <c:numCache>
                <c:formatCode>0.0</c:formatCode>
                <c:ptCount val="1"/>
                <c:pt idx="0">
                  <c:v>7.6923076923076925</c:v>
                </c:pt>
              </c:numCache>
            </c:numRef>
          </c:val>
          <c:extLst>
            <c:ext xmlns:c16="http://schemas.microsoft.com/office/drawing/2014/chart" uri="{C3380CC4-5D6E-409C-BE32-E72D297353CC}">
              <c16:uniqueId val="{00000001-70A3-4DDF-A1B9-01E8FEF21DBA}"/>
            </c:ext>
          </c:extLst>
        </c:ser>
        <c:ser>
          <c:idx val="2"/>
          <c:order val="2"/>
          <c:tx>
            <c:strRef>
              <c:f>Fees_Charges!$B$105</c:f>
              <c:strCache>
                <c:ptCount val="1"/>
                <c:pt idx="0">
                  <c:v>Increasing the cost by 20p, to £3.60</c:v>
                </c:pt>
              </c:strCache>
            </c:strRef>
          </c:tx>
          <c:spPr>
            <a:solidFill>
              <a:srgbClr val="FAC9A9"/>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Fees_Charges!$D$102</c:f>
              <c:strCache>
                <c:ptCount val="1"/>
                <c:pt idx="0">
                  <c:v>%</c:v>
                </c:pt>
              </c:strCache>
            </c:strRef>
          </c:cat>
          <c:val>
            <c:numRef>
              <c:f>Fees_Charges!$D$105</c:f>
              <c:numCache>
                <c:formatCode>0.0</c:formatCode>
                <c:ptCount val="1"/>
                <c:pt idx="0">
                  <c:v>10.576923076923077</c:v>
                </c:pt>
              </c:numCache>
            </c:numRef>
          </c:val>
          <c:extLst>
            <c:ext xmlns:c16="http://schemas.microsoft.com/office/drawing/2014/chart" uri="{C3380CC4-5D6E-409C-BE32-E72D297353CC}">
              <c16:uniqueId val="{00000002-70A3-4DDF-A1B9-01E8FEF21DBA}"/>
            </c:ext>
          </c:extLst>
        </c:ser>
        <c:ser>
          <c:idx val="3"/>
          <c:order val="3"/>
          <c:tx>
            <c:strRef>
              <c:f>Fees_Charges!$B$106</c:f>
              <c:strCache>
                <c:ptCount val="1"/>
                <c:pt idx="0">
                  <c:v>No increase in the cost of secondary school meals</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Fees_Charges!$D$102</c:f>
              <c:strCache>
                <c:ptCount val="1"/>
                <c:pt idx="0">
                  <c:v>%</c:v>
                </c:pt>
              </c:strCache>
            </c:strRef>
          </c:cat>
          <c:val>
            <c:numRef>
              <c:f>Fees_Charges!$D$106</c:f>
              <c:numCache>
                <c:formatCode>0.0</c:formatCode>
                <c:ptCount val="1"/>
                <c:pt idx="0">
                  <c:v>58.653846153846153</c:v>
                </c:pt>
              </c:numCache>
            </c:numRef>
          </c:val>
          <c:extLst>
            <c:ext xmlns:c16="http://schemas.microsoft.com/office/drawing/2014/chart" uri="{C3380CC4-5D6E-409C-BE32-E72D297353CC}">
              <c16:uniqueId val="{00000003-70A3-4DDF-A1B9-01E8FEF21DBA}"/>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1"/>
        <c:axPos val="l"/>
        <c:numFmt formatCode="General" sourceLinked="1"/>
        <c:majorTickMark val="none"/>
        <c:minorTickMark val="none"/>
        <c:tickLblPos val="nextTo"/>
        <c:crossAx val="1114094008"/>
        <c:crosses val="autoZero"/>
        <c:auto val="1"/>
        <c:lblAlgn val="ctr"/>
        <c:lblOffset val="100"/>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4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'Grow Older_Demog'!$B$183</c:f>
          <c:strCache>
            <c:ptCount val="1"/>
            <c:pt idx="0">
              <c:v>People will only be supported by the Council in a care home if they have an assessed need for that level of care</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'Grow Older_Demog'!$B$195</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Older_Demog'!$C$194:$M$194</c:f>
              <c:strCache>
                <c:ptCount val="11"/>
                <c:pt idx="0">
                  <c:v>Identify as disabled (Base: 269)</c:v>
                </c:pt>
                <c:pt idx="1">
                  <c:v>LGBTQ+ (Base: 202)</c:v>
                </c:pt>
                <c:pt idx="2">
                  <c:v>Children in household (Base: 553)</c:v>
                </c:pt>
                <c:pt idx="3">
                  <c:v>Female (Base: 957)</c:v>
                </c:pt>
                <c:pt idx="4">
                  <c:v>All Respondents (Base: 2142)</c:v>
                </c:pt>
                <c:pt idx="5">
                  <c:v>Southern Arc (Base: 667)</c:v>
                </c:pt>
                <c:pt idx="6">
                  <c:v>Welsh speaker (Base: 227)</c:v>
                </c:pt>
                <c:pt idx="7">
                  <c:v>Under 35 (Base: 371)</c:v>
                </c:pt>
                <c:pt idx="8">
                  <c:v>55+ (Base: 893)</c:v>
                </c:pt>
                <c:pt idx="9">
                  <c:v>Male (Base: 985)</c:v>
                </c:pt>
                <c:pt idx="10">
                  <c:v>Ethnically Diverse (Base: 407)</c:v>
                </c:pt>
              </c:strCache>
            </c:strRef>
          </c:cat>
          <c:val>
            <c:numRef>
              <c:f>'Grow Older_Demog'!$C$195:$M$195</c:f>
              <c:numCache>
                <c:formatCode>0.0</c:formatCode>
                <c:ptCount val="11"/>
                <c:pt idx="0">
                  <c:v>32.342007434944236</c:v>
                </c:pt>
                <c:pt idx="1">
                  <c:v>34.653465346534652</c:v>
                </c:pt>
                <c:pt idx="2">
                  <c:v>41.591320072332735</c:v>
                </c:pt>
                <c:pt idx="3">
                  <c:v>35.527690700104493</c:v>
                </c:pt>
                <c:pt idx="4">
                  <c:v>37.114845938375353</c:v>
                </c:pt>
                <c:pt idx="5">
                  <c:v>40.629685157421292</c:v>
                </c:pt>
                <c:pt idx="6">
                  <c:v>38.325991189427313</c:v>
                </c:pt>
                <c:pt idx="7">
                  <c:v>43.126684636118604</c:v>
                </c:pt>
                <c:pt idx="8">
                  <c:v>34.49048152295633</c:v>
                </c:pt>
                <c:pt idx="9">
                  <c:v>40.609137055837564</c:v>
                </c:pt>
                <c:pt idx="10">
                  <c:v>46.191646191646193</c:v>
                </c:pt>
              </c:numCache>
            </c:numRef>
          </c:val>
          <c:extLst>
            <c:ext xmlns:c16="http://schemas.microsoft.com/office/drawing/2014/chart" uri="{C3380CC4-5D6E-409C-BE32-E72D297353CC}">
              <c16:uniqueId val="{00000000-B545-45DA-BDDF-846053CE9D0C}"/>
            </c:ext>
          </c:extLst>
        </c:ser>
        <c:ser>
          <c:idx val="1"/>
          <c:order val="1"/>
          <c:tx>
            <c:strRef>
              <c:f>'Grow Older_Demog'!$B$196</c:f>
              <c:strCache>
                <c:ptCount val="1"/>
                <c:pt idx="0">
                  <c:v>Tend to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Older_Demog'!$C$194:$M$194</c:f>
              <c:strCache>
                <c:ptCount val="11"/>
                <c:pt idx="0">
                  <c:v>Identify as disabled (Base: 269)</c:v>
                </c:pt>
                <c:pt idx="1">
                  <c:v>LGBTQ+ (Base: 202)</c:v>
                </c:pt>
                <c:pt idx="2">
                  <c:v>Children in household (Base: 553)</c:v>
                </c:pt>
                <c:pt idx="3">
                  <c:v>Female (Base: 957)</c:v>
                </c:pt>
                <c:pt idx="4">
                  <c:v>All Respondents (Base: 2142)</c:v>
                </c:pt>
                <c:pt idx="5">
                  <c:v>Southern Arc (Base: 667)</c:v>
                </c:pt>
                <c:pt idx="6">
                  <c:v>Welsh speaker (Base: 227)</c:v>
                </c:pt>
                <c:pt idx="7">
                  <c:v>Under 35 (Base: 371)</c:v>
                </c:pt>
                <c:pt idx="8">
                  <c:v>55+ (Base: 893)</c:v>
                </c:pt>
                <c:pt idx="9">
                  <c:v>Male (Base: 985)</c:v>
                </c:pt>
                <c:pt idx="10">
                  <c:v>Ethnically Diverse (Base: 407)</c:v>
                </c:pt>
              </c:strCache>
            </c:strRef>
          </c:cat>
          <c:val>
            <c:numRef>
              <c:f>'Grow Older_Demog'!$C$196:$M$196</c:f>
              <c:numCache>
                <c:formatCode>0.0</c:formatCode>
                <c:ptCount val="11"/>
                <c:pt idx="0">
                  <c:v>42.750929368029738</c:v>
                </c:pt>
                <c:pt idx="1">
                  <c:v>45.049504950495049</c:v>
                </c:pt>
                <c:pt idx="2">
                  <c:v>39.24050632911392</c:v>
                </c:pt>
                <c:pt idx="3">
                  <c:v>45.350052246603973</c:v>
                </c:pt>
                <c:pt idx="4">
                  <c:v>45.238095238095241</c:v>
                </c:pt>
                <c:pt idx="5">
                  <c:v>41.829085457271361</c:v>
                </c:pt>
                <c:pt idx="6">
                  <c:v>44.493392070484582</c:v>
                </c:pt>
                <c:pt idx="7">
                  <c:v>39.892183288409704</c:v>
                </c:pt>
                <c:pt idx="8">
                  <c:v>49.160134378499443</c:v>
                </c:pt>
                <c:pt idx="9">
                  <c:v>44.974619289340097</c:v>
                </c:pt>
                <c:pt idx="10">
                  <c:v>40.786240786240782</c:v>
                </c:pt>
              </c:numCache>
            </c:numRef>
          </c:val>
          <c:extLst>
            <c:ext xmlns:c16="http://schemas.microsoft.com/office/drawing/2014/chart" uri="{C3380CC4-5D6E-409C-BE32-E72D297353CC}">
              <c16:uniqueId val="{00000001-B545-45DA-BDDF-846053CE9D0C}"/>
            </c:ext>
          </c:extLst>
        </c:ser>
        <c:ser>
          <c:idx val="2"/>
          <c:order val="2"/>
          <c:tx>
            <c:strRef>
              <c:f>'Grow Older_Demog'!$B$197</c:f>
              <c:strCache>
                <c:ptCount val="1"/>
                <c:pt idx="0">
                  <c:v>Tend to disagree</c:v>
                </c:pt>
              </c:strCache>
            </c:strRef>
          </c:tx>
          <c:spPr>
            <a:solidFill>
              <a:srgbClr val="FAC9A9"/>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Older_Demog'!$C$194:$M$194</c:f>
              <c:strCache>
                <c:ptCount val="11"/>
                <c:pt idx="0">
                  <c:v>Identify as disabled (Base: 269)</c:v>
                </c:pt>
                <c:pt idx="1">
                  <c:v>LGBTQ+ (Base: 202)</c:v>
                </c:pt>
                <c:pt idx="2">
                  <c:v>Children in household (Base: 553)</c:v>
                </c:pt>
                <c:pt idx="3">
                  <c:v>Female (Base: 957)</c:v>
                </c:pt>
                <c:pt idx="4">
                  <c:v>All Respondents (Base: 2142)</c:v>
                </c:pt>
                <c:pt idx="5">
                  <c:v>Southern Arc (Base: 667)</c:v>
                </c:pt>
                <c:pt idx="6">
                  <c:v>Welsh speaker (Base: 227)</c:v>
                </c:pt>
                <c:pt idx="7">
                  <c:v>Under 35 (Base: 371)</c:v>
                </c:pt>
                <c:pt idx="8">
                  <c:v>55+ (Base: 893)</c:v>
                </c:pt>
                <c:pt idx="9">
                  <c:v>Male (Base: 985)</c:v>
                </c:pt>
                <c:pt idx="10">
                  <c:v>Ethnically Diverse (Base: 407)</c:v>
                </c:pt>
              </c:strCache>
            </c:strRef>
          </c:cat>
          <c:val>
            <c:numRef>
              <c:f>'Grow Older_Demog'!$C$197:$M$197</c:f>
              <c:numCache>
                <c:formatCode>0.0</c:formatCode>
                <c:ptCount val="11"/>
                <c:pt idx="0">
                  <c:v>15.241635687732341</c:v>
                </c:pt>
                <c:pt idx="1">
                  <c:v>12.871287128712872</c:v>
                </c:pt>
                <c:pt idx="2">
                  <c:v>11.39240506329114</c:v>
                </c:pt>
                <c:pt idx="3">
                  <c:v>11.598746081504702</c:v>
                </c:pt>
                <c:pt idx="4">
                  <c:v>10.504201680672269</c:v>
                </c:pt>
                <c:pt idx="5">
                  <c:v>10.194902548725636</c:v>
                </c:pt>
                <c:pt idx="6">
                  <c:v>10.572687224669604</c:v>
                </c:pt>
                <c:pt idx="7">
                  <c:v>11.590296495956872</c:v>
                </c:pt>
                <c:pt idx="8">
                  <c:v>9.4064949608062705</c:v>
                </c:pt>
                <c:pt idx="9">
                  <c:v>8.3248730964466997</c:v>
                </c:pt>
                <c:pt idx="10">
                  <c:v>7.1253071253071258</c:v>
                </c:pt>
              </c:numCache>
            </c:numRef>
          </c:val>
          <c:extLst>
            <c:ext xmlns:c16="http://schemas.microsoft.com/office/drawing/2014/chart" uri="{C3380CC4-5D6E-409C-BE32-E72D297353CC}">
              <c16:uniqueId val="{00000002-B545-45DA-BDDF-846053CE9D0C}"/>
            </c:ext>
          </c:extLst>
        </c:ser>
        <c:ser>
          <c:idx val="3"/>
          <c:order val="3"/>
          <c:tx>
            <c:strRef>
              <c:f>'Grow Older_Demog'!$B$198</c:f>
              <c:strCache>
                <c:ptCount val="1"/>
                <c:pt idx="0">
                  <c:v>Strongly disagree</c:v>
                </c:pt>
              </c:strCache>
            </c:strRef>
          </c:tx>
          <c:spPr>
            <a:solidFill>
              <a:srgbClr val="ED6B2A"/>
            </a:solidFill>
            <a:ln>
              <a:solidFill>
                <a:sysClr val="windowText" lastClr="000000"/>
              </a:solidFill>
            </a:ln>
            <a:effectLst/>
          </c:spPr>
          <c:invertIfNegative val="0"/>
          <c:dLbls>
            <c:dLbl>
              <c:idx val="7"/>
              <c:delete val="1"/>
              <c:extLst>
                <c:ext xmlns:c15="http://schemas.microsoft.com/office/drawing/2012/chart" uri="{CE6537A1-D6FC-4f65-9D91-7224C49458BB}"/>
                <c:ext xmlns:c16="http://schemas.microsoft.com/office/drawing/2014/chart" uri="{C3380CC4-5D6E-409C-BE32-E72D297353CC}">
                  <c16:uniqueId val="{00000001-094C-430A-AAC8-B7D48A3EA740}"/>
                </c:ext>
              </c:extLst>
            </c:dLbl>
            <c:dLbl>
              <c:idx val="10"/>
              <c:delete val="1"/>
              <c:extLst>
                <c:ext xmlns:c15="http://schemas.microsoft.com/office/drawing/2012/chart" uri="{CE6537A1-D6FC-4f65-9D91-7224C49458BB}"/>
                <c:ext xmlns:c16="http://schemas.microsoft.com/office/drawing/2014/chart" uri="{C3380CC4-5D6E-409C-BE32-E72D297353CC}">
                  <c16:uniqueId val="{00000000-094C-430A-AAC8-B7D48A3EA740}"/>
                </c:ext>
              </c:extLst>
            </c:dLbl>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Older_Demog'!$C$194:$M$194</c:f>
              <c:strCache>
                <c:ptCount val="11"/>
                <c:pt idx="0">
                  <c:v>Identify as disabled (Base: 269)</c:v>
                </c:pt>
                <c:pt idx="1">
                  <c:v>LGBTQ+ (Base: 202)</c:v>
                </c:pt>
                <c:pt idx="2">
                  <c:v>Children in household (Base: 553)</c:v>
                </c:pt>
                <c:pt idx="3">
                  <c:v>Female (Base: 957)</c:v>
                </c:pt>
                <c:pt idx="4">
                  <c:v>All Respondents (Base: 2142)</c:v>
                </c:pt>
                <c:pt idx="5">
                  <c:v>Southern Arc (Base: 667)</c:v>
                </c:pt>
                <c:pt idx="6">
                  <c:v>Welsh speaker (Base: 227)</c:v>
                </c:pt>
                <c:pt idx="7">
                  <c:v>Under 35 (Base: 371)</c:v>
                </c:pt>
                <c:pt idx="8">
                  <c:v>55+ (Base: 893)</c:v>
                </c:pt>
                <c:pt idx="9">
                  <c:v>Male (Base: 985)</c:v>
                </c:pt>
                <c:pt idx="10">
                  <c:v>Ethnically Diverse (Base: 407)</c:v>
                </c:pt>
              </c:strCache>
            </c:strRef>
          </c:cat>
          <c:val>
            <c:numRef>
              <c:f>'Grow Older_Demog'!$C$198:$M$198</c:f>
              <c:numCache>
                <c:formatCode>0.0</c:formatCode>
                <c:ptCount val="11"/>
                <c:pt idx="0">
                  <c:v>9.6654275092936803</c:v>
                </c:pt>
                <c:pt idx="1">
                  <c:v>7.4257425742574252</c:v>
                </c:pt>
                <c:pt idx="2">
                  <c:v>7.7757685352622063</c:v>
                </c:pt>
                <c:pt idx="3">
                  <c:v>7.523510971786834</c:v>
                </c:pt>
                <c:pt idx="4">
                  <c:v>7.1428571428571423</c:v>
                </c:pt>
                <c:pt idx="5">
                  <c:v>7.34632683658171</c:v>
                </c:pt>
                <c:pt idx="6">
                  <c:v>6.607929515418502</c:v>
                </c:pt>
                <c:pt idx="7">
                  <c:v>5.3908355795148255</c:v>
                </c:pt>
                <c:pt idx="8">
                  <c:v>6.9428891377379625</c:v>
                </c:pt>
                <c:pt idx="9">
                  <c:v>6.091370558375635</c:v>
                </c:pt>
                <c:pt idx="10">
                  <c:v>5.8968058968058967</c:v>
                </c:pt>
              </c:numCache>
            </c:numRef>
          </c:val>
          <c:extLst>
            <c:ext xmlns:c16="http://schemas.microsoft.com/office/drawing/2014/chart" uri="{C3380CC4-5D6E-409C-BE32-E72D297353CC}">
              <c16:uniqueId val="{00000003-B545-45DA-BDDF-846053CE9D0C}"/>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4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'Grow Older_Demog'!$B$153</c:f>
          <c:strCache>
            <c:ptCount val="1"/>
            <c:pt idx="0">
              <c:v>Where someone chooses to move into a care home, they will need to arrange to pay the difference between our set rate &amp; the cost of their chosen care home. They may need to move to another care home if they cannot pay the extra charge.</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'Grow Older_Demog'!$B$165</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Older_Demog'!$C$164:$M$164</c:f>
              <c:strCache>
                <c:ptCount val="11"/>
                <c:pt idx="0">
                  <c:v>Identify as disabled (Base: 263)</c:v>
                </c:pt>
                <c:pt idx="1">
                  <c:v>55+ (Base: 865)</c:v>
                </c:pt>
                <c:pt idx="2">
                  <c:v>Female (Base: 940)</c:v>
                </c:pt>
                <c:pt idx="3">
                  <c:v>LGBTQ+ (Base: 207)</c:v>
                </c:pt>
                <c:pt idx="4">
                  <c:v>Children in household (Base: 539)</c:v>
                </c:pt>
                <c:pt idx="5">
                  <c:v>All Respondents (Base: 2117)</c:v>
                </c:pt>
                <c:pt idx="6">
                  <c:v>Welsh speaker (Base: 227)</c:v>
                </c:pt>
                <c:pt idx="7">
                  <c:v>Southern Arc (Base: 653)</c:v>
                </c:pt>
                <c:pt idx="8">
                  <c:v>Male (Base: 979)</c:v>
                </c:pt>
                <c:pt idx="9">
                  <c:v>Ethnically Diverse (Base: 393)</c:v>
                </c:pt>
                <c:pt idx="10">
                  <c:v>Under 35 (Base: 373)</c:v>
                </c:pt>
              </c:strCache>
            </c:strRef>
          </c:cat>
          <c:val>
            <c:numRef>
              <c:f>'Grow Older_Demog'!$C$165:$M$165</c:f>
              <c:numCache>
                <c:formatCode>0.0</c:formatCode>
                <c:ptCount val="11"/>
                <c:pt idx="0">
                  <c:v>24.334600760456272</c:v>
                </c:pt>
                <c:pt idx="1">
                  <c:v>23.583815028901732</c:v>
                </c:pt>
                <c:pt idx="2">
                  <c:v>29.042553191489361</c:v>
                </c:pt>
                <c:pt idx="3">
                  <c:v>28.985507246376812</c:v>
                </c:pt>
                <c:pt idx="4">
                  <c:v>35.064935064935064</c:v>
                </c:pt>
                <c:pt idx="5">
                  <c:v>31.931979215871515</c:v>
                </c:pt>
                <c:pt idx="6">
                  <c:v>32.158590308370044</c:v>
                </c:pt>
                <c:pt idx="7">
                  <c:v>35.068912710566615</c:v>
                </c:pt>
                <c:pt idx="8">
                  <c:v>35.137895812053117</c:v>
                </c:pt>
                <c:pt idx="9">
                  <c:v>40.966921119592875</c:v>
                </c:pt>
                <c:pt idx="10">
                  <c:v>44.504021447721179</c:v>
                </c:pt>
              </c:numCache>
            </c:numRef>
          </c:val>
          <c:extLst>
            <c:ext xmlns:c16="http://schemas.microsoft.com/office/drawing/2014/chart" uri="{C3380CC4-5D6E-409C-BE32-E72D297353CC}">
              <c16:uniqueId val="{00000000-36A5-4734-AE1D-C037A705455F}"/>
            </c:ext>
          </c:extLst>
        </c:ser>
        <c:ser>
          <c:idx val="1"/>
          <c:order val="1"/>
          <c:tx>
            <c:strRef>
              <c:f>'Grow Older_Demog'!$B$166</c:f>
              <c:strCache>
                <c:ptCount val="1"/>
                <c:pt idx="0">
                  <c:v>Tend to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Older_Demog'!$C$164:$M$164</c:f>
              <c:strCache>
                <c:ptCount val="11"/>
                <c:pt idx="0">
                  <c:v>Identify as disabled (Base: 263)</c:v>
                </c:pt>
                <c:pt idx="1">
                  <c:v>55+ (Base: 865)</c:v>
                </c:pt>
                <c:pt idx="2">
                  <c:v>Female (Base: 940)</c:v>
                </c:pt>
                <c:pt idx="3">
                  <c:v>LGBTQ+ (Base: 207)</c:v>
                </c:pt>
                <c:pt idx="4">
                  <c:v>Children in household (Base: 539)</c:v>
                </c:pt>
                <c:pt idx="5">
                  <c:v>All Respondents (Base: 2117)</c:v>
                </c:pt>
                <c:pt idx="6">
                  <c:v>Welsh speaker (Base: 227)</c:v>
                </c:pt>
                <c:pt idx="7">
                  <c:v>Southern Arc (Base: 653)</c:v>
                </c:pt>
                <c:pt idx="8">
                  <c:v>Male (Base: 979)</c:v>
                </c:pt>
                <c:pt idx="9">
                  <c:v>Ethnically Diverse (Base: 393)</c:v>
                </c:pt>
                <c:pt idx="10">
                  <c:v>Under 35 (Base: 373)</c:v>
                </c:pt>
              </c:strCache>
            </c:strRef>
          </c:cat>
          <c:val>
            <c:numRef>
              <c:f>'Grow Older_Demog'!$C$166:$M$166</c:f>
              <c:numCache>
                <c:formatCode>0.0</c:formatCode>
                <c:ptCount val="11"/>
                <c:pt idx="0">
                  <c:v>32.699619771863119</c:v>
                </c:pt>
                <c:pt idx="1">
                  <c:v>40</c:v>
                </c:pt>
                <c:pt idx="2">
                  <c:v>35.957446808510639</c:v>
                </c:pt>
                <c:pt idx="3">
                  <c:v>37.19806763285024</c:v>
                </c:pt>
                <c:pt idx="4">
                  <c:v>31.725417439703151</c:v>
                </c:pt>
                <c:pt idx="5">
                  <c:v>35.663675011809168</c:v>
                </c:pt>
                <c:pt idx="6">
                  <c:v>38.325991189427313</c:v>
                </c:pt>
                <c:pt idx="7">
                  <c:v>35.528330781010723</c:v>
                </c:pt>
                <c:pt idx="8">
                  <c:v>36.976506639427988</c:v>
                </c:pt>
                <c:pt idx="9">
                  <c:v>35.368956743002542</c:v>
                </c:pt>
                <c:pt idx="10">
                  <c:v>35.120643431635386</c:v>
                </c:pt>
              </c:numCache>
            </c:numRef>
          </c:val>
          <c:extLst>
            <c:ext xmlns:c16="http://schemas.microsoft.com/office/drawing/2014/chart" uri="{C3380CC4-5D6E-409C-BE32-E72D297353CC}">
              <c16:uniqueId val="{00000001-36A5-4734-AE1D-C037A705455F}"/>
            </c:ext>
          </c:extLst>
        </c:ser>
        <c:ser>
          <c:idx val="2"/>
          <c:order val="2"/>
          <c:tx>
            <c:strRef>
              <c:f>'Grow Older_Demog'!$B$167</c:f>
              <c:strCache>
                <c:ptCount val="1"/>
                <c:pt idx="0">
                  <c:v>Tend to disagree</c:v>
                </c:pt>
              </c:strCache>
            </c:strRef>
          </c:tx>
          <c:spPr>
            <a:solidFill>
              <a:srgbClr val="FAC9A9"/>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Older_Demog'!$C$164:$M$164</c:f>
              <c:strCache>
                <c:ptCount val="11"/>
                <c:pt idx="0">
                  <c:v>Identify as disabled (Base: 263)</c:v>
                </c:pt>
                <c:pt idx="1">
                  <c:v>55+ (Base: 865)</c:v>
                </c:pt>
                <c:pt idx="2">
                  <c:v>Female (Base: 940)</c:v>
                </c:pt>
                <c:pt idx="3">
                  <c:v>LGBTQ+ (Base: 207)</c:v>
                </c:pt>
                <c:pt idx="4">
                  <c:v>Children in household (Base: 539)</c:v>
                </c:pt>
                <c:pt idx="5">
                  <c:v>All Respondents (Base: 2117)</c:v>
                </c:pt>
                <c:pt idx="6">
                  <c:v>Welsh speaker (Base: 227)</c:v>
                </c:pt>
                <c:pt idx="7">
                  <c:v>Southern Arc (Base: 653)</c:v>
                </c:pt>
                <c:pt idx="8">
                  <c:v>Male (Base: 979)</c:v>
                </c:pt>
                <c:pt idx="9">
                  <c:v>Ethnically Diverse (Base: 393)</c:v>
                </c:pt>
                <c:pt idx="10">
                  <c:v>Under 35 (Base: 373)</c:v>
                </c:pt>
              </c:strCache>
            </c:strRef>
          </c:cat>
          <c:val>
            <c:numRef>
              <c:f>'Grow Older_Demog'!$C$167:$M$167</c:f>
              <c:numCache>
                <c:formatCode>0.0</c:formatCode>
                <c:ptCount val="11"/>
                <c:pt idx="0">
                  <c:v>21.673003802281368</c:v>
                </c:pt>
                <c:pt idx="1">
                  <c:v>21.618497109826588</c:v>
                </c:pt>
                <c:pt idx="2">
                  <c:v>20.851063829787233</c:v>
                </c:pt>
                <c:pt idx="3">
                  <c:v>16.908212560386474</c:v>
                </c:pt>
                <c:pt idx="4">
                  <c:v>18.367346938775512</c:v>
                </c:pt>
                <c:pt idx="5">
                  <c:v>18.65847897968824</c:v>
                </c:pt>
                <c:pt idx="6">
                  <c:v>18.502202643171806</c:v>
                </c:pt>
                <c:pt idx="7">
                  <c:v>14.241960183767228</c:v>
                </c:pt>
                <c:pt idx="8">
                  <c:v>16.036772216547497</c:v>
                </c:pt>
                <c:pt idx="9">
                  <c:v>13.231552162849871</c:v>
                </c:pt>
                <c:pt idx="10">
                  <c:v>12.332439678284182</c:v>
                </c:pt>
              </c:numCache>
            </c:numRef>
          </c:val>
          <c:extLst>
            <c:ext xmlns:c16="http://schemas.microsoft.com/office/drawing/2014/chart" uri="{C3380CC4-5D6E-409C-BE32-E72D297353CC}">
              <c16:uniqueId val="{00000002-36A5-4734-AE1D-C037A705455F}"/>
            </c:ext>
          </c:extLst>
        </c:ser>
        <c:ser>
          <c:idx val="3"/>
          <c:order val="3"/>
          <c:tx>
            <c:strRef>
              <c:f>'Grow Older_Demog'!$B$168</c:f>
              <c:strCache>
                <c:ptCount val="1"/>
                <c:pt idx="0">
                  <c:v>Strongly disagree</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Older_Demog'!$C$164:$M$164</c:f>
              <c:strCache>
                <c:ptCount val="11"/>
                <c:pt idx="0">
                  <c:v>Identify as disabled (Base: 263)</c:v>
                </c:pt>
                <c:pt idx="1">
                  <c:v>55+ (Base: 865)</c:v>
                </c:pt>
                <c:pt idx="2">
                  <c:v>Female (Base: 940)</c:v>
                </c:pt>
                <c:pt idx="3">
                  <c:v>LGBTQ+ (Base: 207)</c:v>
                </c:pt>
                <c:pt idx="4">
                  <c:v>Children in household (Base: 539)</c:v>
                </c:pt>
                <c:pt idx="5">
                  <c:v>All Respondents (Base: 2117)</c:v>
                </c:pt>
                <c:pt idx="6">
                  <c:v>Welsh speaker (Base: 227)</c:v>
                </c:pt>
                <c:pt idx="7">
                  <c:v>Southern Arc (Base: 653)</c:v>
                </c:pt>
                <c:pt idx="8">
                  <c:v>Male (Base: 979)</c:v>
                </c:pt>
                <c:pt idx="9">
                  <c:v>Ethnically Diverse (Base: 393)</c:v>
                </c:pt>
                <c:pt idx="10">
                  <c:v>Under 35 (Base: 373)</c:v>
                </c:pt>
              </c:strCache>
            </c:strRef>
          </c:cat>
          <c:val>
            <c:numRef>
              <c:f>'Grow Older_Demog'!$C$168:$M$168</c:f>
              <c:numCache>
                <c:formatCode>0.0</c:formatCode>
                <c:ptCount val="11"/>
                <c:pt idx="0">
                  <c:v>21.292775665399237</c:v>
                </c:pt>
                <c:pt idx="1">
                  <c:v>14.797687861271678</c:v>
                </c:pt>
                <c:pt idx="2">
                  <c:v>14.148936170212767</c:v>
                </c:pt>
                <c:pt idx="3">
                  <c:v>16.908212560386474</c:v>
                </c:pt>
                <c:pt idx="4">
                  <c:v>14.842300556586272</c:v>
                </c:pt>
                <c:pt idx="5">
                  <c:v>13.745866792631082</c:v>
                </c:pt>
                <c:pt idx="6">
                  <c:v>11.013215859030836</c:v>
                </c:pt>
                <c:pt idx="7">
                  <c:v>15.160796324655438</c:v>
                </c:pt>
                <c:pt idx="8">
                  <c:v>11.848825331971399</c:v>
                </c:pt>
                <c:pt idx="9">
                  <c:v>10.432569974554708</c:v>
                </c:pt>
                <c:pt idx="10">
                  <c:v>8.0428954423592494</c:v>
                </c:pt>
              </c:numCache>
            </c:numRef>
          </c:val>
          <c:extLst>
            <c:ext xmlns:c16="http://schemas.microsoft.com/office/drawing/2014/chart" uri="{C3380CC4-5D6E-409C-BE32-E72D297353CC}">
              <c16:uniqueId val="{00000003-36A5-4734-AE1D-C037A705455F}"/>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4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200" b="1" i="0" u="none" strike="noStrike" kern="1200" spc="0" baseline="0">
                <a:solidFill>
                  <a:sysClr val="windowText" lastClr="000000"/>
                </a:solidFill>
                <a:latin typeface="Calibri" panose="020F0502020204030204" pitchFamily="34" charset="0"/>
                <a:ea typeface="+mn-ea"/>
                <a:cs typeface="Calibri" panose="020F0502020204030204" pitchFamily="34" charset="0"/>
              </a:defRPr>
            </a:pPr>
            <a:r>
              <a:rPr lang="en-GB"/>
              <a:t>Do you agree with the following statements?</a:t>
            </a:r>
          </a:p>
        </c:rich>
      </c:tx>
      <c:overlay val="0"/>
      <c:spPr>
        <a:noFill/>
        <a:ln>
          <a:noFill/>
        </a:ln>
        <a:effectLst/>
      </c:spPr>
      <c:txPr>
        <a:bodyPr rot="0" spcFirstLastPara="1" vertOverflow="ellipsis" vert="horz" wrap="square" anchor="ctr" anchorCtr="1"/>
        <a:lstStyle/>
        <a:p>
          <a:pPr>
            <a:defRPr sz="1200" b="1" i="0" u="none" strike="noStrike" kern="1200" spc="0" baseline="0">
              <a:solidFill>
                <a:sysClr val="windowText" lastClr="000000"/>
              </a:solidFill>
              <a:latin typeface="Calibri" panose="020F0502020204030204" pitchFamily="34" charset="0"/>
              <a:ea typeface="+mn-ea"/>
              <a:cs typeface="Calibri" panose="020F0502020204030204" pitchFamily="34" charset="0"/>
            </a:defRPr>
          </a:pPr>
          <a:endParaRPr lang="en-US"/>
        </a:p>
      </c:txPr>
    </c:title>
    <c:autoTitleDeleted val="0"/>
    <c:plotArea>
      <c:layout/>
      <c:barChart>
        <c:barDir val="bar"/>
        <c:grouping val="percentStacked"/>
        <c:varyColors val="0"/>
        <c:ser>
          <c:idx val="0"/>
          <c:order val="0"/>
          <c:tx>
            <c:strRef>
              <c:f>'Grow Older'!$U$3</c:f>
              <c:strCache>
                <c:ptCount val="1"/>
                <c:pt idx="0">
                  <c:v>I strongly agree</c:v>
                </c:pt>
              </c:strCache>
            </c:strRef>
          </c:tx>
          <c:spPr>
            <a:solidFill>
              <a:srgbClr val="007881"/>
            </a:solidFill>
            <a:ln>
              <a:solidFill>
                <a:schemeClr val="tx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Calibri" panose="020F0502020204030204" pitchFamily="34" charset="0"/>
                    <a:ea typeface="+mn-ea"/>
                    <a:cs typeface="Calibri" panose="020F050202020403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Older'!$T$4:$T$7</c:f>
              <c:strCache>
                <c:ptCount val="4"/>
                <c:pt idx="0">
                  <c:v>If someone chooses a more expensive care home, they should be responsible for paying the extra cost themselves, and they may need to move if they can no longer afford it (Base: 75)</c:v>
                </c:pt>
                <c:pt idx="1">
                  <c:v>If someone chooses a more expensive care home, they should be responsible for paying the extra cost themselves, and they may need to move if they can no longer afford it (Base: 67)</c:v>
                </c:pt>
                <c:pt idx="2">
                  <c:v>The Council should set prices for home care and care home placements, and only pay more if there’s a good reason, like if someone has very special care needs (Base: 70)</c:v>
                </c:pt>
                <c:pt idx="3">
                  <c:v>People should only be given a place in a care home if their assessment shows they need that much support (Base: 77)</c:v>
                </c:pt>
              </c:strCache>
            </c:strRef>
          </c:cat>
          <c:val>
            <c:numRef>
              <c:f>'Grow Older'!$U$4:$U$7</c:f>
              <c:numCache>
                <c:formatCode>0.0</c:formatCode>
                <c:ptCount val="4"/>
                <c:pt idx="0">
                  <c:v>24</c:v>
                </c:pt>
                <c:pt idx="1">
                  <c:v>25.373134328358208</c:v>
                </c:pt>
                <c:pt idx="2">
                  <c:v>24.285714285714285</c:v>
                </c:pt>
                <c:pt idx="3">
                  <c:v>29.870129870129869</c:v>
                </c:pt>
              </c:numCache>
            </c:numRef>
          </c:val>
          <c:extLst>
            <c:ext xmlns:c16="http://schemas.microsoft.com/office/drawing/2014/chart" uri="{C3380CC4-5D6E-409C-BE32-E72D297353CC}">
              <c16:uniqueId val="{00000000-A8D7-4CCB-B21E-3E0359EE79A2}"/>
            </c:ext>
          </c:extLst>
        </c:ser>
        <c:ser>
          <c:idx val="1"/>
          <c:order val="1"/>
          <c:tx>
            <c:strRef>
              <c:f>'Grow Older'!$V$3</c:f>
              <c:strCache>
                <c:ptCount val="1"/>
                <c:pt idx="0">
                  <c:v>I agree</c:v>
                </c:pt>
              </c:strCache>
            </c:strRef>
          </c:tx>
          <c:spPr>
            <a:solidFill>
              <a:srgbClr val="27A096"/>
            </a:solidFill>
            <a:ln>
              <a:solidFill>
                <a:schemeClr val="tx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Calibri" panose="020F0502020204030204" pitchFamily="34" charset="0"/>
                    <a:ea typeface="+mn-ea"/>
                    <a:cs typeface="Calibri" panose="020F050202020403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Older'!$T$4:$T$7</c:f>
              <c:strCache>
                <c:ptCount val="4"/>
                <c:pt idx="0">
                  <c:v>If someone chooses a more expensive care home, they should be responsible for paying the extra cost themselves, and they may need to move if they can no longer afford it (Base: 75)</c:v>
                </c:pt>
                <c:pt idx="1">
                  <c:v>If someone chooses a more expensive care home, they should be responsible for paying the extra cost themselves, and they may need to move if they can no longer afford it (Base: 67)</c:v>
                </c:pt>
                <c:pt idx="2">
                  <c:v>The Council should set prices for home care and care home placements, and only pay more if there’s a good reason, like if someone has very special care needs (Base: 70)</c:v>
                </c:pt>
                <c:pt idx="3">
                  <c:v>People should only be given a place in a care home if their assessment shows they need that much support (Base: 77)</c:v>
                </c:pt>
              </c:strCache>
            </c:strRef>
          </c:cat>
          <c:val>
            <c:numRef>
              <c:f>'Grow Older'!$V$4:$V$7</c:f>
              <c:numCache>
                <c:formatCode>0.0</c:formatCode>
                <c:ptCount val="4"/>
                <c:pt idx="0">
                  <c:v>32</c:v>
                </c:pt>
                <c:pt idx="1">
                  <c:v>32.835820895522389</c:v>
                </c:pt>
                <c:pt idx="2">
                  <c:v>42.857142857142854</c:v>
                </c:pt>
                <c:pt idx="3">
                  <c:v>41.558441558441558</c:v>
                </c:pt>
              </c:numCache>
            </c:numRef>
          </c:val>
          <c:extLst>
            <c:ext xmlns:c16="http://schemas.microsoft.com/office/drawing/2014/chart" uri="{C3380CC4-5D6E-409C-BE32-E72D297353CC}">
              <c16:uniqueId val="{00000001-A8D7-4CCB-B21E-3E0359EE79A2}"/>
            </c:ext>
          </c:extLst>
        </c:ser>
        <c:ser>
          <c:idx val="2"/>
          <c:order val="2"/>
          <c:tx>
            <c:strRef>
              <c:f>'Grow Older'!$W$3</c:f>
              <c:strCache>
                <c:ptCount val="1"/>
                <c:pt idx="0">
                  <c:v>I disagree</c:v>
                </c:pt>
              </c:strCache>
            </c:strRef>
          </c:tx>
          <c:spPr>
            <a:solidFill>
              <a:srgbClr val="FAC9A9"/>
            </a:solidFill>
            <a:ln>
              <a:solidFill>
                <a:schemeClr val="tx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Calibri" panose="020F0502020204030204" pitchFamily="34" charset="0"/>
                    <a:ea typeface="+mn-ea"/>
                    <a:cs typeface="Calibri" panose="020F050202020403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Older'!$T$4:$T$7</c:f>
              <c:strCache>
                <c:ptCount val="4"/>
                <c:pt idx="0">
                  <c:v>If someone chooses a more expensive care home, they should be responsible for paying the extra cost themselves, and they may need to move if they can no longer afford it (Base: 75)</c:v>
                </c:pt>
                <c:pt idx="1">
                  <c:v>If someone chooses a more expensive care home, they should be responsible for paying the extra cost themselves, and they may need to move if they can no longer afford it (Base: 67)</c:v>
                </c:pt>
                <c:pt idx="2">
                  <c:v>The Council should set prices for home care and care home placements, and only pay more if there’s a good reason, like if someone has very special care needs (Base: 70)</c:v>
                </c:pt>
                <c:pt idx="3">
                  <c:v>People should only be given a place in a care home if their assessment shows they need that much support (Base: 77)</c:v>
                </c:pt>
              </c:strCache>
            </c:strRef>
          </c:cat>
          <c:val>
            <c:numRef>
              <c:f>'Grow Older'!$W$4:$W$7</c:f>
              <c:numCache>
                <c:formatCode>0.0</c:formatCode>
                <c:ptCount val="4"/>
                <c:pt idx="0">
                  <c:v>30.666666666666664</c:v>
                </c:pt>
                <c:pt idx="1">
                  <c:v>31.343283582089555</c:v>
                </c:pt>
                <c:pt idx="2">
                  <c:v>20</c:v>
                </c:pt>
                <c:pt idx="3">
                  <c:v>19.480519480519483</c:v>
                </c:pt>
              </c:numCache>
            </c:numRef>
          </c:val>
          <c:extLst>
            <c:ext xmlns:c16="http://schemas.microsoft.com/office/drawing/2014/chart" uri="{C3380CC4-5D6E-409C-BE32-E72D297353CC}">
              <c16:uniqueId val="{00000002-A8D7-4CCB-B21E-3E0359EE79A2}"/>
            </c:ext>
          </c:extLst>
        </c:ser>
        <c:ser>
          <c:idx val="3"/>
          <c:order val="3"/>
          <c:tx>
            <c:strRef>
              <c:f>'Grow Older'!$X$3</c:f>
              <c:strCache>
                <c:ptCount val="1"/>
                <c:pt idx="0">
                  <c:v>I strongly disagree</c:v>
                </c:pt>
              </c:strCache>
            </c:strRef>
          </c:tx>
          <c:spPr>
            <a:solidFill>
              <a:srgbClr val="ED6B2A"/>
            </a:solidFill>
            <a:ln>
              <a:solidFill>
                <a:schemeClr val="tx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Calibri" panose="020F0502020204030204" pitchFamily="34" charset="0"/>
                    <a:ea typeface="+mn-ea"/>
                    <a:cs typeface="Calibri" panose="020F050202020403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Older'!$T$4:$T$7</c:f>
              <c:strCache>
                <c:ptCount val="4"/>
                <c:pt idx="0">
                  <c:v>If someone chooses a more expensive care home, they should be responsible for paying the extra cost themselves, and they may need to move if they can no longer afford it (Base: 75)</c:v>
                </c:pt>
                <c:pt idx="1">
                  <c:v>If someone chooses a more expensive care home, they should be responsible for paying the extra cost themselves, and they may need to move if they can no longer afford it (Base: 67)</c:v>
                </c:pt>
                <c:pt idx="2">
                  <c:v>The Council should set prices for home care and care home placements, and only pay more if there’s a good reason, like if someone has very special care needs (Base: 70)</c:v>
                </c:pt>
                <c:pt idx="3">
                  <c:v>People should only be given a place in a care home if their assessment shows they need that much support (Base: 77)</c:v>
                </c:pt>
              </c:strCache>
            </c:strRef>
          </c:cat>
          <c:val>
            <c:numRef>
              <c:f>'Grow Older'!$X$4:$X$7</c:f>
              <c:numCache>
                <c:formatCode>0.0</c:formatCode>
                <c:ptCount val="4"/>
                <c:pt idx="0">
                  <c:v>13.333333333333334</c:v>
                </c:pt>
                <c:pt idx="1">
                  <c:v>10.44776119402985</c:v>
                </c:pt>
                <c:pt idx="2">
                  <c:v>13.333333333333334</c:v>
                </c:pt>
                <c:pt idx="3">
                  <c:v>9.0909090909090917</c:v>
                </c:pt>
              </c:numCache>
            </c:numRef>
          </c:val>
          <c:extLst>
            <c:ext xmlns:c16="http://schemas.microsoft.com/office/drawing/2014/chart" uri="{C3380CC4-5D6E-409C-BE32-E72D297353CC}">
              <c16:uniqueId val="{00000003-A8D7-4CCB-B21E-3E0359EE79A2}"/>
            </c:ext>
          </c:extLst>
        </c:ser>
        <c:dLbls>
          <c:showLegendKey val="0"/>
          <c:showVal val="0"/>
          <c:showCatName val="0"/>
          <c:showSerName val="0"/>
          <c:showPercent val="0"/>
          <c:showBubbleSize val="0"/>
        </c:dLbls>
        <c:gapWidth val="50"/>
        <c:overlap val="100"/>
        <c:axId val="727486720"/>
        <c:axId val="727487704"/>
      </c:barChart>
      <c:catAx>
        <c:axId val="727486720"/>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Calibri" panose="020F0502020204030204" pitchFamily="34" charset="0"/>
                <a:ea typeface="+mn-ea"/>
                <a:cs typeface="Calibri" panose="020F0502020204030204" pitchFamily="34" charset="0"/>
              </a:defRPr>
            </a:pPr>
            <a:endParaRPr lang="en-US"/>
          </a:p>
        </c:txPr>
        <c:crossAx val="727487704"/>
        <c:crosses val="autoZero"/>
        <c:auto val="1"/>
        <c:lblAlgn val="ctr"/>
        <c:lblOffset val="100"/>
        <c:noMultiLvlLbl val="0"/>
      </c:catAx>
      <c:valAx>
        <c:axId val="727487704"/>
        <c:scaling>
          <c:orientation val="minMax"/>
          <c:min val="0"/>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Calibri" panose="020F0502020204030204" pitchFamily="34" charset="0"/>
                <a:ea typeface="+mn-ea"/>
                <a:cs typeface="Calibri" panose="020F0502020204030204" pitchFamily="34" charset="0"/>
              </a:defRPr>
            </a:pPr>
            <a:endParaRPr lang="en-US"/>
          </a:p>
        </c:txPr>
        <c:crossAx val="72748672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ysClr val="windowText" lastClr="000000"/>
              </a:solidFill>
              <a:latin typeface="Calibri" panose="020F0502020204030204" pitchFamily="34" charset="0"/>
              <a:ea typeface="+mn-ea"/>
              <a:cs typeface="Calibri" panose="020F0502020204030204" pitchFamily="34" charset="0"/>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hart4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r>
              <a:rPr lang="en-GB"/>
              <a:t>Which of the following options would you prefer? </a:t>
            </a:r>
          </a:p>
        </c:rich>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manualLayout>
          <c:layoutTarget val="inner"/>
          <c:xMode val="edge"/>
          <c:yMode val="edge"/>
          <c:x val="0.40054970526699596"/>
          <c:y val="0.15703434875467698"/>
          <c:w val="0.55664985371867104"/>
          <c:h val="0.28197239038855793"/>
        </c:manualLayout>
      </c:layout>
      <c:barChart>
        <c:barDir val="bar"/>
        <c:grouping val="percentStacked"/>
        <c:varyColors val="0"/>
        <c:ser>
          <c:idx val="0"/>
          <c:order val="0"/>
          <c:tx>
            <c:strRef>
              <c:f>'Funding Services'!$B$5</c:f>
              <c:strCache>
                <c:ptCount val="1"/>
                <c:pt idx="0">
                  <c:v>Increasing Council Tax to help protect some services</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'Funding Services'!$D$4:$E$4</c:f>
              <c:strCache>
                <c:ptCount val="2"/>
                <c:pt idx="0">
                  <c:v>Excluding 'Don't know' responses (Base: 2351)</c:v>
                </c:pt>
                <c:pt idx="1">
                  <c:v>Including 'Don't know' responses (Base: 2540)</c:v>
                </c:pt>
              </c:strCache>
            </c:strRef>
          </c:cat>
          <c:val>
            <c:numRef>
              <c:f>'Funding Services'!$D$5:$E$5</c:f>
              <c:numCache>
                <c:formatCode>0.0</c:formatCode>
                <c:ptCount val="2"/>
                <c:pt idx="0">
                  <c:v>44.108889834113143</c:v>
                </c:pt>
                <c:pt idx="1">
                  <c:v>40.826771653543311</c:v>
                </c:pt>
              </c:numCache>
            </c:numRef>
          </c:val>
          <c:extLst>
            <c:ext xmlns:c16="http://schemas.microsoft.com/office/drawing/2014/chart" uri="{C3380CC4-5D6E-409C-BE32-E72D297353CC}">
              <c16:uniqueId val="{00000000-44CD-4E68-87F3-5E0324C27AD5}"/>
            </c:ext>
          </c:extLst>
        </c:ser>
        <c:ser>
          <c:idx val="1"/>
          <c:order val="1"/>
          <c:tx>
            <c:strRef>
              <c:f>'Funding Services'!$B$6</c:f>
              <c:strCache>
                <c:ptCount val="1"/>
                <c:pt idx="0">
                  <c:v>Keeping any Council Tax increase as low as possible, even though this means more services will be reduced or stopped</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'Funding Services'!$D$4:$E$4</c:f>
              <c:strCache>
                <c:ptCount val="2"/>
                <c:pt idx="0">
                  <c:v>Excluding 'Don't know' responses (Base: 2351)</c:v>
                </c:pt>
                <c:pt idx="1">
                  <c:v>Including 'Don't know' responses (Base: 2540)</c:v>
                </c:pt>
              </c:strCache>
            </c:strRef>
          </c:cat>
          <c:val>
            <c:numRef>
              <c:f>'Funding Services'!$D$6:$E$6</c:f>
              <c:numCache>
                <c:formatCode>0.0</c:formatCode>
                <c:ptCount val="2"/>
                <c:pt idx="0">
                  <c:v>55.891110165886857</c:v>
                </c:pt>
                <c:pt idx="1">
                  <c:v>51.732283464566933</c:v>
                </c:pt>
              </c:numCache>
            </c:numRef>
          </c:val>
          <c:extLst>
            <c:ext xmlns:c16="http://schemas.microsoft.com/office/drawing/2014/chart" uri="{C3380CC4-5D6E-409C-BE32-E72D297353CC}">
              <c16:uniqueId val="{00000001-44CD-4E68-87F3-5E0324C27AD5}"/>
            </c:ext>
          </c:extLst>
        </c:ser>
        <c:ser>
          <c:idx val="2"/>
          <c:order val="2"/>
          <c:tx>
            <c:strRef>
              <c:f>'Funding Services'!$B$7</c:f>
              <c:strCache>
                <c:ptCount val="1"/>
                <c:pt idx="0">
                  <c:v>Don't know</c:v>
                </c:pt>
              </c:strCache>
            </c:strRef>
          </c:tx>
          <c:spPr>
            <a:solidFill>
              <a:srgbClr val="CFCECF"/>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'Funding Services'!$D$4:$E$4</c:f>
              <c:strCache>
                <c:ptCount val="2"/>
                <c:pt idx="0">
                  <c:v>Excluding 'Don't know' responses (Base: 2351)</c:v>
                </c:pt>
                <c:pt idx="1">
                  <c:v>Including 'Don't know' responses (Base: 2540)</c:v>
                </c:pt>
              </c:strCache>
            </c:strRef>
          </c:cat>
          <c:val>
            <c:numRef>
              <c:f>'Funding Services'!$D$7:$E$7</c:f>
              <c:numCache>
                <c:formatCode>0.0</c:formatCode>
                <c:ptCount val="2"/>
                <c:pt idx="1">
                  <c:v>7.440944881889763</c:v>
                </c:pt>
              </c:numCache>
            </c:numRef>
          </c:val>
          <c:extLst>
            <c:ext xmlns:c16="http://schemas.microsoft.com/office/drawing/2014/chart" uri="{C3380CC4-5D6E-409C-BE32-E72D297353CC}">
              <c16:uniqueId val="{00000002-44CD-4E68-87F3-5E0324C27AD5}"/>
            </c:ext>
          </c:extLst>
        </c:ser>
        <c:dLbls>
          <c:showLegendKey val="0"/>
          <c:showVal val="0"/>
          <c:showCatName val="0"/>
          <c:showSerName val="0"/>
          <c:showPercent val="0"/>
          <c:showBubbleSize val="0"/>
        </c:dLbls>
        <c:gapWidth val="50"/>
        <c:overlap val="100"/>
        <c:axId val="727486720"/>
        <c:axId val="727487704"/>
      </c:barChart>
      <c:catAx>
        <c:axId val="727486720"/>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727487704"/>
        <c:crosses val="autoZero"/>
        <c:auto val="1"/>
        <c:lblAlgn val="ctr"/>
        <c:lblOffset val="100"/>
        <c:noMultiLvlLbl val="0"/>
      </c:catAx>
      <c:valAx>
        <c:axId val="727487704"/>
        <c:scaling>
          <c:orientation val="minMax"/>
          <c:min val="0"/>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200" b="0" i="0" u="none" strike="noStrike" kern="1200" baseline="0">
                <a:solidFill>
                  <a:sysClr val="windowText" lastClr="000000"/>
                </a:solidFill>
                <a:latin typeface="+mn-lt"/>
                <a:ea typeface="+mn-ea"/>
                <a:cs typeface="+mn-cs"/>
              </a:defRPr>
            </a:pPr>
            <a:endParaRPr lang="en-US"/>
          </a:p>
        </c:txPr>
        <c:crossAx val="72748672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hart4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'Funding Services_Demog'!$B$2</c:f>
          <c:strCache>
            <c:ptCount val="1"/>
            <c:pt idx="0">
              <c:v>Which of the following options would you prefer?</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manualLayout>
          <c:layoutTarget val="inner"/>
          <c:xMode val="edge"/>
          <c:yMode val="edge"/>
          <c:x val="0.40054119751017903"/>
          <c:y val="6.7140145972367032E-2"/>
          <c:w val="0.55787844325413016"/>
          <c:h val="0.71828285543934067"/>
        </c:manualLayout>
      </c:layout>
      <c:barChart>
        <c:barDir val="bar"/>
        <c:grouping val="percentStacked"/>
        <c:varyColors val="0"/>
        <c:ser>
          <c:idx val="0"/>
          <c:order val="0"/>
          <c:tx>
            <c:strRef>
              <c:f>'Funding Services_Demog'!$B$12</c:f>
              <c:strCache>
                <c:ptCount val="1"/>
                <c:pt idx="0">
                  <c:v>Increasing Council Tax to help protect some services</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'Funding Services_Demog'!$C$11:$M$11</c:f>
              <c:strCache>
                <c:ptCount val="11"/>
                <c:pt idx="0">
                  <c:v>Ethnically Diverse (Base: 414)</c:v>
                </c:pt>
                <c:pt idx="1">
                  <c:v>Children in household (Base: 589)</c:v>
                </c:pt>
                <c:pt idx="2">
                  <c:v>Under 35 (Base: 401)</c:v>
                </c:pt>
                <c:pt idx="3">
                  <c:v>Southern Arc (Base: 715)</c:v>
                </c:pt>
                <c:pt idx="4">
                  <c:v>Male (Base: 1129)</c:v>
                </c:pt>
                <c:pt idx="5">
                  <c:v>All Respondents (Base: 2351)</c:v>
                </c:pt>
                <c:pt idx="6">
                  <c:v>Female (Base: 995)</c:v>
                </c:pt>
                <c:pt idx="7">
                  <c:v>Identify as disabled (Base: 296)</c:v>
                </c:pt>
                <c:pt idx="8">
                  <c:v>Welsh speaker (Base: 239)</c:v>
                </c:pt>
                <c:pt idx="9">
                  <c:v>55+ (Base: 989)</c:v>
                </c:pt>
                <c:pt idx="10">
                  <c:v>LGBTQ+ (Base: 231)</c:v>
                </c:pt>
              </c:strCache>
            </c:strRef>
          </c:cat>
          <c:val>
            <c:numRef>
              <c:f>'Funding Services_Demog'!$C$12:$M$12</c:f>
              <c:numCache>
                <c:formatCode>0.0</c:formatCode>
                <c:ptCount val="11"/>
                <c:pt idx="0">
                  <c:v>34.541062801932362</c:v>
                </c:pt>
                <c:pt idx="1">
                  <c:v>37.521222410865875</c:v>
                </c:pt>
                <c:pt idx="2">
                  <c:v>38.65336658354115</c:v>
                </c:pt>
                <c:pt idx="3">
                  <c:v>39.02097902097902</c:v>
                </c:pt>
                <c:pt idx="4">
                  <c:v>43.312666076173606</c:v>
                </c:pt>
                <c:pt idx="5">
                  <c:v>44.108889834113143</c:v>
                </c:pt>
                <c:pt idx="6">
                  <c:v>48.542713567839193</c:v>
                </c:pt>
                <c:pt idx="7">
                  <c:v>48.648648648648653</c:v>
                </c:pt>
                <c:pt idx="8">
                  <c:v>49.7907949790795</c:v>
                </c:pt>
                <c:pt idx="9">
                  <c:v>51.466127401415577</c:v>
                </c:pt>
                <c:pt idx="10">
                  <c:v>59.307359307359306</c:v>
                </c:pt>
              </c:numCache>
            </c:numRef>
          </c:val>
          <c:extLst>
            <c:ext xmlns:c16="http://schemas.microsoft.com/office/drawing/2014/chart" uri="{C3380CC4-5D6E-409C-BE32-E72D297353CC}">
              <c16:uniqueId val="{00000000-A04A-460F-A54C-DF26894E751A}"/>
            </c:ext>
          </c:extLst>
        </c:ser>
        <c:ser>
          <c:idx val="1"/>
          <c:order val="1"/>
          <c:tx>
            <c:strRef>
              <c:f>'Funding Services_Demog'!$B$13</c:f>
              <c:strCache>
                <c:ptCount val="1"/>
                <c:pt idx="0">
                  <c:v>Keeping any Council Tax increase as low as possible, even though this means more services will be reduced or stopped</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'Funding Services_Demog'!$C$11:$M$11</c:f>
              <c:strCache>
                <c:ptCount val="11"/>
                <c:pt idx="0">
                  <c:v>Ethnically Diverse (Base: 414)</c:v>
                </c:pt>
                <c:pt idx="1">
                  <c:v>Children in household (Base: 589)</c:v>
                </c:pt>
                <c:pt idx="2">
                  <c:v>Under 35 (Base: 401)</c:v>
                </c:pt>
                <c:pt idx="3">
                  <c:v>Southern Arc (Base: 715)</c:v>
                </c:pt>
                <c:pt idx="4">
                  <c:v>Male (Base: 1129)</c:v>
                </c:pt>
                <c:pt idx="5">
                  <c:v>All Respondents (Base: 2351)</c:v>
                </c:pt>
                <c:pt idx="6">
                  <c:v>Female (Base: 995)</c:v>
                </c:pt>
                <c:pt idx="7">
                  <c:v>Identify as disabled (Base: 296)</c:v>
                </c:pt>
                <c:pt idx="8">
                  <c:v>Welsh speaker (Base: 239)</c:v>
                </c:pt>
                <c:pt idx="9">
                  <c:v>55+ (Base: 989)</c:v>
                </c:pt>
                <c:pt idx="10">
                  <c:v>LGBTQ+ (Base: 231)</c:v>
                </c:pt>
              </c:strCache>
            </c:strRef>
          </c:cat>
          <c:val>
            <c:numRef>
              <c:f>'Funding Services_Demog'!$C$13:$M$13</c:f>
              <c:numCache>
                <c:formatCode>0.0</c:formatCode>
                <c:ptCount val="11"/>
                <c:pt idx="0">
                  <c:v>65.45893719806763</c:v>
                </c:pt>
                <c:pt idx="1">
                  <c:v>62.478777589134125</c:v>
                </c:pt>
                <c:pt idx="2">
                  <c:v>61.34663341645885</c:v>
                </c:pt>
                <c:pt idx="3">
                  <c:v>60.97902097902098</c:v>
                </c:pt>
                <c:pt idx="4">
                  <c:v>56.687333923826401</c:v>
                </c:pt>
                <c:pt idx="5">
                  <c:v>55.891110165886857</c:v>
                </c:pt>
                <c:pt idx="6">
                  <c:v>51.457286432160807</c:v>
                </c:pt>
                <c:pt idx="7">
                  <c:v>51.351351351351347</c:v>
                </c:pt>
                <c:pt idx="8">
                  <c:v>50.2092050209205</c:v>
                </c:pt>
                <c:pt idx="9">
                  <c:v>48.533872598584423</c:v>
                </c:pt>
                <c:pt idx="10">
                  <c:v>40.692640692640694</c:v>
                </c:pt>
              </c:numCache>
            </c:numRef>
          </c:val>
          <c:extLst>
            <c:ext xmlns:c16="http://schemas.microsoft.com/office/drawing/2014/chart" uri="{C3380CC4-5D6E-409C-BE32-E72D297353CC}">
              <c16:uniqueId val="{00000001-A04A-460F-A54C-DF26894E751A}"/>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layout>
        <c:manualLayout>
          <c:xMode val="edge"/>
          <c:yMode val="edge"/>
          <c:x val="9.6392747918073174E-2"/>
          <c:y val="0.82245311106720331"/>
          <c:w val="0.81881656348409937"/>
          <c:h val="0.1541577414983043"/>
        </c:manualLayout>
      </c:layout>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4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'Funding Services_Dep5th'!$B$2</c:f>
          <c:strCache>
            <c:ptCount val="1"/>
            <c:pt idx="0">
              <c:v>Which of the following options would you prefer? Cardiff Residents by Deprivation Fifth</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manualLayout>
          <c:layoutTarget val="inner"/>
          <c:xMode val="edge"/>
          <c:yMode val="edge"/>
          <c:x val="0.38438635633610846"/>
          <c:y val="0.13074681637017596"/>
          <c:w val="0.57276024620406463"/>
          <c:h val="0.53993146689997096"/>
        </c:manualLayout>
      </c:layout>
      <c:barChart>
        <c:barDir val="bar"/>
        <c:grouping val="percentStacked"/>
        <c:varyColors val="0"/>
        <c:ser>
          <c:idx val="0"/>
          <c:order val="0"/>
          <c:tx>
            <c:strRef>
              <c:f>'Funding Services_Dep5th'!$B$5</c:f>
              <c:strCache>
                <c:ptCount val="1"/>
                <c:pt idx="0">
                  <c:v>Increasing Council Tax to help protect some services</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'Funding Services_Dep5th'!$I$4:$N$4</c:f>
              <c:strCache>
                <c:ptCount val="6"/>
                <c:pt idx="0">
                  <c:v>All Respondents (Base: 2351)</c:v>
                </c:pt>
                <c:pt idx="1">
                  <c:v>Least Deprived (Base: 464)</c:v>
                </c:pt>
                <c:pt idx="2">
                  <c:v>Next Least Deprived (Base: 398)</c:v>
                </c:pt>
                <c:pt idx="3">
                  <c:v>Middle (Base: 310)</c:v>
                </c:pt>
                <c:pt idx="4">
                  <c:v>Next Most Deprived (Base: 338)</c:v>
                </c:pt>
                <c:pt idx="5">
                  <c:v>Most Deprived (Base: 252)</c:v>
                </c:pt>
              </c:strCache>
            </c:strRef>
          </c:cat>
          <c:val>
            <c:numRef>
              <c:f>'Funding Services_Dep5th'!$I$5:$N$5</c:f>
              <c:numCache>
                <c:formatCode>0.0</c:formatCode>
                <c:ptCount val="6"/>
                <c:pt idx="0">
                  <c:v>44.108889834113143</c:v>
                </c:pt>
                <c:pt idx="1">
                  <c:v>51.077586206896555</c:v>
                </c:pt>
                <c:pt idx="2">
                  <c:v>47.236180904522612</c:v>
                </c:pt>
                <c:pt idx="3">
                  <c:v>56.451612903225815</c:v>
                </c:pt>
                <c:pt idx="4">
                  <c:v>35.798816568047336</c:v>
                </c:pt>
                <c:pt idx="5">
                  <c:v>32.539682539682538</c:v>
                </c:pt>
              </c:numCache>
            </c:numRef>
          </c:val>
          <c:extLst>
            <c:ext xmlns:c16="http://schemas.microsoft.com/office/drawing/2014/chart" uri="{C3380CC4-5D6E-409C-BE32-E72D297353CC}">
              <c16:uniqueId val="{00000000-A932-4380-8387-B1C8EC2A3180}"/>
            </c:ext>
          </c:extLst>
        </c:ser>
        <c:ser>
          <c:idx val="1"/>
          <c:order val="1"/>
          <c:tx>
            <c:strRef>
              <c:f>'Funding Services_Dep5th'!$B$6</c:f>
              <c:strCache>
                <c:ptCount val="1"/>
                <c:pt idx="0">
                  <c:v>Keeping any Council Tax increase as low as possible, even though this means more services will be reduced or stopped</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'Funding Services_Dep5th'!$I$4:$N$4</c:f>
              <c:strCache>
                <c:ptCount val="6"/>
                <c:pt idx="0">
                  <c:v>All Respondents (Base: 2351)</c:v>
                </c:pt>
                <c:pt idx="1">
                  <c:v>Least Deprived (Base: 464)</c:v>
                </c:pt>
                <c:pt idx="2">
                  <c:v>Next Least Deprived (Base: 398)</c:v>
                </c:pt>
                <c:pt idx="3">
                  <c:v>Middle (Base: 310)</c:v>
                </c:pt>
                <c:pt idx="4">
                  <c:v>Next Most Deprived (Base: 338)</c:v>
                </c:pt>
                <c:pt idx="5">
                  <c:v>Most Deprived (Base: 252)</c:v>
                </c:pt>
              </c:strCache>
            </c:strRef>
          </c:cat>
          <c:val>
            <c:numRef>
              <c:f>'Funding Services_Dep5th'!$I$6:$N$6</c:f>
              <c:numCache>
                <c:formatCode>0.0</c:formatCode>
                <c:ptCount val="6"/>
                <c:pt idx="0">
                  <c:v>55.891110165886857</c:v>
                </c:pt>
                <c:pt idx="1">
                  <c:v>48.922413793103445</c:v>
                </c:pt>
                <c:pt idx="2">
                  <c:v>52.76381909547738</c:v>
                </c:pt>
                <c:pt idx="3">
                  <c:v>43.548387096774192</c:v>
                </c:pt>
                <c:pt idx="4">
                  <c:v>64.201183431952657</c:v>
                </c:pt>
                <c:pt idx="5">
                  <c:v>67.460317460317469</c:v>
                </c:pt>
              </c:numCache>
            </c:numRef>
          </c:val>
          <c:extLst>
            <c:ext xmlns:c16="http://schemas.microsoft.com/office/drawing/2014/chart" uri="{C3380CC4-5D6E-409C-BE32-E72D297353CC}">
              <c16:uniqueId val="{00000001-A932-4380-8387-B1C8EC2A3180}"/>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layout>
        <c:manualLayout>
          <c:xMode val="edge"/>
          <c:yMode val="edge"/>
          <c:x val="7.805608595633344E-2"/>
          <c:y val="0.75874619597311521"/>
          <c:w val="0.84388766784540625"/>
          <c:h val="0.21836536069492504"/>
        </c:manualLayout>
      </c:layout>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4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'Funding Services'!$B$3</c:f>
          <c:strCache>
            <c:ptCount val="1"/>
            <c:pt idx="0">
              <c:v>We want to know what do you think is better? (Base: 66)</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manualLayout>
          <c:layoutTarget val="inner"/>
          <c:xMode val="edge"/>
          <c:yMode val="edge"/>
          <c:x val="2.8798596893455031E-2"/>
          <c:y val="9.6249978947948608E-2"/>
          <c:w val="0.93444270568094578"/>
          <c:h val="0.42896356421356424"/>
        </c:manualLayout>
      </c:layout>
      <c:barChart>
        <c:barDir val="bar"/>
        <c:grouping val="percentStacked"/>
        <c:varyColors val="0"/>
        <c:ser>
          <c:idx val="0"/>
          <c:order val="0"/>
          <c:tx>
            <c:strRef>
              <c:f>'Funding Services'!$B$5</c:f>
              <c:strCache>
                <c:ptCount val="1"/>
                <c:pt idx="0">
                  <c:v>Raise Council Tax a bit to keep important services running</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'Funding Services'!$D$4</c:f>
              <c:strCache>
                <c:ptCount val="1"/>
                <c:pt idx="0">
                  <c:v>%</c:v>
                </c:pt>
              </c:strCache>
            </c:strRef>
          </c:cat>
          <c:val>
            <c:numRef>
              <c:f>'Funding Services'!$D$5</c:f>
              <c:numCache>
                <c:formatCode>0.0</c:formatCode>
                <c:ptCount val="1"/>
                <c:pt idx="0">
                  <c:v>39.393939393939391</c:v>
                </c:pt>
              </c:numCache>
            </c:numRef>
          </c:val>
          <c:extLst>
            <c:ext xmlns:c16="http://schemas.microsoft.com/office/drawing/2014/chart" uri="{C3380CC4-5D6E-409C-BE32-E72D297353CC}">
              <c16:uniqueId val="{00000000-C80D-4479-BA64-70F09F312ADD}"/>
            </c:ext>
          </c:extLst>
        </c:ser>
        <c:ser>
          <c:idx val="1"/>
          <c:order val="1"/>
          <c:tx>
            <c:strRef>
              <c:f>'Funding Services'!$B$6</c:f>
              <c:strCache>
                <c:ptCount val="1"/>
                <c:pt idx="0">
                  <c:v>Keep the increase small, even if that means some services will be cut or stopped</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'Funding Services'!$D$4</c:f>
              <c:strCache>
                <c:ptCount val="1"/>
                <c:pt idx="0">
                  <c:v>%</c:v>
                </c:pt>
              </c:strCache>
            </c:strRef>
          </c:cat>
          <c:val>
            <c:numRef>
              <c:f>'Funding Services'!$D$6</c:f>
              <c:numCache>
                <c:formatCode>0.0</c:formatCode>
                <c:ptCount val="1"/>
                <c:pt idx="0">
                  <c:v>60.606060606060609</c:v>
                </c:pt>
              </c:numCache>
            </c:numRef>
          </c:val>
          <c:extLst>
            <c:ext xmlns:c16="http://schemas.microsoft.com/office/drawing/2014/chart" uri="{C3380CC4-5D6E-409C-BE32-E72D297353CC}">
              <c16:uniqueId val="{00000001-C80D-4479-BA64-70F09F312ADD}"/>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1"/>
        <c:axPos val="l"/>
        <c:numFmt formatCode="General" sourceLinked="1"/>
        <c:majorTickMark val="none"/>
        <c:minorTickMark val="none"/>
        <c:tickLblPos val="nextTo"/>
        <c:crossAx val="1114094008"/>
        <c:crosses val="autoZero"/>
        <c:auto val="1"/>
        <c:lblAlgn val="ctr"/>
        <c:lblOffset val="100"/>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layout>
        <c:manualLayout>
          <c:xMode val="edge"/>
          <c:yMode val="edge"/>
          <c:x val="7.1705919424462403E-2"/>
          <c:y val="0.66882070707070695"/>
          <c:w val="0.85658802369941522"/>
          <c:h val="0.28472691197691197"/>
        </c:manualLayout>
      </c:layout>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4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'Grow Older_Demog'!$B$32</c:f>
          <c:strCache>
            <c:ptCount val="1"/>
            <c:pt idx="0">
              <c:v>The right support should be provided at the right time to help people to remain independent</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'Grow Older_Demog'!$B$44</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Older_Demog'!$C$43:$M$43</c:f>
              <c:strCache>
                <c:ptCount val="11"/>
                <c:pt idx="0">
                  <c:v>Under 35 (Base: 408)</c:v>
                </c:pt>
                <c:pt idx="1">
                  <c:v>Welsh speaker (Base: 232)</c:v>
                </c:pt>
                <c:pt idx="2">
                  <c:v>Ethnically Diverse (Base: 424)</c:v>
                </c:pt>
                <c:pt idx="3">
                  <c:v>Southern Arc (Base: 710)</c:v>
                </c:pt>
                <c:pt idx="4">
                  <c:v>Children in household (Base: 569)</c:v>
                </c:pt>
                <c:pt idx="5">
                  <c:v>Male (Base: 1038)</c:v>
                </c:pt>
                <c:pt idx="6">
                  <c:v>All Respondents (Base: 2278)</c:v>
                </c:pt>
                <c:pt idx="7">
                  <c:v>Identify as disabled (Base: 295)</c:v>
                </c:pt>
                <c:pt idx="8">
                  <c:v>Female (Base: 1012)</c:v>
                </c:pt>
                <c:pt idx="9">
                  <c:v>LGBTQ+ (Base: 224)</c:v>
                </c:pt>
                <c:pt idx="10">
                  <c:v>55+ (Base: 936)</c:v>
                </c:pt>
              </c:strCache>
            </c:strRef>
          </c:cat>
          <c:val>
            <c:numRef>
              <c:f>'Grow Older_Demog'!$C$44:$M$44</c:f>
              <c:numCache>
                <c:formatCode>0.0</c:formatCode>
                <c:ptCount val="11"/>
                <c:pt idx="0">
                  <c:v>66.911764705882348</c:v>
                </c:pt>
                <c:pt idx="1">
                  <c:v>71.551724137931032</c:v>
                </c:pt>
                <c:pt idx="2">
                  <c:v>70.990566037735846</c:v>
                </c:pt>
                <c:pt idx="3">
                  <c:v>72.394366197183103</c:v>
                </c:pt>
                <c:pt idx="4">
                  <c:v>69.420035149384887</c:v>
                </c:pt>
                <c:pt idx="5">
                  <c:v>72.061657032755306</c:v>
                </c:pt>
                <c:pt idx="6">
                  <c:v>72.739244951712024</c:v>
                </c:pt>
                <c:pt idx="7">
                  <c:v>77.288135593220346</c:v>
                </c:pt>
                <c:pt idx="8">
                  <c:v>75.889328063241095</c:v>
                </c:pt>
                <c:pt idx="9">
                  <c:v>71.689497716894977</c:v>
                </c:pt>
                <c:pt idx="10">
                  <c:v>79.700854700854705</c:v>
                </c:pt>
              </c:numCache>
            </c:numRef>
          </c:val>
          <c:extLst>
            <c:ext xmlns:c16="http://schemas.microsoft.com/office/drawing/2014/chart" uri="{C3380CC4-5D6E-409C-BE32-E72D297353CC}">
              <c16:uniqueId val="{00000000-6692-4BE4-B22F-A520ED290C60}"/>
            </c:ext>
          </c:extLst>
        </c:ser>
        <c:ser>
          <c:idx val="1"/>
          <c:order val="1"/>
          <c:tx>
            <c:strRef>
              <c:f>'Grow Older_Demog'!$B$45</c:f>
              <c:strCache>
                <c:ptCount val="1"/>
                <c:pt idx="0">
                  <c:v>Tend to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Older_Demog'!$C$43:$M$43</c:f>
              <c:strCache>
                <c:ptCount val="11"/>
                <c:pt idx="0">
                  <c:v>Under 35 (Base: 408)</c:v>
                </c:pt>
                <c:pt idx="1">
                  <c:v>Welsh speaker (Base: 232)</c:v>
                </c:pt>
                <c:pt idx="2">
                  <c:v>Ethnically Diverse (Base: 424)</c:v>
                </c:pt>
                <c:pt idx="3">
                  <c:v>Southern Arc (Base: 710)</c:v>
                </c:pt>
                <c:pt idx="4">
                  <c:v>Children in household (Base: 569)</c:v>
                </c:pt>
                <c:pt idx="5">
                  <c:v>Male (Base: 1038)</c:v>
                </c:pt>
                <c:pt idx="6">
                  <c:v>All Respondents (Base: 2278)</c:v>
                </c:pt>
                <c:pt idx="7">
                  <c:v>Identify as disabled (Base: 295)</c:v>
                </c:pt>
                <c:pt idx="8">
                  <c:v>Female (Base: 1012)</c:v>
                </c:pt>
                <c:pt idx="9">
                  <c:v>LGBTQ+ (Base: 224)</c:v>
                </c:pt>
                <c:pt idx="10">
                  <c:v>55+ (Base: 936)</c:v>
                </c:pt>
              </c:strCache>
            </c:strRef>
          </c:cat>
          <c:val>
            <c:numRef>
              <c:f>'Grow Older_Demog'!$C$45:$M$45</c:f>
              <c:numCache>
                <c:formatCode>0.0</c:formatCode>
                <c:ptCount val="11"/>
                <c:pt idx="0">
                  <c:v>29.166666666666668</c:v>
                </c:pt>
                <c:pt idx="1">
                  <c:v>24.568965517241377</c:v>
                </c:pt>
                <c:pt idx="2">
                  <c:v>25.471698113207548</c:v>
                </c:pt>
                <c:pt idx="3">
                  <c:v>24.647887323943664</c:v>
                </c:pt>
                <c:pt idx="4">
                  <c:v>27.943760984182774</c:v>
                </c:pt>
                <c:pt idx="5">
                  <c:v>25.433526011560691</c:v>
                </c:pt>
                <c:pt idx="6">
                  <c:v>25.153643546971026</c:v>
                </c:pt>
                <c:pt idx="7">
                  <c:v>20.677966101694913</c:v>
                </c:pt>
                <c:pt idx="8">
                  <c:v>22.727272727272727</c:v>
                </c:pt>
                <c:pt idx="9">
                  <c:v>27.397260273972602</c:v>
                </c:pt>
                <c:pt idx="10">
                  <c:v>19.444444444444446</c:v>
                </c:pt>
              </c:numCache>
            </c:numRef>
          </c:val>
          <c:extLst>
            <c:ext xmlns:c16="http://schemas.microsoft.com/office/drawing/2014/chart" uri="{C3380CC4-5D6E-409C-BE32-E72D297353CC}">
              <c16:uniqueId val="{00000001-6692-4BE4-B22F-A520ED290C60}"/>
            </c:ext>
          </c:extLst>
        </c:ser>
        <c:ser>
          <c:idx val="2"/>
          <c:order val="2"/>
          <c:tx>
            <c:strRef>
              <c:f>'Grow Older_Demog'!$B$46</c:f>
              <c:strCache>
                <c:ptCount val="1"/>
                <c:pt idx="0">
                  <c:v>Tend to disagree</c:v>
                </c:pt>
              </c:strCache>
            </c:strRef>
          </c:tx>
          <c:spPr>
            <a:solidFill>
              <a:srgbClr val="FAC9A9"/>
            </a:solidFill>
            <a:ln>
              <a:solidFill>
                <a:sysClr val="windowText" lastClr="000000"/>
              </a:solidFill>
            </a:ln>
            <a:effectLst/>
          </c:spPr>
          <c:invertIfNegative val="0"/>
          <c:cat>
            <c:strRef>
              <c:f>'Grow Older_Demog'!$C$43:$M$43</c:f>
              <c:strCache>
                <c:ptCount val="11"/>
                <c:pt idx="0">
                  <c:v>Under 35 (Base: 408)</c:v>
                </c:pt>
                <c:pt idx="1">
                  <c:v>Welsh speaker (Base: 232)</c:v>
                </c:pt>
                <c:pt idx="2">
                  <c:v>Ethnically Diverse (Base: 424)</c:v>
                </c:pt>
                <c:pt idx="3">
                  <c:v>Southern Arc (Base: 710)</c:v>
                </c:pt>
                <c:pt idx="4">
                  <c:v>Children in household (Base: 569)</c:v>
                </c:pt>
                <c:pt idx="5">
                  <c:v>Male (Base: 1038)</c:v>
                </c:pt>
                <c:pt idx="6">
                  <c:v>All Respondents (Base: 2278)</c:v>
                </c:pt>
                <c:pt idx="7">
                  <c:v>Identify as disabled (Base: 295)</c:v>
                </c:pt>
                <c:pt idx="8">
                  <c:v>Female (Base: 1012)</c:v>
                </c:pt>
                <c:pt idx="9">
                  <c:v>LGBTQ+ (Base: 224)</c:v>
                </c:pt>
                <c:pt idx="10">
                  <c:v>55+ (Base: 936)</c:v>
                </c:pt>
              </c:strCache>
            </c:strRef>
          </c:cat>
          <c:val>
            <c:numRef>
              <c:f>'Grow Older_Demog'!$C$46:$M$46</c:f>
              <c:numCache>
                <c:formatCode>0.0</c:formatCode>
                <c:ptCount val="11"/>
                <c:pt idx="0">
                  <c:v>2.6960784313725492</c:v>
                </c:pt>
                <c:pt idx="1">
                  <c:v>2.1551724137931036</c:v>
                </c:pt>
                <c:pt idx="2">
                  <c:v>1.6509433962264151</c:v>
                </c:pt>
                <c:pt idx="3">
                  <c:v>2.2535211267605635</c:v>
                </c:pt>
                <c:pt idx="4">
                  <c:v>1.4059753954305798</c:v>
                </c:pt>
                <c:pt idx="5">
                  <c:v>1.2524084778420037</c:v>
                </c:pt>
                <c:pt idx="6">
                  <c:v>1.2291483757682178</c:v>
                </c:pt>
                <c:pt idx="7">
                  <c:v>0.67796610169491522</c:v>
                </c:pt>
                <c:pt idx="8">
                  <c:v>0.98814229249011865</c:v>
                </c:pt>
                <c:pt idx="9">
                  <c:v>0.91324200913242004</c:v>
                </c:pt>
                <c:pt idx="10">
                  <c:v>0.53418803418803418</c:v>
                </c:pt>
              </c:numCache>
            </c:numRef>
          </c:val>
          <c:extLst>
            <c:ext xmlns:c16="http://schemas.microsoft.com/office/drawing/2014/chart" uri="{C3380CC4-5D6E-409C-BE32-E72D297353CC}">
              <c16:uniqueId val="{00000002-6692-4BE4-B22F-A520ED290C60}"/>
            </c:ext>
          </c:extLst>
        </c:ser>
        <c:ser>
          <c:idx val="3"/>
          <c:order val="3"/>
          <c:tx>
            <c:strRef>
              <c:f>'Grow Older_Demog'!$B$47</c:f>
              <c:strCache>
                <c:ptCount val="1"/>
                <c:pt idx="0">
                  <c:v>Strongly disagree</c:v>
                </c:pt>
              </c:strCache>
            </c:strRef>
          </c:tx>
          <c:spPr>
            <a:solidFill>
              <a:srgbClr val="ED6B2A"/>
            </a:solidFill>
            <a:ln>
              <a:solidFill>
                <a:sysClr val="windowText" lastClr="000000"/>
              </a:solidFill>
            </a:ln>
            <a:effectLst/>
          </c:spPr>
          <c:invertIfNegative val="0"/>
          <c:cat>
            <c:strRef>
              <c:f>'Grow Older_Demog'!$C$43:$M$43</c:f>
              <c:strCache>
                <c:ptCount val="11"/>
                <c:pt idx="0">
                  <c:v>Under 35 (Base: 408)</c:v>
                </c:pt>
                <c:pt idx="1">
                  <c:v>Welsh speaker (Base: 232)</c:v>
                </c:pt>
                <c:pt idx="2">
                  <c:v>Ethnically Diverse (Base: 424)</c:v>
                </c:pt>
                <c:pt idx="3">
                  <c:v>Southern Arc (Base: 710)</c:v>
                </c:pt>
                <c:pt idx="4">
                  <c:v>Children in household (Base: 569)</c:v>
                </c:pt>
                <c:pt idx="5">
                  <c:v>Male (Base: 1038)</c:v>
                </c:pt>
                <c:pt idx="6">
                  <c:v>All Respondents (Base: 2278)</c:v>
                </c:pt>
                <c:pt idx="7">
                  <c:v>Identify as disabled (Base: 295)</c:v>
                </c:pt>
                <c:pt idx="8">
                  <c:v>Female (Base: 1012)</c:v>
                </c:pt>
                <c:pt idx="9">
                  <c:v>LGBTQ+ (Base: 224)</c:v>
                </c:pt>
                <c:pt idx="10">
                  <c:v>55+ (Base: 936)</c:v>
                </c:pt>
              </c:strCache>
            </c:strRef>
          </c:cat>
          <c:val>
            <c:numRef>
              <c:f>'Grow Older_Demog'!$C$47:$M$47</c:f>
              <c:numCache>
                <c:formatCode>0.0</c:formatCode>
                <c:ptCount val="11"/>
                <c:pt idx="0">
                  <c:v>1.2254901960784315</c:v>
                </c:pt>
                <c:pt idx="1">
                  <c:v>1.7241379310344827</c:v>
                </c:pt>
                <c:pt idx="2">
                  <c:v>1.8867924528301887</c:v>
                </c:pt>
                <c:pt idx="3">
                  <c:v>0.70422535211267612</c:v>
                </c:pt>
                <c:pt idx="4">
                  <c:v>1.2302284710017575</c:v>
                </c:pt>
                <c:pt idx="5">
                  <c:v>1.2524084778420037</c:v>
                </c:pt>
                <c:pt idx="6">
                  <c:v>0.87796312554872702</c:v>
                </c:pt>
                <c:pt idx="7">
                  <c:v>1.3559322033898304</c:v>
                </c:pt>
                <c:pt idx="8">
                  <c:v>0.39525691699604742</c:v>
                </c:pt>
                <c:pt idx="9">
                  <c:v>0</c:v>
                </c:pt>
                <c:pt idx="10">
                  <c:v>0.32051282051282048</c:v>
                </c:pt>
              </c:numCache>
            </c:numRef>
          </c:val>
          <c:extLst>
            <c:ext xmlns:c16="http://schemas.microsoft.com/office/drawing/2014/chart" uri="{C3380CC4-5D6E-409C-BE32-E72D297353CC}">
              <c16:uniqueId val="{00000003-6692-4BE4-B22F-A520ED290C60}"/>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5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'Grow Older_Dep5th'!$B$23</c:f>
          <c:strCache>
            <c:ptCount val="1"/>
            <c:pt idx="0">
              <c:v>The right support should be provided at the right time to help people to remain independent. Cardiff Residents by Deprivation Fifth</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'Grow Older_Dep5th'!$B$26</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Older_Dep5th'!$I$25:$N$25</c:f>
              <c:strCache>
                <c:ptCount val="6"/>
                <c:pt idx="0">
                  <c:v>All Respondents (Base: 2278)</c:v>
                </c:pt>
                <c:pt idx="1">
                  <c:v>Least Deprived (Base: 428)</c:v>
                </c:pt>
                <c:pt idx="2">
                  <c:v>Next Least Deprived (Base: 376)</c:v>
                </c:pt>
                <c:pt idx="3">
                  <c:v>Middle (Base: 317)</c:v>
                </c:pt>
                <c:pt idx="4">
                  <c:v>Next Most Deprived (Base: 338)</c:v>
                </c:pt>
                <c:pt idx="5">
                  <c:v>Most Deprived (Base: 253)</c:v>
                </c:pt>
              </c:strCache>
            </c:strRef>
          </c:cat>
          <c:val>
            <c:numRef>
              <c:f>'Grow Older_Dep5th'!$I$26:$N$26</c:f>
              <c:numCache>
                <c:formatCode>0.0</c:formatCode>
                <c:ptCount val="6"/>
                <c:pt idx="0">
                  <c:v>72.739244951712024</c:v>
                </c:pt>
                <c:pt idx="1">
                  <c:v>74.065420560747668</c:v>
                </c:pt>
                <c:pt idx="2">
                  <c:v>70.478723404255319</c:v>
                </c:pt>
                <c:pt idx="3">
                  <c:v>71.608832807570977</c:v>
                </c:pt>
                <c:pt idx="4">
                  <c:v>72.781065088757401</c:v>
                </c:pt>
                <c:pt idx="5">
                  <c:v>73.91304347826086</c:v>
                </c:pt>
              </c:numCache>
            </c:numRef>
          </c:val>
          <c:extLst>
            <c:ext xmlns:c16="http://schemas.microsoft.com/office/drawing/2014/chart" uri="{C3380CC4-5D6E-409C-BE32-E72D297353CC}">
              <c16:uniqueId val="{00000000-1B38-449D-B2C8-D06311E8CDF6}"/>
            </c:ext>
          </c:extLst>
        </c:ser>
        <c:ser>
          <c:idx val="1"/>
          <c:order val="1"/>
          <c:tx>
            <c:strRef>
              <c:f>'Grow Older_Dep5th'!$B$27</c:f>
              <c:strCache>
                <c:ptCount val="1"/>
                <c:pt idx="0">
                  <c:v>Tend to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Older_Dep5th'!$I$25:$N$25</c:f>
              <c:strCache>
                <c:ptCount val="6"/>
                <c:pt idx="0">
                  <c:v>All Respondents (Base: 2278)</c:v>
                </c:pt>
                <c:pt idx="1">
                  <c:v>Least Deprived (Base: 428)</c:v>
                </c:pt>
                <c:pt idx="2">
                  <c:v>Next Least Deprived (Base: 376)</c:v>
                </c:pt>
                <c:pt idx="3">
                  <c:v>Middle (Base: 317)</c:v>
                </c:pt>
                <c:pt idx="4">
                  <c:v>Next Most Deprived (Base: 338)</c:v>
                </c:pt>
                <c:pt idx="5">
                  <c:v>Most Deprived (Base: 253)</c:v>
                </c:pt>
              </c:strCache>
            </c:strRef>
          </c:cat>
          <c:val>
            <c:numRef>
              <c:f>'Grow Older_Dep5th'!$I$27:$N$27</c:f>
              <c:numCache>
                <c:formatCode>0.0</c:formatCode>
                <c:ptCount val="6"/>
                <c:pt idx="0">
                  <c:v>25.153643546971026</c:v>
                </c:pt>
                <c:pt idx="1">
                  <c:v>24.065420560747665</c:v>
                </c:pt>
                <c:pt idx="2">
                  <c:v>27.393617021276594</c:v>
                </c:pt>
                <c:pt idx="3">
                  <c:v>27.444794952681388</c:v>
                </c:pt>
                <c:pt idx="4">
                  <c:v>25.147928994082839</c:v>
                </c:pt>
                <c:pt idx="5">
                  <c:v>22.134387351778656</c:v>
                </c:pt>
              </c:numCache>
            </c:numRef>
          </c:val>
          <c:extLst>
            <c:ext xmlns:c16="http://schemas.microsoft.com/office/drawing/2014/chart" uri="{C3380CC4-5D6E-409C-BE32-E72D297353CC}">
              <c16:uniqueId val="{00000001-1B38-449D-B2C8-D06311E8CDF6}"/>
            </c:ext>
          </c:extLst>
        </c:ser>
        <c:ser>
          <c:idx val="2"/>
          <c:order val="2"/>
          <c:tx>
            <c:strRef>
              <c:f>'Grow Older_Dep5th'!$B$28</c:f>
              <c:strCache>
                <c:ptCount val="1"/>
                <c:pt idx="0">
                  <c:v>Tend to disagree</c:v>
                </c:pt>
              </c:strCache>
            </c:strRef>
          </c:tx>
          <c:spPr>
            <a:solidFill>
              <a:srgbClr val="FAC9A9"/>
            </a:solidFill>
            <a:ln>
              <a:solidFill>
                <a:sysClr val="windowText" lastClr="000000"/>
              </a:solidFill>
            </a:ln>
            <a:effectLst/>
          </c:spPr>
          <c:invertIfNegative val="0"/>
          <c:cat>
            <c:strRef>
              <c:f>'Grow Older_Dep5th'!$I$25:$N$25</c:f>
              <c:strCache>
                <c:ptCount val="6"/>
                <c:pt idx="0">
                  <c:v>All Respondents (Base: 2278)</c:v>
                </c:pt>
                <c:pt idx="1">
                  <c:v>Least Deprived (Base: 428)</c:v>
                </c:pt>
                <c:pt idx="2">
                  <c:v>Next Least Deprived (Base: 376)</c:v>
                </c:pt>
                <c:pt idx="3">
                  <c:v>Middle (Base: 317)</c:v>
                </c:pt>
                <c:pt idx="4">
                  <c:v>Next Most Deprived (Base: 338)</c:v>
                </c:pt>
                <c:pt idx="5">
                  <c:v>Most Deprived (Base: 253)</c:v>
                </c:pt>
              </c:strCache>
            </c:strRef>
          </c:cat>
          <c:val>
            <c:numRef>
              <c:f>'Grow Older_Dep5th'!$I$28:$N$28</c:f>
              <c:numCache>
                <c:formatCode>0.0</c:formatCode>
                <c:ptCount val="6"/>
                <c:pt idx="0">
                  <c:v>1.2291483757682178</c:v>
                </c:pt>
                <c:pt idx="1">
                  <c:v>0.93457943925233633</c:v>
                </c:pt>
                <c:pt idx="2">
                  <c:v>1.0638297872340425</c:v>
                </c:pt>
                <c:pt idx="3">
                  <c:v>0</c:v>
                </c:pt>
                <c:pt idx="4">
                  <c:v>1.1834319526627219</c:v>
                </c:pt>
                <c:pt idx="5">
                  <c:v>3.5573122529644272</c:v>
                </c:pt>
              </c:numCache>
            </c:numRef>
          </c:val>
          <c:extLst>
            <c:ext xmlns:c16="http://schemas.microsoft.com/office/drawing/2014/chart" uri="{C3380CC4-5D6E-409C-BE32-E72D297353CC}">
              <c16:uniqueId val="{00000002-1B38-449D-B2C8-D06311E8CDF6}"/>
            </c:ext>
          </c:extLst>
        </c:ser>
        <c:ser>
          <c:idx val="3"/>
          <c:order val="3"/>
          <c:tx>
            <c:strRef>
              <c:f>'Grow Older_Dep5th'!$B$29</c:f>
              <c:strCache>
                <c:ptCount val="1"/>
                <c:pt idx="0">
                  <c:v>Strongly disagree</c:v>
                </c:pt>
              </c:strCache>
            </c:strRef>
          </c:tx>
          <c:spPr>
            <a:solidFill>
              <a:srgbClr val="ED6B2A"/>
            </a:solidFill>
            <a:ln>
              <a:solidFill>
                <a:sysClr val="windowText" lastClr="000000"/>
              </a:solidFill>
            </a:ln>
            <a:effectLst/>
          </c:spPr>
          <c:invertIfNegative val="0"/>
          <c:cat>
            <c:strRef>
              <c:f>'Grow Older_Dep5th'!$I$25:$N$25</c:f>
              <c:strCache>
                <c:ptCount val="6"/>
                <c:pt idx="0">
                  <c:v>All Respondents (Base: 2278)</c:v>
                </c:pt>
                <c:pt idx="1">
                  <c:v>Least Deprived (Base: 428)</c:v>
                </c:pt>
                <c:pt idx="2">
                  <c:v>Next Least Deprived (Base: 376)</c:v>
                </c:pt>
                <c:pt idx="3">
                  <c:v>Middle (Base: 317)</c:v>
                </c:pt>
                <c:pt idx="4">
                  <c:v>Next Most Deprived (Base: 338)</c:v>
                </c:pt>
                <c:pt idx="5">
                  <c:v>Most Deprived (Base: 253)</c:v>
                </c:pt>
              </c:strCache>
            </c:strRef>
          </c:cat>
          <c:val>
            <c:numRef>
              <c:f>'Grow Older_Dep5th'!$I$29:$N$29</c:f>
              <c:numCache>
                <c:formatCode>0.0</c:formatCode>
                <c:ptCount val="6"/>
                <c:pt idx="0">
                  <c:v>0.87796312554872702</c:v>
                </c:pt>
                <c:pt idx="1">
                  <c:v>0.93457943925233633</c:v>
                </c:pt>
                <c:pt idx="2">
                  <c:v>1.0638297872340425</c:v>
                </c:pt>
                <c:pt idx="3">
                  <c:v>0.94637223974763407</c:v>
                </c:pt>
                <c:pt idx="4">
                  <c:v>0.8875739644970414</c:v>
                </c:pt>
                <c:pt idx="5">
                  <c:v>0.39525691699604742</c:v>
                </c:pt>
              </c:numCache>
            </c:numRef>
          </c:val>
          <c:extLst>
            <c:ext xmlns:c16="http://schemas.microsoft.com/office/drawing/2014/chart" uri="{C3380CC4-5D6E-409C-BE32-E72D297353CC}">
              <c16:uniqueId val="{00000003-1B38-449D-B2C8-D06311E8CDF6}"/>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5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'Grow Older_Demog'!$B$2</c:f>
          <c:strCache>
            <c:ptCount val="1"/>
            <c:pt idx="0">
              <c:v>Older people should be supported to remain as independent as possible in their home and community</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'Grow Older_Demog'!$B$14</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Older_Demog'!$C$13:$M$13</c:f>
              <c:strCache>
                <c:ptCount val="11"/>
                <c:pt idx="0">
                  <c:v>Children in household (Base: 579)</c:v>
                </c:pt>
                <c:pt idx="1">
                  <c:v>Under 35 (Base: 401)</c:v>
                </c:pt>
                <c:pt idx="2">
                  <c:v>Ethnically Diverse (Base: 433)</c:v>
                </c:pt>
                <c:pt idx="3">
                  <c:v>Southern Arc (Base: 717)</c:v>
                </c:pt>
                <c:pt idx="4">
                  <c:v>Welsh speaker (Base: 238)</c:v>
                </c:pt>
                <c:pt idx="5">
                  <c:v>LGBTQ+ (Base: 221)</c:v>
                </c:pt>
                <c:pt idx="6">
                  <c:v>Female (Base: 1025)</c:v>
                </c:pt>
                <c:pt idx="7">
                  <c:v>Male (Base: 1077)</c:v>
                </c:pt>
                <c:pt idx="8">
                  <c:v>All Respondents (Base: 2354)</c:v>
                </c:pt>
                <c:pt idx="9">
                  <c:v>Identify as disabled (Base: 302)</c:v>
                </c:pt>
                <c:pt idx="10">
                  <c:v>55+ (Base: 989)</c:v>
                </c:pt>
              </c:strCache>
            </c:strRef>
          </c:cat>
          <c:val>
            <c:numRef>
              <c:f>'Grow Older_Demog'!$C$14:$M$14</c:f>
              <c:numCache>
                <c:formatCode>0.0</c:formatCode>
                <c:ptCount val="11"/>
                <c:pt idx="0">
                  <c:v>64.594127806563037</c:v>
                </c:pt>
                <c:pt idx="1">
                  <c:v>60.349127182044896</c:v>
                </c:pt>
                <c:pt idx="2">
                  <c:v>66.05080831408776</c:v>
                </c:pt>
                <c:pt idx="3">
                  <c:v>69.874476987447693</c:v>
                </c:pt>
                <c:pt idx="4">
                  <c:v>70.168067226890756</c:v>
                </c:pt>
                <c:pt idx="5">
                  <c:v>67.420814479638011</c:v>
                </c:pt>
                <c:pt idx="6">
                  <c:v>71.414634146341456</c:v>
                </c:pt>
                <c:pt idx="7">
                  <c:v>71.030640668523688</c:v>
                </c:pt>
                <c:pt idx="8">
                  <c:v>70.17841971112999</c:v>
                </c:pt>
                <c:pt idx="9">
                  <c:v>73.178807947019862</c:v>
                </c:pt>
                <c:pt idx="10">
                  <c:v>77.553083923154702</c:v>
                </c:pt>
              </c:numCache>
            </c:numRef>
          </c:val>
          <c:extLst>
            <c:ext xmlns:c16="http://schemas.microsoft.com/office/drawing/2014/chart" uri="{C3380CC4-5D6E-409C-BE32-E72D297353CC}">
              <c16:uniqueId val="{00000000-8B10-48C6-B9C8-199B469054C9}"/>
            </c:ext>
          </c:extLst>
        </c:ser>
        <c:ser>
          <c:idx val="1"/>
          <c:order val="1"/>
          <c:tx>
            <c:strRef>
              <c:f>'Grow Older_Demog'!$B$15</c:f>
              <c:strCache>
                <c:ptCount val="1"/>
                <c:pt idx="0">
                  <c:v>Tend to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Older_Demog'!$C$13:$M$13</c:f>
              <c:strCache>
                <c:ptCount val="11"/>
                <c:pt idx="0">
                  <c:v>Children in household (Base: 579)</c:v>
                </c:pt>
                <c:pt idx="1">
                  <c:v>Under 35 (Base: 401)</c:v>
                </c:pt>
                <c:pt idx="2">
                  <c:v>Ethnically Diverse (Base: 433)</c:v>
                </c:pt>
                <c:pt idx="3">
                  <c:v>Southern Arc (Base: 717)</c:v>
                </c:pt>
                <c:pt idx="4">
                  <c:v>Welsh speaker (Base: 238)</c:v>
                </c:pt>
                <c:pt idx="5">
                  <c:v>LGBTQ+ (Base: 221)</c:v>
                </c:pt>
                <c:pt idx="6">
                  <c:v>Female (Base: 1025)</c:v>
                </c:pt>
                <c:pt idx="7">
                  <c:v>Male (Base: 1077)</c:v>
                </c:pt>
                <c:pt idx="8">
                  <c:v>All Respondents (Base: 2354)</c:v>
                </c:pt>
                <c:pt idx="9">
                  <c:v>Identify as disabled (Base: 302)</c:v>
                </c:pt>
                <c:pt idx="10">
                  <c:v>55+ (Base: 989)</c:v>
                </c:pt>
              </c:strCache>
            </c:strRef>
          </c:cat>
          <c:val>
            <c:numRef>
              <c:f>'Grow Older_Demog'!$C$15:$M$15</c:f>
              <c:numCache>
                <c:formatCode>0.0</c:formatCode>
                <c:ptCount val="11"/>
                <c:pt idx="0">
                  <c:v>27.115716753022451</c:v>
                </c:pt>
                <c:pt idx="1">
                  <c:v>31.920199501246881</c:v>
                </c:pt>
                <c:pt idx="2">
                  <c:v>27.251732101616629</c:v>
                </c:pt>
                <c:pt idx="3">
                  <c:v>23.430962343096233</c:v>
                </c:pt>
                <c:pt idx="4">
                  <c:v>23.949579831932773</c:v>
                </c:pt>
                <c:pt idx="5">
                  <c:v>26.696832579185521</c:v>
                </c:pt>
                <c:pt idx="6">
                  <c:v>23.902439024390244</c:v>
                </c:pt>
                <c:pt idx="7">
                  <c:v>24.326833797585888</c:v>
                </c:pt>
                <c:pt idx="8">
                  <c:v>25.191163976210706</c:v>
                </c:pt>
                <c:pt idx="9">
                  <c:v>23.178807947019866</c:v>
                </c:pt>
                <c:pt idx="10">
                  <c:v>20.323559150657232</c:v>
                </c:pt>
              </c:numCache>
            </c:numRef>
          </c:val>
          <c:extLst>
            <c:ext xmlns:c16="http://schemas.microsoft.com/office/drawing/2014/chart" uri="{C3380CC4-5D6E-409C-BE32-E72D297353CC}">
              <c16:uniqueId val="{00000001-8B10-48C6-B9C8-199B469054C9}"/>
            </c:ext>
          </c:extLst>
        </c:ser>
        <c:ser>
          <c:idx val="2"/>
          <c:order val="2"/>
          <c:tx>
            <c:strRef>
              <c:f>'Grow Older_Demog'!$B$16</c:f>
              <c:strCache>
                <c:ptCount val="1"/>
                <c:pt idx="0">
                  <c:v>Tend to disagree</c:v>
                </c:pt>
              </c:strCache>
            </c:strRef>
          </c:tx>
          <c:spPr>
            <a:solidFill>
              <a:srgbClr val="FAC9A9"/>
            </a:solidFill>
            <a:ln>
              <a:solidFill>
                <a:sysClr val="windowText" lastClr="000000"/>
              </a:solidFill>
            </a:ln>
            <a:effectLst/>
          </c:spPr>
          <c:invertIfNegative val="0"/>
          <c:cat>
            <c:strRef>
              <c:f>'Grow Older_Demog'!$C$13:$M$13</c:f>
              <c:strCache>
                <c:ptCount val="11"/>
                <c:pt idx="0">
                  <c:v>Children in household (Base: 579)</c:v>
                </c:pt>
                <c:pt idx="1">
                  <c:v>Under 35 (Base: 401)</c:v>
                </c:pt>
                <c:pt idx="2">
                  <c:v>Ethnically Diverse (Base: 433)</c:v>
                </c:pt>
                <c:pt idx="3">
                  <c:v>Southern Arc (Base: 717)</c:v>
                </c:pt>
                <c:pt idx="4">
                  <c:v>Welsh speaker (Base: 238)</c:v>
                </c:pt>
                <c:pt idx="5">
                  <c:v>LGBTQ+ (Base: 221)</c:v>
                </c:pt>
                <c:pt idx="6">
                  <c:v>Female (Base: 1025)</c:v>
                </c:pt>
                <c:pt idx="7">
                  <c:v>Male (Base: 1077)</c:v>
                </c:pt>
                <c:pt idx="8">
                  <c:v>All Respondents (Base: 2354)</c:v>
                </c:pt>
                <c:pt idx="9">
                  <c:v>Identify as disabled (Base: 302)</c:v>
                </c:pt>
                <c:pt idx="10">
                  <c:v>55+ (Base: 989)</c:v>
                </c:pt>
              </c:strCache>
            </c:strRef>
          </c:cat>
          <c:val>
            <c:numRef>
              <c:f>'Grow Older_Demog'!$C$16:$M$16</c:f>
              <c:numCache>
                <c:formatCode>0.0</c:formatCode>
                <c:ptCount val="11"/>
                <c:pt idx="0">
                  <c:v>4.4905008635578589</c:v>
                </c:pt>
                <c:pt idx="1">
                  <c:v>4.9875311720698257</c:v>
                </c:pt>
                <c:pt idx="2">
                  <c:v>3.0023094688221708</c:v>
                </c:pt>
                <c:pt idx="3">
                  <c:v>4.0446304044630406</c:v>
                </c:pt>
                <c:pt idx="4">
                  <c:v>4.6218487394957988</c:v>
                </c:pt>
                <c:pt idx="5">
                  <c:v>4.5248868778280542</c:v>
                </c:pt>
                <c:pt idx="6">
                  <c:v>3.1219512195121952</c:v>
                </c:pt>
                <c:pt idx="7">
                  <c:v>2.9712163416898791</c:v>
                </c:pt>
                <c:pt idx="8">
                  <c:v>3.0161427357689039</c:v>
                </c:pt>
                <c:pt idx="9">
                  <c:v>1.6556291390728477</c:v>
                </c:pt>
                <c:pt idx="10">
                  <c:v>1.4155712841253791</c:v>
                </c:pt>
              </c:numCache>
            </c:numRef>
          </c:val>
          <c:extLst>
            <c:ext xmlns:c16="http://schemas.microsoft.com/office/drawing/2014/chart" uri="{C3380CC4-5D6E-409C-BE32-E72D297353CC}">
              <c16:uniqueId val="{00000002-8B10-48C6-B9C8-199B469054C9}"/>
            </c:ext>
          </c:extLst>
        </c:ser>
        <c:ser>
          <c:idx val="3"/>
          <c:order val="3"/>
          <c:tx>
            <c:strRef>
              <c:f>'Grow Older_Demog'!$B$17</c:f>
              <c:strCache>
                <c:ptCount val="1"/>
                <c:pt idx="0">
                  <c:v>Strongly disagree</c:v>
                </c:pt>
              </c:strCache>
            </c:strRef>
          </c:tx>
          <c:spPr>
            <a:solidFill>
              <a:srgbClr val="ED6B2A"/>
            </a:solidFill>
            <a:ln>
              <a:solidFill>
                <a:sysClr val="windowText" lastClr="000000"/>
              </a:solidFill>
            </a:ln>
            <a:effectLst/>
          </c:spPr>
          <c:invertIfNegative val="0"/>
          <c:cat>
            <c:strRef>
              <c:f>'Grow Older_Demog'!$C$13:$M$13</c:f>
              <c:strCache>
                <c:ptCount val="11"/>
                <c:pt idx="0">
                  <c:v>Children in household (Base: 579)</c:v>
                </c:pt>
                <c:pt idx="1">
                  <c:v>Under 35 (Base: 401)</c:v>
                </c:pt>
                <c:pt idx="2">
                  <c:v>Ethnically Diverse (Base: 433)</c:v>
                </c:pt>
                <c:pt idx="3">
                  <c:v>Southern Arc (Base: 717)</c:v>
                </c:pt>
                <c:pt idx="4">
                  <c:v>Welsh speaker (Base: 238)</c:v>
                </c:pt>
                <c:pt idx="5">
                  <c:v>LGBTQ+ (Base: 221)</c:v>
                </c:pt>
                <c:pt idx="6">
                  <c:v>Female (Base: 1025)</c:v>
                </c:pt>
                <c:pt idx="7">
                  <c:v>Male (Base: 1077)</c:v>
                </c:pt>
                <c:pt idx="8">
                  <c:v>All Respondents (Base: 2354)</c:v>
                </c:pt>
                <c:pt idx="9">
                  <c:v>Identify as disabled (Base: 302)</c:v>
                </c:pt>
                <c:pt idx="10">
                  <c:v>55+ (Base: 989)</c:v>
                </c:pt>
              </c:strCache>
            </c:strRef>
          </c:cat>
          <c:val>
            <c:numRef>
              <c:f>'Grow Older_Demog'!$C$17:$M$17</c:f>
              <c:numCache>
                <c:formatCode>0.0</c:formatCode>
                <c:ptCount val="11"/>
                <c:pt idx="0">
                  <c:v>3.7996545768566494</c:v>
                </c:pt>
                <c:pt idx="1">
                  <c:v>2.7431421446384037</c:v>
                </c:pt>
                <c:pt idx="2">
                  <c:v>3.695150115473441</c:v>
                </c:pt>
                <c:pt idx="3">
                  <c:v>2.6499302649930265</c:v>
                </c:pt>
                <c:pt idx="4">
                  <c:v>1.2605042016806722</c:v>
                </c:pt>
                <c:pt idx="5">
                  <c:v>1.3574660633484164</c:v>
                </c:pt>
                <c:pt idx="6">
                  <c:v>1.5609756097560976</c:v>
                </c:pt>
                <c:pt idx="7">
                  <c:v>1.6713091922005572</c:v>
                </c:pt>
                <c:pt idx="8">
                  <c:v>1.6142735768903995</c:v>
                </c:pt>
                <c:pt idx="9">
                  <c:v>1.9867549668874174</c:v>
                </c:pt>
                <c:pt idx="10">
                  <c:v>0.70778564206268957</c:v>
                </c:pt>
              </c:numCache>
            </c:numRef>
          </c:val>
          <c:extLst>
            <c:ext xmlns:c16="http://schemas.microsoft.com/office/drawing/2014/chart" uri="{C3380CC4-5D6E-409C-BE32-E72D297353CC}">
              <c16:uniqueId val="{00000003-8B10-48C6-B9C8-199B469054C9}"/>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5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'Grow Older_Dep5th'!$B$2</c:f>
          <c:strCache>
            <c:ptCount val="1"/>
            <c:pt idx="0">
              <c:v>Older people should be supported to remain as independent as possible in their home and community. Cardiff Residents by Deprivation Fifth</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'Grow Older_Dep5th'!$B$5</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Older_Dep5th'!$I$4:$N$4</c:f>
              <c:strCache>
                <c:ptCount val="6"/>
                <c:pt idx="0">
                  <c:v>All Respondents (Base: 2354)</c:v>
                </c:pt>
                <c:pt idx="1">
                  <c:v>Least Deprived (Base: 444)</c:v>
                </c:pt>
                <c:pt idx="2">
                  <c:v>Next Least Deprived (Base: 382)</c:v>
                </c:pt>
                <c:pt idx="3">
                  <c:v>Middle (Base: 316)</c:v>
                </c:pt>
                <c:pt idx="4">
                  <c:v>Next Most Deprived (Base: 341)</c:v>
                </c:pt>
                <c:pt idx="5">
                  <c:v>Most Deprived (Base: 255)</c:v>
                </c:pt>
              </c:strCache>
            </c:strRef>
          </c:cat>
          <c:val>
            <c:numRef>
              <c:f>'Grow Older_Dep5th'!$I$5:$N$5</c:f>
              <c:numCache>
                <c:formatCode>0.0</c:formatCode>
                <c:ptCount val="6"/>
                <c:pt idx="0">
                  <c:v>70.17841971112999</c:v>
                </c:pt>
                <c:pt idx="1">
                  <c:v>71.621621621621628</c:v>
                </c:pt>
                <c:pt idx="2">
                  <c:v>68.84816753926701</c:v>
                </c:pt>
                <c:pt idx="3">
                  <c:v>71.835443037974684</c:v>
                </c:pt>
                <c:pt idx="4">
                  <c:v>68.914956011730212</c:v>
                </c:pt>
                <c:pt idx="5">
                  <c:v>70.980392156862749</c:v>
                </c:pt>
              </c:numCache>
            </c:numRef>
          </c:val>
          <c:extLst>
            <c:ext xmlns:c16="http://schemas.microsoft.com/office/drawing/2014/chart" uri="{C3380CC4-5D6E-409C-BE32-E72D297353CC}">
              <c16:uniqueId val="{00000000-C1C8-425D-9A6F-9C9A2063F814}"/>
            </c:ext>
          </c:extLst>
        </c:ser>
        <c:ser>
          <c:idx val="1"/>
          <c:order val="1"/>
          <c:tx>
            <c:strRef>
              <c:f>'Grow Older_Dep5th'!$B$6</c:f>
              <c:strCache>
                <c:ptCount val="1"/>
                <c:pt idx="0">
                  <c:v>Tend to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Older_Dep5th'!$I$4:$N$4</c:f>
              <c:strCache>
                <c:ptCount val="6"/>
                <c:pt idx="0">
                  <c:v>All Respondents (Base: 2354)</c:v>
                </c:pt>
                <c:pt idx="1">
                  <c:v>Least Deprived (Base: 444)</c:v>
                </c:pt>
                <c:pt idx="2">
                  <c:v>Next Least Deprived (Base: 382)</c:v>
                </c:pt>
                <c:pt idx="3">
                  <c:v>Middle (Base: 316)</c:v>
                </c:pt>
                <c:pt idx="4">
                  <c:v>Next Most Deprived (Base: 341)</c:v>
                </c:pt>
                <c:pt idx="5">
                  <c:v>Most Deprived (Base: 255)</c:v>
                </c:pt>
              </c:strCache>
            </c:strRef>
          </c:cat>
          <c:val>
            <c:numRef>
              <c:f>'Grow Older_Dep5th'!$I$6:$N$6</c:f>
              <c:numCache>
                <c:formatCode>0.0</c:formatCode>
                <c:ptCount val="6"/>
                <c:pt idx="0">
                  <c:v>25.191163976210706</c:v>
                </c:pt>
                <c:pt idx="1">
                  <c:v>23.423423423423422</c:v>
                </c:pt>
                <c:pt idx="2">
                  <c:v>26.439790575916227</c:v>
                </c:pt>
                <c:pt idx="3">
                  <c:v>24.683544303797468</c:v>
                </c:pt>
                <c:pt idx="4">
                  <c:v>25.806451612903224</c:v>
                </c:pt>
                <c:pt idx="5">
                  <c:v>21.568627450980394</c:v>
                </c:pt>
              </c:numCache>
            </c:numRef>
          </c:val>
          <c:extLst>
            <c:ext xmlns:c16="http://schemas.microsoft.com/office/drawing/2014/chart" uri="{C3380CC4-5D6E-409C-BE32-E72D297353CC}">
              <c16:uniqueId val="{00000001-C1C8-425D-9A6F-9C9A2063F814}"/>
            </c:ext>
          </c:extLst>
        </c:ser>
        <c:ser>
          <c:idx val="2"/>
          <c:order val="2"/>
          <c:tx>
            <c:strRef>
              <c:f>'Grow Older_Dep5th'!$B$7</c:f>
              <c:strCache>
                <c:ptCount val="1"/>
                <c:pt idx="0">
                  <c:v>Tend to disagree</c:v>
                </c:pt>
              </c:strCache>
            </c:strRef>
          </c:tx>
          <c:spPr>
            <a:solidFill>
              <a:srgbClr val="FAC9A9"/>
            </a:solidFill>
            <a:ln>
              <a:solidFill>
                <a:sysClr val="windowText" lastClr="000000"/>
              </a:solidFill>
            </a:ln>
            <a:effectLst/>
          </c:spPr>
          <c:invertIfNegative val="0"/>
          <c:cat>
            <c:strRef>
              <c:f>'Grow Older_Dep5th'!$I$4:$N$4</c:f>
              <c:strCache>
                <c:ptCount val="6"/>
                <c:pt idx="0">
                  <c:v>All Respondents (Base: 2354)</c:v>
                </c:pt>
                <c:pt idx="1">
                  <c:v>Least Deprived (Base: 444)</c:v>
                </c:pt>
                <c:pt idx="2">
                  <c:v>Next Least Deprived (Base: 382)</c:v>
                </c:pt>
                <c:pt idx="3">
                  <c:v>Middle (Base: 316)</c:v>
                </c:pt>
                <c:pt idx="4">
                  <c:v>Next Most Deprived (Base: 341)</c:v>
                </c:pt>
                <c:pt idx="5">
                  <c:v>Most Deprived (Base: 255)</c:v>
                </c:pt>
              </c:strCache>
            </c:strRef>
          </c:cat>
          <c:val>
            <c:numRef>
              <c:f>'Grow Older_Dep5th'!$I$7:$N$7</c:f>
              <c:numCache>
                <c:formatCode>0.0</c:formatCode>
                <c:ptCount val="6"/>
                <c:pt idx="0">
                  <c:v>3.0161427357689039</c:v>
                </c:pt>
                <c:pt idx="1">
                  <c:v>3.1531531531531529</c:v>
                </c:pt>
                <c:pt idx="2">
                  <c:v>3.4031413612565444</c:v>
                </c:pt>
                <c:pt idx="3">
                  <c:v>1.89873417721519</c:v>
                </c:pt>
                <c:pt idx="4">
                  <c:v>3.519061583577713</c:v>
                </c:pt>
                <c:pt idx="5">
                  <c:v>3.5294117647058822</c:v>
                </c:pt>
              </c:numCache>
            </c:numRef>
          </c:val>
          <c:extLst>
            <c:ext xmlns:c16="http://schemas.microsoft.com/office/drawing/2014/chart" uri="{C3380CC4-5D6E-409C-BE32-E72D297353CC}">
              <c16:uniqueId val="{00000002-C1C8-425D-9A6F-9C9A2063F814}"/>
            </c:ext>
          </c:extLst>
        </c:ser>
        <c:ser>
          <c:idx val="3"/>
          <c:order val="3"/>
          <c:tx>
            <c:strRef>
              <c:f>'Grow Older_Dep5th'!$B$8</c:f>
              <c:strCache>
                <c:ptCount val="1"/>
                <c:pt idx="0">
                  <c:v>Strongly disagree</c:v>
                </c:pt>
              </c:strCache>
            </c:strRef>
          </c:tx>
          <c:spPr>
            <a:solidFill>
              <a:srgbClr val="ED6B2A"/>
            </a:solidFill>
            <a:ln>
              <a:solidFill>
                <a:sysClr val="windowText" lastClr="000000"/>
              </a:solidFill>
            </a:ln>
            <a:effectLst/>
          </c:spPr>
          <c:invertIfNegative val="0"/>
          <c:cat>
            <c:strRef>
              <c:f>'Grow Older_Dep5th'!$I$4:$N$4</c:f>
              <c:strCache>
                <c:ptCount val="6"/>
                <c:pt idx="0">
                  <c:v>All Respondents (Base: 2354)</c:v>
                </c:pt>
                <c:pt idx="1">
                  <c:v>Least Deprived (Base: 444)</c:v>
                </c:pt>
                <c:pt idx="2">
                  <c:v>Next Least Deprived (Base: 382)</c:v>
                </c:pt>
                <c:pt idx="3">
                  <c:v>Middle (Base: 316)</c:v>
                </c:pt>
                <c:pt idx="4">
                  <c:v>Next Most Deprived (Base: 341)</c:v>
                </c:pt>
                <c:pt idx="5">
                  <c:v>Most Deprived (Base: 255)</c:v>
                </c:pt>
              </c:strCache>
            </c:strRef>
          </c:cat>
          <c:val>
            <c:numRef>
              <c:f>'Grow Older_Dep5th'!$I$8:$N$8</c:f>
              <c:numCache>
                <c:formatCode>0.0</c:formatCode>
                <c:ptCount val="6"/>
                <c:pt idx="0">
                  <c:v>1.6142735768903995</c:v>
                </c:pt>
                <c:pt idx="1">
                  <c:v>1.8018018018018018</c:v>
                </c:pt>
                <c:pt idx="2">
                  <c:v>1.3089005235602094</c:v>
                </c:pt>
                <c:pt idx="3">
                  <c:v>1.5822784810126582</c:v>
                </c:pt>
                <c:pt idx="4">
                  <c:v>1.7595307917888565</c:v>
                </c:pt>
                <c:pt idx="5">
                  <c:v>3.9215686274509802</c:v>
                </c:pt>
              </c:numCache>
            </c:numRef>
          </c:val>
          <c:extLst>
            <c:ext xmlns:c16="http://schemas.microsoft.com/office/drawing/2014/chart" uri="{C3380CC4-5D6E-409C-BE32-E72D297353CC}">
              <c16:uniqueId val="{00000003-C1C8-425D-9A6F-9C9A2063F814}"/>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5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'Grow Older_Demog'!$B$62</c:f>
          <c:strCache>
            <c:ptCount val="1"/>
            <c:pt idx="0">
              <c:v>Higher levels of care and support must be focused on individuals with the greatest need</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'Grow Older_Demog'!$B$74</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Older_Demog'!$C$73:$M$73</c:f>
              <c:strCache>
                <c:ptCount val="11"/>
                <c:pt idx="0">
                  <c:v>Identify as disabled (Base: 291)</c:v>
                </c:pt>
                <c:pt idx="1">
                  <c:v>Children in household (Base: 567)</c:v>
                </c:pt>
                <c:pt idx="2">
                  <c:v>LGBTQ+ (Base: 218)</c:v>
                </c:pt>
                <c:pt idx="3">
                  <c:v>All Respondents (Base: 2267)</c:v>
                </c:pt>
                <c:pt idx="4">
                  <c:v>Ethnically Diverse (Base: 428)</c:v>
                </c:pt>
                <c:pt idx="5">
                  <c:v>Southern Arc (Base: 705)</c:v>
                </c:pt>
                <c:pt idx="6">
                  <c:v>55+ (Base: 931)</c:v>
                </c:pt>
                <c:pt idx="7">
                  <c:v>Male (Base: 1036)</c:v>
                </c:pt>
                <c:pt idx="8">
                  <c:v>Female (Base: 1005)</c:v>
                </c:pt>
                <c:pt idx="9">
                  <c:v>Welsh speaker (Base: 232)</c:v>
                </c:pt>
                <c:pt idx="10">
                  <c:v>Under 35 (Base: 404)</c:v>
                </c:pt>
              </c:strCache>
            </c:strRef>
          </c:cat>
          <c:val>
            <c:numRef>
              <c:f>'Grow Older_Demog'!$C$74:$M$74</c:f>
              <c:numCache>
                <c:formatCode>0.0</c:formatCode>
                <c:ptCount val="11"/>
                <c:pt idx="0">
                  <c:v>62.542955326460479</c:v>
                </c:pt>
                <c:pt idx="1">
                  <c:v>54.850088183421519</c:v>
                </c:pt>
                <c:pt idx="2">
                  <c:v>65.596330275229349</c:v>
                </c:pt>
                <c:pt idx="3">
                  <c:v>58.888398764887519</c:v>
                </c:pt>
                <c:pt idx="4">
                  <c:v>65.887850467289724</c:v>
                </c:pt>
                <c:pt idx="5">
                  <c:v>64.255319148936181</c:v>
                </c:pt>
                <c:pt idx="6">
                  <c:v>62.298603651987108</c:v>
                </c:pt>
                <c:pt idx="7">
                  <c:v>62.644787644787648</c:v>
                </c:pt>
                <c:pt idx="8">
                  <c:v>57.014925373134332</c:v>
                </c:pt>
                <c:pt idx="9">
                  <c:v>59.913793103448278</c:v>
                </c:pt>
                <c:pt idx="10">
                  <c:v>63.613861386138616</c:v>
                </c:pt>
              </c:numCache>
            </c:numRef>
          </c:val>
          <c:extLst>
            <c:ext xmlns:c16="http://schemas.microsoft.com/office/drawing/2014/chart" uri="{C3380CC4-5D6E-409C-BE32-E72D297353CC}">
              <c16:uniqueId val="{00000000-3524-4C0C-AB1C-A573C6A3E9E1}"/>
            </c:ext>
          </c:extLst>
        </c:ser>
        <c:ser>
          <c:idx val="1"/>
          <c:order val="1"/>
          <c:tx>
            <c:strRef>
              <c:f>'Grow Older_Demog'!$B$75</c:f>
              <c:strCache>
                <c:ptCount val="1"/>
                <c:pt idx="0">
                  <c:v>Tend to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Older_Demog'!$C$73:$M$73</c:f>
              <c:strCache>
                <c:ptCount val="11"/>
                <c:pt idx="0">
                  <c:v>Identify as disabled (Base: 291)</c:v>
                </c:pt>
                <c:pt idx="1">
                  <c:v>Children in household (Base: 567)</c:v>
                </c:pt>
                <c:pt idx="2">
                  <c:v>LGBTQ+ (Base: 218)</c:v>
                </c:pt>
                <c:pt idx="3">
                  <c:v>All Respondents (Base: 2267)</c:v>
                </c:pt>
                <c:pt idx="4">
                  <c:v>Ethnically Diverse (Base: 428)</c:v>
                </c:pt>
                <c:pt idx="5">
                  <c:v>Southern Arc (Base: 705)</c:v>
                </c:pt>
                <c:pt idx="6">
                  <c:v>55+ (Base: 931)</c:v>
                </c:pt>
                <c:pt idx="7">
                  <c:v>Male (Base: 1036)</c:v>
                </c:pt>
                <c:pt idx="8">
                  <c:v>Female (Base: 1005)</c:v>
                </c:pt>
                <c:pt idx="9">
                  <c:v>Welsh speaker (Base: 232)</c:v>
                </c:pt>
                <c:pt idx="10">
                  <c:v>Under 35 (Base: 404)</c:v>
                </c:pt>
              </c:strCache>
            </c:strRef>
          </c:cat>
          <c:val>
            <c:numRef>
              <c:f>'Grow Older_Demog'!$C$75:$M$75</c:f>
              <c:numCache>
                <c:formatCode>0.0</c:formatCode>
                <c:ptCount val="11"/>
                <c:pt idx="0">
                  <c:v>29.209621993127151</c:v>
                </c:pt>
                <c:pt idx="1">
                  <c:v>37.566137566137563</c:v>
                </c:pt>
                <c:pt idx="2">
                  <c:v>27.064220183486238</c:v>
                </c:pt>
                <c:pt idx="3">
                  <c:v>34.0979267754742</c:v>
                </c:pt>
                <c:pt idx="4">
                  <c:v>27.102803738317753</c:v>
                </c:pt>
                <c:pt idx="5">
                  <c:v>29.078014184397162</c:v>
                </c:pt>
                <c:pt idx="6">
                  <c:v>31.041890440386684</c:v>
                </c:pt>
                <c:pt idx="7">
                  <c:v>30.888030888030887</c:v>
                </c:pt>
                <c:pt idx="8">
                  <c:v>36.616915422885569</c:v>
                </c:pt>
                <c:pt idx="9">
                  <c:v>34.051724137931032</c:v>
                </c:pt>
                <c:pt idx="10">
                  <c:v>30.940594059405939</c:v>
                </c:pt>
              </c:numCache>
            </c:numRef>
          </c:val>
          <c:extLst>
            <c:ext xmlns:c16="http://schemas.microsoft.com/office/drawing/2014/chart" uri="{C3380CC4-5D6E-409C-BE32-E72D297353CC}">
              <c16:uniqueId val="{00000001-3524-4C0C-AB1C-A573C6A3E9E1}"/>
            </c:ext>
          </c:extLst>
        </c:ser>
        <c:ser>
          <c:idx val="2"/>
          <c:order val="2"/>
          <c:tx>
            <c:strRef>
              <c:f>'Grow Older_Demog'!$B$76</c:f>
              <c:strCache>
                <c:ptCount val="1"/>
                <c:pt idx="0">
                  <c:v>Tend to disagree</c:v>
                </c:pt>
              </c:strCache>
            </c:strRef>
          </c:tx>
          <c:spPr>
            <a:solidFill>
              <a:srgbClr val="FAC9A9"/>
            </a:solidFill>
            <a:ln>
              <a:solidFill>
                <a:sysClr val="windowText" lastClr="000000"/>
              </a:solidFill>
            </a:ln>
            <a:effectLst/>
          </c:spPr>
          <c:invertIfNegative val="0"/>
          <c:cat>
            <c:strRef>
              <c:f>'Grow Older_Demog'!$C$73:$M$73</c:f>
              <c:strCache>
                <c:ptCount val="11"/>
                <c:pt idx="0">
                  <c:v>Identify as disabled (Base: 291)</c:v>
                </c:pt>
                <c:pt idx="1">
                  <c:v>Children in household (Base: 567)</c:v>
                </c:pt>
                <c:pt idx="2">
                  <c:v>LGBTQ+ (Base: 218)</c:v>
                </c:pt>
                <c:pt idx="3">
                  <c:v>All Respondents (Base: 2267)</c:v>
                </c:pt>
                <c:pt idx="4">
                  <c:v>Ethnically Diverse (Base: 428)</c:v>
                </c:pt>
                <c:pt idx="5">
                  <c:v>Southern Arc (Base: 705)</c:v>
                </c:pt>
                <c:pt idx="6">
                  <c:v>55+ (Base: 931)</c:v>
                </c:pt>
                <c:pt idx="7">
                  <c:v>Male (Base: 1036)</c:v>
                </c:pt>
                <c:pt idx="8">
                  <c:v>Female (Base: 1005)</c:v>
                </c:pt>
                <c:pt idx="9">
                  <c:v>Welsh speaker (Base: 232)</c:v>
                </c:pt>
                <c:pt idx="10">
                  <c:v>Under 35 (Base: 404)</c:v>
                </c:pt>
              </c:strCache>
            </c:strRef>
          </c:cat>
          <c:val>
            <c:numRef>
              <c:f>'Grow Older_Demog'!$C$76:$M$76</c:f>
              <c:numCache>
                <c:formatCode>0.0</c:formatCode>
                <c:ptCount val="11"/>
                <c:pt idx="0">
                  <c:v>5.8419243986254292</c:v>
                </c:pt>
                <c:pt idx="1">
                  <c:v>4.9382716049382713</c:v>
                </c:pt>
                <c:pt idx="2">
                  <c:v>5.5045871559633035</c:v>
                </c:pt>
                <c:pt idx="3">
                  <c:v>5.2492280546978387</c:v>
                </c:pt>
                <c:pt idx="4">
                  <c:v>4.4392523364485976</c:v>
                </c:pt>
                <c:pt idx="5">
                  <c:v>4.9645390070921991</c:v>
                </c:pt>
                <c:pt idx="6">
                  <c:v>5.3705692803437159</c:v>
                </c:pt>
                <c:pt idx="7">
                  <c:v>4.7297297297297298</c:v>
                </c:pt>
                <c:pt idx="8">
                  <c:v>4.9751243781094532</c:v>
                </c:pt>
                <c:pt idx="9">
                  <c:v>5.6034482758620694</c:v>
                </c:pt>
                <c:pt idx="10">
                  <c:v>4.2079207920792081</c:v>
                </c:pt>
              </c:numCache>
            </c:numRef>
          </c:val>
          <c:extLst>
            <c:ext xmlns:c16="http://schemas.microsoft.com/office/drawing/2014/chart" uri="{C3380CC4-5D6E-409C-BE32-E72D297353CC}">
              <c16:uniqueId val="{00000003-3524-4C0C-AB1C-A573C6A3E9E1}"/>
            </c:ext>
          </c:extLst>
        </c:ser>
        <c:ser>
          <c:idx val="3"/>
          <c:order val="3"/>
          <c:tx>
            <c:strRef>
              <c:f>'Grow Older_Demog'!$B$77</c:f>
              <c:strCache>
                <c:ptCount val="1"/>
                <c:pt idx="0">
                  <c:v>Strongly disagree</c:v>
                </c:pt>
              </c:strCache>
            </c:strRef>
          </c:tx>
          <c:spPr>
            <a:solidFill>
              <a:srgbClr val="ED6B2A"/>
            </a:solidFill>
            <a:ln>
              <a:solidFill>
                <a:sysClr val="windowText" lastClr="000000"/>
              </a:solidFill>
            </a:ln>
            <a:effectLst/>
          </c:spPr>
          <c:invertIfNegative val="0"/>
          <c:cat>
            <c:strRef>
              <c:f>'Grow Older_Demog'!$C$73:$M$73</c:f>
              <c:strCache>
                <c:ptCount val="11"/>
                <c:pt idx="0">
                  <c:v>Identify as disabled (Base: 291)</c:v>
                </c:pt>
                <c:pt idx="1">
                  <c:v>Children in household (Base: 567)</c:v>
                </c:pt>
                <c:pt idx="2">
                  <c:v>LGBTQ+ (Base: 218)</c:v>
                </c:pt>
                <c:pt idx="3">
                  <c:v>All Respondents (Base: 2267)</c:v>
                </c:pt>
                <c:pt idx="4">
                  <c:v>Ethnically Diverse (Base: 428)</c:v>
                </c:pt>
                <c:pt idx="5">
                  <c:v>Southern Arc (Base: 705)</c:v>
                </c:pt>
                <c:pt idx="6">
                  <c:v>55+ (Base: 931)</c:v>
                </c:pt>
                <c:pt idx="7">
                  <c:v>Male (Base: 1036)</c:v>
                </c:pt>
                <c:pt idx="8">
                  <c:v>Female (Base: 1005)</c:v>
                </c:pt>
                <c:pt idx="9">
                  <c:v>Welsh speaker (Base: 232)</c:v>
                </c:pt>
                <c:pt idx="10">
                  <c:v>Under 35 (Base: 404)</c:v>
                </c:pt>
              </c:strCache>
            </c:strRef>
          </c:cat>
          <c:val>
            <c:numRef>
              <c:f>'Grow Older_Demog'!$C$77:$M$77</c:f>
              <c:numCache>
                <c:formatCode>0.0</c:formatCode>
                <c:ptCount val="11"/>
                <c:pt idx="0">
                  <c:v>2.4054982817869419</c:v>
                </c:pt>
                <c:pt idx="1">
                  <c:v>2.6455026455026456</c:v>
                </c:pt>
                <c:pt idx="2">
                  <c:v>1.834862385321101</c:v>
                </c:pt>
                <c:pt idx="3">
                  <c:v>1.76444640494045</c:v>
                </c:pt>
                <c:pt idx="4">
                  <c:v>2.570093457943925</c:v>
                </c:pt>
                <c:pt idx="5">
                  <c:v>1.7021276595744681</c:v>
                </c:pt>
                <c:pt idx="6">
                  <c:v>1.288936627282492</c:v>
                </c:pt>
                <c:pt idx="7">
                  <c:v>1.7374517374517375</c:v>
                </c:pt>
                <c:pt idx="8">
                  <c:v>1.3930348258706469</c:v>
                </c:pt>
                <c:pt idx="9">
                  <c:v>0.43103448275862066</c:v>
                </c:pt>
                <c:pt idx="10">
                  <c:v>1.2376237623762376</c:v>
                </c:pt>
              </c:numCache>
            </c:numRef>
          </c:val>
          <c:extLst>
            <c:ext xmlns:c16="http://schemas.microsoft.com/office/drawing/2014/chart" uri="{C3380CC4-5D6E-409C-BE32-E72D297353CC}">
              <c16:uniqueId val="{00000004-3524-4C0C-AB1C-A573C6A3E9E1}"/>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5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'Grow Older_Dep5th'!$B$44</c:f>
          <c:strCache>
            <c:ptCount val="1"/>
            <c:pt idx="0">
              <c:v>Higher levels of care and support must be focused on individuals with the greatest need. Cardiff Residents by Deprivation Fifth</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'Grow Older_Dep5th'!$B$47</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Older_Dep5th'!$I$46:$N$46</c:f>
              <c:strCache>
                <c:ptCount val="6"/>
                <c:pt idx="0">
                  <c:v>All Respondents (Base: 2267)</c:v>
                </c:pt>
                <c:pt idx="1">
                  <c:v>Least Deprived (Base: 423)</c:v>
                </c:pt>
                <c:pt idx="2">
                  <c:v>Next Least Deprived (Base: 376)</c:v>
                </c:pt>
                <c:pt idx="3">
                  <c:v>Middle (Base: 312)</c:v>
                </c:pt>
                <c:pt idx="4">
                  <c:v>Next Most Deprived (Base: 341)</c:v>
                </c:pt>
                <c:pt idx="5">
                  <c:v>Most Deprived (Base: 250)</c:v>
                </c:pt>
              </c:strCache>
            </c:strRef>
          </c:cat>
          <c:val>
            <c:numRef>
              <c:f>'Grow Older_Dep5th'!$I$47:$N$47</c:f>
              <c:numCache>
                <c:formatCode>0.0</c:formatCode>
                <c:ptCount val="6"/>
                <c:pt idx="0">
                  <c:v>58.888398764887519</c:v>
                </c:pt>
                <c:pt idx="1">
                  <c:v>55.555555555555557</c:v>
                </c:pt>
                <c:pt idx="2">
                  <c:v>56.914893617021278</c:v>
                </c:pt>
                <c:pt idx="3">
                  <c:v>62.5</c:v>
                </c:pt>
                <c:pt idx="4">
                  <c:v>62.756598240469209</c:v>
                </c:pt>
                <c:pt idx="5">
                  <c:v>68.8</c:v>
                </c:pt>
              </c:numCache>
            </c:numRef>
          </c:val>
          <c:extLst>
            <c:ext xmlns:c16="http://schemas.microsoft.com/office/drawing/2014/chart" uri="{C3380CC4-5D6E-409C-BE32-E72D297353CC}">
              <c16:uniqueId val="{00000000-9A71-4903-B41A-B8DD6319A7DB}"/>
            </c:ext>
          </c:extLst>
        </c:ser>
        <c:ser>
          <c:idx val="1"/>
          <c:order val="1"/>
          <c:tx>
            <c:strRef>
              <c:f>'Grow Older_Dep5th'!$B$48</c:f>
              <c:strCache>
                <c:ptCount val="1"/>
                <c:pt idx="0">
                  <c:v>Tend to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Older_Dep5th'!$I$46:$N$46</c:f>
              <c:strCache>
                <c:ptCount val="6"/>
                <c:pt idx="0">
                  <c:v>All Respondents (Base: 2267)</c:v>
                </c:pt>
                <c:pt idx="1">
                  <c:v>Least Deprived (Base: 423)</c:v>
                </c:pt>
                <c:pt idx="2">
                  <c:v>Next Least Deprived (Base: 376)</c:v>
                </c:pt>
                <c:pt idx="3">
                  <c:v>Middle (Base: 312)</c:v>
                </c:pt>
                <c:pt idx="4">
                  <c:v>Next Most Deprived (Base: 341)</c:v>
                </c:pt>
                <c:pt idx="5">
                  <c:v>Most Deprived (Base: 250)</c:v>
                </c:pt>
              </c:strCache>
            </c:strRef>
          </c:cat>
          <c:val>
            <c:numRef>
              <c:f>'Grow Older_Dep5th'!$I$48:$N$48</c:f>
              <c:numCache>
                <c:formatCode>0.0</c:formatCode>
                <c:ptCount val="6"/>
                <c:pt idx="0">
                  <c:v>34.0979267754742</c:v>
                </c:pt>
                <c:pt idx="1">
                  <c:v>36.643026004728128</c:v>
                </c:pt>
                <c:pt idx="2">
                  <c:v>35.106382978723403</c:v>
                </c:pt>
                <c:pt idx="3">
                  <c:v>33.012820512820511</c:v>
                </c:pt>
                <c:pt idx="4">
                  <c:v>29.912023460410559</c:v>
                </c:pt>
                <c:pt idx="5">
                  <c:v>28.000000000000004</c:v>
                </c:pt>
              </c:numCache>
            </c:numRef>
          </c:val>
          <c:extLst>
            <c:ext xmlns:c16="http://schemas.microsoft.com/office/drawing/2014/chart" uri="{C3380CC4-5D6E-409C-BE32-E72D297353CC}">
              <c16:uniqueId val="{00000001-9A71-4903-B41A-B8DD6319A7DB}"/>
            </c:ext>
          </c:extLst>
        </c:ser>
        <c:ser>
          <c:idx val="2"/>
          <c:order val="2"/>
          <c:tx>
            <c:strRef>
              <c:f>'Grow Older_Dep5th'!$B$49</c:f>
              <c:strCache>
                <c:ptCount val="1"/>
                <c:pt idx="0">
                  <c:v>Tend to disagree</c:v>
                </c:pt>
              </c:strCache>
            </c:strRef>
          </c:tx>
          <c:spPr>
            <a:solidFill>
              <a:srgbClr val="FAC9A9"/>
            </a:solidFill>
            <a:ln>
              <a:solidFill>
                <a:sysClr val="windowText" lastClr="000000"/>
              </a:solid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6-9A71-4903-B41A-B8DD6319A7DB}"/>
                </c:ext>
              </c:extLst>
            </c:dLbl>
            <c:dLbl>
              <c:idx val="2"/>
              <c:delete val="1"/>
              <c:extLst>
                <c:ext xmlns:c15="http://schemas.microsoft.com/office/drawing/2012/chart" uri="{CE6537A1-D6FC-4f65-9D91-7224C49458BB}"/>
                <c:ext xmlns:c16="http://schemas.microsoft.com/office/drawing/2014/chart" uri="{C3380CC4-5D6E-409C-BE32-E72D297353CC}">
                  <c16:uniqueId val="{00000008-9A71-4903-B41A-B8DD6319A7DB}"/>
                </c:ext>
              </c:extLst>
            </c:dLbl>
            <c:dLbl>
              <c:idx val="3"/>
              <c:delete val="1"/>
              <c:extLst>
                <c:ext xmlns:c15="http://schemas.microsoft.com/office/drawing/2012/chart" uri="{CE6537A1-D6FC-4f65-9D91-7224C49458BB}"/>
                <c:ext xmlns:c16="http://schemas.microsoft.com/office/drawing/2014/chart" uri="{C3380CC4-5D6E-409C-BE32-E72D297353CC}">
                  <c16:uniqueId val="{00000005-9A71-4903-B41A-B8DD6319A7DB}"/>
                </c:ext>
              </c:extLst>
            </c:dLbl>
            <c:dLbl>
              <c:idx val="4"/>
              <c:delete val="1"/>
              <c:extLst>
                <c:ext xmlns:c15="http://schemas.microsoft.com/office/drawing/2012/chart" uri="{CE6537A1-D6FC-4f65-9D91-7224C49458BB}"/>
                <c:ext xmlns:c16="http://schemas.microsoft.com/office/drawing/2014/chart" uri="{C3380CC4-5D6E-409C-BE32-E72D297353CC}">
                  <c16:uniqueId val="{00000007-9A71-4903-B41A-B8DD6319A7DB}"/>
                </c:ext>
              </c:extLst>
            </c:dLbl>
            <c:dLbl>
              <c:idx val="5"/>
              <c:delete val="1"/>
              <c:extLst>
                <c:ext xmlns:c15="http://schemas.microsoft.com/office/drawing/2012/chart" uri="{CE6537A1-D6FC-4f65-9D91-7224C49458BB}"/>
                <c:ext xmlns:c16="http://schemas.microsoft.com/office/drawing/2014/chart" uri="{C3380CC4-5D6E-409C-BE32-E72D297353CC}">
                  <c16:uniqueId val="{00000004-9A71-4903-B41A-B8DD6319A7DB}"/>
                </c:ext>
              </c:extLst>
            </c:dLbl>
            <c:spPr>
              <a:noFill/>
              <a:ln>
                <a:noFill/>
              </a:ln>
              <a:effectLst/>
            </c:spPr>
            <c:txPr>
              <a:bodyPr wrap="square" lIns="38100" tIns="19050" rIns="38100" bIns="19050" anchor="ctr">
                <a:spAutoFit/>
              </a:bodyPr>
              <a:lstStyle/>
              <a:p>
                <a:pPr>
                  <a:defRPr sz="1200">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Older_Dep5th'!$I$46:$N$46</c:f>
              <c:strCache>
                <c:ptCount val="6"/>
                <c:pt idx="0">
                  <c:v>All Respondents (Base: 2267)</c:v>
                </c:pt>
                <c:pt idx="1">
                  <c:v>Least Deprived (Base: 423)</c:v>
                </c:pt>
                <c:pt idx="2">
                  <c:v>Next Least Deprived (Base: 376)</c:v>
                </c:pt>
                <c:pt idx="3">
                  <c:v>Middle (Base: 312)</c:v>
                </c:pt>
                <c:pt idx="4">
                  <c:v>Next Most Deprived (Base: 341)</c:v>
                </c:pt>
                <c:pt idx="5">
                  <c:v>Most Deprived (Base: 250)</c:v>
                </c:pt>
              </c:strCache>
            </c:strRef>
          </c:cat>
          <c:val>
            <c:numRef>
              <c:f>'Grow Older_Dep5th'!$I$49:$N$49</c:f>
              <c:numCache>
                <c:formatCode>0.0</c:formatCode>
                <c:ptCount val="6"/>
                <c:pt idx="0">
                  <c:v>5.2492280546978387</c:v>
                </c:pt>
                <c:pt idx="1">
                  <c:v>6.6193853427895979</c:v>
                </c:pt>
                <c:pt idx="2">
                  <c:v>5.5851063829787231</c:v>
                </c:pt>
                <c:pt idx="3">
                  <c:v>2.8846153846153846</c:v>
                </c:pt>
                <c:pt idx="4">
                  <c:v>5.2785923753665687</c:v>
                </c:pt>
                <c:pt idx="5">
                  <c:v>2.8000000000000003</c:v>
                </c:pt>
              </c:numCache>
            </c:numRef>
          </c:val>
          <c:extLst>
            <c:ext xmlns:c16="http://schemas.microsoft.com/office/drawing/2014/chart" uri="{C3380CC4-5D6E-409C-BE32-E72D297353CC}">
              <c16:uniqueId val="{00000002-9A71-4903-B41A-B8DD6319A7DB}"/>
            </c:ext>
          </c:extLst>
        </c:ser>
        <c:ser>
          <c:idx val="3"/>
          <c:order val="3"/>
          <c:tx>
            <c:strRef>
              <c:f>'Grow Older_Dep5th'!$B$50</c:f>
              <c:strCache>
                <c:ptCount val="1"/>
                <c:pt idx="0">
                  <c:v>Strongly disagree</c:v>
                </c:pt>
              </c:strCache>
            </c:strRef>
          </c:tx>
          <c:spPr>
            <a:solidFill>
              <a:srgbClr val="ED6B2A"/>
            </a:solidFill>
            <a:ln>
              <a:solidFill>
                <a:sysClr val="windowText" lastClr="000000"/>
              </a:solidFill>
            </a:ln>
            <a:effectLst/>
          </c:spPr>
          <c:invertIfNegative val="0"/>
          <c:cat>
            <c:strRef>
              <c:f>'Grow Older_Dep5th'!$I$46:$N$46</c:f>
              <c:strCache>
                <c:ptCount val="6"/>
                <c:pt idx="0">
                  <c:v>All Respondents (Base: 2267)</c:v>
                </c:pt>
                <c:pt idx="1">
                  <c:v>Least Deprived (Base: 423)</c:v>
                </c:pt>
                <c:pt idx="2">
                  <c:v>Next Least Deprived (Base: 376)</c:v>
                </c:pt>
                <c:pt idx="3">
                  <c:v>Middle (Base: 312)</c:v>
                </c:pt>
                <c:pt idx="4">
                  <c:v>Next Most Deprived (Base: 341)</c:v>
                </c:pt>
                <c:pt idx="5">
                  <c:v>Most Deprived (Base: 250)</c:v>
                </c:pt>
              </c:strCache>
            </c:strRef>
          </c:cat>
          <c:val>
            <c:numRef>
              <c:f>'Grow Older_Dep5th'!$I$50:$N$50</c:f>
              <c:numCache>
                <c:formatCode>0.0</c:formatCode>
                <c:ptCount val="6"/>
                <c:pt idx="0">
                  <c:v>1.76444640494045</c:v>
                </c:pt>
                <c:pt idx="1">
                  <c:v>1.1820330969267139</c:v>
                </c:pt>
                <c:pt idx="2">
                  <c:v>2.3936170212765959</c:v>
                </c:pt>
                <c:pt idx="3">
                  <c:v>1.6025641025641024</c:v>
                </c:pt>
                <c:pt idx="4">
                  <c:v>2.0527859237536656</c:v>
                </c:pt>
                <c:pt idx="5">
                  <c:v>0.4</c:v>
                </c:pt>
              </c:numCache>
            </c:numRef>
          </c:val>
          <c:extLst>
            <c:ext xmlns:c16="http://schemas.microsoft.com/office/drawing/2014/chart" uri="{C3380CC4-5D6E-409C-BE32-E72D297353CC}">
              <c16:uniqueId val="{00000003-9A71-4903-B41A-B8DD6319A7DB}"/>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5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'Grow Older_Demog'!$B$213</c:f>
          <c:strCache>
            <c:ptCount val="1"/>
            <c:pt idx="0">
              <c:v>We will put in place a Care Home Framework; this is a list of homes that meet quality standards and which deliver care within our set care home rates. Individuals in need of a care home will be asked to choose from the homes on this list.</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'Grow Older_Demog'!$B$225</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Older_Demog'!$C$224:$M$224</c:f>
              <c:strCache>
                <c:ptCount val="11"/>
                <c:pt idx="0">
                  <c:v>Children in household (Base: 551)</c:v>
                </c:pt>
                <c:pt idx="1">
                  <c:v>Identify as disabled (Base: 267)</c:v>
                </c:pt>
                <c:pt idx="2">
                  <c:v>Female (Base: 950)</c:v>
                </c:pt>
                <c:pt idx="3">
                  <c:v>All Respondents (Base: 2134)</c:v>
                </c:pt>
                <c:pt idx="4">
                  <c:v>55+ (Base: 888)</c:v>
                </c:pt>
                <c:pt idx="5">
                  <c:v>Welsh speaker (Base: 222)</c:v>
                </c:pt>
                <c:pt idx="6">
                  <c:v>Ethnically Diverse (Base: 410)</c:v>
                </c:pt>
                <c:pt idx="7">
                  <c:v>Southern Arc (Base: 666)</c:v>
                </c:pt>
                <c:pt idx="8">
                  <c:v>LGBTQ+ (Base: 213)</c:v>
                </c:pt>
                <c:pt idx="9">
                  <c:v>Under 35 (Base: 372)</c:v>
                </c:pt>
                <c:pt idx="10">
                  <c:v>Male (Base: 985)</c:v>
                </c:pt>
              </c:strCache>
            </c:strRef>
          </c:cat>
          <c:val>
            <c:numRef>
              <c:f>'Grow Older_Demog'!$C$225:$M$225</c:f>
              <c:numCache>
                <c:formatCode>0.0</c:formatCode>
                <c:ptCount val="11"/>
                <c:pt idx="0">
                  <c:v>45.553539019963701</c:v>
                </c:pt>
                <c:pt idx="1">
                  <c:v>47.191011235955052</c:v>
                </c:pt>
                <c:pt idx="2">
                  <c:v>43.263157894736842</c:v>
                </c:pt>
                <c:pt idx="3">
                  <c:v>44.98594189315839</c:v>
                </c:pt>
                <c:pt idx="4">
                  <c:v>43.581081081081081</c:v>
                </c:pt>
                <c:pt idx="5">
                  <c:v>48.648648648648653</c:v>
                </c:pt>
                <c:pt idx="6">
                  <c:v>53.170731707317074</c:v>
                </c:pt>
                <c:pt idx="7">
                  <c:v>49.3993993993994</c:v>
                </c:pt>
                <c:pt idx="8">
                  <c:v>49.295774647887328</c:v>
                </c:pt>
                <c:pt idx="9">
                  <c:v>55.645161290322577</c:v>
                </c:pt>
                <c:pt idx="10">
                  <c:v>49.340101522842637</c:v>
                </c:pt>
              </c:numCache>
            </c:numRef>
          </c:val>
          <c:extLst>
            <c:ext xmlns:c16="http://schemas.microsoft.com/office/drawing/2014/chart" uri="{C3380CC4-5D6E-409C-BE32-E72D297353CC}">
              <c16:uniqueId val="{00000000-9721-4894-BBCC-54F70BDEB1CC}"/>
            </c:ext>
          </c:extLst>
        </c:ser>
        <c:ser>
          <c:idx val="1"/>
          <c:order val="1"/>
          <c:tx>
            <c:strRef>
              <c:f>'Grow Older_Demog'!$B$226</c:f>
              <c:strCache>
                <c:ptCount val="1"/>
                <c:pt idx="0">
                  <c:v>Tend to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Older_Demog'!$C$224:$M$224</c:f>
              <c:strCache>
                <c:ptCount val="11"/>
                <c:pt idx="0">
                  <c:v>Children in household (Base: 551)</c:v>
                </c:pt>
                <c:pt idx="1">
                  <c:v>Identify as disabled (Base: 267)</c:v>
                </c:pt>
                <c:pt idx="2">
                  <c:v>Female (Base: 950)</c:v>
                </c:pt>
                <c:pt idx="3">
                  <c:v>All Respondents (Base: 2134)</c:v>
                </c:pt>
                <c:pt idx="4">
                  <c:v>55+ (Base: 888)</c:v>
                </c:pt>
                <c:pt idx="5">
                  <c:v>Welsh speaker (Base: 222)</c:v>
                </c:pt>
                <c:pt idx="6">
                  <c:v>Ethnically Diverse (Base: 410)</c:v>
                </c:pt>
                <c:pt idx="7">
                  <c:v>Southern Arc (Base: 666)</c:v>
                </c:pt>
                <c:pt idx="8">
                  <c:v>LGBTQ+ (Base: 213)</c:v>
                </c:pt>
                <c:pt idx="9">
                  <c:v>Under 35 (Base: 372)</c:v>
                </c:pt>
                <c:pt idx="10">
                  <c:v>Male (Base: 985)</c:v>
                </c:pt>
              </c:strCache>
            </c:strRef>
          </c:cat>
          <c:val>
            <c:numRef>
              <c:f>'Grow Older_Demog'!$C$226:$M$226</c:f>
              <c:numCache>
                <c:formatCode>0.0</c:formatCode>
                <c:ptCount val="11"/>
                <c:pt idx="0">
                  <c:v>42.286751361161521</c:v>
                </c:pt>
                <c:pt idx="1">
                  <c:v>40.823970037453186</c:v>
                </c:pt>
                <c:pt idx="2">
                  <c:v>45.15789473684211</c:v>
                </c:pt>
                <c:pt idx="3">
                  <c:v>44.657919400187438</c:v>
                </c:pt>
                <c:pt idx="4">
                  <c:v>46.621621621621621</c:v>
                </c:pt>
                <c:pt idx="5">
                  <c:v>41.891891891891895</c:v>
                </c:pt>
                <c:pt idx="6">
                  <c:v>37.560975609756099</c:v>
                </c:pt>
                <c:pt idx="7">
                  <c:v>41.441441441441441</c:v>
                </c:pt>
                <c:pt idx="8">
                  <c:v>41.784037558685441</c:v>
                </c:pt>
                <c:pt idx="9">
                  <c:v>36.55913978494624</c:v>
                </c:pt>
                <c:pt idx="10">
                  <c:v>42.944162436548226</c:v>
                </c:pt>
              </c:numCache>
            </c:numRef>
          </c:val>
          <c:extLst>
            <c:ext xmlns:c16="http://schemas.microsoft.com/office/drawing/2014/chart" uri="{C3380CC4-5D6E-409C-BE32-E72D297353CC}">
              <c16:uniqueId val="{00000001-9721-4894-BBCC-54F70BDEB1CC}"/>
            </c:ext>
          </c:extLst>
        </c:ser>
        <c:ser>
          <c:idx val="2"/>
          <c:order val="2"/>
          <c:tx>
            <c:strRef>
              <c:f>'Grow Older_Demog'!$B$227</c:f>
              <c:strCache>
                <c:ptCount val="1"/>
                <c:pt idx="0">
                  <c:v>Tend to disagree</c:v>
                </c:pt>
              </c:strCache>
            </c:strRef>
          </c:tx>
          <c:spPr>
            <a:solidFill>
              <a:srgbClr val="FAC9A9"/>
            </a:solidFill>
            <a:ln>
              <a:solidFill>
                <a:sysClr val="windowText" lastClr="000000"/>
              </a:solidFill>
            </a:ln>
            <a:effectLst/>
          </c:spPr>
          <c:invertIfNegative val="0"/>
          <c:dLbls>
            <c:dLbl>
              <c:idx val="6"/>
              <c:delete val="1"/>
              <c:extLst>
                <c:ext xmlns:c15="http://schemas.microsoft.com/office/drawing/2012/chart" uri="{CE6537A1-D6FC-4f65-9D91-7224C49458BB}"/>
                <c:ext xmlns:c16="http://schemas.microsoft.com/office/drawing/2014/chart" uri="{C3380CC4-5D6E-409C-BE32-E72D297353CC}">
                  <c16:uniqueId val="{00000007-9721-4894-BBCC-54F70BDEB1CC}"/>
                </c:ext>
              </c:extLst>
            </c:dLbl>
            <c:dLbl>
              <c:idx val="8"/>
              <c:delete val="1"/>
              <c:extLst>
                <c:ext xmlns:c15="http://schemas.microsoft.com/office/drawing/2012/chart" uri="{CE6537A1-D6FC-4f65-9D91-7224C49458BB}"/>
                <c:ext xmlns:c16="http://schemas.microsoft.com/office/drawing/2014/chart" uri="{C3380CC4-5D6E-409C-BE32-E72D297353CC}">
                  <c16:uniqueId val="{00000006-9721-4894-BBCC-54F70BDEB1CC}"/>
                </c:ext>
              </c:extLst>
            </c:dLbl>
            <c:dLbl>
              <c:idx val="9"/>
              <c:delete val="1"/>
              <c:extLst>
                <c:ext xmlns:c15="http://schemas.microsoft.com/office/drawing/2012/chart" uri="{CE6537A1-D6FC-4f65-9D91-7224C49458BB}"/>
                <c:ext xmlns:c16="http://schemas.microsoft.com/office/drawing/2014/chart" uri="{C3380CC4-5D6E-409C-BE32-E72D297353CC}">
                  <c16:uniqueId val="{00000005-9721-4894-BBCC-54F70BDEB1CC}"/>
                </c:ext>
              </c:extLst>
            </c:dLbl>
            <c:dLbl>
              <c:idx val="10"/>
              <c:delete val="1"/>
              <c:extLst>
                <c:ext xmlns:c15="http://schemas.microsoft.com/office/drawing/2012/chart" uri="{CE6537A1-D6FC-4f65-9D91-7224C49458BB}"/>
                <c:ext xmlns:c16="http://schemas.microsoft.com/office/drawing/2014/chart" uri="{C3380CC4-5D6E-409C-BE32-E72D297353CC}">
                  <c16:uniqueId val="{00000004-9721-4894-BBCC-54F70BDEB1CC}"/>
                </c:ext>
              </c:extLst>
            </c:dLbl>
            <c:spPr>
              <a:noFill/>
              <a:ln>
                <a:noFill/>
              </a:ln>
              <a:effectLst/>
            </c:spPr>
            <c:txPr>
              <a:bodyPr wrap="square" lIns="38100" tIns="19050" rIns="38100" bIns="19050" anchor="ctr">
                <a:spAutoFit/>
              </a:bodyPr>
              <a:lstStyle/>
              <a:p>
                <a:pPr>
                  <a:defRPr sz="1200">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Older_Demog'!$C$224:$M$224</c:f>
              <c:strCache>
                <c:ptCount val="11"/>
                <c:pt idx="0">
                  <c:v>Children in household (Base: 551)</c:v>
                </c:pt>
                <c:pt idx="1">
                  <c:v>Identify as disabled (Base: 267)</c:v>
                </c:pt>
                <c:pt idx="2">
                  <c:v>Female (Base: 950)</c:v>
                </c:pt>
                <c:pt idx="3">
                  <c:v>All Respondents (Base: 2134)</c:v>
                </c:pt>
                <c:pt idx="4">
                  <c:v>55+ (Base: 888)</c:v>
                </c:pt>
                <c:pt idx="5">
                  <c:v>Welsh speaker (Base: 222)</c:v>
                </c:pt>
                <c:pt idx="6">
                  <c:v>Ethnically Diverse (Base: 410)</c:v>
                </c:pt>
                <c:pt idx="7">
                  <c:v>Southern Arc (Base: 666)</c:v>
                </c:pt>
                <c:pt idx="8">
                  <c:v>LGBTQ+ (Base: 213)</c:v>
                </c:pt>
                <c:pt idx="9">
                  <c:v>Under 35 (Base: 372)</c:v>
                </c:pt>
                <c:pt idx="10">
                  <c:v>Male (Base: 985)</c:v>
                </c:pt>
              </c:strCache>
            </c:strRef>
          </c:cat>
          <c:val>
            <c:numRef>
              <c:f>'Grow Older_Demog'!$C$227:$M$227</c:f>
              <c:numCache>
                <c:formatCode>0.0</c:formatCode>
                <c:ptCount val="11"/>
                <c:pt idx="0">
                  <c:v>8.7114337568058069</c:v>
                </c:pt>
                <c:pt idx="1">
                  <c:v>8.239700374531834</c:v>
                </c:pt>
                <c:pt idx="2">
                  <c:v>7.5789473684210531</c:v>
                </c:pt>
                <c:pt idx="3">
                  <c:v>6.794751640112465</c:v>
                </c:pt>
                <c:pt idx="4">
                  <c:v>6.1936936936936933</c:v>
                </c:pt>
                <c:pt idx="5">
                  <c:v>7.2072072072072073</c:v>
                </c:pt>
                <c:pt idx="6">
                  <c:v>4.8780487804878048</c:v>
                </c:pt>
                <c:pt idx="7">
                  <c:v>6.3063063063063058</c:v>
                </c:pt>
                <c:pt idx="8">
                  <c:v>5.6338028169014089</c:v>
                </c:pt>
                <c:pt idx="9">
                  <c:v>5.376344086021505</c:v>
                </c:pt>
                <c:pt idx="10">
                  <c:v>5.1776649746192893</c:v>
                </c:pt>
              </c:numCache>
            </c:numRef>
          </c:val>
          <c:extLst>
            <c:ext xmlns:c16="http://schemas.microsoft.com/office/drawing/2014/chart" uri="{C3380CC4-5D6E-409C-BE32-E72D297353CC}">
              <c16:uniqueId val="{00000002-9721-4894-BBCC-54F70BDEB1CC}"/>
            </c:ext>
          </c:extLst>
        </c:ser>
        <c:ser>
          <c:idx val="3"/>
          <c:order val="3"/>
          <c:tx>
            <c:strRef>
              <c:f>'Grow Older_Demog'!$B$228</c:f>
              <c:strCache>
                <c:ptCount val="1"/>
                <c:pt idx="0">
                  <c:v>Strongly disagree</c:v>
                </c:pt>
              </c:strCache>
            </c:strRef>
          </c:tx>
          <c:spPr>
            <a:solidFill>
              <a:srgbClr val="ED6B2A"/>
            </a:solidFill>
            <a:ln>
              <a:solidFill>
                <a:sysClr val="windowText" lastClr="000000"/>
              </a:solidFill>
            </a:ln>
            <a:effectLst/>
          </c:spPr>
          <c:invertIfNegative val="0"/>
          <c:cat>
            <c:strRef>
              <c:f>'Grow Older_Demog'!$C$224:$M$224</c:f>
              <c:strCache>
                <c:ptCount val="11"/>
                <c:pt idx="0">
                  <c:v>Children in household (Base: 551)</c:v>
                </c:pt>
                <c:pt idx="1">
                  <c:v>Identify as disabled (Base: 267)</c:v>
                </c:pt>
                <c:pt idx="2">
                  <c:v>Female (Base: 950)</c:v>
                </c:pt>
                <c:pt idx="3">
                  <c:v>All Respondents (Base: 2134)</c:v>
                </c:pt>
                <c:pt idx="4">
                  <c:v>55+ (Base: 888)</c:v>
                </c:pt>
                <c:pt idx="5">
                  <c:v>Welsh speaker (Base: 222)</c:v>
                </c:pt>
                <c:pt idx="6">
                  <c:v>Ethnically Diverse (Base: 410)</c:v>
                </c:pt>
                <c:pt idx="7">
                  <c:v>Southern Arc (Base: 666)</c:v>
                </c:pt>
                <c:pt idx="8">
                  <c:v>LGBTQ+ (Base: 213)</c:v>
                </c:pt>
                <c:pt idx="9">
                  <c:v>Under 35 (Base: 372)</c:v>
                </c:pt>
                <c:pt idx="10">
                  <c:v>Male (Base: 985)</c:v>
                </c:pt>
              </c:strCache>
            </c:strRef>
          </c:cat>
          <c:val>
            <c:numRef>
              <c:f>'Grow Older_Demog'!$C$228:$M$228</c:f>
              <c:numCache>
                <c:formatCode>0.0</c:formatCode>
                <c:ptCount val="11"/>
                <c:pt idx="0">
                  <c:v>3.4482758620689653</c:v>
                </c:pt>
                <c:pt idx="1">
                  <c:v>3.7453183520599254</c:v>
                </c:pt>
                <c:pt idx="2">
                  <c:v>4</c:v>
                </c:pt>
                <c:pt idx="3">
                  <c:v>3.5613870665417062</c:v>
                </c:pt>
                <c:pt idx="4">
                  <c:v>3.6036036036036037</c:v>
                </c:pt>
                <c:pt idx="5">
                  <c:v>2.2522522522522523</c:v>
                </c:pt>
                <c:pt idx="6">
                  <c:v>4.3902439024390238</c:v>
                </c:pt>
                <c:pt idx="7">
                  <c:v>2.8528528528528527</c:v>
                </c:pt>
                <c:pt idx="8">
                  <c:v>3.286384976525822</c:v>
                </c:pt>
                <c:pt idx="9">
                  <c:v>2.4193548387096775</c:v>
                </c:pt>
                <c:pt idx="10">
                  <c:v>2.5380710659898478</c:v>
                </c:pt>
              </c:numCache>
            </c:numRef>
          </c:val>
          <c:extLst>
            <c:ext xmlns:c16="http://schemas.microsoft.com/office/drawing/2014/chart" uri="{C3380CC4-5D6E-409C-BE32-E72D297353CC}">
              <c16:uniqueId val="{00000003-9721-4894-BBCC-54F70BDEB1CC}"/>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5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'Grow Older_Dep5th'!$B$151</c:f>
          <c:strCache>
            <c:ptCount val="1"/>
            <c:pt idx="0">
              <c:v>We will put in place a Care Home Framework; a list of homes that meet quality standards &amp; which deliver care within our set care home rates. Individuals in need of a care home will be asked to choose from this list. Cardiff Residents by Deprivation Fifth</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'Grow Older_Dep5th'!$B$154</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Older_Dep5th'!$I$153:$N$153</c:f>
              <c:strCache>
                <c:ptCount val="6"/>
                <c:pt idx="0">
                  <c:v>All Respondents (Base: 2134)</c:v>
                </c:pt>
                <c:pt idx="1">
                  <c:v>Least Deprived (Base: 405)</c:v>
                </c:pt>
                <c:pt idx="2">
                  <c:v>Next Least Deprived (Base: 366)</c:v>
                </c:pt>
                <c:pt idx="3">
                  <c:v>Middle (Base: 293)</c:v>
                </c:pt>
                <c:pt idx="4">
                  <c:v>Next Most Deprived (Base: 323)</c:v>
                </c:pt>
                <c:pt idx="5">
                  <c:v>Most Deprived (Base: 235)</c:v>
                </c:pt>
              </c:strCache>
            </c:strRef>
          </c:cat>
          <c:val>
            <c:numRef>
              <c:f>'Grow Older_Dep5th'!$I$154:$N$154</c:f>
              <c:numCache>
                <c:formatCode>0.0</c:formatCode>
                <c:ptCount val="6"/>
                <c:pt idx="0">
                  <c:v>44.98594189315839</c:v>
                </c:pt>
                <c:pt idx="1">
                  <c:v>44.444444444444443</c:v>
                </c:pt>
                <c:pt idx="2">
                  <c:v>43.715846994535518</c:v>
                </c:pt>
                <c:pt idx="3">
                  <c:v>46.075085324232084</c:v>
                </c:pt>
                <c:pt idx="4">
                  <c:v>53.250773993808053</c:v>
                </c:pt>
                <c:pt idx="5">
                  <c:v>46.808510638297875</c:v>
                </c:pt>
              </c:numCache>
            </c:numRef>
          </c:val>
          <c:extLst>
            <c:ext xmlns:c16="http://schemas.microsoft.com/office/drawing/2014/chart" uri="{C3380CC4-5D6E-409C-BE32-E72D297353CC}">
              <c16:uniqueId val="{00000000-C399-4B44-915A-4F6065A96582}"/>
            </c:ext>
          </c:extLst>
        </c:ser>
        <c:ser>
          <c:idx val="1"/>
          <c:order val="1"/>
          <c:tx>
            <c:strRef>
              <c:f>'Grow Older_Dep5th'!$B$155</c:f>
              <c:strCache>
                <c:ptCount val="1"/>
                <c:pt idx="0">
                  <c:v>Tend to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Older_Dep5th'!$I$153:$N$153</c:f>
              <c:strCache>
                <c:ptCount val="6"/>
                <c:pt idx="0">
                  <c:v>All Respondents (Base: 2134)</c:v>
                </c:pt>
                <c:pt idx="1">
                  <c:v>Least Deprived (Base: 405)</c:v>
                </c:pt>
                <c:pt idx="2">
                  <c:v>Next Least Deprived (Base: 366)</c:v>
                </c:pt>
                <c:pt idx="3">
                  <c:v>Middle (Base: 293)</c:v>
                </c:pt>
                <c:pt idx="4">
                  <c:v>Next Most Deprived (Base: 323)</c:v>
                </c:pt>
                <c:pt idx="5">
                  <c:v>Most Deprived (Base: 235)</c:v>
                </c:pt>
              </c:strCache>
            </c:strRef>
          </c:cat>
          <c:val>
            <c:numRef>
              <c:f>'Grow Older_Dep5th'!$I$155:$N$155</c:f>
              <c:numCache>
                <c:formatCode>0.0</c:formatCode>
                <c:ptCount val="6"/>
                <c:pt idx="0">
                  <c:v>44.657919400187438</c:v>
                </c:pt>
                <c:pt idx="1">
                  <c:v>43.456790123456791</c:v>
                </c:pt>
                <c:pt idx="2">
                  <c:v>46.994535519125684</c:v>
                </c:pt>
                <c:pt idx="3">
                  <c:v>45.733788395904433</c:v>
                </c:pt>
                <c:pt idx="4">
                  <c:v>37.151702786377712</c:v>
                </c:pt>
                <c:pt idx="5">
                  <c:v>42.978723404255319</c:v>
                </c:pt>
              </c:numCache>
            </c:numRef>
          </c:val>
          <c:extLst>
            <c:ext xmlns:c16="http://schemas.microsoft.com/office/drawing/2014/chart" uri="{C3380CC4-5D6E-409C-BE32-E72D297353CC}">
              <c16:uniqueId val="{00000001-C399-4B44-915A-4F6065A96582}"/>
            </c:ext>
          </c:extLst>
        </c:ser>
        <c:ser>
          <c:idx val="2"/>
          <c:order val="2"/>
          <c:tx>
            <c:strRef>
              <c:f>'Grow Older_Dep5th'!$B$156</c:f>
              <c:strCache>
                <c:ptCount val="1"/>
                <c:pt idx="0">
                  <c:v>Tend to disagree</c:v>
                </c:pt>
              </c:strCache>
            </c:strRef>
          </c:tx>
          <c:spPr>
            <a:solidFill>
              <a:srgbClr val="FAC9A9"/>
            </a:solidFill>
            <a:ln>
              <a:solidFill>
                <a:sysClr val="windowText" lastClr="000000"/>
              </a:solidFill>
            </a:ln>
            <a:effectLst/>
          </c:spPr>
          <c:invertIfNegative val="0"/>
          <c:dLbls>
            <c:dLbl>
              <c:idx val="2"/>
              <c:delete val="1"/>
              <c:extLst>
                <c:ext xmlns:c15="http://schemas.microsoft.com/office/drawing/2012/chart" uri="{CE6537A1-D6FC-4f65-9D91-7224C49458BB}"/>
                <c:ext xmlns:c16="http://schemas.microsoft.com/office/drawing/2014/chart" uri="{C3380CC4-5D6E-409C-BE32-E72D297353CC}">
                  <c16:uniqueId val="{00000005-C399-4B44-915A-4F6065A96582}"/>
                </c:ext>
              </c:extLst>
            </c:dLbl>
            <c:dLbl>
              <c:idx val="3"/>
              <c:delete val="1"/>
              <c:extLst>
                <c:ext xmlns:c15="http://schemas.microsoft.com/office/drawing/2012/chart" uri="{CE6537A1-D6FC-4f65-9D91-7224C49458BB}"/>
                <c:ext xmlns:c16="http://schemas.microsoft.com/office/drawing/2014/chart" uri="{C3380CC4-5D6E-409C-BE32-E72D297353CC}">
                  <c16:uniqueId val="{00000004-C399-4B44-915A-4F6065A96582}"/>
                </c:ext>
              </c:extLst>
            </c:dLbl>
            <c:spPr>
              <a:noFill/>
              <a:ln>
                <a:noFill/>
              </a:ln>
              <a:effectLst/>
            </c:spPr>
            <c:txPr>
              <a:bodyPr wrap="square" lIns="38100" tIns="19050" rIns="38100" bIns="19050" anchor="ctr">
                <a:spAutoFit/>
              </a:bodyPr>
              <a:lstStyle/>
              <a:p>
                <a:pPr>
                  <a:defRPr sz="1200">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Older_Dep5th'!$I$153:$N$153</c:f>
              <c:strCache>
                <c:ptCount val="6"/>
                <c:pt idx="0">
                  <c:v>All Respondents (Base: 2134)</c:v>
                </c:pt>
                <c:pt idx="1">
                  <c:v>Least Deprived (Base: 405)</c:v>
                </c:pt>
                <c:pt idx="2">
                  <c:v>Next Least Deprived (Base: 366)</c:v>
                </c:pt>
                <c:pt idx="3">
                  <c:v>Middle (Base: 293)</c:v>
                </c:pt>
                <c:pt idx="4">
                  <c:v>Next Most Deprived (Base: 323)</c:v>
                </c:pt>
                <c:pt idx="5">
                  <c:v>Most Deprived (Base: 235)</c:v>
                </c:pt>
              </c:strCache>
            </c:strRef>
          </c:cat>
          <c:val>
            <c:numRef>
              <c:f>'Grow Older_Dep5th'!$I$156:$N$156</c:f>
              <c:numCache>
                <c:formatCode>0.0</c:formatCode>
                <c:ptCount val="6"/>
                <c:pt idx="0">
                  <c:v>6.794751640112465</c:v>
                </c:pt>
                <c:pt idx="1">
                  <c:v>9.1358024691358022</c:v>
                </c:pt>
                <c:pt idx="2">
                  <c:v>5.7377049180327866</c:v>
                </c:pt>
                <c:pt idx="3">
                  <c:v>5.1194539249146755</c:v>
                </c:pt>
                <c:pt idx="4">
                  <c:v>7.1207430340557281</c:v>
                </c:pt>
                <c:pt idx="5">
                  <c:v>7.2340425531914887</c:v>
                </c:pt>
              </c:numCache>
            </c:numRef>
          </c:val>
          <c:extLst>
            <c:ext xmlns:c16="http://schemas.microsoft.com/office/drawing/2014/chart" uri="{C3380CC4-5D6E-409C-BE32-E72D297353CC}">
              <c16:uniqueId val="{00000002-C399-4B44-915A-4F6065A96582}"/>
            </c:ext>
          </c:extLst>
        </c:ser>
        <c:ser>
          <c:idx val="3"/>
          <c:order val="3"/>
          <c:tx>
            <c:strRef>
              <c:f>'Grow Older_Dep5th'!$B$157</c:f>
              <c:strCache>
                <c:ptCount val="1"/>
                <c:pt idx="0">
                  <c:v>Strongly disagree</c:v>
                </c:pt>
              </c:strCache>
            </c:strRef>
          </c:tx>
          <c:spPr>
            <a:solidFill>
              <a:srgbClr val="ED6B2A"/>
            </a:solidFill>
            <a:ln>
              <a:solidFill>
                <a:sysClr val="windowText" lastClr="000000"/>
              </a:solidFill>
            </a:ln>
            <a:effectLst/>
          </c:spPr>
          <c:invertIfNegative val="0"/>
          <c:cat>
            <c:strRef>
              <c:f>'Grow Older_Dep5th'!$I$153:$N$153</c:f>
              <c:strCache>
                <c:ptCount val="6"/>
                <c:pt idx="0">
                  <c:v>All Respondents (Base: 2134)</c:v>
                </c:pt>
                <c:pt idx="1">
                  <c:v>Least Deprived (Base: 405)</c:v>
                </c:pt>
                <c:pt idx="2">
                  <c:v>Next Least Deprived (Base: 366)</c:v>
                </c:pt>
                <c:pt idx="3">
                  <c:v>Middle (Base: 293)</c:v>
                </c:pt>
                <c:pt idx="4">
                  <c:v>Next Most Deprived (Base: 323)</c:v>
                </c:pt>
                <c:pt idx="5">
                  <c:v>Most Deprived (Base: 235)</c:v>
                </c:pt>
              </c:strCache>
            </c:strRef>
          </c:cat>
          <c:val>
            <c:numRef>
              <c:f>'Grow Older_Dep5th'!$I$157:$N$157</c:f>
              <c:numCache>
                <c:formatCode>0.0</c:formatCode>
                <c:ptCount val="6"/>
                <c:pt idx="0">
                  <c:v>3.5613870665417062</c:v>
                </c:pt>
                <c:pt idx="1">
                  <c:v>2.9629629629629632</c:v>
                </c:pt>
                <c:pt idx="2">
                  <c:v>3.5519125683060109</c:v>
                </c:pt>
                <c:pt idx="3">
                  <c:v>3.0716723549488054</c:v>
                </c:pt>
                <c:pt idx="4">
                  <c:v>2.4767801857585141</c:v>
                </c:pt>
                <c:pt idx="5">
                  <c:v>2.9787234042553195</c:v>
                </c:pt>
              </c:numCache>
            </c:numRef>
          </c:val>
          <c:extLst>
            <c:ext xmlns:c16="http://schemas.microsoft.com/office/drawing/2014/chart" uri="{C3380CC4-5D6E-409C-BE32-E72D297353CC}">
              <c16:uniqueId val="{00000003-C399-4B44-915A-4F6065A96582}"/>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5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'Grow Older_Demog'!$B$92</c:f>
          <c:strCache>
            <c:ptCount val="1"/>
            <c:pt idx="0">
              <c:v>The affordability and sustainability of services need to be considered when deciding what care to put in place, as long as an individual’s needs are being met</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'Grow Older_Demog'!$B$104</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Older_Demog'!$C$103:$M$103</c:f>
              <c:strCache>
                <c:ptCount val="11"/>
                <c:pt idx="0">
                  <c:v>LGBTQ+ (Base: 213)</c:v>
                </c:pt>
                <c:pt idx="1">
                  <c:v>Identify as disabled (Base: 280)</c:v>
                </c:pt>
                <c:pt idx="2">
                  <c:v>Children in household (Base: 560)</c:v>
                </c:pt>
                <c:pt idx="3">
                  <c:v>All Respondents (Base: 2220)</c:v>
                </c:pt>
                <c:pt idx="4">
                  <c:v>Southern Arc (Base: 684)</c:v>
                </c:pt>
                <c:pt idx="5">
                  <c:v>Welsh speaker (Base: 231)</c:v>
                </c:pt>
                <c:pt idx="6">
                  <c:v>Female (Base: 979)</c:v>
                </c:pt>
                <c:pt idx="7">
                  <c:v>55+ (Base: 914)</c:v>
                </c:pt>
                <c:pt idx="8">
                  <c:v>Male (Base: 1024)</c:v>
                </c:pt>
                <c:pt idx="9">
                  <c:v>Under 35 (Base: 393)</c:v>
                </c:pt>
                <c:pt idx="10">
                  <c:v>Ethnically Diverse (Base: 420)</c:v>
                </c:pt>
              </c:strCache>
            </c:strRef>
          </c:cat>
          <c:val>
            <c:numRef>
              <c:f>'Grow Older_Demog'!$C$104:$M$104</c:f>
              <c:numCache>
                <c:formatCode>0.0</c:formatCode>
                <c:ptCount val="11"/>
                <c:pt idx="0">
                  <c:v>40.845070422535215</c:v>
                </c:pt>
                <c:pt idx="1">
                  <c:v>43.928571428571431</c:v>
                </c:pt>
                <c:pt idx="2">
                  <c:v>46.964285714285715</c:v>
                </c:pt>
                <c:pt idx="3">
                  <c:v>43.78378378378379</c:v>
                </c:pt>
                <c:pt idx="4">
                  <c:v>48.830409356725148</c:v>
                </c:pt>
                <c:pt idx="5">
                  <c:v>42.424242424242422</c:v>
                </c:pt>
                <c:pt idx="6">
                  <c:v>42.492339121552604</c:v>
                </c:pt>
                <c:pt idx="7">
                  <c:v>41.575492341356671</c:v>
                </c:pt>
                <c:pt idx="8">
                  <c:v>47.0703125</c:v>
                </c:pt>
                <c:pt idx="9">
                  <c:v>52.671755725190842</c:v>
                </c:pt>
                <c:pt idx="10">
                  <c:v>56.428571428571431</c:v>
                </c:pt>
              </c:numCache>
            </c:numRef>
          </c:val>
          <c:extLst>
            <c:ext xmlns:c16="http://schemas.microsoft.com/office/drawing/2014/chart" uri="{C3380CC4-5D6E-409C-BE32-E72D297353CC}">
              <c16:uniqueId val="{00000000-A2BA-44E5-B237-008B568284FB}"/>
            </c:ext>
          </c:extLst>
        </c:ser>
        <c:ser>
          <c:idx val="1"/>
          <c:order val="1"/>
          <c:tx>
            <c:strRef>
              <c:f>'Grow Older_Demog'!$B$105</c:f>
              <c:strCache>
                <c:ptCount val="1"/>
                <c:pt idx="0">
                  <c:v>Tend to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Older_Demog'!$C$103:$M$103</c:f>
              <c:strCache>
                <c:ptCount val="11"/>
                <c:pt idx="0">
                  <c:v>LGBTQ+ (Base: 213)</c:v>
                </c:pt>
                <c:pt idx="1">
                  <c:v>Identify as disabled (Base: 280)</c:v>
                </c:pt>
                <c:pt idx="2">
                  <c:v>Children in household (Base: 560)</c:v>
                </c:pt>
                <c:pt idx="3">
                  <c:v>All Respondents (Base: 2220)</c:v>
                </c:pt>
                <c:pt idx="4">
                  <c:v>Southern Arc (Base: 684)</c:v>
                </c:pt>
                <c:pt idx="5">
                  <c:v>Welsh speaker (Base: 231)</c:v>
                </c:pt>
                <c:pt idx="6">
                  <c:v>Female (Base: 979)</c:v>
                </c:pt>
                <c:pt idx="7">
                  <c:v>55+ (Base: 914)</c:v>
                </c:pt>
                <c:pt idx="8">
                  <c:v>Male (Base: 1024)</c:v>
                </c:pt>
                <c:pt idx="9">
                  <c:v>Under 35 (Base: 393)</c:v>
                </c:pt>
                <c:pt idx="10">
                  <c:v>Ethnically Diverse (Base: 420)</c:v>
                </c:pt>
              </c:strCache>
            </c:strRef>
          </c:cat>
          <c:val>
            <c:numRef>
              <c:f>'Grow Older_Demog'!$C$105:$M$105</c:f>
              <c:numCache>
                <c:formatCode>0.0</c:formatCode>
                <c:ptCount val="11"/>
                <c:pt idx="0">
                  <c:v>42.25352112676056</c:v>
                </c:pt>
                <c:pt idx="1">
                  <c:v>41.071428571428569</c:v>
                </c:pt>
                <c:pt idx="2">
                  <c:v>39.107142857142854</c:v>
                </c:pt>
                <c:pt idx="3">
                  <c:v>43.198198198198199</c:v>
                </c:pt>
                <c:pt idx="4">
                  <c:v>38.450292397660817</c:v>
                </c:pt>
                <c:pt idx="5">
                  <c:v>45.021645021645021</c:v>
                </c:pt>
                <c:pt idx="6">
                  <c:v>45.250255362614908</c:v>
                </c:pt>
                <c:pt idx="7">
                  <c:v>46.389496717724285</c:v>
                </c:pt>
                <c:pt idx="8">
                  <c:v>41.2109375</c:v>
                </c:pt>
                <c:pt idx="9">
                  <c:v>37.659033078880405</c:v>
                </c:pt>
                <c:pt idx="10">
                  <c:v>34.761904761904759</c:v>
                </c:pt>
              </c:numCache>
            </c:numRef>
          </c:val>
          <c:extLst>
            <c:ext xmlns:c16="http://schemas.microsoft.com/office/drawing/2014/chart" uri="{C3380CC4-5D6E-409C-BE32-E72D297353CC}">
              <c16:uniqueId val="{00000001-A2BA-44E5-B237-008B568284FB}"/>
            </c:ext>
          </c:extLst>
        </c:ser>
        <c:ser>
          <c:idx val="2"/>
          <c:order val="2"/>
          <c:tx>
            <c:strRef>
              <c:f>'Grow Older_Demog'!$B$106</c:f>
              <c:strCache>
                <c:ptCount val="1"/>
                <c:pt idx="0">
                  <c:v>Tend to disagree</c:v>
                </c:pt>
              </c:strCache>
            </c:strRef>
          </c:tx>
          <c:spPr>
            <a:solidFill>
              <a:srgbClr val="FAC9A9"/>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Older_Demog'!$C$103:$M$103</c:f>
              <c:strCache>
                <c:ptCount val="11"/>
                <c:pt idx="0">
                  <c:v>LGBTQ+ (Base: 213)</c:v>
                </c:pt>
                <c:pt idx="1">
                  <c:v>Identify as disabled (Base: 280)</c:v>
                </c:pt>
                <c:pt idx="2">
                  <c:v>Children in household (Base: 560)</c:v>
                </c:pt>
                <c:pt idx="3">
                  <c:v>All Respondents (Base: 2220)</c:v>
                </c:pt>
                <c:pt idx="4">
                  <c:v>Southern Arc (Base: 684)</c:v>
                </c:pt>
                <c:pt idx="5">
                  <c:v>Welsh speaker (Base: 231)</c:v>
                </c:pt>
                <c:pt idx="6">
                  <c:v>Female (Base: 979)</c:v>
                </c:pt>
                <c:pt idx="7">
                  <c:v>55+ (Base: 914)</c:v>
                </c:pt>
                <c:pt idx="8">
                  <c:v>Male (Base: 1024)</c:v>
                </c:pt>
                <c:pt idx="9">
                  <c:v>Under 35 (Base: 393)</c:v>
                </c:pt>
                <c:pt idx="10">
                  <c:v>Ethnically Diverse (Base: 420)</c:v>
                </c:pt>
              </c:strCache>
            </c:strRef>
          </c:cat>
          <c:val>
            <c:numRef>
              <c:f>'Grow Older_Demog'!$C$106:$M$106</c:f>
              <c:numCache>
                <c:formatCode>0.0</c:formatCode>
                <c:ptCount val="11"/>
                <c:pt idx="0">
                  <c:v>11.737089201877934</c:v>
                </c:pt>
                <c:pt idx="1">
                  <c:v>10.357142857142858</c:v>
                </c:pt>
                <c:pt idx="2">
                  <c:v>10.892857142857142</c:v>
                </c:pt>
                <c:pt idx="3">
                  <c:v>9.5945945945945947</c:v>
                </c:pt>
                <c:pt idx="4">
                  <c:v>9.5029239766081872</c:v>
                </c:pt>
                <c:pt idx="5">
                  <c:v>11.688311688311687</c:v>
                </c:pt>
                <c:pt idx="6">
                  <c:v>9.3973442288049025</c:v>
                </c:pt>
                <c:pt idx="7">
                  <c:v>8.9715536105032836</c:v>
                </c:pt>
                <c:pt idx="8">
                  <c:v>8.3984375</c:v>
                </c:pt>
                <c:pt idx="9">
                  <c:v>8.3969465648854964</c:v>
                </c:pt>
                <c:pt idx="10">
                  <c:v>6.1904761904761907</c:v>
                </c:pt>
              </c:numCache>
            </c:numRef>
          </c:val>
          <c:extLst>
            <c:ext xmlns:c16="http://schemas.microsoft.com/office/drawing/2014/chart" uri="{C3380CC4-5D6E-409C-BE32-E72D297353CC}">
              <c16:uniqueId val="{00000002-A2BA-44E5-B237-008B568284FB}"/>
            </c:ext>
          </c:extLst>
        </c:ser>
        <c:ser>
          <c:idx val="3"/>
          <c:order val="3"/>
          <c:tx>
            <c:strRef>
              <c:f>'Grow Older_Demog'!$B$107</c:f>
              <c:strCache>
                <c:ptCount val="1"/>
                <c:pt idx="0">
                  <c:v>Strongly disagree</c:v>
                </c:pt>
              </c:strCache>
            </c:strRef>
          </c:tx>
          <c:spPr>
            <a:solidFill>
              <a:srgbClr val="ED6B2A"/>
            </a:solidFill>
            <a:ln>
              <a:solidFill>
                <a:sysClr val="windowText" lastClr="000000"/>
              </a:solidFill>
            </a:ln>
            <a:effectLst/>
          </c:spPr>
          <c:invertIfNegative val="0"/>
          <c:cat>
            <c:strRef>
              <c:f>'Grow Older_Demog'!$C$103:$M$103</c:f>
              <c:strCache>
                <c:ptCount val="11"/>
                <c:pt idx="0">
                  <c:v>LGBTQ+ (Base: 213)</c:v>
                </c:pt>
                <c:pt idx="1">
                  <c:v>Identify as disabled (Base: 280)</c:v>
                </c:pt>
                <c:pt idx="2">
                  <c:v>Children in household (Base: 560)</c:v>
                </c:pt>
                <c:pt idx="3">
                  <c:v>All Respondents (Base: 2220)</c:v>
                </c:pt>
                <c:pt idx="4">
                  <c:v>Southern Arc (Base: 684)</c:v>
                </c:pt>
                <c:pt idx="5">
                  <c:v>Welsh speaker (Base: 231)</c:v>
                </c:pt>
                <c:pt idx="6">
                  <c:v>Female (Base: 979)</c:v>
                </c:pt>
                <c:pt idx="7">
                  <c:v>55+ (Base: 914)</c:v>
                </c:pt>
                <c:pt idx="8">
                  <c:v>Male (Base: 1024)</c:v>
                </c:pt>
                <c:pt idx="9">
                  <c:v>Under 35 (Base: 393)</c:v>
                </c:pt>
                <c:pt idx="10">
                  <c:v>Ethnically Diverse (Base: 420)</c:v>
                </c:pt>
              </c:strCache>
            </c:strRef>
          </c:cat>
          <c:val>
            <c:numRef>
              <c:f>'Grow Older_Demog'!$C$107:$M$107</c:f>
              <c:numCache>
                <c:formatCode>0.0</c:formatCode>
                <c:ptCount val="11"/>
                <c:pt idx="0">
                  <c:v>5.164319248826291</c:v>
                </c:pt>
                <c:pt idx="1">
                  <c:v>4.6428571428571432</c:v>
                </c:pt>
                <c:pt idx="2">
                  <c:v>3.0357142857142856</c:v>
                </c:pt>
                <c:pt idx="3">
                  <c:v>3.4234234234234231</c:v>
                </c:pt>
                <c:pt idx="4">
                  <c:v>3.2163742690058479</c:v>
                </c:pt>
                <c:pt idx="5">
                  <c:v>0.86580086580086579</c:v>
                </c:pt>
                <c:pt idx="6">
                  <c:v>2.8600612870275794</c:v>
                </c:pt>
                <c:pt idx="7">
                  <c:v>3.0634573304157549</c:v>
                </c:pt>
                <c:pt idx="8">
                  <c:v>3.3203125</c:v>
                </c:pt>
                <c:pt idx="9">
                  <c:v>1.2722646310432568</c:v>
                </c:pt>
                <c:pt idx="10">
                  <c:v>2.6190476190476191</c:v>
                </c:pt>
              </c:numCache>
            </c:numRef>
          </c:val>
          <c:extLst>
            <c:ext xmlns:c16="http://schemas.microsoft.com/office/drawing/2014/chart" uri="{C3380CC4-5D6E-409C-BE32-E72D297353CC}">
              <c16:uniqueId val="{00000003-A2BA-44E5-B237-008B568284FB}"/>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5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'Grow Older_Dep5th'!$B$65</c:f>
          <c:strCache>
            <c:ptCount val="1"/>
            <c:pt idx="0">
              <c:v>The affordability and sustainability of services need to be considered when deciding what care to put in place, as long as an individual’s needs are being met. Cardiff Residents by Deprivation Fifth</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'Grow Older_Dep5th'!$B$68</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Older_Dep5th'!$I$67:$N$67</c:f>
              <c:strCache>
                <c:ptCount val="6"/>
                <c:pt idx="0">
                  <c:v>All Respondents (Base: 2220)</c:v>
                </c:pt>
                <c:pt idx="1">
                  <c:v>Least Deprived (Base: 420)</c:v>
                </c:pt>
                <c:pt idx="2">
                  <c:v>Next Least Deprived (Base: 368)</c:v>
                </c:pt>
                <c:pt idx="3">
                  <c:v>Middle (Base: 304)</c:v>
                </c:pt>
                <c:pt idx="4">
                  <c:v>Next Most Deprived (Base: 327)</c:v>
                </c:pt>
                <c:pt idx="5">
                  <c:v>Most Deprived (Base: 245)</c:v>
                </c:pt>
              </c:strCache>
            </c:strRef>
          </c:cat>
          <c:val>
            <c:numRef>
              <c:f>'Grow Older_Dep5th'!$I$68:$N$68</c:f>
              <c:numCache>
                <c:formatCode>0.0</c:formatCode>
                <c:ptCount val="6"/>
                <c:pt idx="0">
                  <c:v>43.78378378378379</c:v>
                </c:pt>
                <c:pt idx="1">
                  <c:v>41.666666666666671</c:v>
                </c:pt>
                <c:pt idx="2">
                  <c:v>43.478260869565219</c:v>
                </c:pt>
                <c:pt idx="3">
                  <c:v>43.75</c:v>
                </c:pt>
                <c:pt idx="4">
                  <c:v>48.929663608562691</c:v>
                </c:pt>
                <c:pt idx="5">
                  <c:v>51.836734693877553</c:v>
                </c:pt>
              </c:numCache>
            </c:numRef>
          </c:val>
          <c:extLst>
            <c:ext xmlns:c16="http://schemas.microsoft.com/office/drawing/2014/chart" uri="{C3380CC4-5D6E-409C-BE32-E72D297353CC}">
              <c16:uniqueId val="{00000000-FC4E-4248-88C1-52879E2197DB}"/>
            </c:ext>
          </c:extLst>
        </c:ser>
        <c:ser>
          <c:idx val="1"/>
          <c:order val="1"/>
          <c:tx>
            <c:strRef>
              <c:f>'Grow Older_Dep5th'!$B$69</c:f>
              <c:strCache>
                <c:ptCount val="1"/>
                <c:pt idx="0">
                  <c:v>Tend to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Older_Dep5th'!$I$67:$N$67</c:f>
              <c:strCache>
                <c:ptCount val="6"/>
                <c:pt idx="0">
                  <c:v>All Respondents (Base: 2220)</c:v>
                </c:pt>
                <c:pt idx="1">
                  <c:v>Least Deprived (Base: 420)</c:v>
                </c:pt>
                <c:pt idx="2">
                  <c:v>Next Least Deprived (Base: 368)</c:v>
                </c:pt>
                <c:pt idx="3">
                  <c:v>Middle (Base: 304)</c:v>
                </c:pt>
                <c:pt idx="4">
                  <c:v>Next Most Deprived (Base: 327)</c:v>
                </c:pt>
                <c:pt idx="5">
                  <c:v>Most Deprived (Base: 245)</c:v>
                </c:pt>
              </c:strCache>
            </c:strRef>
          </c:cat>
          <c:val>
            <c:numRef>
              <c:f>'Grow Older_Dep5th'!$I$69:$N$69</c:f>
              <c:numCache>
                <c:formatCode>0.0</c:formatCode>
                <c:ptCount val="6"/>
                <c:pt idx="0">
                  <c:v>43.198198198198199</c:v>
                </c:pt>
                <c:pt idx="1">
                  <c:v>46.904761904761905</c:v>
                </c:pt>
                <c:pt idx="2">
                  <c:v>41.032608695652172</c:v>
                </c:pt>
                <c:pt idx="3">
                  <c:v>40.460526315789473</c:v>
                </c:pt>
                <c:pt idx="4">
                  <c:v>38.532110091743121</c:v>
                </c:pt>
                <c:pt idx="5">
                  <c:v>40.408163265306122</c:v>
                </c:pt>
              </c:numCache>
            </c:numRef>
          </c:val>
          <c:extLst>
            <c:ext xmlns:c16="http://schemas.microsoft.com/office/drawing/2014/chart" uri="{C3380CC4-5D6E-409C-BE32-E72D297353CC}">
              <c16:uniqueId val="{00000001-FC4E-4248-88C1-52879E2197DB}"/>
            </c:ext>
          </c:extLst>
        </c:ser>
        <c:ser>
          <c:idx val="2"/>
          <c:order val="2"/>
          <c:tx>
            <c:strRef>
              <c:f>'Grow Older_Dep5th'!$B$70</c:f>
              <c:strCache>
                <c:ptCount val="1"/>
                <c:pt idx="0">
                  <c:v>Tend to disagree</c:v>
                </c:pt>
              </c:strCache>
            </c:strRef>
          </c:tx>
          <c:spPr>
            <a:solidFill>
              <a:srgbClr val="FAC9A9"/>
            </a:solidFill>
            <a:ln>
              <a:solidFill>
                <a:sysClr val="windowText" lastClr="000000"/>
              </a:solidFill>
            </a:ln>
            <a:effectLst/>
          </c:spPr>
          <c:invertIfNegative val="0"/>
          <c:dLbls>
            <c:dLbl>
              <c:idx val="5"/>
              <c:delete val="1"/>
              <c:extLst>
                <c:ext xmlns:c15="http://schemas.microsoft.com/office/drawing/2012/chart" uri="{CE6537A1-D6FC-4f65-9D91-7224C49458BB}"/>
                <c:ext xmlns:c16="http://schemas.microsoft.com/office/drawing/2014/chart" uri="{C3380CC4-5D6E-409C-BE32-E72D297353CC}">
                  <c16:uniqueId val="{00000004-FC4E-4248-88C1-52879E2197DB}"/>
                </c:ext>
              </c:extLst>
            </c:dLbl>
            <c:spPr>
              <a:noFill/>
              <a:ln>
                <a:noFill/>
              </a:ln>
              <a:effectLst/>
            </c:spPr>
            <c:txPr>
              <a:bodyPr wrap="square" lIns="38100" tIns="19050" rIns="38100" bIns="19050" anchor="ctr">
                <a:spAutoFit/>
              </a:bodyPr>
              <a:lstStyle/>
              <a:p>
                <a:pPr>
                  <a:defRPr sz="1200">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Older_Dep5th'!$I$67:$N$67</c:f>
              <c:strCache>
                <c:ptCount val="6"/>
                <c:pt idx="0">
                  <c:v>All Respondents (Base: 2220)</c:v>
                </c:pt>
                <c:pt idx="1">
                  <c:v>Least Deprived (Base: 420)</c:v>
                </c:pt>
                <c:pt idx="2">
                  <c:v>Next Least Deprived (Base: 368)</c:v>
                </c:pt>
                <c:pt idx="3">
                  <c:v>Middle (Base: 304)</c:v>
                </c:pt>
                <c:pt idx="4">
                  <c:v>Next Most Deprived (Base: 327)</c:v>
                </c:pt>
                <c:pt idx="5">
                  <c:v>Most Deprived (Base: 245)</c:v>
                </c:pt>
              </c:strCache>
            </c:strRef>
          </c:cat>
          <c:val>
            <c:numRef>
              <c:f>'Grow Older_Dep5th'!$I$70:$N$70</c:f>
              <c:numCache>
                <c:formatCode>0.0</c:formatCode>
                <c:ptCount val="6"/>
                <c:pt idx="0">
                  <c:v>9.5945945945945947</c:v>
                </c:pt>
                <c:pt idx="1">
                  <c:v>8.8095238095238102</c:v>
                </c:pt>
                <c:pt idx="2">
                  <c:v>11.956521739130435</c:v>
                </c:pt>
                <c:pt idx="3">
                  <c:v>13.157894736842104</c:v>
                </c:pt>
                <c:pt idx="4">
                  <c:v>8.2568807339449553</c:v>
                </c:pt>
                <c:pt idx="5">
                  <c:v>4.4897959183673466</c:v>
                </c:pt>
              </c:numCache>
            </c:numRef>
          </c:val>
          <c:extLst>
            <c:ext xmlns:c16="http://schemas.microsoft.com/office/drawing/2014/chart" uri="{C3380CC4-5D6E-409C-BE32-E72D297353CC}">
              <c16:uniqueId val="{00000002-FC4E-4248-88C1-52879E2197DB}"/>
            </c:ext>
          </c:extLst>
        </c:ser>
        <c:ser>
          <c:idx val="3"/>
          <c:order val="3"/>
          <c:tx>
            <c:strRef>
              <c:f>'Grow Older_Dep5th'!$B$71</c:f>
              <c:strCache>
                <c:ptCount val="1"/>
                <c:pt idx="0">
                  <c:v>Strongly disagree</c:v>
                </c:pt>
              </c:strCache>
            </c:strRef>
          </c:tx>
          <c:spPr>
            <a:solidFill>
              <a:srgbClr val="ED6B2A"/>
            </a:solidFill>
            <a:ln>
              <a:solidFill>
                <a:sysClr val="windowText" lastClr="000000"/>
              </a:solidFill>
            </a:ln>
            <a:effectLst/>
          </c:spPr>
          <c:invertIfNegative val="0"/>
          <c:cat>
            <c:strRef>
              <c:f>'Grow Older_Dep5th'!$I$67:$N$67</c:f>
              <c:strCache>
                <c:ptCount val="6"/>
                <c:pt idx="0">
                  <c:v>All Respondents (Base: 2220)</c:v>
                </c:pt>
                <c:pt idx="1">
                  <c:v>Least Deprived (Base: 420)</c:v>
                </c:pt>
                <c:pt idx="2">
                  <c:v>Next Least Deprived (Base: 368)</c:v>
                </c:pt>
                <c:pt idx="3">
                  <c:v>Middle (Base: 304)</c:v>
                </c:pt>
                <c:pt idx="4">
                  <c:v>Next Most Deprived (Base: 327)</c:v>
                </c:pt>
                <c:pt idx="5">
                  <c:v>Most Deprived (Base: 245)</c:v>
                </c:pt>
              </c:strCache>
            </c:strRef>
          </c:cat>
          <c:val>
            <c:numRef>
              <c:f>'Grow Older_Dep5th'!$I$71:$N$71</c:f>
              <c:numCache>
                <c:formatCode>0.0</c:formatCode>
                <c:ptCount val="6"/>
                <c:pt idx="0">
                  <c:v>3.4234234234234231</c:v>
                </c:pt>
                <c:pt idx="1">
                  <c:v>2.6190476190476191</c:v>
                </c:pt>
                <c:pt idx="2">
                  <c:v>3.5326086956521738</c:v>
                </c:pt>
                <c:pt idx="3">
                  <c:v>2.6315789473684208</c:v>
                </c:pt>
                <c:pt idx="4">
                  <c:v>4.281345565749235</c:v>
                </c:pt>
                <c:pt idx="5">
                  <c:v>3.2653061224489797</c:v>
                </c:pt>
              </c:numCache>
            </c:numRef>
          </c:val>
          <c:extLst>
            <c:ext xmlns:c16="http://schemas.microsoft.com/office/drawing/2014/chart" uri="{C3380CC4-5D6E-409C-BE32-E72D297353CC}">
              <c16:uniqueId val="{00000003-FC4E-4248-88C1-52879E2197DB}"/>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5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'Grow Older_Demog'!$B$122</c:f>
          <c:strCache>
            <c:ptCount val="1"/>
            <c:pt idx="0">
              <c:v>Set rates will be published for the provision of domiciliary care (home care) and care home placements. These rates will be the maximum the Council will pay for care, unless there are exceptional circumstances.</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'Grow Older_Demog'!$B$134</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Older_Demog'!$C$133:$M$133</c:f>
              <c:strCache>
                <c:ptCount val="11"/>
                <c:pt idx="0">
                  <c:v>Identify as disabled (Base: 263)</c:v>
                </c:pt>
                <c:pt idx="1">
                  <c:v>LGBTQ+ (Base: 189)</c:v>
                </c:pt>
                <c:pt idx="2">
                  <c:v>Children in household (Base: 532)</c:v>
                </c:pt>
                <c:pt idx="3">
                  <c:v>All Respondents (Base: 2068)</c:v>
                </c:pt>
                <c:pt idx="4">
                  <c:v>Female (Base: 913)</c:v>
                </c:pt>
                <c:pt idx="5">
                  <c:v>Southern Arc (Base: 652)</c:v>
                </c:pt>
                <c:pt idx="6">
                  <c:v>55+ (Base: 871)</c:v>
                </c:pt>
                <c:pt idx="7">
                  <c:v>Male (Base: 969)</c:v>
                </c:pt>
                <c:pt idx="8">
                  <c:v>Welsh speaker (Base: 217)</c:v>
                </c:pt>
                <c:pt idx="9">
                  <c:v>Under 35 (Base: 350)</c:v>
                </c:pt>
                <c:pt idx="10">
                  <c:v>Ethnically Diverse (Base: 394)</c:v>
                </c:pt>
              </c:strCache>
            </c:strRef>
          </c:cat>
          <c:val>
            <c:numRef>
              <c:f>'Grow Older_Demog'!$C$134:$M$134</c:f>
              <c:numCache>
                <c:formatCode>0.0</c:formatCode>
                <c:ptCount val="11"/>
                <c:pt idx="0">
                  <c:v>40.304182509505701</c:v>
                </c:pt>
                <c:pt idx="1">
                  <c:v>45.5026455026455</c:v>
                </c:pt>
                <c:pt idx="2">
                  <c:v>45.864661654135332</c:v>
                </c:pt>
                <c:pt idx="3">
                  <c:v>41.441005802707934</c:v>
                </c:pt>
                <c:pt idx="4">
                  <c:v>40.306681270536693</c:v>
                </c:pt>
                <c:pt idx="5">
                  <c:v>45.70552147239264</c:v>
                </c:pt>
                <c:pt idx="6">
                  <c:v>38.002296211251434</c:v>
                </c:pt>
                <c:pt idx="7">
                  <c:v>42.724458204334361</c:v>
                </c:pt>
                <c:pt idx="8">
                  <c:v>41.935483870967744</c:v>
                </c:pt>
                <c:pt idx="9">
                  <c:v>52</c:v>
                </c:pt>
                <c:pt idx="10">
                  <c:v>50.761421319796952</c:v>
                </c:pt>
              </c:numCache>
            </c:numRef>
          </c:val>
          <c:extLst>
            <c:ext xmlns:c16="http://schemas.microsoft.com/office/drawing/2014/chart" uri="{C3380CC4-5D6E-409C-BE32-E72D297353CC}">
              <c16:uniqueId val="{00000000-ECAF-412F-B6D6-99049641D4E8}"/>
            </c:ext>
          </c:extLst>
        </c:ser>
        <c:ser>
          <c:idx val="1"/>
          <c:order val="1"/>
          <c:tx>
            <c:strRef>
              <c:f>'Grow Older_Demog'!$B$135</c:f>
              <c:strCache>
                <c:ptCount val="1"/>
                <c:pt idx="0">
                  <c:v>Tend to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Older_Demog'!$C$133:$M$133</c:f>
              <c:strCache>
                <c:ptCount val="11"/>
                <c:pt idx="0">
                  <c:v>Identify as disabled (Base: 263)</c:v>
                </c:pt>
                <c:pt idx="1">
                  <c:v>LGBTQ+ (Base: 189)</c:v>
                </c:pt>
                <c:pt idx="2">
                  <c:v>Children in household (Base: 532)</c:v>
                </c:pt>
                <c:pt idx="3">
                  <c:v>All Respondents (Base: 2068)</c:v>
                </c:pt>
                <c:pt idx="4">
                  <c:v>Female (Base: 913)</c:v>
                </c:pt>
                <c:pt idx="5">
                  <c:v>Southern Arc (Base: 652)</c:v>
                </c:pt>
                <c:pt idx="6">
                  <c:v>55+ (Base: 871)</c:v>
                </c:pt>
                <c:pt idx="7">
                  <c:v>Male (Base: 969)</c:v>
                </c:pt>
                <c:pt idx="8">
                  <c:v>Welsh speaker (Base: 217)</c:v>
                </c:pt>
                <c:pt idx="9">
                  <c:v>Under 35 (Base: 350)</c:v>
                </c:pt>
                <c:pt idx="10">
                  <c:v>Ethnically Diverse (Base: 394)</c:v>
                </c:pt>
              </c:strCache>
            </c:strRef>
          </c:cat>
          <c:val>
            <c:numRef>
              <c:f>'Grow Older_Demog'!$C$135:$M$135</c:f>
              <c:numCache>
                <c:formatCode>0.0</c:formatCode>
                <c:ptCount val="11"/>
                <c:pt idx="0">
                  <c:v>41.444866920152087</c:v>
                </c:pt>
                <c:pt idx="1">
                  <c:v>37.037037037037038</c:v>
                </c:pt>
                <c:pt idx="2">
                  <c:v>38.533834586466163</c:v>
                </c:pt>
                <c:pt idx="3">
                  <c:v>44.680851063829785</c:v>
                </c:pt>
                <c:pt idx="4">
                  <c:v>45.892661555312159</c:v>
                </c:pt>
                <c:pt idx="5">
                  <c:v>40.950920245398777</c:v>
                </c:pt>
                <c:pt idx="6">
                  <c:v>48.679678530424795</c:v>
                </c:pt>
                <c:pt idx="7">
                  <c:v>45.098039215686278</c:v>
                </c:pt>
                <c:pt idx="8">
                  <c:v>46.543778801843317</c:v>
                </c:pt>
                <c:pt idx="9">
                  <c:v>37.714285714285715</c:v>
                </c:pt>
                <c:pt idx="10">
                  <c:v>40.101522842639589</c:v>
                </c:pt>
              </c:numCache>
            </c:numRef>
          </c:val>
          <c:extLst>
            <c:ext xmlns:c16="http://schemas.microsoft.com/office/drawing/2014/chart" uri="{C3380CC4-5D6E-409C-BE32-E72D297353CC}">
              <c16:uniqueId val="{00000001-ECAF-412F-B6D6-99049641D4E8}"/>
            </c:ext>
          </c:extLst>
        </c:ser>
        <c:ser>
          <c:idx val="2"/>
          <c:order val="2"/>
          <c:tx>
            <c:strRef>
              <c:f>'Grow Older_Demog'!$B$136</c:f>
              <c:strCache>
                <c:ptCount val="1"/>
                <c:pt idx="0">
                  <c:v>Tend to disagree</c:v>
                </c:pt>
              </c:strCache>
            </c:strRef>
          </c:tx>
          <c:spPr>
            <a:solidFill>
              <a:srgbClr val="FAC9A9"/>
            </a:solidFill>
            <a:ln>
              <a:solidFill>
                <a:sysClr val="windowText" lastClr="000000"/>
              </a:solidFill>
            </a:ln>
            <a:effectLst/>
          </c:spPr>
          <c:invertIfNegative val="0"/>
          <c:dLbls>
            <c:dLbl>
              <c:idx val="10"/>
              <c:delete val="1"/>
              <c:extLst>
                <c:ext xmlns:c15="http://schemas.microsoft.com/office/drawing/2012/chart" uri="{CE6537A1-D6FC-4f65-9D91-7224C49458BB}"/>
                <c:ext xmlns:c16="http://schemas.microsoft.com/office/drawing/2014/chart" uri="{C3380CC4-5D6E-409C-BE32-E72D297353CC}">
                  <c16:uniqueId val="{00000005-ECAF-412F-B6D6-99049641D4E8}"/>
                </c:ext>
              </c:extLst>
            </c:dLbl>
            <c:spPr>
              <a:noFill/>
              <a:ln>
                <a:noFill/>
              </a:ln>
              <a:effectLst/>
            </c:spPr>
            <c:txPr>
              <a:bodyPr wrap="square" lIns="38100" tIns="19050" rIns="38100" bIns="19050" anchor="ctr">
                <a:spAutoFit/>
              </a:bodyPr>
              <a:lstStyle/>
              <a:p>
                <a:pPr>
                  <a:defRPr sz="1200">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Older_Demog'!$C$133:$M$133</c:f>
              <c:strCache>
                <c:ptCount val="11"/>
                <c:pt idx="0">
                  <c:v>Identify as disabled (Base: 263)</c:v>
                </c:pt>
                <c:pt idx="1">
                  <c:v>LGBTQ+ (Base: 189)</c:v>
                </c:pt>
                <c:pt idx="2">
                  <c:v>Children in household (Base: 532)</c:v>
                </c:pt>
                <c:pt idx="3">
                  <c:v>All Respondents (Base: 2068)</c:v>
                </c:pt>
                <c:pt idx="4">
                  <c:v>Female (Base: 913)</c:v>
                </c:pt>
                <c:pt idx="5">
                  <c:v>Southern Arc (Base: 652)</c:v>
                </c:pt>
                <c:pt idx="6">
                  <c:v>55+ (Base: 871)</c:v>
                </c:pt>
                <c:pt idx="7">
                  <c:v>Male (Base: 969)</c:v>
                </c:pt>
                <c:pt idx="8">
                  <c:v>Welsh speaker (Base: 217)</c:v>
                </c:pt>
                <c:pt idx="9">
                  <c:v>Under 35 (Base: 350)</c:v>
                </c:pt>
                <c:pt idx="10">
                  <c:v>Ethnically Diverse (Base: 394)</c:v>
                </c:pt>
              </c:strCache>
            </c:strRef>
          </c:cat>
          <c:val>
            <c:numRef>
              <c:f>'Grow Older_Demog'!$C$136:$M$136</c:f>
              <c:numCache>
                <c:formatCode>0.0</c:formatCode>
                <c:ptCount val="11"/>
                <c:pt idx="0">
                  <c:v>11.406844106463879</c:v>
                </c:pt>
                <c:pt idx="1">
                  <c:v>12.169312169312169</c:v>
                </c:pt>
                <c:pt idx="2">
                  <c:v>10.526315789473683</c:v>
                </c:pt>
                <c:pt idx="3">
                  <c:v>9.0425531914893629</c:v>
                </c:pt>
                <c:pt idx="4">
                  <c:v>9.0909090909090917</c:v>
                </c:pt>
                <c:pt idx="5">
                  <c:v>8.4355828220858893</c:v>
                </c:pt>
                <c:pt idx="6">
                  <c:v>8.6107921928817461</c:v>
                </c:pt>
                <c:pt idx="7">
                  <c:v>7.5335397316821471</c:v>
                </c:pt>
                <c:pt idx="8">
                  <c:v>7.3732718894009217</c:v>
                </c:pt>
                <c:pt idx="9">
                  <c:v>6</c:v>
                </c:pt>
                <c:pt idx="10">
                  <c:v>5.3299492385786804</c:v>
                </c:pt>
              </c:numCache>
            </c:numRef>
          </c:val>
          <c:extLst>
            <c:ext xmlns:c16="http://schemas.microsoft.com/office/drawing/2014/chart" uri="{C3380CC4-5D6E-409C-BE32-E72D297353CC}">
              <c16:uniqueId val="{00000002-ECAF-412F-B6D6-99049641D4E8}"/>
            </c:ext>
          </c:extLst>
        </c:ser>
        <c:ser>
          <c:idx val="3"/>
          <c:order val="3"/>
          <c:tx>
            <c:strRef>
              <c:f>'Grow Older_Demog'!$B$137</c:f>
              <c:strCache>
                <c:ptCount val="1"/>
                <c:pt idx="0">
                  <c:v>Strongly disagree</c:v>
                </c:pt>
              </c:strCache>
            </c:strRef>
          </c:tx>
          <c:spPr>
            <a:solidFill>
              <a:srgbClr val="ED6B2A"/>
            </a:solidFill>
            <a:ln>
              <a:solidFill>
                <a:sysClr val="windowText" lastClr="000000"/>
              </a:solidFill>
            </a:ln>
            <a:effectLst/>
          </c:spPr>
          <c:invertIfNegative val="0"/>
          <c:dLbls>
            <c:dLbl>
              <c:idx val="0"/>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ECAF-412F-B6D6-99049641D4E8}"/>
                </c:ext>
              </c:extLst>
            </c:dLbl>
            <c:spPr>
              <a:noFill/>
              <a:ln>
                <a:noFill/>
              </a:ln>
              <a:effectLst/>
            </c:spPr>
            <c:txPr>
              <a:bodyPr wrap="square" lIns="38100" tIns="19050" rIns="38100" bIns="19050" anchor="ctr">
                <a:spAutoFit/>
              </a:bodyPr>
              <a:lstStyle/>
              <a:p>
                <a:pPr>
                  <a:defRPr sz="1200">
                    <a:solidFill>
                      <a:sysClr val="windowText" lastClr="000000"/>
                    </a:solidFill>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Older_Demog'!$C$133:$M$133</c:f>
              <c:strCache>
                <c:ptCount val="11"/>
                <c:pt idx="0">
                  <c:v>Identify as disabled (Base: 263)</c:v>
                </c:pt>
                <c:pt idx="1">
                  <c:v>LGBTQ+ (Base: 189)</c:v>
                </c:pt>
                <c:pt idx="2">
                  <c:v>Children in household (Base: 532)</c:v>
                </c:pt>
                <c:pt idx="3">
                  <c:v>All Respondents (Base: 2068)</c:v>
                </c:pt>
                <c:pt idx="4">
                  <c:v>Female (Base: 913)</c:v>
                </c:pt>
                <c:pt idx="5">
                  <c:v>Southern Arc (Base: 652)</c:v>
                </c:pt>
                <c:pt idx="6">
                  <c:v>55+ (Base: 871)</c:v>
                </c:pt>
                <c:pt idx="7">
                  <c:v>Male (Base: 969)</c:v>
                </c:pt>
                <c:pt idx="8">
                  <c:v>Welsh speaker (Base: 217)</c:v>
                </c:pt>
                <c:pt idx="9">
                  <c:v>Under 35 (Base: 350)</c:v>
                </c:pt>
                <c:pt idx="10">
                  <c:v>Ethnically Diverse (Base: 394)</c:v>
                </c:pt>
              </c:strCache>
            </c:strRef>
          </c:cat>
          <c:val>
            <c:numRef>
              <c:f>'Grow Older_Demog'!$C$137:$M$137</c:f>
              <c:numCache>
                <c:formatCode>0.0</c:formatCode>
                <c:ptCount val="11"/>
                <c:pt idx="0">
                  <c:v>6.8441064638783269</c:v>
                </c:pt>
                <c:pt idx="1">
                  <c:v>5.2910052910052912</c:v>
                </c:pt>
                <c:pt idx="2">
                  <c:v>5.0751879699248121</c:v>
                </c:pt>
                <c:pt idx="3">
                  <c:v>4.8355899419729207</c:v>
                </c:pt>
                <c:pt idx="4">
                  <c:v>4.7097480832420597</c:v>
                </c:pt>
                <c:pt idx="5">
                  <c:v>4.9079754601226995</c:v>
                </c:pt>
                <c:pt idx="6">
                  <c:v>4.7072330654420211</c:v>
                </c:pt>
                <c:pt idx="7">
                  <c:v>4.643962848297214</c:v>
                </c:pt>
                <c:pt idx="8">
                  <c:v>4.1474654377880187</c:v>
                </c:pt>
                <c:pt idx="9">
                  <c:v>4.2857142857142856</c:v>
                </c:pt>
                <c:pt idx="10">
                  <c:v>3.8071065989847721</c:v>
                </c:pt>
              </c:numCache>
            </c:numRef>
          </c:val>
          <c:extLst>
            <c:ext xmlns:c16="http://schemas.microsoft.com/office/drawing/2014/chart" uri="{C3380CC4-5D6E-409C-BE32-E72D297353CC}">
              <c16:uniqueId val="{00000003-ECAF-412F-B6D6-99049641D4E8}"/>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6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'Grow Older_Dep5th'!$B$86</c:f>
          <c:strCache>
            <c:ptCount val="1"/>
            <c:pt idx="0">
              <c:v>Set rates will be published for the provision of domiciliary care (home care) and care home placements. These rates will be the maximum the Council will pay for care, unless there are exceptional circumstances. Cardiff Residents by Deprivation Fifth</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'Grow Older_Dep5th'!$B$89</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Older_Dep5th'!$I$88:$N$88</c:f>
              <c:strCache>
                <c:ptCount val="6"/>
                <c:pt idx="0">
                  <c:v>All Respondents (Base: 2068)</c:v>
                </c:pt>
                <c:pt idx="1">
                  <c:v>Least Deprived (Base: 388)</c:v>
                </c:pt>
                <c:pt idx="2">
                  <c:v>Next Least Deprived (Base: 353)</c:v>
                </c:pt>
                <c:pt idx="3">
                  <c:v>Middle (Base: 270)</c:v>
                </c:pt>
                <c:pt idx="4">
                  <c:v>Next Most Deprived (Base: 325)</c:v>
                </c:pt>
                <c:pt idx="5">
                  <c:v>Most Deprived (Base: 228)</c:v>
                </c:pt>
              </c:strCache>
            </c:strRef>
          </c:cat>
          <c:val>
            <c:numRef>
              <c:f>'Grow Older_Dep5th'!$I$89:$N$89</c:f>
              <c:numCache>
                <c:formatCode>0.0</c:formatCode>
                <c:ptCount val="6"/>
                <c:pt idx="0">
                  <c:v>41.441005802707934</c:v>
                </c:pt>
                <c:pt idx="1">
                  <c:v>38.402061855670105</c:v>
                </c:pt>
                <c:pt idx="2">
                  <c:v>39.093484419263461</c:v>
                </c:pt>
                <c:pt idx="3">
                  <c:v>44.074074074074076</c:v>
                </c:pt>
                <c:pt idx="4">
                  <c:v>43.692307692307693</c:v>
                </c:pt>
                <c:pt idx="5">
                  <c:v>49.122807017543856</c:v>
                </c:pt>
              </c:numCache>
            </c:numRef>
          </c:val>
          <c:extLst>
            <c:ext xmlns:c16="http://schemas.microsoft.com/office/drawing/2014/chart" uri="{C3380CC4-5D6E-409C-BE32-E72D297353CC}">
              <c16:uniqueId val="{00000000-E1E9-4005-8030-8F73B51F7FC7}"/>
            </c:ext>
          </c:extLst>
        </c:ser>
        <c:ser>
          <c:idx val="1"/>
          <c:order val="1"/>
          <c:tx>
            <c:strRef>
              <c:f>'Grow Older_Dep5th'!$B$90</c:f>
              <c:strCache>
                <c:ptCount val="1"/>
                <c:pt idx="0">
                  <c:v>Tend to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Older_Dep5th'!$I$88:$N$88</c:f>
              <c:strCache>
                <c:ptCount val="6"/>
                <c:pt idx="0">
                  <c:v>All Respondents (Base: 2068)</c:v>
                </c:pt>
                <c:pt idx="1">
                  <c:v>Least Deprived (Base: 388)</c:v>
                </c:pt>
                <c:pt idx="2">
                  <c:v>Next Least Deprived (Base: 353)</c:v>
                </c:pt>
                <c:pt idx="3">
                  <c:v>Middle (Base: 270)</c:v>
                </c:pt>
                <c:pt idx="4">
                  <c:v>Next Most Deprived (Base: 325)</c:v>
                </c:pt>
                <c:pt idx="5">
                  <c:v>Most Deprived (Base: 228)</c:v>
                </c:pt>
              </c:strCache>
            </c:strRef>
          </c:cat>
          <c:val>
            <c:numRef>
              <c:f>'Grow Older_Dep5th'!$I$90:$N$90</c:f>
              <c:numCache>
                <c:formatCode>0.0</c:formatCode>
                <c:ptCount val="6"/>
                <c:pt idx="0">
                  <c:v>44.680851063829785</c:v>
                </c:pt>
                <c:pt idx="1">
                  <c:v>50</c:v>
                </c:pt>
                <c:pt idx="2">
                  <c:v>43.626062322946176</c:v>
                </c:pt>
                <c:pt idx="3">
                  <c:v>44.074074074074076</c:v>
                </c:pt>
                <c:pt idx="4">
                  <c:v>42.46153846153846</c:v>
                </c:pt>
                <c:pt idx="5">
                  <c:v>39.473684210526315</c:v>
                </c:pt>
              </c:numCache>
            </c:numRef>
          </c:val>
          <c:extLst>
            <c:ext xmlns:c16="http://schemas.microsoft.com/office/drawing/2014/chart" uri="{C3380CC4-5D6E-409C-BE32-E72D297353CC}">
              <c16:uniqueId val="{00000001-E1E9-4005-8030-8F73B51F7FC7}"/>
            </c:ext>
          </c:extLst>
        </c:ser>
        <c:ser>
          <c:idx val="2"/>
          <c:order val="2"/>
          <c:tx>
            <c:strRef>
              <c:f>'Grow Older_Dep5th'!$B$91</c:f>
              <c:strCache>
                <c:ptCount val="1"/>
                <c:pt idx="0">
                  <c:v>Tend to disagree</c:v>
                </c:pt>
              </c:strCache>
            </c:strRef>
          </c:tx>
          <c:spPr>
            <a:solidFill>
              <a:srgbClr val="FAC9A9"/>
            </a:solidFill>
            <a:ln>
              <a:solidFill>
                <a:sysClr val="windowText" lastClr="000000"/>
              </a:solidFill>
            </a:ln>
            <a:effectLst/>
          </c:spPr>
          <c:invertIfNegative val="0"/>
          <c:dLbls>
            <c:dLbl>
              <c:idx val="5"/>
              <c:delete val="1"/>
              <c:extLst>
                <c:ext xmlns:c15="http://schemas.microsoft.com/office/drawing/2012/chart" uri="{CE6537A1-D6FC-4f65-9D91-7224C49458BB}"/>
                <c:ext xmlns:c16="http://schemas.microsoft.com/office/drawing/2014/chart" uri="{C3380CC4-5D6E-409C-BE32-E72D297353CC}">
                  <c16:uniqueId val="{00000004-E1E9-4005-8030-8F73B51F7FC7}"/>
                </c:ext>
              </c:extLst>
            </c:dLbl>
            <c:spPr>
              <a:noFill/>
              <a:ln>
                <a:noFill/>
              </a:ln>
              <a:effectLst/>
            </c:spPr>
            <c:txPr>
              <a:bodyPr wrap="square" lIns="38100" tIns="19050" rIns="38100" bIns="19050" anchor="ctr">
                <a:spAutoFit/>
              </a:bodyPr>
              <a:lstStyle/>
              <a:p>
                <a:pPr>
                  <a:defRPr sz="1200">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Older_Dep5th'!$I$88:$N$88</c:f>
              <c:strCache>
                <c:ptCount val="6"/>
                <c:pt idx="0">
                  <c:v>All Respondents (Base: 2068)</c:v>
                </c:pt>
                <c:pt idx="1">
                  <c:v>Least Deprived (Base: 388)</c:v>
                </c:pt>
                <c:pt idx="2">
                  <c:v>Next Least Deprived (Base: 353)</c:v>
                </c:pt>
                <c:pt idx="3">
                  <c:v>Middle (Base: 270)</c:v>
                </c:pt>
                <c:pt idx="4">
                  <c:v>Next Most Deprived (Base: 325)</c:v>
                </c:pt>
                <c:pt idx="5">
                  <c:v>Most Deprived (Base: 228)</c:v>
                </c:pt>
              </c:strCache>
            </c:strRef>
          </c:cat>
          <c:val>
            <c:numRef>
              <c:f>'Grow Older_Dep5th'!$I$91:$N$91</c:f>
              <c:numCache>
                <c:formatCode>0.0</c:formatCode>
                <c:ptCount val="6"/>
                <c:pt idx="0">
                  <c:v>9.0425531914893629</c:v>
                </c:pt>
                <c:pt idx="1">
                  <c:v>7.4742268041237114</c:v>
                </c:pt>
                <c:pt idx="2">
                  <c:v>11.3314447592068</c:v>
                </c:pt>
                <c:pt idx="3">
                  <c:v>8.8888888888888893</c:v>
                </c:pt>
                <c:pt idx="4">
                  <c:v>8</c:v>
                </c:pt>
                <c:pt idx="5">
                  <c:v>4.8245614035087714</c:v>
                </c:pt>
              </c:numCache>
            </c:numRef>
          </c:val>
          <c:extLst>
            <c:ext xmlns:c16="http://schemas.microsoft.com/office/drawing/2014/chart" uri="{C3380CC4-5D6E-409C-BE32-E72D297353CC}">
              <c16:uniqueId val="{00000002-E1E9-4005-8030-8F73B51F7FC7}"/>
            </c:ext>
          </c:extLst>
        </c:ser>
        <c:ser>
          <c:idx val="3"/>
          <c:order val="3"/>
          <c:tx>
            <c:strRef>
              <c:f>'Grow Older_Dep5th'!$B$92</c:f>
              <c:strCache>
                <c:ptCount val="1"/>
                <c:pt idx="0">
                  <c:v>Strongly disagree</c:v>
                </c:pt>
              </c:strCache>
            </c:strRef>
          </c:tx>
          <c:spPr>
            <a:solidFill>
              <a:srgbClr val="ED6B2A"/>
            </a:solidFill>
            <a:ln>
              <a:solidFill>
                <a:sysClr val="windowText" lastClr="000000"/>
              </a:solid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8-E1E9-4005-8030-8F73B51F7FC7}"/>
                </c:ext>
              </c:extLst>
            </c:dLbl>
            <c:dLbl>
              <c:idx val="1"/>
              <c:delete val="1"/>
              <c:extLst>
                <c:ext xmlns:c15="http://schemas.microsoft.com/office/drawing/2012/chart" uri="{CE6537A1-D6FC-4f65-9D91-7224C49458BB}"/>
                <c:ext xmlns:c16="http://schemas.microsoft.com/office/drawing/2014/chart" uri="{C3380CC4-5D6E-409C-BE32-E72D297353CC}">
                  <c16:uniqueId val="{00000007-E1E9-4005-8030-8F73B51F7FC7}"/>
                </c:ext>
              </c:extLst>
            </c:dLbl>
            <c:dLbl>
              <c:idx val="2"/>
              <c:delete val="1"/>
              <c:extLst>
                <c:ext xmlns:c15="http://schemas.microsoft.com/office/drawing/2012/chart" uri="{CE6537A1-D6FC-4f65-9D91-7224C49458BB}"/>
                <c:ext xmlns:c16="http://schemas.microsoft.com/office/drawing/2014/chart" uri="{C3380CC4-5D6E-409C-BE32-E72D297353CC}">
                  <c16:uniqueId val="{00000009-E1E9-4005-8030-8F73B51F7FC7}"/>
                </c:ext>
              </c:extLst>
            </c:dLbl>
            <c:dLbl>
              <c:idx val="3"/>
              <c:delete val="1"/>
              <c:extLst>
                <c:ext xmlns:c15="http://schemas.microsoft.com/office/drawing/2012/chart" uri="{CE6537A1-D6FC-4f65-9D91-7224C49458BB}"/>
                <c:ext xmlns:c16="http://schemas.microsoft.com/office/drawing/2014/chart" uri="{C3380CC4-5D6E-409C-BE32-E72D297353CC}">
                  <c16:uniqueId val="{00000006-E1E9-4005-8030-8F73B51F7FC7}"/>
                </c:ext>
              </c:extLst>
            </c:dLbl>
            <c:dLbl>
              <c:idx val="4"/>
              <c:delete val="1"/>
              <c:extLst>
                <c:ext xmlns:c15="http://schemas.microsoft.com/office/drawing/2012/chart" uri="{CE6537A1-D6FC-4f65-9D91-7224C49458BB}"/>
                <c:ext xmlns:c16="http://schemas.microsoft.com/office/drawing/2014/chart" uri="{C3380CC4-5D6E-409C-BE32-E72D297353CC}">
                  <c16:uniqueId val="{00000005-E1E9-4005-8030-8F73B51F7FC7}"/>
                </c:ext>
              </c:extLst>
            </c:dLbl>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Older_Dep5th'!$I$88:$N$88</c:f>
              <c:strCache>
                <c:ptCount val="6"/>
                <c:pt idx="0">
                  <c:v>All Respondents (Base: 2068)</c:v>
                </c:pt>
                <c:pt idx="1">
                  <c:v>Least Deprived (Base: 388)</c:v>
                </c:pt>
                <c:pt idx="2">
                  <c:v>Next Least Deprived (Base: 353)</c:v>
                </c:pt>
                <c:pt idx="3">
                  <c:v>Middle (Base: 270)</c:v>
                </c:pt>
                <c:pt idx="4">
                  <c:v>Next Most Deprived (Base: 325)</c:v>
                </c:pt>
                <c:pt idx="5">
                  <c:v>Most Deprived (Base: 228)</c:v>
                </c:pt>
              </c:strCache>
            </c:strRef>
          </c:cat>
          <c:val>
            <c:numRef>
              <c:f>'Grow Older_Dep5th'!$I$92:$N$92</c:f>
              <c:numCache>
                <c:formatCode>0.0</c:formatCode>
                <c:ptCount val="6"/>
                <c:pt idx="0">
                  <c:v>4.8355899419729207</c:v>
                </c:pt>
                <c:pt idx="1">
                  <c:v>4.1237113402061851</c:v>
                </c:pt>
                <c:pt idx="2">
                  <c:v>5.9490084985835701</c:v>
                </c:pt>
                <c:pt idx="3">
                  <c:v>2.9629629629629632</c:v>
                </c:pt>
                <c:pt idx="4">
                  <c:v>5.8461538461538458</c:v>
                </c:pt>
                <c:pt idx="5">
                  <c:v>6.5789473684210522</c:v>
                </c:pt>
              </c:numCache>
            </c:numRef>
          </c:val>
          <c:extLst>
            <c:ext xmlns:c16="http://schemas.microsoft.com/office/drawing/2014/chart" uri="{C3380CC4-5D6E-409C-BE32-E72D297353CC}">
              <c16:uniqueId val="{00000003-E1E9-4005-8030-8F73B51F7FC7}"/>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6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'Grow Older_Demog'!$B$183</c:f>
          <c:strCache>
            <c:ptCount val="1"/>
            <c:pt idx="0">
              <c:v>People will only be supported by the Council in a care home if they have an assessed need for that level of care</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'Grow Older_Demog'!$B$195</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Older_Demog'!$C$194:$M$194</c:f>
              <c:strCache>
                <c:ptCount val="11"/>
                <c:pt idx="0">
                  <c:v>Identify as disabled (Base: 269)</c:v>
                </c:pt>
                <c:pt idx="1">
                  <c:v>LGBTQ+ (Base: 202)</c:v>
                </c:pt>
                <c:pt idx="2">
                  <c:v>Children in household (Base: 553)</c:v>
                </c:pt>
                <c:pt idx="3">
                  <c:v>Female (Base: 957)</c:v>
                </c:pt>
                <c:pt idx="4">
                  <c:v>All Respondents (Base: 2142)</c:v>
                </c:pt>
                <c:pt idx="5">
                  <c:v>Southern Arc (Base: 667)</c:v>
                </c:pt>
                <c:pt idx="6">
                  <c:v>Welsh speaker (Base: 227)</c:v>
                </c:pt>
                <c:pt idx="7">
                  <c:v>Under 35 (Base: 371)</c:v>
                </c:pt>
                <c:pt idx="8">
                  <c:v>55+ (Base: 893)</c:v>
                </c:pt>
                <c:pt idx="9">
                  <c:v>Male (Base: 985)</c:v>
                </c:pt>
                <c:pt idx="10">
                  <c:v>Ethnically Diverse (Base: 407)</c:v>
                </c:pt>
              </c:strCache>
            </c:strRef>
          </c:cat>
          <c:val>
            <c:numRef>
              <c:f>'Grow Older_Demog'!$C$195:$M$195</c:f>
              <c:numCache>
                <c:formatCode>0.0</c:formatCode>
                <c:ptCount val="11"/>
                <c:pt idx="0">
                  <c:v>32.342007434944236</c:v>
                </c:pt>
                <c:pt idx="1">
                  <c:v>34.653465346534652</c:v>
                </c:pt>
                <c:pt idx="2">
                  <c:v>41.591320072332735</c:v>
                </c:pt>
                <c:pt idx="3">
                  <c:v>35.527690700104493</c:v>
                </c:pt>
                <c:pt idx="4">
                  <c:v>37.114845938375353</c:v>
                </c:pt>
                <c:pt idx="5">
                  <c:v>40.629685157421292</c:v>
                </c:pt>
                <c:pt idx="6">
                  <c:v>38.325991189427313</c:v>
                </c:pt>
                <c:pt idx="7">
                  <c:v>43.126684636118604</c:v>
                </c:pt>
                <c:pt idx="8">
                  <c:v>34.49048152295633</c:v>
                </c:pt>
                <c:pt idx="9">
                  <c:v>40.609137055837564</c:v>
                </c:pt>
                <c:pt idx="10">
                  <c:v>46.191646191646193</c:v>
                </c:pt>
              </c:numCache>
            </c:numRef>
          </c:val>
          <c:extLst>
            <c:ext xmlns:c16="http://schemas.microsoft.com/office/drawing/2014/chart" uri="{C3380CC4-5D6E-409C-BE32-E72D297353CC}">
              <c16:uniqueId val="{00000000-AB73-4778-BB63-E8AE27486106}"/>
            </c:ext>
          </c:extLst>
        </c:ser>
        <c:ser>
          <c:idx val="1"/>
          <c:order val="1"/>
          <c:tx>
            <c:strRef>
              <c:f>'Grow Older_Demog'!$B$196</c:f>
              <c:strCache>
                <c:ptCount val="1"/>
                <c:pt idx="0">
                  <c:v>Tend to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Older_Demog'!$C$194:$M$194</c:f>
              <c:strCache>
                <c:ptCount val="11"/>
                <c:pt idx="0">
                  <c:v>Identify as disabled (Base: 269)</c:v>
                </c:pt>
                <c:pt idx="1">
                  <c:v>LGBTQ+ (Base: 202)</c:v>
                </c:pt>
                <c:pt idx="2">
                  <c:v>Children in household (Base: 553)</c:v>
                </c:pt>
                <c:pt idx="3">
                  <c:v>Female (Base: 957)</c:v>
                </c:pt>
                <c:pt idx="4">
                  <c:v>All Respondents (Base: 2142)</c:v>
                </c:pt>
                <c:pt idx="5">
                  <c:v>Southern Arc (Base: 667)</c:v>
                </c:pt>
                <c:pt idx="6">
                  <c:v>Welsh speaker (Base: 227)</c:v>
                </c:pt>
                <c:pt idx="7">
                  <c:v>Under 35 (Base: 371)</c:v>
                </c:pt>
                <c:pt idx="8">
                  <c:v>55+ (Base: 893)</c:v>
                </c:pt>
                <c:pt idx="9">
                  <c:v>Male (Base: 985)</c:v>
                </c:pt>
                <c:pt idx="10">
                  <c:v>Ethnically Diverse (Base: 407)</c:v>
                </c:pt>
              </c:strCache>
            </c:strRef>
          </c:cat>
          <c:val>
            <c:numRef>
              <c:f>'Grow Older_Demog'!$C$196:$M$196</c:f>
              <c:numCache>
                <c:formatCode>0.0</c:formatCode>
                <c:ptCount val="11"/>
                <c:pt idx="0">
                  <c:v>42.750929368029738</c:v>
                </c:pt>
                <c:pt idx="1">
                  <c:v>45.049504950495049</c:v>
                </c:pt>
                <c:pt idx="2">
                  <c:v>39.24050632911392</c:v>
                </c:pt>
                <c:pt idx="3">
                  <c:v>45.350052246603973</c:v>
                </c:pt>
                <c:pt idx="4">
                  <c:v>45.238095238095241</c:v>
                </c:pt>
                <c:pt idx="5">
                  <c:v>41.829085457271361</c:v>
                </c:pt>
                <c:pt idx="6">
                  <c:v>44.493392070484582</c:v>
                </c:pt>
                <c:pt idx="7">
                  <c:v>39.892183288409704</c:v>
                </c:pt>
                <c:pt idx="8">
                  <c:v>49.160134378499443</c:v>
                </c:pt>
                <c:pt idx="9">
                  <c:v>44.974619289340097</c:v>
                </c:pt>
                <c:pt idx="10">
                  <c:v>40.786240786240782</c:v>
                </c:pt>
              </c:numCache>
            </c:numRef>
          </c:val>
          <c:extLst>
            <c:ext xmlns:c16="http://schemas.microsoft.com/office/drawing/2014/chart" uri="{C3380CC4-5D6E-409C-BE32-E72D297353CC}">
              <c16:uniqueId val="{00000001-AB73-4778-BB63-E8AE27486106}"/>
            </c:ext>
          </c:extLst>
        </c:ser>
        <c:ser>
          <c:idx val="2"/>
          <c:order val="2"/>
          <c:tx>
            <c:strRef>
              <c:f>'Grow Older_Demog'!$B$197</c:f>
              <c:strCache>
                <c:ptCount val="1"/>
                <c:pt idx="0">
                  <c:v>Tend to disagree</c:v>
                </c:pt>
              </c:strCache>
            </c:strRef>
          </c:tx>
          <c:spPr>
            <a:solidFill>
              <a:srgbClr val="FAC9A9"/>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Older_Demog'!$C$194:$M$194</c:f>
              <c:strCache>
                <c:ptCount val="11"/>
                <c:pt idx="0">
                  <c:v>Identify as disabled (Base: 269)</c:v>
                </c:pt>
                <c:pt idx="1">
                  <c:v>LGBTQ+ (Base: 202)</c:v>
                </c:pt>
                <c:pt idx="2">
                  <c:v>Children in household (Base: 553)</c:v>
                </c:pt>
                <c:pt idx="3">
                  <c:v>Female (Base: 957)</c:v>
                </c:pt>
                <c:pt idx="4">
                  <c:v>All Respondents (Base: 2142)</c:v>
                </c:pt>
                <c:pt idx="5">
                  <c:v>Southern Arc (Base: 667)</c:v>
                </c:pt>
                <c:pt idx="6">
                  <c:v>Welsh speaker (Base: 227)</c:v>
                </c:pt>
                <c:pt idx="7">
                  <c:v>Under 35 (Base: 371)</c:v>
                </c:pt>
                <c:pt idx="8">
                  <c:v>55+ (Base: 893)</c:v>
                </c:pt>
                <c:pt idx="9">
                  <c:v>Male (Base: 985)</c:v>
                </c:pt>
                <c:pt idx="10">
                  <c:v>Ethnically Diverse (Base: 407)</c:v>
                </c:pt>
              </c:strCache>
            </c:strRef>
          </c:cat>
          <c:val>
            <c:numRef>
              <c:f>'Grow Older_Demog'!$C$197:$M$197</c:f>
              <c:numCache>
                <c:formatCode>0.0</c:formatCode>
                <c:ptCount val="11"/>
                <c:pt idx="0">
                  <c:v>15.241635687732341</c:v>
                </c:pt>
                <c:pt idx="1">
                  <c:v>12.871287128712872</c:v>
                </c:pt>
                <c:pt idx="2">
                  <c:v>11.39240506329114</c:v>
                </c:pt>
                <c:pt idx="3">
                  <c:v>11.598746081504702</c:v>
                </c:pt>
                <c:pt idx="4">
                  <c:v>10.504201680672269</c:v>
                </c:pt>
                <c:pt idx="5">
                  <c:v>10.194902548725636</c:v>
                </c:pt>
                <c:pt idx="6">
                  <c:v>10.572687224669604</c:v>
                </c:pt>
                <c:pt idx="7">
                  <c:v>11.590296495956872</c:v>
                </c:pt>
                <c:pt idx="8">
                  <c:v>9.4064949608062705</c:v>
                </c:pt>
                <c:pt idx="9">
                  <c:v>8.3248730964466997</c:v>
                </c:pt>
                <c:pt idx="10">
                  <c:v>7.1253071253071258</c:v>
                </c:pt>
              </c:numCache>
            </c:numRef>
          </c:val>
          <c:extLst>
            <c:ext xmlns:c16="http://schemas.microsoft.com/office/drawing/2014/chart" uri="{C3380CC4-5D6E-409C-BE32-E72D297353CC}">
              <c16:uniqueId val="{00000002-AB73-4778-BB63-E8AE27486106}"/>
            </c:ext>
          </c:extLst>
        </c:ser>
        <c:ser>
          <c:idx val="3"/>
          <c:order val="3"/>
          <c:tx>
            <c:strRef>
              <c:f>'Grow Older_Demog'!$B$198</c:f>
              <c:strCache>
                <c:ptCount val="1"/>
                <c:pt idx="0">
                  <c:v>Strongly disagree</c:v>
                </c:pt>
              </c:strCache>
            </c:strRef>
          </c:tx>
          <c:spPr>
            <a:solidFill>
              <a:srgbClr val="ED6B2A"/>
            </a:solidFill>
            <a:ln>
              <a:solidFill>
                <a:sysClr val="windowText" lastClr="000000"/>
              </a:solidFill>
            </a:ln>
            <a:effectLst/>
          </c:spPr>
          <c:invertIfNegative val="0"/>
          <c:dLbls>
            <c:dLbl>
              <c:idx val="7"/>
              <c:delete val="1"/>
              <c:extLst>
                <c:ext xmlns:c15="http://schemas.microsoft.com/office/drawing/2012/chart" uri="{CE6537A1-D6FC-4f65-9D91-7224C49458BB}"/>
                <c:ext xmlns:c16="http://schemas.microsoft.com/office/drawing/2014/chart" uri="{C3380CC4-5D6E-409C-BE32-E72D297353CC}">
                  <c16:uniqueId val="{00000005-AB73-4778-BB63-E8AE27486106}"/>
                </c:ext>
              </c:extLst>
            </c:dLbl>
            <c:dLbl>
              <c:idx val="10"/>
              <c:delete val="1"/>
              <c:extLst>
                <c:ext xmlns:c15="http://schemas.microsoft.com/office/drawing/2012/chart" uri="{CE6537A1-D6FC-4f65-9D91-7224C49458BB}"/>
                <c:ext xmlns:c16="http://schemas.microsoft.com/office/drawing/2014/chart" uri="{C3380CC4-5D6E-409C-BE32-E72D297353CC}">
                  <c16:uniqueId val="{00000004-AB73-4778-BB63-E8AE27486106}"/>
                </c:ext>
              </c:extLst>
            </c:dLbl>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Older_Demog'!$C$194:$M$194</c:f>
              <c:strCache>
                <c:ptCount val="11"/>
                <c:pt idx="0">
                  <c:v>Identify as disabled (Base: 269)</c:v>
                </c:pt>
                <c:pt idx="1">
                  <c:v>LGBTQ+ (Base: 202)</c:v>
                </c:pt>
                <c:pt idx="2">
                  <c:v>Children in household (Base: 553)</c:v>
                </c:pt>
                <c:pt idx="3">
                  <c:v>Female (Base: 957)</c:v>
                </c:pt>
                <c:pt idx="4">
                  <c:v>All Respondents (Base: 2142)</c:v>
                </c:pt>
                <c:pt idx="5">
                  <c:v>Southern Arc (Base: 667)</c:v>
                </c:pt>
                <c:pt idx="6">
                  <c:v>Welsh speaker (Base: 227)</c:v>
                </c:pt>
                <c:pt idx="7">
                  <c:v>Under 35 (Base: 371)</c:v>
                </c:pt>
                <c:pt idx="8">
                  <c:v>55+ (Base: 893)</c:v>
                </c:pt>
                <c:pt idx="9">
                  <c:v>Male (Base: 985)</c:v>
                </c:pt>
                <c:pt idx="10">
                  <c:v>Ethnically Diverse (Base: 407)</c:v>
                </c:pt>
              </c:strCache>
            </c:strRef>
          </c:cat>
          <c:val>
            <c:numRef>
              <c:f>'Grow Older_Demog'!$C$198:$M$198</c:f>
              <c:numCache>
                <c:formatCode>0.0</c:formatCode>
                <c:ptCount val="11"/>
                <c:pt idx="0">
                  <c:v>9.6654275092936803</c:v>
                </c:pt>
                <c:pt idx="1">
                  <c:v>7.4257425742574252</c:v>
                </c:pt>
                <c:pt idx="2">
                  <c:v>7.7757685352622063</c:v>
                </c:pt>
                <c:pt idx="3">
                  <c:v>7.523510971786834</c:v>
                </c:pt>
                <c:pt idx="4">
                  <c:v>7.1428571428571423</c:v>
                </c:pt>
                <c:pt idx="5">
                  <c:v>7.34632683658171</c:v>
                </c:pt>
                <c:pt idx="6">
                  <c:v>6.607929515418502</c:v>
                </c:pt>
                <c:pt idx="7">
                  <c:v>5.3908355795148255</c:v>
                </c:pt>
                <c:pt idx="8">
                  <c:v>6.9428891377379625</c:v>
                </c:pt>
                <c:pt idx="9">
                  <c:v>6.091370558375635</c:v>
                </c:pt>
                <c:pt idx="10">
                  <c:v>5.8968058968058967</c:v>
                </c:pt>
              </c:numCache>
            </c:numRef>
          </c:val>
          <c:extLst>
            <c:ext xmlns:c16="http://schemas.microsoft.com/office/drawing/2014/chart" uri="{C3380CC4-5D6E-409C-BE32-E72D297353CC}">
              <c16:uniqueId val="{00000003-AB73-4778-BB63-E8AE27486106}"/>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6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'Grow Older_Dep5th'!$B$129</c:f>
          <c:strCache>
            <c:ptCount val="1"/>
            <c:pt idx="0">
              <c:v>People will only be supported by the Council in a care home if they have an assessed need for that level of care. Cardiff Residents by Deprivation Fifth</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'Grow Older_Dep5th'!$B$132</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Older_Dep5th'!$I$131:$N$131</c:f>
              <c:strCache>
                <c:ptCount val="6"/>
                <c:pt idx="0">
                  <c:v>All Respondents (Base: 2142)</c:v>
                </c:pt>
                <c:pt idx="1">
                  <c:v>Least Deprived (Base: 411)</c:v>
                </c:pt>
                <c:pt idx="2">
                  <c:v>Next Least Deprived (Base: 360)</c:v>
                </c:pt>
                <c:pt idx="3">
                  <c:v>Middle (Base: 293)</c:v>
                </c:pt>
                <c:pt idx="4">
                  <c:v>Next Most Deprived (Base: 331)</c:v>
                </c:pt>
                <c:pt idx="5">
                  <c:v>Most Deprived (Base: 235)</c:v>
                </c:pt>
              </c:strCache>
            </c:strRef>
          </c:cat>
          <c:val>
            <c:numRef>
              <c:f>'Grow Older_Dep5th'!$I$132:$N$132</c:f>
              <c:numCache>
                <c:formatCode>0.0</c:formatCode>
                <c:ptCount val="6"/>
                <c:pt idx="0">
                  <c:v>37.114845938375353</c:v>
                </c:pt>
                <c:pt idx="1">
                  <c:v>37.956204379562038</c:v>
                </c:pt>
                <c:pt idx="2">
                  <c:v>34.166666666666664</c:v>
                </c:pt>
                <c:pt idx="3">
                  <c:v>37.201365187713307</c:v>
                </c:pt>
                <c:pt idx="4">
                  <c:v>44.108761329305132</c:v>
                </c:pt>
                <c:pt idx="5">
                  <c:v>41.702127659574465</c:v>
                </c:pt>
              </c:numCache>
            </c:numRef>
          </c:val>
          <c:extLst>
            <c:ext xmlns:c16="http://schemas.microsoft.com/office/drawing/2014/chart" uri="{C3380CC4-5D6E-409C-BE32-E72D297353CC}">
              <c16:uniqueId val="{00000000-3B21-4462-8420-E9058E36D676}"/>
            </c:ext>
          </c:extLst>
        </c:ser>
        <c:ser>
          <c:idx val="1"/>
          <c:order val="1"/>
          <c:tx>
            <c:strRef>
              <c:f>'Grow Older_Dep5th'!$B$133</c:f>
              <c:strCache>
                <c:ptCount val="1"/>
                <c:pt idx="0">
                  <c:v>Tend to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Older_Dep5th'!$I$131:$N$131</c:f>
              <c:strCache>
                <c:ptCount val="6"/>
                <c:pt idx="0">
                  <c:v>All Respondents (Base: 2142)</c:v>
                </c:pt>
                <c:pt idx="1">
                  <c:v>Least Deprived (Base: 411)</c:v>
                </c:pt>
                <c:pt idx="2">
                  <c:v>Next Least Deprived (Base: 360)</c:v>
                </c:pt>
                <c:pt idx="3">
                  <c:v>Middle (Base: 293)</c:v>
                </c:pt>
                <c:pt idx="4">
                  <c:v>Next Most Deprived (Base: 331)</c:v>
                </c:pt>
                <c:pt idx="5">
                  <c:v>Most Deprived (Base: 235)</c:v>
                </c:pt>
              </c:strCache>
            </c:strRef>
          </c:cat>
          <c:val>
            <c:numRef>
              <c:f>'Grow Older_Dep5th'!$I$133:$N$133</c:f>
              <c:numCache>
                <c:formatCode>0.0</c:formatCode>
                <c:ptCount val="6"/>
                <c:pt idx="0">
                  <c:v>45.238095238095241</c:v>
                </c:pt>
                <c:pt idx="1">
                  <c:v>46.228710462287104</c:v>
                </c:pt>
                <c:pt idx="2">
                  <c:v>48.055555555555557</c:v>
                </c:pt>
                <c:pt idx="3">
                  <c:v>45.051194539249146</c:v>
                </c:pt>
                <c:pt idx="4">
                  <c:v>40.181268882175225</c:v>
                </c:pt>
                <c:pt idx="5">
                  <c:v>37.446808510638299</c:v>
                </c:pt>
              </c:numCache>
            </c:numRef>
          </c:val>
          <c:extLst>
            <c:ext xmlns:c16="http://schemas.microsoft.com/office/drawing/2014/chart" uri="{C3380CC4-5D6E-409C-BE32-E72D297353CC}">
              <c16:uniqueId val="{00000001-3B21-4462-8420-E9058E36D676}"/>
            </c:ext>
          </c:extLst>
        </c:ser>
        <c:ser>
          <c:idx val="2"/>
          <c:order val="2"/>
          <c:tx>
            <c:strRef>
              <c:f>'Grow Older_Dep5th'!$B$134</c:f>
              <c:strCache>
                <c:ptCount val="1"/>
                <c:pt idx="0">
                  <c:v>Tend to disagree</c:v>
                </c:pt>
              </c:strCache>
            </c:strRef>
          </c:tx>
          <c:spPr>
            <a:solidFill>
              <a:srgbClr val="FAC9A9"/>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Older_Dep5th'!$I$131:$N$131</c:f>
              <c:strCache>
                <c:ptCount val="6"/>
                <c:pt idx="0">
                  <c:v>All Respondents (Base: 2142)</c:v>
                </c:pt>
                <c:pt idx="1">
                  <c:v>Least Deprived (Base: 411)</c:v>
                </c:pt>
                <c:pt idx="2">
                  <c:v>Next Least Deprived (Base: 360)</c:v>
                </c:pt>
                <c:pt idx="3">
                  <c:v>Middle (Base: 293)</c:v>
                </c:pt>
                <c:pt idx="4">
                  <c:v>Next Most Deprived (Base: 331)</c:v>
                </c:pt>
                <c:pt idx="5">
                  <c:v>Most Deprived (Base: 235)</c:v>
                </c:pt>
              </c:strCache>
            </c:strRef>
          </c:cat>
          <c:val>
            <c:numRef>
              <c:f>'Grow Older_Dep5th'!$I$134:$N$134</c:f>
              <c:numCache>
                <c:formatCode>0.0</c:formatCode>
                <c:ptCount val="6"/>
                <c:pt idx="0">
                  <c:v>10.504201680672269</c:v>
                </c:pt>
                <c:pt idx="1">
                  <c:v>10.218978102189782</c:v>
                </c:pt>
                <c:pt idx="2">
                  <c:v>8.6111111111111107</c:v>
                </c:pt>
                <c:pt idx="3">
                  <c:v>11.262798634812286</c:v>
                </c:pt>
                <c:pt idx="4">
                  <c:v>9.3655589123867067</c:v>
                </c:pt>
                <c:pt idx="5">
                  <c:v>11.914893617021278</c:v>
                </c:pt>
              </c:numCache>
            </c:numRef>
          </c:val>
          <c:extLst>
            <c:ext xmlns:c16="http://schemas.microsoft.com/office/drawing/2014/chart" uri="{C3380CC4-5D6E-409C-BE32-E72D297353CC}">
              <c16:uniqueId val="{00000002-3B21-4462-8420-E9058E36D676}"/>
            </c:ext>
          </c:extLst>
        </c:ser>
        <c:ser>
          <c:idx val="3"/>
          <c:order val="3"/>
          <c:tx>
            <c:strRef>
              <c:f>'Grow Older_Dep5th'!$B$135</c:f>
              <c:strCache>
                <c:ptCount val="1"/>
                <c:pt idx="0">
                  <c:v>Strongly disagree</c:v>
                </c:pt>
              </c:strCache>
            </c:strRef>
          </c:tx>
          <c:spPr>
            <a:solidFill>
              <a:srgbClr val="ED6B2A"/>
            </a:solidFill>
            <a:ln>
              <a:solidFill>
                <a:sysClr val="windowText" lastClr="000000"/>
              </a:solid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4-3B21-4462-8420-E9058E36D676}"/>
                </c:ext>
              </c:extLst>
            </c:dLbl>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Older_Dep5th'!$I$131:$N$131</c:f>
              <c:strCache>
                <c:ptCount val="6"/>
                <c:pt idx="0">
                  <c:v>All Respondents (Base: 2142)</c:v>
                </c:pt>
                <c:pt idx="1">
                  <c:v>Least Deprived (Base: 411)</c:v>
                </c:pt>
                <c:pt idx="2">
                  <c:v>Next Least Deprived (Base: 360)</c:v>
                </c:pt>
                <c:pt idx="3">
                  <c:v>Middle (Base: 293)</c:v>
                </c:pt>
                <c:pt idx="4">
                  <c:v>Next Most Deprived (Base: 331)</c:v>
                </c:pt>
                <c:pt idx="5">
                  <c:v>Most Deprived (Base: 235)</c:v>
                </c:pt>
              </c:strCache>
            </c:strRef>
          </c:cat>
          <c:val>
            <c:numRef>
              <c:f>'Grow Older_Dep5th'!$I$135:$N$135</c:f>
              <c:numCache>
                <c:formatCode>0.0</c:formatCode>
                <c:ptCount val="6"/>
                <c:pt idx="0">
                  <c:v>7.1428571428571423</c:v>
                </c:pt>
                <c:pt idx="1">
                  <c:v>5.5961070559610704</c:v>
                </c:pt>
                <c:pt idx="2">
                  <c:v>9.1666666666666661</c:v>
                </c:pt>
                <c:pt idx="3">
                  <c:v>6.4846416382252556</c:v>
                </c:pt>
                <c:pt idx="4">
                  <c:v>6.3444108761329305</c:v>
                </c:pt>
                <c:pt idx="5">
                  <c:v>8.9361702127659584</c:v>
                </c:pt>
              </c:numCache>
            </c:numRef>
          </c:val>
          <c:extLst>
            <c:ext xmlns:c16="http://schemas.microsoft.com/office/drawing/2014/chart" uri="{C3380CC4-5D6E-409C-BE32-E72D297353CC}">
              <c16:uniqueId val="{00000003-3B21-4462-8420-E9058E36D676}"/>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6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'Grow Older_Demog'!$B$153</c:f>
          <c:strCache>
            <c:ptCount val="1"/>
            <c:pt idx="0">
              <c:v>Where someone chooses to move into a care home, they will need to arrange to pay the difference between our set rate &amp; the cost of their chosen care home. They may need to move to another care home if they cannot pay the extra charge.</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'Grow Older_Demog'!$B$165</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Older_Demog'!$C$164:$M$164</c:f>
              <c:strCache>
                <c:ptCount val="11"/>
                <c:pt idx="0">
                  <c:v>Identify as disabled (Base: 263)</c:v>
                </c:pt>
                <c:pt idx="1">
                  <c:v>55+ (Base: 865)</c:v>
                </c:pt>
                <c:pt idx="2">
                  <c:v>Female (Base: 940)</c:v>
                </c:pt>
                <c:pt idx="3">
                  <c:v>LGBTQ+ (Base: 207)</c:v>
                </c:pt>
                <c:pt idx="4">
                  <c:v>Children in household (Base: 539)</c:v>
                </c:pt>
                <c:pt idx="5">
                  <c:v>All Respondents (Base: 2117)</c:v>
                </c:pt>
                <c:pt idx="6">
                  <c:v>Welsh speaker (Base: 227)</c:v>
                </c:pt>
                <c:pt idx="7">
                  <c:v>Southern Arc (Base: 653)</c:v>
                </c:pt>
                <c:pt idx="8">
                  <c:v>Male (Base: 979)</c:v>
                </c:pt>
                <c:pt idx="9">
                  <c:v>Ethnically Diverse (Base: 393)</c:v>
                </c:pt>
                <c:pt idx="10">
                  <c:v>Under 35 (Base: 373)</c:v>
                </c:pt>
              </c:strCache>
            </c:strRef>
          </c:cat>
          <c:val>
            <c:numRef>
              <c:f>'Grow Older_Demog'!$C$165:$M$165</c:f>
              <c:numCache>
                <c:formatCode>0.0</c:formatCode>
                <c:ptCount val="11"/>
                <c:pt idx="0">
                  <c:v>24.334600760456272</c:v>
                </c:pt>
                <c:pt idx="1">
                  <c:v>23.583815028901732</c:v>
                </c:pt>
                <c:pt idx="2">
                  <c:v>29.042553191489361</c:v>
                </c:pt>
                <c:pt idx="3">
                  <c:v>28.985507246376812</c:v>
                </c:pt>
                <c:pt idx="4">
                  <c:v>35.064935064935064</c:v>
                </c:pt>
                <c:pt idx="5">
                  <c:v>31.931979215871515</c:v>
                </c:pt>
                <c:pt idx="6">
                  <c:v>32.158590308370044</c:v>
                </c:pt>
                <c:pt idx="7">
                  <c:v>35.068912710566615</c:v>
                </c:pt>
                <c:pt idx="8">
                  <c:v>35.137895812053117</c:v>
                </c:pt>
                <c:pt idx="9">
                  <c:v>40.966921119592875</c:v>
                </c:pt>
                <c:pt idx="10">
                  <c:v>44.504021447721179</c:v>
                </c:pt>
              </c:numCache>
            </c:numRef>
          </c:val>
          <c:extLst>
            <c:ext xmlns:c16="http://schemas.microsoft.com/office/drawing/2014/chart" uri="{C3380CC4-5D6E-409C-BE32-E72D297353CC}">
              <c16:uniqueId val="{00000000-F034-4B75-93DF-80C4DF27FC5C}"/>
            </c:ext>
          </c:extLst>
        </c:ser>
        <c:ser>
          <c:idx val="1"/>
          <c:order val="1"/>
          <c:tx>
            <c:strRef>
              <c:f>'Grow Older_Demog'!$B$166</c:f>
              <c:strCache>
                <c:ptCount val="1"/>
                <c:pt idx="0">
                  <c:v>Tend to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Older_Demog'!$C$164:$M$164</c:f>
              <c:strCache>
                <c:ptCount val="11"/>
                <c:pt idx="0">
                  <c:v>Identify as disabled (Base: 263)</c:v>
                </c:pt>
                <c:pt idx="1">
                  <c:v>55+ (Base: 865)</c:v>
                </c:pt>
                <c:pt idx="2">
                  <c:v>Female (Base: 940)</c:v>
                </c:pt>
                <c:pt idx="3">
                  <c:v>LGBTQ+ (Base: 207)</c:v>
                </c:pt>
                <c:pt idx="4">
                  <c:v>Children in household (Base: 539)</c:v>
                </c:pt>
                <c:pt idx="5">
                  <c:v>All Respondents (Base: 2117)</c:v>
                </c:pt>
                <c:pt idx="6">
                  <c:v>Welsh speaker (Base: 227)</c:v>
                </c:pt>
                <c:pt idx="7">
                  <c:v>Southern Arc (Base: 653)</c:v>
                </c:pt>
                <c:pt idx="8">
                  <c:v>Male (Base: 979)</c:v>
                </c:pt>
                <c:pt idx="9">
                  <c:v>Ethnically Diverse (Base: 393)</c:v>
                </c:pt>
                <c:pt idx="10">
                  <c:v>Under 35 (Base: 373)</c:v>
                </c:pt>
              </c:strCache>
            </c:strRef>
          </c:cat>
          <c:val>
            <c:numRef>
              <c:f>'Grow Older_Demog'!$C$166:$M$166</c:f>
              <c:numCache>
                <c:formatCode>0.0</c:formatCode>
                <c:ptCount val="11"/>
                <c:pt idx="0">
                  <c:v>32.699619771863119</c:v>
                </c:pt>
                <c:pt idx="1">
                  <c:v>40</c:v>
                </c:pt>
                <c:pt idx="2">
                  <c:v>35.957446808510639</c:v>
                </c:pt>
                <c:pt idx="3">
                  <c:v>37.19806763285024</c:v>
                </c:pt>
                <c:pt idx="4">
                  <c:v>31.725417439703151</c:v>
                </c:pt>
                <c:pt idx="5">
                  <c:v>35.663675011809168</c:v>
                </c:pt>
                <c:pt idx="6">
                  <c:v>38.325991189427313</c:v>
                </c:pt>
                <c:pt idx="7">
                  <c:v>35.528330781010723</c:v>
                </c:pt>
                <c:pt idx="8">
                  <c:v>36.976506639427988</c:v>
                </c:pt>
                <c:pt idx="9">
                  <c:v>35.368956743002542</c:v>
                </c:pt>
                <c:pt idx="10">
                  <c:v>35.120643431635386</c:v>
                </c:pt>
              </c:numCache>
            </c:numRef>
          </c:val>
          <c:extLst>
            <c:ext xmlns:c16="http://schemas.microsoft.com/office/drawing/2014/chart" uri="{C3380CC4-5D6E-409C-BE32-E72D297353CC}">
              <c16:uniqueId val="{00000001-F034-4B75-93DF-80C4DF27FC5C}"/>
            </c:ext>
          </c:extLst>
        </c:ser>
        <c:ser>
          <c:idx val="2"/>
          <c:order val="2"/>
          <c:tx>
            <c:strRef>
              <c:f>'Grow Older_Demog'!$B$167</c:f>
              <c:strCache>
                <c:ptCount val="1"/>
                <c:pt idx="0">
                  <c:v>Tend to disagree</c:v>
                </c:pt>
              </c:strCache>
            </c:strRef>
          </c:tx>
          <c:spPr>
            <a:solidFill>
              <a:srgbClr val="FAC9A9"/>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Older_Demog'!$C$164:$M$164</c:f>
              <c:strCache>
                <c:ptCount val="11"/>
                <c:pt idx="0">
                  <c:v>Identify as disabled (Base: 263)</c:v>
                </c:pt>
                <c:pt idx="1">
                  <c:v>55+ (Base: 865)</c:v>
                </c:pt>
                <c:pt idx="2">
                  <c:v>Female (Base: 940)</c:v>
                </c:pt>
                <c:pt idx="3">
                  <c:v>LGBTQ+ (Base: 207)</c:v>
                </c:pt>
                <c:pt idx="4">
                  <c:v>Children in household (Base: 539)</c:v>
                </c:pt>
                <c:pt idx="5">
                  <c:v>All Respondents (Base: 2117)</c:v>
                </c:pt>
                <c:pt idx="6">
                  <c:v>Welsh speaker (Base: 227)</c:v>
                </c:pt>
                <c:pt idx="7">
                  <c:v>Southern Arc (Base: 653)</c:v>
                </c:pt>
                <c:pt idx="8">
                  <c:v>Male (Base: 979)</c:v>
                </c:pt>
                <c:pt idx="9">
                  <c:v>Ethnically Diverse (Base: 393)</c:v>
                </c:pt>
                <c:pt idx="10">
                  <c:v>Under 35 (Base: 373)</c:v>
                </c:pt>
              </c:strCache>
            </c:strRef>
          </c:cat>
          <c:val>
            <c:numRef>
              <c:f>'Grow Older_Demog'!$C$167:$M$167</c:f>
              <c:numCache>
                <c:formatCode>0.0</c:formatCode>
                <c:ptCount val="11"/>
                <c:pt idx="0">
                  <c:v>21.673003802281368</c:v>
                </c:pt>
                <c:pt idx="1">
                  <c:v>21.618497109826588</c:v>
                </c:pt>
                <c:pt idx="2">
                  <c:v>20.851063829787233</c:v>
                </c:pt>
                <c:pt idx="3">
                  <c:v>16.908212560386474</c:v>
                </c:pt>
                <c:pt idx="4">
                  <c:v>18.367346938775512</c:v>
                </c:pt>
                <c:pt idx="5">
                  <c:v>18.65847897968824</c:v>
                </c:pt>
                <c:pt idx="6">
                  <c:v>18.502202643171806</c:v>
                </c:pt>
                <c:pt idx="7">
                  <c:v>14.241960183767228</c:v>
                </c:pt>
                <c:pt idx="8">
                  <c:v>16.036772216547497</c:v>
                </c:pt>
                <c:pt idx="9">
                  <c:v>13.231552162849871</c:v>
                </c:pt>
                <c:pt idx="10">
                  <c:v>12.332439678284182</c:v>
                </c:pt>
              </c:numCache>
            </c:numRef>
          </c:val>
          <c:extLst>
            <c:ext xmlns:c16="http://schemas.microsoft.com/office/drawing/2014/chart" uri="{C3380CC4-5D6E-409C-BE32-E72D297353CC}">
              <c16:uniqueId val="{00000002-F034-4B75-93DF-80C4DF27FC5C}"/>
            </c:ext>
          </c:extLst>
        </c:ser>
        <c:ser>
          <c:idx val="3"/>
          <c:order val="3"/>
          <c:tx>
            <c:strRef>
              <c:f>'Grow Older_Demog'!$B$168</c:f>
              <c:strCache>
                <c:ptCount val="1"/>
                <c:pt idx="0">
                  <c:v>Strongly disagree</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Older_Demog'!$C$164:$M$164</c:f>
              <c:strCache>
                <c:ptCount val="11"/>
                <c:pt idx="0">
                  <c:v>Identify as disabled (Base: 263)</c:v>
                </c:pt>
                <c:pt idx="1">
                  <c:v>55+ (Base: 865)</c:v>
                </c:pt>
                <c:pt idx="2">
                  <c:v>Female (Base: 940)</c:v>
                </c:pt>
                <c:pt idx="3">
                  <c:v>LGBTQ+ (Base: 207)</c:v>
                </c:pt>
                <c:pt idx="4">
                  <c:v>Children in household (Base: 539)</c:v>
                </c:pt>
                <c:pt idx="5">
                  <c:v>All Respondents (Base: 2117)</c:v>
                </c:pt>
                <c:pt idx="6">
                  <c:v>Welsh speaker (Base: 227)</c:v>
                </c:pt>
                <c:pt idx="7">
                  <c:v>Southern Arc (Base: 653)</c:v>
                </c:pt>
                <c:pt idx="8">
                  <c:v>Male (Base: 979)</c:v>
                </c:pt>
                <c:pt idx="9">
                  <c:v>Ethnically Diverse (Base: 393)</c:v>
                </c:pt>
                <c:pt idx="10">
                  <c:v>Under 35 (Base: 373)</c:v>
                </c:pt>
              </c:strCache>
            </c:strRef>
          </c:cat>
          <c:val>
            <c:numRef>
              <c:f>'Grow Older_Demog'!$C$168:$M$168</c:f>
              <c:numCache>
                <c:formatCode>0.0</c:formatCode>
                <c:ptCount val="11"/>
                <c:pt idx="0">
                  <c:v>21.292775665399237</c:v>
                </c:pt>
                <c:pt idx="1">
                  <c:v>14.797687861271678</c:v>
                </c:pt>
                <c:pt idx="2">
                  <c:v>14.148936170212767</c:v>
                </c:pt>
                <c:pt idx="3">
                  <c:v>16.908212560386474</c:v>
                </c:pt>
                <c:pt idx="4">
                  <c:v>14.842300556586272</c:v>
                </c:pt>
                <c:pt idx="5">
                  <c:v>13.745866792631082</c:v>
                </c:pt>
                <c:pt idx="6">
                  <c:v>11.013215859030836</c:v>
                </c:pt>
                <c:pt idx="7">
                  <c:v>15.160796324655438</c:v>
                </c:pt>
                <c:pt idx="8">
                  <c:v>11.848825331971399</c:v>
                </c:pt>
                <c:pt idx="9">
                  <c:v>10.432569974554708</c:v>
                </c:pt>
                <c:pt idx="10">
                  <c:v>8.0428954423592494</c:v>
                </c:pt>
              </c:numCache>
            </c:numRef>
          </c:val>
          <c:extLst>
            <c:ext xmlns:c16="http://schemas.microsoft.com/office/drawing/2014/chart" uri="{C3380CC4-5D6E-409C-BE32-E72D297353CC}">
              <c16:uniqueId val="{00000003-F034-4B75-93DF-80C4DF27FC5C}"/>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6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strRef>
          <c:f>'Grow Older_Dep5th'!$B$108</c:f>
          <c:strCache>
            <c:ptCount val="1"/>
            <c:pt idx="0">
              <c:v>Where someone opts to move into a care home, they will need to arrange to pay the diff between our set rate &amp; the cost of their chosen home. They may need to move to another home if they cannot pay the extra charge. Cardiff Residents by Deprivation Fifth</c:v>
            </c:pt>
          </c:strCache>
        </c:strRef>
      </c:tx>
      <c:overlay val="0"/>
      <c:spPr>
        <a:noFill/>
        <a:ln>
          <a:noFill/>
        </a:ln>
        <a:effectLst/>
      </c:spPr>
      <c:txPr>
        <a:bodyPr rot="0" spcFirstLastPara="1" vertOverflow="ellipsis" vert="horz" wrap="square" anchor="ctr" anchorCtr="1"/>
        <a:lstStyle/>
        <a:p>
          <a:pPr>
            <a:defRPr sz="1200" b="1" i="0" u="none" strike="noStrike" kern="1200" spc="0" baseline="0">
              <a:solidFill>
                <a:schemeClr val="tx1"/>
              </a:solidFill>
              <a:latin typeface="+mn-lt"/>
              <a:ea typeface="+mn-ea"/>
              <a:cs typeface="+mn-cs"/>
            </a:defRPr>
          </a:pPr>
          <a:endParaRPr lang="en-US"/>
        </a:p>
      </c:txPr>
    </c:title>
    <c:autoTitleDeleted val="0"/>
    <c:plotArea>
      <c:layout/>
      <c:barChart>
        <c:barDir val="bar"/>
        <c:grouping val="percentStacked"/>
        <c:varyColors val="0"/>
        <c:ser>
          <c:idx val="0"/>
          <c:order val="0"/>
          <c:tx>
            <c:strRef>
              <c:f>'Grow Older_Dep5th'!$B$111</c:f>
              <c:strCache>
                <c:ptCount val="1"/>
                <c:pt idx="0">
                  <c:v>Strongly agree</c:v>
                </c:pt>
              </c:strCache>
            </c:strRef>
          </c:tx>
          <c:spPr>
            <a:solidFill>
              <a:srgbClr val="007881"/>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Older_Dep5th'!$I$110:$N$110</c:f>
              <c:strCache>
                <c:ptCount val="6"/>
                <c:pt idx="0">
                  <c:v>All Respondents (Base: 2117)</c:v>
                </c:pt>
                <c:pt idx="1">
                  <c:v>Least Deprived (Base: 401)</c:v>
                </c:pt>
                <c:pt idx="2">
                  <c:v>Next Least Deprived (Base: 358)</c:v>
                </c:pt>
                <c:pt idx="3">
                  <c:v>Middle (Base: 285)</c:v>
                </c:pt>
                <c:pt idx="4">
                  <c:v>Next Most Deprived (Base: 326)</c:v>
                </c:pt>
                <c:pt idx="5">
                  <c:v>Most Deprived (Base: 229)</c:v>
                </c:pt>
              </c:strCache>
            </c:strRef>
          </c:cat>
          <c:val>
            <c:numRef>
              <c:f>'Grow Older_Dep5th'!$I$111:$N$111</c:f>
              <c:numCache>
                <c:formatCode>0.0</c:formatCode>
                <c:ptCount val="6"/>
                <c:pt idx="0">
                  <c:v>31.931979215871515</c:v>
                </c:pt>
                <c:pt idx="1">
                  <c:v>28.678304239401498</c:v>
                </c:pt>
                <c:pt idx="2">
                  <c:v>33.519553072625698</c:v>
                </c:pt>
                <c:pt idx="3">
                  <c:v>28.771929824561404</c:v>
                </c:pt>
                <c:pt idx="4">
                  <c:v>40.490797546012267</c:v>
                </c:pt>
                <c:pt idx="5">
                  <c:v>34.497816593886469</c:v>
                </c:pt>
              </c:numCache>
            </c:numRef>
          </c:val>
          <c:extLst>
            <c:ext xmlns:c16="http://schemas.microsoft.com/office/drawing/2014/chart" uri="{C3380CC4-5D6E-409C-BE32-E72D297353CC}">
              <c16:uniqueId val="{00000000-24B9-4537-AEE8-2E016D62F5EB}"/>
            </c:ext>
          </c:extLst>
        </c:ser>
        <c:ser>
          <c:idx val="1"/>
          <c:order val="1"/>
          <c:tx>
            <c:strRef>
              <c:f>'Grow Older_Dep5th'!$B$112</c:f>
              <c:strCache>
                <c:ptCount val="1"/>
                <c:pt idx="0">
                  <c:v>Tend to agree</c:v>
                </c:pt>
              </c:strCache>
            </c:strRef>
          </c:tx>
          <c:spPr>
            <a:solidFill>
              <a:srgbClr val="27A096"/>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Older_Dep5th'!$I$110:$N$110</c:f>
              <c:strCache>
                <c:ptCount val="6"/>
                <c:pt idx="0">
                  <c:v>All Respondents (Base: 2117)</c:v>
                </c:pt>
                <c:pt idx="1">
                  <c:v>Least Deprived (Base: 401)</c:v>
                </c:pt>
                <c:pt idx="2">
                  <c:v>Next Least Deprived (Base: 358)</c:v>
                </c:pt>
                <c:pt idx="3">
                  <c:v>Middle (Base: 285)</c:v>
                </c:pt>
                <c:pt idx="4">
                  <c:v>Next Most Deprived (Base: 326)</c:v>
                </c:pt>
                <c:pt idx="5">
                  <c:v>Most Deprived (Base: 229)</c:v>
                </c:pt>
              </c:strCache>
            </c:strRef>
          </c:cat>
          <c:val>
            <c:numRef>
              <c:f>'Grow Older_Dep5th'!$I$112:$N$112</c:f>
              <c:numCache>
                <c:formatCode>0.0</c:formatCode>
                <c:ptCount val="6"/>
                <c:pt idx="0">
                  <c:v>35.663675011809168</c:v>
                </c:pt>
                <c:pt idx="1">
                  <c:v>39.900249376558605</c:v>
                </c:pt>
                <c:pt idx="2">
                  <c:v>34.63687150837989</c:v>
                </c:pt>
                <c:pt idx="3">
                  <c:v>36.491228070175438</c:v>
                </c:pt>
                <c:pt idx="4">
                  <c:v>31.288343558282211</c:v>
                </c:pt>
                <c:pt idx="5">
                  <c:v>37.554585152838428</c:v>
                </c:pt>
              </c:numCache>
            </c:numRef>
          </c:val>
          <c:extLst>
            <c:ext xmlns:c16="http://schemas.microsoft.com/office/drawing/2014/chart" uri="{C3380CC4-5D6E-409C-BE32-E72D297353CC}">
              <c16:uniqueId val="{00000001-24B9-4537-AEE8-2E016D62F5EB}"/>
            </c:ext>
          </c:extLst>
        </c:ser>
        <c:ser>
          <c:idx val="2"/>
          <c:order val="2"/>
          <c:tx>
            <c:strRef>
              <c:f>'Grow Older_Dep5th'!$B$113</c:f>
              <c:strCache>
                <c:ptCount val="1"/>
                <c:pt idx="0">
                  <c:v>Tend to disagree</c:v>
                </c:pt>
              </c:strCache>
            </c:strRef>
          </c:tx>
          <c:spPr>
            <a:solidFill>
              <a:srgbClr val="FAC9A9"/>
            </a:solidFill>
            <a:ln>
              <a:solidFill>
                <a:sysClr val="windowText" lastClr="000000"/>
              </a:solidFill>
            </a:ln>
            <a:effectLst/>
          </c:spPr>
          <c:invertIfNegative val="0"/>
          <c:dLbls>
            <c:spPr>
              <a:noFill/>
              <a:ln>
                <a:noFill/>
              </a:ln>
              <a:effectLst/>
            </c:spPr>
            <c:txPr>
              <a:bodyPr wrap="square" lIns="38100" tIns="19050" rIns="38100" bIns="19050" anchor="ctr">
                <a:spAutoFit/>
              </a:bodyPr>
              <a:lstStyle/>
              <a:p>
                <a:pPr>
                  <a:defRPr sz="1200">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Older_Dep5th'!$I$110:$N$110</c:f>
              <c:strCache>
                <c:ptCount val="6"/>
                <c:pt idx="0">
                  <c:v>All Respondents (Base: 2117)</c:v>
                </c:pt>
                <c:pt idx="1">
                  <c:v>Least Deprived (Base: 401)</c:v>
                </c:pt>
                <c:pt idx="2">
                  <c:v>Next Least Deprived (Base: 358)</c:v>
                </c:pt>
                <c:pt idx="3">
                  <c:v>Middle (Base: 285)</c:v>
                </c:pt>
                <c:pt idx="4">
                  <c:v>Next Most Deprived (Base: 326)</c:v>
                </c:pt>
                <c:pt idx="5">
                  <c:v>Most Deprived (Base: 229)</c:v>
                </c:pt>
              </c:strCache>
            </c:strRef>
          </c:cat>
          <c:val>
            <c:numRef>
              <c:f>'Grow Older_Dep5th'!$I$113:$N$113</c:f>
              <c:numCache>
                <c:formatCode>0.0</c:formatCode>
                <c:ptCount val="6"/>
                <c:pt idx="0">
                  <c:v>18.65847897968824</c:v>
                </c:pt>
                <c:pt idx="1">
                  <c:v>20.448877805486283</c:v>
                </c:pt>
                <c:pt idx="2">
                  <c:v>19.553072625698324</c:v>
                </c:pt>
                <c:pt idx="3">
                  <c:v>21.403508771929825</c:v>
                </c:pt>
                <c:pt idx="4">
                  <c:v>14.110429447852759</c:v>
                </c:pt>
                <c:pt idx="5">
                  <c:v>12.663755458515283</c:v>
                </c:pt>
              </c:numCache>
            </c:numRef>
          </c:val>
          <c:extLst>
            <c:ext xmlns:c16="http://schemas.microsoft.com/office/drawing/2014/chart" uri="{C3380CC4-5D6E-409C-BE32-E72D297353CC}">
              <c16:uniqueId val="{00000002-24B9-4537-AEE8-2E016D62F5EB}"/>
            </c:ext>
          </c:extLst>
        </c:ser>
        <c:ser>
          <c:idx val="3"/>
          <c:order val="3"/>
          <c:tx>
            <c:strRef>
              <c:f>'Grow Older_Dep5th'!$B$114</c:f>
              <c:strCache>
                <c:ptCount val="1"/>
                <c:pt idx="0">
                  <c:v>Strongly disagree</c:v>
                </c:pt>
              </c:strCache>
            </c:strRef>
          </c:tx>
          <c:spPr>
            <a:solidFill>
              <a:srgbClr val="ED6B2A"/>
            </a:solidFill>
            <a:ln>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'Grow Older_Dep5th'!$I$110:$N$110</c:f>
              <c:strCache>
                <c:ptCount val="6"/>
                <c:pt idx="0">
                  <c:v>All Respondents (Base: 2117)</c:v>
                </c:pt>
                <c:pt idx="1">
                  <c:v>Least Deprived (Base: 401)</c:v>
                </c:pt>
                <c:pt idx="2">
                  <c:v>Next Least Deprived (Base: 358)</c:v>
                </c:pt>
                <c:pt idx="3">
                  <c:v>Middle (Base: 285)</c:v>
                </c:pt>
                <c:pt idx="4">
                  <c:v>Next Most Deprived (Base: 326)</c:v>
                </c:pt>
                <c:pt idx="5">
                  <c:v>Most Deprived (Base: 229)</c:v>
                </c:pt>
              </c:strCache>
            </c:strRef>
          </c:cat>
          <c:val>
            <c:numRef>
              <c:f>'Grow Older_Dep5th'!$I$114:$N$114</c:f>
              <c:numCache>
                <c:formatCode>0.0</c:formatCode>
                <c:ptCount val="6"/>
                <c:pt idx="0">
                  <c:v>13.745866792631082</c:v>
                </c:pt>
                <c:pt idx="1">
                  <c:v>10.972568578553615</c:v>
                </c:pt>
                <c:pt idx="2">
                  <c:v>12.290502793296088</c:v>
                </c:pt>
                <c:pt idx="3">
                  <c:v>13.333333333333334</c:v>
                </c:pt>
                <c:pt idx="4">
                  <c:v>14.110429447852759</c:v>
                </c:pt>
                <c:pt idx="5">
                  <c:v>15.283842794759824</c:v>
                </c:pt>
              </c:numCache>
            </c:numRef>
          </c:val>
          <c:extLst>
            <c:ext xmlns:c16="http://schemas.microsoft.com/office/drawing/2014/chart" uri="{C3380CC4-5D6E-409C-BE32-E72D297353CC}">
              <c16:uniqueId val="{00000003-24B9-4537-AEE8-2E016D62F5EB}"/>
            </c:ext>
          </c:extLst>
        </c:ser>
        <c:dLbls>
          <c:showLegendKey val="0"/>
          <c:showVal val="0"/>
          <c:showCatName val="0"/>
          <c:showSerName val="0"/>
          <c:showPercent val="0"/>
          <c:showBubbleSize val="0"/>
        </c:dLbls>
        <c:gapWidth val="50"/>
        <c:overlap val="100"/>
        <c:axId val="1114093288"/>
        <c:axId val="1114094008"/>
      </c:barChart>
      <c:catAx>
        <c:axId val="111409328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crossAx val="1114094008"/>
        <c:crosses val="autoZero"/>
        <c:auto val="1"/>
        <c:lblAlgn val="ctr"/>
        <c:lblOffset val="100"/>
        <c:tickLblSkip val="1"/>
        <c:noMultiLvlLbl val="0"/>
      </c:catAx>
      <c:valAx>
        <c:axId val="11140940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409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legend>
    <c:plotVisOnly val="1"/>
    <c:dispBlanksAs val="gap"/>
    <c:showDLblsOverMax val="0"/>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5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5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5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5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5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5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5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5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5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5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6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6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6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6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6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5DFA42A4B47E94ABD68041E19A88EF6" ma:contentTypeVersion="9" ma:contentTypeDescription="Create a new document." ma:contentTypeScope="" ma:versionID="583e9765e87b49670ac827f4f1a4f6ba">
  <xsd:schema xmlns:xsd="http://www.w3.org/2001/XMLSchema" xmlns:xs="http://www.w3.org/2001/XMLSchema" xmlns:p="http://schemas.microsoft.com/office/2006/metadata/properties" xmlns:ns2="defc7dea-f82e-4b55-8084-30c0253fe88f" targetNamespace="http://schemas.microsoft.com/office/2006/metadata/properties" ma:root="true" ma:fieldsID="8e692377d7bea8b4b045a950af2e605d" ns2:_="">
    <xsd:import namespace="defc7dea-f82e-4b55-8084-30c0253fe88f"/>
    <xsd:element name="properties">
      <xsd:complexType>
        <xsd:sequence>
          <xsd:element name="documentManagement">
            <xsd:complexType>
              <xsd:all>
                <xsd:element ref="ns2:Report_x0020_type"/>
                <xsd:element ref="ns2:Year" minOccurs="0"/>
                <xsd:element ref="ns2:Ward" minOccurs="0"/>
                <xsd:element ref="ns2:Thema_x0020__x002f__x0020_Topic" minOccurs="0"/>
                <xsd:element ref="ns2:Neighbourhood_x0020_Partnership_x0020_Area" minOccurs="0"/>
                <xsd:element ref="ns2:Local_x0020_Authority_x0020_profile" minOccurs="0"/>
                <xsd:element ref="ns2:Map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efc7dea-f82e-4b55-8084-30c0253fe88f" elementFormDefault="qualified">
    <xsd:import namespace="http://schemas.microsoft.com/office/2006/documentManagement/types"/>
    <xsd:import namespace="http://schemas.microsoft.com/office/infopath/2007/PartnerControls"/>
    <xsd:element name="Report_x0020_type" ma:index="8" ma:displayName="Adroddiad / Report type" ma:description="Type of report" ma:format="Dropdown" ma:internalName="Report_x0020_type">
      <xsd:simpleType>
        <xsd:restriction base="dms:Choice">
          <xsd:enumeration value="Mynegai Amddifadedd Lluosog Cymru​​ / Welsh Index of Multiple Deprivation Profiles"/>
          <xsd:enumeration value="Proffiliau Cyfrifiad / Census Profiles"/>
          <xsd:enumeration value="Proffiliau Incwm Aelwydydd / Household Income Profiles"/>
          <xsd:enumeration value="Proffiliau Aelwydydd mewn Tlodi Incwm / Household Income Poverty Profiles"/>
          <xsd:enumeration value="Proffiliau Amcangyfrifon Poblogaeth / Population Estimate Profiles"/>
          <xsd:enumeration value="Adrannau Etholiadol / Electoral Divisions"/>
          <xsd:enumeration value="Adroddiadau Holi Caerdydd / Ask Cardiff Reports"/>
        </xsd:restriction>
      </xsd:simpleType>
    </xsd:element>
    <xsd:element name="Year" ma:index="9" nillable="true" ma:displayName="Blwyddyn / Year" ma:format="Dropdown" ma:internalName="Year">
      <xsd:simpleType>
        <xsd:restriction base="dms:Choice">
          <xsd:enumeration value="2010"/>
          <xsd:enumeration value="2011"/>
          <xsd:enumeration value="2012"/>
          <xsd:enumeration value="2013"/>
          <xsd:enumeration value="2014"/>
          <xsd:enumeration value="2015"/>
          <xsd:enumeration value="2016"/>
          <xsd:enumeration value="2017"/>
          <xsd:enumeration value="2018"/>
          <xsd:enumeration value="2019"/>
          <xsd:enumeration value="2020"/>
          <xsd:enumeration value="2021"/>
          <xsd:enumeration value="2022"/>
          <xsd:enumeration value="2023"/>
          <xsd:enumeration value="2024"/>
          <xsd:enumeration value="2025"/>
          <xsd:enumeration value="2026"/>
        </xsd:restriction>
      </xsd:simpleType>
    </xsd:element>
    <xsd:element name="Ward" ma:index="10" nillable="true" ma:displayName="Ardal / Ward" ma:internalName="Ward">
      <xsd:complexType>
        <xsd:complexContent>
          <xsd:extension base="dms:MultiChoice">
            <xsd:sequence>
              <xsd:element name="Value" maxOccurs="unbounded" minOccurs="0" nillable="true">
                <xsd:simpleType>
                  <xsd:restriction base="dms:Choice">
                    <xsd:enumeration value="Ledled y Ddinas / City wide"/>
                    <xsd:enumeration value="Adamsdown"/>
                    <xsd:enumeration value="Butetown"/>
                    <xsd:enumeration value="Caerau"/>
                    <xsd:enumeration value="Canton / Treganna"/>
                    <xsd:enumeration value="Cathays"/>
                    <xsd:enumeration value="Cyncoed / Cyncoed"/>
                    <xsd:enumeration value="Ely / Trelái"/>
                    <xsd:enumeration value="Fairwater / Tyllgoed"/>
                    <xsd:enumeration value="Gabalfa / Gabalfa"/>
                    <xsd:enumeration value="Grangetown"/>
                    <xsd:enumeration value="Heath / Y Mynydd Bychan"/>
                    <xsd:enumeration value="Lisvane and Thornhill / Llysfaen a Draenen Pen-y-graig"/>
                    <xsd:enumeration value="Llandaff Llandaf"/>
                    <xsd:enumeration value="Llandaff North / Ystum Taf"/>
                    <xsd:enumeration value="Llanishen / Llanisien"/>
                    <xsd:enumeration value="Llanrumney / Llanrhymni"/>
                    <xsd:enumeration value="Pentwyn"/>
                    <xsd:enumeration value="Pentyrch and St Fagans / Pentyrch a Sain Ffagan"/>
                    <xsd:enumeration value="Penylan / Pen-y-Lan"/>
                    <xsd:enumeration value="Plasnewydd"/>
                    <xsd:enumeration value="Pontprennau and Old St Mellons / Pontprennau a Phentref Llaneirwg"/>
                    <xsd:enumeration value="Radyr and Morganstown / Radur a Phentre-Poeth"/>
                    <xsd:enumeration value="Rhiwbina / Rhiwbeina"/>
                    <xsd:enumeration value="Riverside / Glan-yr-Afon"/>
                    <xsd:enumeration value="Rumney / Tredelerch"/>
                    <xsd:enumeration value="Splott / Sblot"/>
                    <xsd:enumeration value="Trowbridge"/>
                    <xsd:enumeration value="Whitchurch and Tongwynlais / Yr Eglwys Newydd a Thongwynlais"/>
                  </xsd:restriction>
                </xsd:simpleType>
              </xsd:element>
            </xsd:sequence>
          </xsd:extension>
        </xsd:complexContent>
      </xsd:complexType>
    </xsd:element>
    <xsd:element name="Thema_x0020__x002f__x0020_Topic" ma:index="11" nillable="true" ma:displayName="Thema / Topic" ma:format="Dropdown" ma:internalName="Thema_x0020__x002f__x0020_Topic">
      <xsd:simpleType>
        <xsd:restriction base="dms:Choice">
          <xsd:enumeration value="Datblygiad Cymunedol / Community Development"/>
          <xsd:enumeration value="Trosedd a Diogelwch Cymunedol / Crime and Community Safety"/>
          <xsd:enumeration value="Addysg a Dysgu / Education and Learning"/>
          <xsd:enumeration value="Cyflogaeth / Employment"/>
          <xsd:enumeration value="Gwasanaethau Cymdeithasol a Lles / Social services and wellbeing"/>
          <xsd:enumeration value="Tai / Housing"/>
          <xsd:enumeration value="Hybiau, Llyfrgelloedd a mannau cymunedol / Hubs, Libraries and Community Spaces"/>
          <xsd:enumeration value="Parciau, Hamdden a diwylliant / Parks, Leisure and Culture"/>
          <xsd:enumeration value="Traffig a Chludiant / Traffic and Transportation"/>
          <xsd:enumeration value="Gwastraff, Ailgylchu a'r Amgylchedd / Waste, Recycling and Environment"/>
          <xsd:enumeration value="Datblygiad Economaidd / Economic Development"/>
          <xsd:enumeration value="Cyllideb / Budget"/>
          <xsd:enumeration value="Poblogaeth / Population"/>
          <xsd:enumeration value="Cyfathrebu / Communications"/>
          <xsd:enumeration value="Preswylwyr / Residents"/>
        </xsd:restriction>
      </xsd:simpleType>
    </xsd:element>
    <xsd:element name="Neighbourhood_x0020_Partnership_x0020_Area" ma:index="12" nillable="true" ma:displayName="Neighbourhood Partnership Area" ma:internalName="Neighbourhood_x0020_Partnership_x0020_Area">
      <xsd:complexType>
        <xsd:complexContent>
          <xsd:extension base="dms:MultiChoice">
            <xsd:sequence>
              <xsd:element name="Value" maxOccurs="unbounded" minOccurs="0" nillable="true">
                <xsd:simpleType>
                  <xsd:restriction base="dms:Choice">
                    <xsd:enumeration value="Dwyrain Caerdydd / Cardiff East"/>
                    <xsd:enumeration value="Gogledd Caerdydd / Cardiff North"/>
                    <xsd:enumeration value="De Dwyrain Caerdydd /Cardiff South East"/>
                    <xsd:enumeration value="De Orllewin Caerdydd / Cardiff South West"/>
                    <xsd:enumeration value="Gorllewin Caerdydd / Cardiff West"/>
                    <xsd:enumeration value="Dinas a De Chaerdydd / City and Cardiff South"/>
                    <xsd:enumeration value="Rhanbarth Ehangach / Wider Region"/>
                  </xsd:restriction>
                </xsd:simpleType>
              </xsd:element>
            </xsd:sequence>
          </xsd:extension>
        </xsd:complexContent>
      </xsd:complexType>
    </xsd:element>
    <xsd:element name="Local_x0020_Authority_x0020_profile" ma:index="13" nillable="true" ma:displayName="Local Authority profile" ma:default="0" ma:description="LA or Regional profiles" ma:internalName="Local_x0020_Authority_x0020_profile">
      <xsd:simpleType>
        <xsd:restriction base="dms:Boolean"/>
      </xsd:simpleType>
    </xsd:element>
    <xsd:element name="Maps" ma:index="14" nillable="true" ma:displayName="Maps" ma:default="0" ma:description="Map" ma:internalName="Maps">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properties xmlns:p="http://schemas.microsoft.com/office/2006/metadata/properties" xmlns:xsi="http://www.w3.org/2001/XMLSchema-instance" xmlns:pc="http://schemas.microsoft.com/office/infopath/2007/PartnerControls">
  <documentManagement>
    <Year xmlns="defc7dea-f82e-4b55-8084-30c0253fe88f">2025</Year>
    <Ward xmlns="defc7dea-f82e-4b55-8084-30c0253fe88f">
      <Value>Ledled y Ddinas / City wide</Value>
    </Ward>
    <Neighbourhood_x0020_Partnership_x0020_Area xmlns="defc7dea-f82e-4b55-8084-30c0253fe88f"/>
    <Report_x0020_type xmlns="defc7dea-f82e-4b55-8084-30c0253fe88f">Adroddiadau Holi Caerdydd / Ask Cardiff Reports</Report_x0020_type>
    <Thema_x0020__x002f__x0020_Topic xmlns="defc7dea-f82e-4b55-8084-30c0253fe88f">Cyllideb / Budget</Thema_x0020__x002f__x0020_Topic>
    <Local_x0020_Authority_x0020_profile xmlns="defc7dea-f82e-4b55-8084-30c0253fe88f">false</Local_x0020_Authority_x0020_profile>
    <Maps xmlns="defc7dea-f82e-4b55-8084-30c0253fe88f">false</Maps>
  </documentManagement>
</p:properties>
</file>

<file path=customXml/itemProps1.xml><?xml version="1.0" encoding="utf-8"?>
<ds:datastoreItem xmlns:ds="http://schemas.openxmlformats.org/officeDocument/2006/customXml" ds:itemID="{4AD5191C-ED23-4292-918D-4E0E5A716A42}"/>
</file>

<file path=customXml/itemProps2.xml><?xml version="1.0" encoding="utf-8"?>
<ds:datastoreItem xmlns:ds="http://schemas.openxmlformats.org/officeDocument/2006/customXml" ds:itemID="{B3B3804E-8804-479B-A789-E4C24755F542}">
  <ds:schemaRefs>
    <ds:schemaRef ds:uri="http://schemas.microsoft.com/sharepoint/v3/contenttype/forms"/>
  </ds:schemaRefs>
</ds:datastoreItem>
</file>

<file path=customXml/itemProps3.xml><?xml version="1.0" encoding="utf-8"?>
<ds:datastoreItem xmlns:ds="http://schemas.openxmlformats.org/officeDocument/2006/customXml" ds:itemID="{D23674C7-1859-4800-BDB0-E2FDD9D24D39}">
  <ds:schemaRefs>
    <ds:schemaRef ds:uri="http://schemas.openxmlformats.org/officeDocument/2006/bibliography"/>
  </ds:schemaRefs>
</ds:datastoreItem>
</file>

<file path=customXml/itemProps4.xml><?xml version="1.0" encoding="utf-8"?>
<ds:datastoreItem xmlns:ds="http://schemas.openxmlformats.org/officeDocument/2006/customXml" ds:itemID="{77D06BF9-2355-43B4-8086-AF055C53C4DF}">
  <ds:schemaRefs>
    <ds:schemaRef ds:uri="60b04f2a-87b0-41af-beb0-7cb65dea910a"/>
    <ds:schemaRef ds:uri="http://schemas.microsoft.com/sharepoint/v3"/>
    <ds:schemaRef ds:uri="http://purl.org/dc/terms/"/>
    <ds:schemaRef ds:uri="http://schemas.microsoft.com/office/2006/documentManagement/types"/>
    <ds:schemaRef ds:uri="http://schemas.microsoft.com/office/infopath/2007/PartnerControls"/>
    <ds:schemaRef ds:uri="http://schemas.openxmlformats.org/package/2006/metadata/core-properties"/>
    <ds:schemaRef ds:uri="f5668348-4fd4-40a5-ad0d-a237750d2c72"/>
    <ds:schemaRef ds:uri="http://purl.org/dc/elements/1.1/"/>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187</Pages>
  <Words>38438</Words>
  <Characters>219097</Characters>
  <Application>Microsoft Office Word</Application>
  <DocSecurity>2</DocSecurity>
  <Lines>1825</Lines>
  <Paragraphs>514</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257021</CharactersWithSpaces>
  <SharedDoc>false</SharedDoc>
  <HLinks>
    <vt:vector size="606" baseType="variant">
      <vt:variant>
        <vt:i4>5373990</vt:i4>
      </vt:variant>
      <vt:variant>
        <vt:i4>453</vt:i4>
      </vt:variant>
      <vt:variant>
        <vt:i4>0</vt:i4>
      </vt:variant>
      <vt:variant>
        <vt:i4>5</vt:i4>
      </vt:variant>
      <vt:variant>
        <vt:lpwstr>mailto:consultation@cardiff.gov.uk</vt:lpwstr>
      </vt:variant>
      <vt:variant>
        <vt:lpwstr/>
      </vt:variant>
      <vt:variant>
        <vt:i4>262167</vt:i4>
      </vt:variant>
      <vt:variant>
        <vt:i4>450</vt:i4>
      </vt:variant>
      <vt:variant>
        <vt:i4>0</vt:i4>
      </vt:variant>
      <vt:variant>
        <vt:i4>5</vt:i4>
      </vt:variant>
      <vt:variant>
        <vt:lpwstr/>
      </vt:variant>
      <vt:variant>
        <vt:lpwstr>Page8</vt:lpwstr>
      </vt:variant>
      <vt:variant>
        <vt:i4>262167</vt:i4>
      </vt:variant>
      <vt:variant>
        <vt:i4>447</vt:i4>
      </vt:variant>
      <vt:variant>
        <vt:i4>0</vt:i4>
      </vt:variant>
      <vt:variant>
        <vt:i4>5</vt:i4>
      </vt:variant>
      <vt:variant>
        <vt:lpwstr/>
      </vt:variant>
      <vt:variant>
        <vt:lpwstr>Page6</vt:lpwstr>
      </vt:variant>
      <vt:variant>
        <vt:i4>262167</vt:i4>
      </vt:variant>
      <vt:variant>
        <vt:i4>444</vt:i4>
      </vt:variant>
      <vt:variant>
        <vt:i4>0</vt:i4>
      </vt:variant>
      <vt:variant>
        <vt:i4>5</vt:i4>
      </vt:variant>
      <vt:variant>
        <vt:lpwstr/>
      </vt:variant>
      <vt:variant>
        <vt:lpwstr>Page7</vt:lpwstr>
      </vt:variant>
      <vt:variant>
        <vt:i4>3604513</vt:i4>
      </vt:variant>
      <vt:variant>
        <vt:i4>441</vt:i4>
      </vt:variant>
      <vt:variant>
        <vt:i4>0</vt:i4>
      </vt:variant>
      <vt:variant>
        <vt:i4>5</vt:i4>
      </vt:variant>
      <vt:variant>
        <vt:lpwstr/>
      </vt:variant>
      <vt:variant>
        <vt:lpwstr>Page63</vt:lpwstr>
      </vt:variant>
      <vt:variant>
        <vt:i4>3473441</vt:i4>
      </vt:variant>
      <vt:variant>
        <vt:i4>438</vt:i4>
      </vt:variant>
      <vt:variant>
        <vt:i4>0</vt:i4>
      </vt:variant>
      <vt:variant>
        <vt:i4>5</vt:i4>
      </vt:variant>
      <vt:variant>
        <vt:lpwstr/>
      </vt:variant>
      <vt:variant>
        <vt:lpwstr>Page61</vt:lpwstr>
      </vt:variant>
      <vt:variant>
        <vt:i4>3604514</vt:i4>
      </vt:variant>
      <vt:variant>
        <vt:i4>435</vt:i4>
      </vt:variant>
      <vt:variant>
        <vt:i4>0</vt:i4>
      </vt:variant>
      <vt:variant>
        <vt:i4>5</vt:i4>
      </vt:variant>
      <vt:variant>
        <vt:lpwstr/>
      </vt:variant>
      <vt:variant>
        <vt:lpwstr>Page53</vt:lpwstr>
      </vt:variant>
      <vt:variant>
        <vt:i4>3407906</vt:i4>
      </vt:variant>
      <vt:variant>
        <vt:i4>432</vt:i4>
      </vt:variant>
      <vt:variant>
        <vt:i4>0</vt:i4>
      </vt:variant>
      <vt:variant>
        <vt:i4>5</vt:i4>
      </vt:variant>
      <vt:variant>
        <vt:lpwstr/>
      </vt:variant>
      <vt:variant>
        <vt:lpwstr>Page50</vt:lpwstr>
      </vt:variant>
      <vt:variant>
        <vt:i4>3604515</vt:i4>
      </vt:variant>
      <vt:variant>
        <vt:i4>429</vt:i4>
      </vt:variant>
      <vt:variant>
        <vt:i4>0</vt:i4>
      </vt:variant>
      <vt:variant>
        <vt:i4>5</vt:i4>
      </vt:variant>
      <vt:variant>
        <vt:lpwstr/>
      </vt:variant>
      <vt:variant>
        <vt:lpwstr>Page43</vt:lpwstr>
      </vt:variant>
      <vt:variant>
        <vt:i4>3473443</vt:i4>
      </vt:variant>
      <vt:variant>
        <vt:i4>426</vt:i4>
      </vt:variant>
      <vt:variant>
        <vt:i4>0</vt:i4>
      </vt:variant>
      <vt:variant>
        <vt:i4>5</vt:i4>
      </vt:variant>
      <vt:variant>
        <vt:lpwstr/>
      </vt:variant>
      <vt:variant>
        <vt:lpwstr>Page41</vt:lpwstr>
      </vt:variant>
      <vt:variant>
        <vt:i4>3932196</vt:i4>
      </vt:variant>
      <vt:variant>
        <vt:i4>423</vt:i4>
      </vt:variant>
      <vt:variant>
        <vt:i4>0</vt:i4>
      </vt:variant>
      <vt:variant>
        <vt:i4>5</vt:i4>
      </vt:variant>
      <vt:variant>
        <vt:lpwstr/>
      </vt:variant>
      <vt:variant>
        <vt:lpwstr>Page38</vt:lpwstr>
      </vt:variant>
      <vt:variant>
        <vt:i4>3342372</vt:i4>
      </vt:variant>
      <vt:variant>
        <vt:i4>420</vt:i4>
      </vt:variant>
      <vt:variant>
        <vt:i4>0</vt:i4>
      </vt:variant>
      <vt:variant>
        <vt:i4>5</vt:i4>
      </vt:variant>
      <vt:variant>
        <vt:lpwstr/>
      </vt:variant>
      <vt:variant>
        <vt:lpwstr>Page37</vt:lpwstr>
      </vt:variant>
      <vt:variant>
        <vt:i4>3145764</vt:i4>
      </vt:variant>
      <vt:variant>
        <vt:i4>417</vt:i4>
      </vt:variant>
      <vt:variant>
        <vt:i4>0</vt:i4>
      </vt:variant>
      <vt:variant>
        <vt:i4>5</vt:i4>
      </vt:variant>
      <vt:variant>
        <vt:lpwstr/>
      </vt:variant>
      <vt:variant>
        <vt:lpwstr>Page34</vt:lpwstr>
      </vt:variant>
      <vt:variant>
        <vt:i4>3604516</vt:i4>
      </vt:variant>
      <vt:variant>
        <vt:i4>414</vt:i4>
      </vt:variant>
      <vt:variant>
        <vt:i4>0</vt:i4>
      </vt:variant>
      <vt:variant>
        <vt:i4>5</vt:i4>
      </vt:variant>
      <vt:variant>
        <vt:lpwstr/>
      </vt:variant>
      <vt:variant>
        <vt:lpwstr>Page33</vt:lpwstr>
      </vt:variant>
      <vt:variant>
        <vt:i4>3407908</vt:i4>
      </vt:variant>
      <vt:variant>
        <vt:i4>411</vt:i4>
      </vt:variant>
      <vt:variant>
        <vt:i4>0</vt:i4>
      </vt:variant>
      <vt:variant>
        <vt:i4>5</vt:i4>
      </vt:variant>
      <vt:variant>
        <vt:lpwstr/>
      </vt:variant>
      <vt:variant>
        <vt:lpwstr>Page30</vt:lpwstr>
      </vt:variant>
      <vt:variant>
        <vt:i4>3997733</vt:i4>
      </vt:variant>
      <vt:variant>
        <vt:i4>408</vt:i4>
      </vt:variant>
      <vt:variant>
        <vt:i4>0</vt:i4>
      </vt:variant>
      <vt:variant>
        <vt:i4>5</vt:i4>
      </vt:variant>
      <vt:variant>
        <vt:lpwstr/>
      </vt:variant>
      <vt:variant>
        <vt:lpwstr>Page29</vt:lpwstr>
      </vt:variant>
      <vt:variant>
        <vt:i4>3211301</vt:i4>
      </vt:variant>
      <vt:variant>
        <vt:i4>405</vt:i4>
      </vt:variant>
      <vt:variant>
        <vt:i4>0</vt:i4>
      </vt:variant>
      <vt:variant>
        <vt:i4>5</vt:i4>
      </vt:variant>
      <vt:variant>
        <vt:lpwstr/>
      </vt:variant>
      <vt:variant>
        <vt:lpwstr>Page25</vt:lpwstr>
      </vt:variant>
      <vt:variant>
        <vt:i4>3538981</vt:i4>
      </vt:variant>
      <vt:variant>
        <vt:i4>402</vt:i4>
      </vt:variant>
      <vt:variant>
        <vt:i4>0</vt:i4>
      </vt:variant>
      <vt:variant>
        <vt:i4>5</vt:i4>
      </vt:variant>
      <vt:variant>
        <vt:lpwstr/>
      </vt:variant>
      <vt:variant>
        <vt:lpwstr>Page22</vt:lpwstr>
      </vt:variant>
      <vt:variant>
        <vt:i4>3473445</vt:i4>
      </vt:variant>
      <vt:variant>
        <vt:i4>399</vt:i4>
      </vt:variant>
      <vt:variant>
        <vt:i4>0</vt:i4>
      </vt:variant>
      <vt:variant>
        <vt:i4>5</vt:i4>
      </vt:variant>
      <vt:variant>
        <vt:lpwstr/>
      </vt:variant>
      <vt:variant>
        <vt:lpwstr>Page21</vt:lpwstr>
      </vt:variant>
      <vt:variant>
        <vt:i4>3932198</vt:i4>
      </vt:variant>
      <vt:variant>
        <vt:i4>396</vt:i4>
      </vt:variant>
      <vt:variant>
        <vt:i4>0</vt:i4>
      </vt:variant>
      <vt:variant>
        <vt:i4>5</vt:i4>
      </vt:variant>
      <vt:variant>
        <vt:lpwstr/>
      </vt:variant>
      <vt:variant>
        <vt:lpwstr>Page18</vt:lpwstr>
      </vt:variant>
      <vt:variant>
        <vt:i4>3145766</vt:i4>
      </vt:variant>
      <vt:variant>
        <vt:i4>393</vt:i4>
      </vt:variant>
      <vt:variant>
        <vt:i4>0</vt:i4>
      </vt:variant>
      <vt:variant>
        <vt:i4>5</vt:i4>
      </vt:variant>
      <vt:variant>
        <vt:lpwstr/>
      </vt:variant>
      <vt:variant>
        <vt:lpwstr>Page14</vt:lpwstr>
      </vt:variant>
      <vt:variant>
        <vt:i4>3473446</vt:i4>
      </vt:variant>
      <vt:variant>
        <vt:i4>390</vt:i4>
      </vt:variant>
      <vt:variant>
        <vt:i4>0</vt:i4>
      </vt:variant>
      <vt:variant>
        <vt:i4>5</vt:i4>
      </vt:variant>
      <vt:variant>
        <vt:lpwstr/>
      </vt:variant>
      <vt:variant>
        <vt:lpwstr>Page11</vt:lpwstr>
      </vt:variant>
      <vt:variant>
        <vt:i4>4063357</vt:i4>
      </vt:variant>
      <vt:variant>
        <vt:i4>387</vt:i4>
      </vt:variant>
      <vt:variant>
        <vt:i4>0</vt:i4>
      </vt:variant>
      <vt:variant>
        <vt:i4>5</vt:i4>
      </vt:variant>
      <vt:variant>
        <vt:lpwstr/>
      </vt:variant>
      <vt:variant>
        <vt:lpwstr>_Do_You_Have_1</vt:lpwstr>
      </vt:variant>
      <vt:variant>
        <vt:i4>983074</vt:i4>
      </vt:variant>
      <vt:variant>
        <vt:i4>384</vt:i4>
      </vt:variant>
      <vt:variant>
        <vt:i4>0</vt:i4>
      </vt:variant>
      <vt:variant>
        <vt:i4>5</vt:i4>
      </vt:variant>
      <vt:variant>
        <vt:lpwstr/>
      </vt:variant>
      <vt:variant>
        <vt:lpwstr>_Do_You_Have</vt:lpwstr>
      </vt:variant>
      <vt:variant>
        <vt:i4>5439604</vt:i4>
      </vt:variant>
      <vt:variant>
        <vt:i4>381</vt:i4>
      </vt:variant>
      <vt:variant>
        <vt:i4>0</vt:i4>
      </vt:variant>
      <vt:variant>
        <vt:i4>5</vt:i4>
      </vt:variant>
      <vt:variant>
        <vt:lpwstr/>
      </vt:variant>
      <vt:variant>
        <vt:lpwstr>_Agreement_with_the</vt:lpwstr>
      </vt:variant>
      <vt:variant>
        <vt:i4>327691</vt:i4>
      </vt:variant>
      <vt:variant>
        <vt:i4>378</vt:i4>
      </vt:variant>
      <vt:variant>
        <vt:i4>0</vt:i4>
      </vt:variant>
      <vt:variant>
        <vt:i4>5</vt:i4>
      </vt:variant>
      <vt:variant>
        <vt:lpwstr/>
      </vt:variant>
      <vt:variant>
        <vt:lpwstr>_Why_Do_You_7</vt:lpwstr>
      </vt:variant>
      <vt:variant>
        <vt:i4>327691</vt:i4>
      </vt:variant>
      <vt:variant>
        <vt:i4>375</vt:i4>
      </vt:variant>
      <vt:variant>
        <vt:i4>0</vt:i4>
      </vt:variant>
      <vt:variant>
        <vt:i4>5</vt:i4>
      </vt:variant>
      <vt:variant>
        <vt:lpwstr/>
      </vt:variant>
      <vt:variant>
        <vt:lpwstr>_Why_Do_You_6</vt:lpwstr>
      </vt:variant>
      <vt:variant>
        <vt:i4>327691</vt:i4>
      </vt:variant>
      <vt:variant>
        <vt:i4>372</vt:i4>
      </vt:variant>
      <vt:variant>
        <vt:i4>0</vt:i4>
      </vt:variant>
      <vt:variant>
        <vt:i4>5</vt:i4>
      </vt:variant>
      <vt:variant>
        <vt:lpwstr/>
      </vt:variant>
      <vt:variant>
        <vt:lpwstr>_Why_Do_You_5</vt:lpwstr>
      </vt:variant>
      <vt:variant>
        <vt:i4>327691</vt:i4>
      </vt:variant>
      <vt:variant>
        <vt:i4>369</vt:i4>
      </vt:variant>
      <vt:variant>
        <vt:i4>0</vt:i4>
      </vt:variant>
      <vt:variant>
        <vt:i4>5</vt:i4>
      </vt:variant>
      <vt:variant>
        <vt:lpwstr/>
      </vt:variant>
      <vt:variant>
        <vt:lpwstr>_Why_Do_You_4</vt:lpwstr>
      </vt:variant>
      <vt:variant>
        <vt:i4>327691</vt:i4>
      </vt:variant>
      <vt:variant>
        <vt:i4>366</vt:i4>
      </vt:variant>
      <vt:variant>
        <vt:i4>0</vt:i4>
      </vt:variant>
      <vt:variant>
        <vt:i4>5</vt:i4>
      </vt:variant>
      <vt:variant>
        <vt:lpwstr/>
      </vt:variant>
      <vt:variant>
        <vt:lpwstr>_Why_Do_You_3</vt:lpwstr>
      </vt:variant>
      <vt:variant>
        <vt:i4>6815833</vt:i4>
      </vt:variant>
      <vt:variant>
        <vt:i4>363</vt:i4>
      </vt:variant>
      <vt:variant>
        <vt:i4>0</vt:i4>
      </vt:variant>
      <vt:variant>
        <vt:i4>5</vt:i4>
      </vt:variant>
      <vt:variant>
        <vt:lpwstr/>
      </vt:variant>
      <vt:variant>
        <vt:lpwstr>_Are_There_Any</vt:lpwstr>
      </vt:variant>
      <vt:variant>
        <vt:i4>327691</vt:i4>
      </vt:variant>
      <vt:variant>
        <vt:i4>360</vt:i4>
      </vt:variant>
      <vt:variant>
        <vt:i4>0</vt:i4>
      </vt:variant>
      <vt:variant>
        <vt:i4>5</vt:i4>
      </vt:variant>
      <vt:variant>
        <vt:lpwstr/>
      </vt:variant>
      <vt:variant>
        <vt:lpwstr>_Why_Do_You_2</vt:lpwstr>
      </vt:variant>
      <vt:variant>
        <vt:i4>327691</vt:i4>
      </vt:variant>
      <vt:variant>
        <vt:i4>357</vt:i4>
      </vt:variant>
      <vt:variant>
        <vt:i4>0</vt:i4>
      </vt:variant>
      <vt:variant>
        <vt:i4>5</vt:i4>
      </vt:variant>
      <vt:variant>
        <vt:lpwstr/>
      </vt:variant>
      <vt:variant>
        <vt:lpwstr>_Why_Do_You_1</vt:lpwstr>
      </vt:variant>
      <vt:variant>
        <vt:i4>5898366</vt:i4>
      </vt:variant>
      <vt:variant>
        <vt:i4>354</vt:i4>
      </vt:variant>
      <vt:variant>
        <vt:i4>0</vt:i4>
      </vt:variant>
      <vt:variant>
        <vt:i4>5</vt:i4>
      </vt:variant>
      <vt:variant>
        <vt:lpwstr/>
      </vt:variant>
      <vt:variant>
        <vt:lpwstr>_Why_Do_You</vt:lpwstr>
      </vt:variant>
      <vt:variant>
        <vt:i4>6226020</vt:i4>
      </vt:variant>
      <vt:variant>
        <vt:i4>351</vt:i4>
      </vt:variant>
      <vt:variant>
        <vt:i4>0</vt:i4>
      </vt:variant>
      <vt:variant>
        <vt:i4>5</vt:i4>
      </vt:variant>
      <vt:variant>
        <vt:lpwstr/>
      </vt:variant>
      <vt:variant>
        <vt:lpwstr>_Additional_Feedback_to</vt:lpwstr>
      </vt:variant>
      <vt:variant>
        <vt:i4>1572948</vt:i4>
      </vt:variant>
      <vt:variant>
        <vt:i4>348</vt:i4>
      </vt:variant>
      <vt:variant>
        <vt:i4>0</vt:i4>
      </vt:variant>
      <vt:variant>
        <vt:i4>5</vt:i4>
      </vt:variant>
      <vt:variant>
        <vt:lpwstr>http://www.cardiff.gov.uk/budget</vt:lpwstr>
      </vt:variant>
      <vt:variant>
        <vt:lpwstr/>
      </vt:variant>
      <vt:variant>
        <vt:i4>3080214</vt:i4>
      </vt:variant>
      <vt:variant>
        <vt:i4>345</vt:i4>
      </vt:variant>
      <vt:variant>
        <vt:i4>0</vt:i4>
      </vt:variant>
      <vt:variant>
        <vt:i4>5</vt:i4>
      </vt:variant>
      <vt:variant>
        <vt:lpwstr/>
      </vt:variant>
      <vt:variant>
        <vt:lpwstr>_Promotion_of_the</vt:lpwstr>
      </vt:variant>
      <vt:variant>
        <vt:i4>1835065</vt:i4>
      </vt:variant>
      <vt:variant>
        <vt:i4>338</vt:i4>
      </vt:variant>
      <vt:variant>
        <vt:i4>0</vt:i4>
      </vt:variant>
      <vt:variant>
        <vt:i4>5</vt:i4>
      </vt:variant>
      <vt:variant>
        <vt:lpwstr/>
      </vt:variant>
      <vt:variant>
        <vt:lpwstr>_Toc190194170</vt:lpwstr>
      </vt:variant>
      <vt:variant>
        <vt:i4>1900601</vt:i4>
      </vt:variant>
      <vt:variant>
        <vt:i4>332</vt:i4>
      </vt:variant>
      <vt:variant>
        <vt:i4>0</vt:i4>
      </vt:variant>
      <vt:variant>
        <vt:i4>5</vt:i4>
      </vt:variant>
      <vt:variant>
        <vt:lpwstr/>
      </vt:variant>
      <vt:variant>
        <vt:lpwstr>_Toc190194169</vt:lpwstr>
      </vt:variant>
      <vt:variant>
        <vt:i4>1900601</vt:i4>
      </vt:variant>
      <vt:variant>
        <vt:i4>326</vt:i4>
      </vt:variant>
      <vt:variant>
        <vt:i4>0</vt:i4>
      </vt:variant>
      <vt:variant>
        <vt:i4>5</vt:i4>
      </vt:variant>
      <vt:variant>
        <vt:lpwstr/>
      </vt:variant>
      <vt:variant>
        <vt:lpwstr>_Toc190194168</vt:lpwstr>
      </vt:variant>
      <vt:variant>
        <vt:i4>1900601</vt:i4>
      </vt:variant>
      <vt:variant>
        <vt:i4>320</vt:i4>
      </vt:variant>
      <vt:variant>
        <vt:i4>0</vt:i4>
      </vt:variant>
      <vt:variant>
        <vt:i4>5</vt:i4>
      </vt:variant>
      <vt:variant>
        <vt:lpwstr/>
      </vt:variant>
      <vt:variant>
        <vt:lpwstr>_Toc190194167</vt:lpwstr>
      </vt:variant>
      <vt:variant>
        <vt:i4>1900601</vt:i4>
      </vt:variant>
      <vt:variant>
        <vt:i4>314</vt:i4>
      </vt:variant>
      <vt:variant>
        <vt:i4>0</vt:i4>
      </vt:variant>
      <vt:variant>
        <vt:i4>5</vt:i4>
      </vt:variant>
      <vt:variant>
        <vt:lpwstr/>
      </vt:variant>
      <vt:variant>
        <vt:lpwstr>_Toc190194166</vt:lpwstr>
      </vt:variant>
      <vt:variant>
        <vt:i4>1900601</vt:i4>
      </vt:variant>
      <vt:variant>
        <vt:i4>308</vt:i4>
      </vt:variant>
      <vt:variant>
        <vt:i4>0</vt:i4>
      </vt:variant>
      <vt:variant>
        <vt:i4>5</vt:i4>
      </vt:variant>
      <vt:variant>
        <vt:lpwstr/>
      </vt:variant>
      <vt:variant>
        <vt:lpwstr>_Toc190194165</vt:lpwstr>
      </vt:variant>
      <vt:variant>
        <vt:i4>1900601</vt:i4>
      </vt:variant>
      <vt:variant>
        <vt:i4>302</vt:i4>
      </vt:variant>
      <vt:variant>
        <vt:i4>0</vt:i4>
      </vt:variant>
      <vt:variant>
        <vt:i4>5</vt:i4>
      </vt:variant>
      <vt:variant>
        <vt:lpwstr/>
      </vt:variant>
      <vt:variant>
        <vt:lpwstr>_Toc190194164</vt:lpwstr>
      </vt:variant>
      <vt:variant>
        <vt:i4>1900601</vt:i4>
      </vt:variant>
      <vt:variant>
        <vt:i4>296</vt:i4>
      </vt:variant>
      <vt:variant>
        <vt:i4>0</vt:i4>
      </vt:variant>
      <vt:variant>
        <vt:i4>5</vt:i4>
      </vt:variant>
      <vt:variant>
        <vt:lpwstr/>
      </vt:variant>
      <vt:variant>
        <vt:lpwstr>_Toc190194163</vt:lpwstr>
      </vt:variant>
      <vt:variant>
        <vt:i4>1900601</vt:i4>
      </vt:variant>
      <vt:variant>
        <vt:i4>290</vt:i4>
      </vt:variant>
      <vt:variant>
        <vt:i4>0</vt:i4>
      </vt:variant>
      <vt:variant>
        <vt:i4>5</vt:i4>
      </vt:variant>
      <vt:variant>
        <vt:lpwstr/>
      </vt:variant>
      <vt:variant>
        <vt:lpwstr>_Toc190194162</vt:lpwstr>
      </vt:variant>
      <vt:variant>
        <vt:i4>1900601</vt:i4>
      </vt:variant>
      <vt:variant>
        <vt:i4>284</vt:i4>
      </vt:variant>
      <vt:variant>
        <vt:i4>0</vt:i4>
      </vt:variant>
      <vt:variant>
        <vt:i4>5</vt:i4>
      </vt:variant>
      <vt:variant>
        <vt:lpwstr/>
      </vt:variant>
      <vt:variant>
        <vt:lpwstr>_Toc190194161</vt:lpwstr>
      </vt:variant>
      <vt:variant>
        <vt:i4>1900601</vt:i4>
      </vt:variant>
      <vt:variant>
        <vt:i4>278</vt:i4>
      </vt:variant>
      <vt:variant>
        <vt:i4>0</vt:i4>
      </vt:variant>
      <vt:variant>
        <vt:i4>5</vt:i4>
      </vt:variant>
      <vt:variant>
        <vt:lpwstr/>
      </vt:variant>
      <vt:variant>
        <vt:lpwstr>_Toc190194160</vt:lpwstr>
      </vt:variant>
      <vt:variant>
        <vt:i4>1966137</vt:i4>
      </vt:variant>
      <vt:variant>
        <vt:i4>272</vt:i4>
      </vt:variant>
      <vt:variant>
        <vt:i4>0</vt:i4>
      </vt:variant>
      <vt:variant>
        <vt:i4>5</vt:i4>
      </vt:variant>
      <vt:variant>
        <vt:lpwstr/>
      </vt:variant>
      <vt:variant>
        <vt:lpwstr>_Toc190194159</vt:lpwstr>
      </vt:variant>
      <vt:variant>
        <vt:i4>1966137</vt:i4>
      </vt:variant>
      <vt:variant>
        <vt:i4>266</vt:i4>
      </vt:variant>
      <vt:variant>
        <vt:i4>0</vt:i4>
      </vt:variant>
      <vt:variant>
        <vt:i4>5</vt:i4>
      </vt:variant>
      <vt:variant>
        <vt:lpwstr/>
      </vt:variant>
      <vt:variant>
        <vt:lpwstr>_Toc190194158</vt:lpwstr>
      </vt:variant>
      <vt:variant>
        <vt:i4>1966137</vt:i4>
      </vt:variant>
      <vt:variant>
        <vt:i4>260</vt:i4>
      </vt:variant>
      <vt:variant>
        <vt:i4>0</vt:i4>
      </vt:variant>
      <vt:variant>
        <vt:i4>5</vt:i4>
      </vt:variant>
      <vt:variant>
        <vt:lpwstr/>
      </vt:variant>
      <vt:variant>
        <vt:lpwstr>_Toc190194157</vt:lpwstr>
      </vt:variant>
      <vt:variant>
        <vt:i4>1966137</vt:i4>
      </vt:variant>
      <vt:variant>
        <vt:i4>254</vt:i4>
      </vt:variant>
      <vt:variant>
        <vt:i4>0</vt:i4>
      </vt:variant>
      <vt:variant>
        <vt:i4>5</vt:i4>
      </vt:variant>
      <vt:variant>
        <vt:lpwstr/>
      </vt:variant>
      <vt:variant>
        <vt:lpwstr>_Toc190194156</vt:lpwstr>
      </vt:variant>
      <vt:variant>
        <vt:i4>1966137</vt:i4>
      </vt:variant>
      <vt:variant>
        <vt:i4>248</vt:i4>
      </vt:variant>
      <vt:variant>
        <vt:i4>0</vt:i4>
      </vt:variant>
      <vt:variant>
        <vt:i4>5</vt:i4>
      </vt:variant>
      <vt:variant>
        <vt:lpwstr/>
      </vt:variant>
      <vt:variant>
        <vt:lpwstr>_Toc190194155</vt:lpwstr>
      </vt:variant>
      <vt:variant>
        <vt:i4>1966137</vt:i4>
      </vt:variant>
      <vt:variant>
        <vt:i4>242</vt:i4>
      </vt:variant>
      <vt:variant>
        <vt:i4>0</vt:i4>
      </vt:variant>
      <vt:variant>
        <vt:i4>5</vt:i4>
      </vt:variant>
      <vt:variant>
        <vt:lpwstr/>
      </vt:variant>
      <vt:variant>
        <vt:lpwstr>_Toc190194154</vt:lpwstr>
      </vt:variant>
      <vt:variant>
        <vt:i4>1966137</vt:i4>
      </vt:variant>
      <vt:variant>
        <vt:i4>236</vt:i4>
      </vt:variant>
      <vt:variant>
        <vt:i4>0</vt:i4>
      </vt:variant>
      <vt:variant>
        <vt:i4>5</vt:i4>
      </vt:variant>
      <vt:variant>
        <vt:lpwstr/>
      </vt:variant>
      <vt:variant>
        <vt:lpwstr>_Toc190194153</vt:lpwstr>
      </vt:variant>
      <vt:variant>
        <vt:i4>1966137</vt:i4>
      </vt:variant>
      <vt:variant>
        <vt:i4>230</vt:i4>
      </vt:variant>
      <vt:variant>
        <vt:i4>0</vt:i4>
      </vt:variant>
      <vt:variant>
        <vt:i4>5</vt:i4>
      </vt:variant>
      <vt:variant>
        <vt:lpwstr/>
      </vt:variant>
      <vt:variant>
        <vt:lpwstr>_Toc190194152</vt:lpwstr>
      </vt:variant>
      <vt:variant>
        <vt:i4>1966137</vt:i4>
      </vt:variant>
      <vt:variant>
        <vt:i4>224</vt:i4>
      </vt:variant>
      <vt:variant>
        <vt:i4>0</vt:i4>
      </vt:variant>
      <vt:variant>
        <vt:i4>5</vt:i4>
      </vt:variant>
      <vt:variant>
        <vt:lpwstr/>
      </vt:variant>
      <vt:variant>
        <vt:lpwstr>_Toc190194151</vt:lpwstr>
      </vt:variant>
      <vt:variant>
        <vt:i4>1966137</vt:i4>
      </vt:variant>
      <vt:variant>
        <vt:i4>218</vt:i4>
      </vt:variant>
      <vt:variant>
        <vt:i4>0</vt:i4>
      </vt:variant>
      <vt:variant>
        <vt:i4>5</vt:i4>
      </vt:variant>
      <vt:variant>
        <vt:lpwstr/>
      </vt:variant>
      <vt:variant>
        <vt:lpwstr>_Toc190194150</vt:lpwstr>
      </vt:variant>
      <vt:variant>
        <vt:i4>2031673</vt:i4>
      </vt:variant>
      <vt:variant>
        <vt:i4>212</vt:i4>
      </vt:variant>
      <vt:variant>
        <vt:i4>0</vt:i4>
      </vt:variant>
      <vt:variant>
        <vt:i4>5</vt:i4>
      </vt:variant>
      <vt:variant>
        <vt:lpwstr/>
      </vt:variant>
      <vt:variant>
        <vt:lpwstr>_Toc190194149</vt:lpwstr>
      </vt:variant>
      <vt:variant>
        <vt:i4>2031673</vt:i4>
      </vt:variant>
      <vt:variant>
        <vt:i4>206</vt:i4>
      </vt:variant>
      <vt:variant>
        <vt:i4>0</vt:i4>
      </vt:variant>
      <vt:variant>
        <vt:i4>5</vt:i4>
      </vt:variant>
      <vt:variant>
        <vt:lpwstr/>
      </vt:variant>
      <vt:variant>
        <vt:lpwstr>_Toc190194148</vt:lpwstr>
      </vt:variant>
      <vt:variant>
        <vt:i4>2031673</vt:i4>
      </vt:variant>
      <vt:variant>
        <vt:i4>200</vt:i4>
      </vt:variant>
      <vt:variant>
        <vt:i4>0</vt:i4>
      </vt:variant>
      <vt:variant>
        <vt:i4>5</vt:i4>
      </vt:variant>
      <vt:variant>
        <vt:lpwstr/>
      </vt:variant>
      <vt:variant>
        <vt:lpwstr>_Toc190194147</vt:lpwstr>
      </vt:variant>
      <vt:variant>
        <vt:i4>2031673</vt:i4>
      </vt:variant>
      <vt:variant>
        <vt:i4>194</vt:i4>
      </vt:variant>
      <vt:variant>
        <vt:i4>0</vt:i4>
      </vt:variant>
      <vt:variant>
        <vt:i4>5</vt:i4>
      </vt:variant>
      <vt:variant>
        <vt:lpwstr/>
      </vt:variant>
      <vt:variant>
        <vt:lpwstr>_Toc190194146</vt:lpwstr>
      </vt:variant>
      <vt:variant>
        <vt:i4>2031673</vt:i4>
      </vt:variant>
      <vt:variant>
        <vt:i4>188</vt:i4>
      </vt:variant>
      <vt:variant>
        <vt:i4>0</vt:i4>
      </vt:variant>
      <vt:variant>
        <vt:i4>5</vt:i4>
      </vt:variant>
      <vt:variant>
        <vt:lpwstr/>
      </vt:variant>
      <vt:variant>
        <vt:lpwstr>_Toc190194145</vt:lpwstr>
      </vt:variant>
      <vt:variant>
        <vt:i4>2031673</vt:i4>
      </vt:variant>
      <vt:variant>
        <vt:i4>182</vt:i4>
      </vt:variant>
      <vt:variant>
        <vt:i4>0</vt:i4>
      </vt:variant>
      <vt:variant>
        <vt:i4>5</vt:i4>
      </vt:variant>
      <vt:variant>
        <vt:lpwstr/>
      </vt:variant>
      <vt:variant>
        <vt:lpwstr>_Toc190194144</vt:lpwstr>
      </vt:variant>
      <vt:variant>
        <vt:i4>2031673</vt:i4>
      </vt:variant>
      <vt:variant>
        <vt:i4>176</vt:i4>
      </vt:variant>
      <vt:variant>
        <vt:i4>0</vt:i4>
      </vt:variant>
      <vt:variant>
        <vt:i4>5</vt:i4>
      </vt:variant>
      <vt:variant>
        <vt:lpwstr/>
      </vt:variant>
      <vt:variant>
        <vt:lpwstr>_Toc190194143</vt:lpwstr>
      </vt:variant>
      <vt:variant>
        <vt:i4>2031673</vt:i4>
      </vt:variant>
      <vt:variant>
        <vt:i4>170</vt:i4>
      </vt:variant>
      <vt:variant>
        <vt:i4>0</vt:i4>
      </vt:variant>
      <vt:variant>
        <vt:i4>5</vt:i4>
      </vt:variant>
      <vt:variant>
        <vt:lpwstr/>
      </vt:variant>
      <vt:variant>
        <vt:lpwstr>_Toc190194142</vt:lpwstr>
      </vt:variant>
      <vt:variant>
        <vt:i4>2031673</vt:i4>
      </vt:variant>
      <vt:variant>
        <vt:i4>164</vt:i4>
      </vt:variant>
      <vt:variant>
        <vt:i4>0</vt:i4>
      </vt:variant>
      <vt:variant>
        <vt:i4>5</vt:i4>
      </vt:variant>
      <vt:variant>
        <vt:lpwstr/>
      </vt:variant>
      <vt:variant>
        <vt:lpwstr>_Toc190194141</vt:lpwstr>
      </vt:variant>
      <vt:variant>
        <vt:i4>2031673</vt:i4>
      </vt:variant>
      <vt:variant>
        <vt:i4>158</vt:i4>
      </vt:variant>
      <vt:variant>
        <vt:i4>0</vt:i4>
      </vt:variant>
      <vt:variant>
        <vt:i4>5</vt:i4>
      </vt:variant>
      <vt:variant>
        <vt:lpwstr/>
      </vt:variant>
      <vt:variant>
        <vt:lpwstr>_Toc190194140</vt:lpwstr>
      </vt:variant>
      <vt:variant>
        <vt:i4>1572921</vt:i4>
      </vt:variant>
      <vt:variant>
        <vt:i4>152</vt:i4>
      </vt:variant>
      <vt:variant>
        <vt:i4>0</vt:i4>
      </vt:variant>
      <vt:variant>
        <vt:i4>5</vt:i4>
      </vt:variant>
      <vt:variant>
        <vt:lpwstr/>
      </vt:variant>
      <vt:variant>
        <vt:lpwstr>_Toc190194139</vt:lpwstr>
      </vt:variant>
      <vt:variant>
        <vt:i4>1572921</vt:i4>
      </vt:variant>
      <vt:variant>
        <vt:i4>146</vt:i4>
      </vt:variant>
      <vt:variant>
        <vt:i4>0</vt:i4>
      </vt:variant>
      <vt:variant>
        <vt:i4>5</vt:i4>
      </vt:variant>
      <vt:variant>
        <vt:lpwstr/>
      </vt:variant>
      <vt:variant>
        <vt:lpwstr>_Toc190194138</vt:lpwstr>
      </vt:variant>
      <vt:variant>
        <vt:i4>1572921</vt:i4>
      </vt:variant>
      <vt:variant>
        <vt:i4>140</vt:i4>
      </vt:variant>
      <vt:variant>
        <vt:i4>0</vt:i4>
      </vt:variant>
      <vt:variant>
        <vt:i4>5</vt:i4>
      </vt:variant>
      <vt:variant>
        <vt:lpwstr/>
      </vt:variant>
      <vt:variant>
        <vt:lpwstr>_Toc190194137</vt:lpwstr>
      </vt:variant>
      <vt:variant>
        <vt:i4>1572921</vt:i4>
      </vt:variant>
      <vt:variant>
        <vt:i4>134</vt:i4>
      </vt:variant>
      <vt:variant>
        <vt:i4>0</vt:i4>
      </vt:variant>
      <vt:variant>
        <vt:i4>5</vt:i4>
      </vt:variant>
      <vt:variant>
        <vt:lpwstr/>
      </vt:variant>
      <vt:variant>
        <vt:lpwstr>_Toc190194136</vt:lpwstr>
      </vt:variant>
      <vt:variant>
        <vt:i4>1572921</vt:i4>
      </vt:variant>
      <vt:variant>
        <vt:i4>128</vt:i4>
      </vt:variant>
      <vt:variant>
        <vt:i4>0</vt:i4>
      </vt:variant>
      <vt:variant>
        <vt:i4>5</vt:i4>
      </vt:variant>
      <vt:variant>
        <vt:lpwstr/>
      </vt:variant>
      <vt:variant>
        <vt:lpwstr>_Toc190194135</vt:lpwstr>
      </vt:variant>
      <vt:variant>
        <vt:i4>1572921</vt:i4>
      </vt:variant>
      <vt:variant>
        <vt:i4>122</vt:i4>
      </vt:variant>
      <vt:variant>
        <vt:i4>0</vt:i4>
      </vt:variant>
      <vt:variant>
        <vt:i4>5</vt:i4>
      </vt:variant>
      <vt:variant>
        <vt:lpwstr/>
      </vt:variant>
      <vt:variant>
        <vt:lpwstr>_Toc190194134</vt:lpwstr>
      </vt:variant>
      <vt:variant>
        <vt:i4>1572921</vt:i4>
      </vt:variant>
      <vt:variant>
        <vt:i4>116</vt:i4>
      </vt:variant>
      <vt:variant>
        <vt:i4>0</vt:i4>
      </vt:variant>
      <vt:variant>
        <vt:i4>5</vt:i4>
      </vt:variant>
      <vt:variant>
        <vt:lpwstr/>
      </vt:variant>
      <vt:variant>
        <vt:lpwstr>_Toc190194133</vt:lpwstr>
      </vt:variant>
      <vt:variant>
        <vt:i4>1572921</vt:i4>
      </vt:variant>
      <vt:variant>
        <vt:i4>110</vt:i4>
      </vt:variant>
      <vt:variant>
        <vt:i4>0</vt:i4>
      </vt:variant>
      <vt:variant>
        <vt:i4>5</vt:i4>
      </vt:variant>
      <vt:variant>
        <vt:lpwstr/>
      </vt:variant>
      <vt:variant>
        <vt:lpwstr>_Toc190194132</vt:lpwstr>
      </vt:variant>
      <vt:variant>
        <vt:i4>1572921</vt:i4>
      </vt:variant>
      <vt:variant>
        <vt:i4>104</vt:i4>
      </vt:variant>
      <vt:variant>
        <vt:i4>0</vt:i4>
      </vt:variant>
      <vt:variant>
        <vt:i4>5</vt:i4>
      </vt:variant>
      <vt:variant>
        <vt:lpwstr/>
      </vt:variant>
      <vt:variant>
        <vt:lpwstr>_Toc190194131</vt:lpwstr>
      </vt:variant>
      <vt:variant>
        <vt:i4>1572921</vt:i4>
      </vt:variant>
      <vt:variant>
        <vt:i4>98</vt:i4>
      </vt:variant>
      <vt:variant>
        <vt:i4>0</vt:i4>
      </vt:variant>
      <vt:variant>
        <vt:i4>5</vt:i4>
      </vt:variant>
      <vt:variant>
        <vt:lpwstr/>
      </vt:variant>
      <vt:variant>
        <vt:lpwstr>_Toc190194130</vt:lpwstr>
      </vt:variant>
      <vt:variant>
        <vt:i4>1638457</vt:i4>
      </vt:variant>
      <vt:variant>
        <vt:i4>92</vt:i4>
      </vt:variant>
      <vt:variant>
        <vt:i4>0</vt:i4>
      </vt:variant>
      <vt:variant>
        <vt:i4>5</vt:i4>
      </vt:variant>
      <vt:variant>
        <vt:lpwstr/>
      </vt:variant>
      <vt:variant>
        <vt:lpwstr>_Toc190194129</vt:lpwstr>
      </vt:variant>
      <vt:variant>
        <vt:i4>1638457</vt:i4>
      </vt:variant>
      <vt:variant>
        <vt:i4>86</vt:i4>
      </vt:variant>
      <vt:variant>
        <vt:i4>0</vt:i4>
      </vt:variant>
      <vt:variant>
        <vt:i4>5</vt:i4>
      </vt:variant>
      <vt:variant>
        <vt:lpwstr/>
      </vt:variant>
      <vt:variant>
        <vt:lpwstr>_Toc190194128</vt:lpwstr>
      </vt:variant>
      <vt:variant>
        <vt:i4>1638457</vt:i4>
      </vt:variant>
      <vt:variant>
        <vt:i4>80</vt:i4>
      </vt:variant>
      <vt:variant>
        <vt:i4>0</vt:i4>
      </vt:variant>
      <vt:variant>
        <vt:i4>5</vt:i4>
      </vt:variant>
      <vt:variant>
        <vt:lpwstr/>
      </vt:variant>
      <vt:variant>
        <vt:lpwstr>_Toc190194127</vt:lpwstr>
      </vt:variant>
      <vt:variant>
        <vt:i4>1638457</vt:i4>
      </vt:variant>
      <vt:variant>
        <vt:i4>74</vt:i4>
      </vt:variant>
      <vt:variant>
        <vt:i4>0</vt:i4>
      </vt:variant>
      <vt:variant>
        <vt:i4>5</vt:i4>
      </vt:variant>
      <vt:variant>
        <vt:lpwstr/>
      </vt:variant>
      <vt:variant>
        <vt:lpwstr>_Toc190194126</vt:lpwstr>
      </vt:variant>
      <vt:variant>
        <vt:i4>1638457</vt:i4>
      </vt:variant>
      <vt:variant>
        <vt:i4>68</vt:i4>
      </vt:variant>
      <vt:variant>
        <vt:i4>0</vt:i4>
      </vt:variant>
      <vt:variant>
        <vt:i4>5</vt:i4>
      </vt:variant>
      <vt:variant>
        <vt:lpwstr/>
      </vt:variant>
      <vt:variant>
        <vt:lpwstr>_Toc190194125</vt:lpwstr>
      </vt:variant>
      <vt:variant>
        <vt:i4>1638457</vt:i4>
      </vt:variant>
      <vt:variant>
        <vt:i4>62</vt:i4>
      </vt:variant>
      <vt:variant>
        <vt:i4>0</vt:i4>
      </vt:variant>
      <vt:variant>
        <vt:i4>5</vt:i4>
      </vt:variant>
      <vt:variant>
        <vt:lpwstr/>
      </vt:variant>
      <vt:variant>
        <vt:lpwstr>_Toc190194124</vt:lpwstr>
      </vt:variant>
      <vt:variant>
        <vt:i4>1638457</vt:i4>
      </vt:variant>
      <vt:variant>
        <vt:i4>56</vt:i4>
      </vt:variant>
      <vt:variant>
        <vt:i4>0</vt:i4>
      </vt:variant>
      <vt:variant>
        <vt:i4>5</vt:i4>
      </vt:variant>
      <vt:variant>
        <vt:lpwstr/>
      </vt:variant>
      <vt:variant>
        <vt:lpwstr>_Toc190194123</vt:lpwstr>
      </vt:variant>
      <vt:variant>
        <vt:i4>1638457</vt:i4>
      </vt:variant>
      <vt:variant>
        <vt:i4>50</vt:i4>
      </vt:variant>
      <vt:variant>
        <vt:i4>0</vt:i4>
      </vt:variant>
      <vt:variant>
        <vt:i4>5</vt:i4>
      </vt:variant>
      <vt:variant>
        <vt:lpwstr/>
      </vt:variant>
      <vt:variant>
        <vt:lpwstr>_Toc190194122</vt:lpwstr>
      </vt:variant>
      <vt:variant>
        <vt:i4>1638457</vt:i4>
      </vt:variant>
      <vt:variant>
        <vt:i4>44</vt:i4>
      </vt:variant>
      <vt:variant>
        <vt:i4>0</vt:i4>
      </vt:variant>
      <vt:variant>
        <vt:i4>5</vt:i4>
      </vt:variant>
      <vt:variant>
        <vt:lpwstr/>
      </vt:variant>
      <vt:variant>
        <vt:lpwstr>_Toc190194121</vt:lpwstr>
      </vt:variant>
      <vt:variant>
        <vt:i4>1638457</vt:i4>
      </vt:variant>
      <vt:variant>
        <vt:i4>38</vt:i4>
      </vt:variant>
      <vt:variant>
        <vt:i4>0</vt:i4>
      </vt:variant>
      <vt:variant>
        <vt:i4>5</vt:i4>
      </vt:variant>
      <vt:variant>
        <vt:lpwstr/>
      </vt:variant>
      <vt:variant>
        <vt:lpwstr>_Toc190194120</vt:lpwstr>
      </vt:variant>
      <vt:variant>
        <vt:i4>1703993</vt:i4>
      </vt:variant>
      <vt:variant>
        <vt:i4>32</vt:i4>
      </vt:variant>
      <vt:variant>
        <vt:i4>0</vt:i4>
      </vt:variant>
      <vt:variant>
        <vt:i4>5</vt:i4>
      </vt:variant>
      <vt:variant>
        <vt:lpwstr/>
      </vt:variant>
      <vt:variant>
        <vt:lpwstr>_Toc190194119</vt:lpwstr>
      </vt:variant>
      <vt:variant>
        <vt:i4>1703993</vt:i4>
      </vt:variant>
      <vt:variant>
        <vt:i4>26</vt:i4>
      </vt:variant>
      <vt:variant>
        <vt:i4>0</vt:i4>
      </vt:variant>
      <vt:variant>
        <vt:i4>5</vt:i4>
      </vt:variant>
      <vt:variant>
        <vt:lpwstr/>
      </vt:variant>
      <vt:variant>
        <vt:lpwstr>_Toc190194118</vt:lpwstr>
      </vt:variant>
      <vt:variant>
        <vt:i4>1703993</vt:i4>
      </vt:variant>
      <vt:variant>
        <vt:i4>20</vt:i4>
      </vt:variant>
      <vt:variant>
        <vt:i4>0</vt:i4>
      </vt:variant>
      <vt:variant>
        <vt:i4>5</vt:i4>
      </vt:variant>
      <vt:variant>
        <vt:lpwstr/>
      </vt:variant>
      <vt:variant>
        <vt:lpwstr>_Toc190194117</vt:lpwstr>
      </vt:variant>
      <vt:variant>
        <vt:i4>1703993</vt:i4>
      </vt:variant>
      <vt:variant>
        <vt:i4>14</vt:i4>
      </vt:variant>
      <vt:variant>
        <vt:i4>0</vt:i4>
      </vt:variant>
      <vt:variant>
        <vt:i4>5</vt:i4>
      </vt:variant>
      <vt:variant>
        <vt:lpwstr/>
      </vt:variant>
      <vt:variant>
        <vt:lpwstr>_Toc190194116</vt:lpwstr>
      </vt:variant>
      <vt:variant>
        <vt:i4>1703993</vt:i4>
      </vt:variant>
      <vt:variant>
        <vt:i4>8</vt:i4>
      </vt:variant>
      <vt:variant>
        <vt:i4>0</vt:i4>
      </vt:variant>
      <vt:variant>
        <vt:i4>5</vt:i4>
      </vt:variant>
      <vt:variant>
        <vt:lpwstr/>
      </vt:variant>
      <vt:variant>
        <vt:lpwstr>_Toc190194115</vt:lpwstr>
      </vt:variant>
      <vt:variant>
        <vt:i4>1703993</vt:i4>
      </vt:variant>
      <vt:variant>
        <vt:i4>2</vt:i4>
      </vt:variant>
      <vt:variant>
        <vt:i4>0</vt:i4>
      </vt:variant>
      <vt:variant>
        <vt:i4>5</vt:i4>
      </vt:variant>
      <vt:variant>
        <vt:lpwstr/>
      </vt:variant>
      <vt:variant>
        <vt:lpwstr>_Toc190194114</vt:lpwstr>
      </vt:variant>
      <vt:variant>
        <vt:i4>983072</vt:i4>
      </vt:variant>
      <vt:variant>
        <vt:i4>0</vt:i4>
      </vt:variant>
      <vt:variant>
        <vt:i4>0</vt:i4>
      </vt:variant>
      <vt:variant>
        <vt:i4>5</vt:i4>
      </vt:variant>
      <vt:variant>
        <vt:lpwstr/>
      </vt:variant>
      <vt:variant>
        <vt:lpwstr>_Southern_Arc_Map</vt:lpwstr>
      </vt:variant>
      <vt:variant>
        <vt:i4>544931932</vt:i4>
      </vt:variant>
      <vt:variant>
        <vt:i4>15</vt:i4>
      </vt:variant>
      <vt:variant>
        <vt:i4>0</vt:i4>
      </vt:variant>
      <vt:variant>
        <vt:i4>5</vt:i4>
      </vt:variant>
      <vt:variant>
        <vt:lpwstr/>
      </vt:variant>
      <vt:variant>
        <vt:lpwstr>_Young_People’s_Survey:_5</vt:lpwstr>
      </vt:variant>
      <vt:variant>
        <vt:i4>544931932</vt:i4>
      </vt:variant>
      <vt:variant>
        <vt:i4>12</vt:i4>
      </vt:variant>
      <vt:variant>
        <vt:i4>0</vt:i4>
      </vt:variant>
      <vt:variant>
        <vt:i4>5</vt:i4>
      </vt:variant>
      <vt:variant>
        <vt:lpwstr/>
      </vt:variant>
      <vt:variant>
        <vt:lpwstr>_Young_People’s_Survey:_4</vt:lpwstr>
      </vt:variant>
      <vt:variant>
        <vt:i4>544931932</vt:i4>
      </vt:variant>
      <vt:variant>
        <vt:i4>9</vt:i4>
      </vt:variant>
      <vt:variant>
        <vt:i4>0</vt:i4>
      </vt:variant>
      <vt:variant>
        <vt:i4>5</vt:i4>
      </vt:variant>
      <vt:variant>
        <vt:lpwstr/>
      </vt:variant>
      <vt:variant>
        <vt:lpwstr>_Young_People’s_Survey:_3</vt:lpwstr>
      </vt:variant>
      <vt:variant>
        <vt:i4>544931932</vt:i4>
      </vt:variant>
      <vt:variant>
        <vt:i4>6</vt:i4>
      </vt:variant>
      <vt:variant>
        <vt:i4>0</vt:i4>
      </vt:variant>
      <vt:variant>
        <vt:i4>5</vt:i4>
      </vt:variant>
      <vt:variant>
        <vt:lpwstr/>
      </vt:variant>
      <vt:variant>
        <vt:lpwstr>_Young_People’s_Survey:_2</vt:lpwstr>
      </vt:variant>
      <vt:variant>
        <vt:i4>544931932</vt:i4>
      </vt:variant>
      <vt:variant>
        <vt:i4>3</vt:i4>
      </vt:variant>
      <vt:variant>
        <vt:i4>0</vt:i4>
      </vt:variant>
      <vt:variant>
        <vt:i4>5</vt:i4>
      </vt:variant>
      <vt:variant>
        <vt:lpwstr/>
      </vt:variant>
      <vt:variant>
        <vt:lpwstr>_Young_People’s_Survey:_1</vt:lpwstr>
      </vt:variant>
      <vt:variant>
        <vt:i4>539230310</vt:i4>
      </vt:variant>
      <vt:variant>
        <vt:i4>0</vt:i4>
      </vt:variant>
      <vt:variant>
        <vt:i4>0</vt:i4>
      </vt:variant>
      <vt:variant>
        <vt:i4>5</vt:i4>
      </vt:variant>
      <vt:variant>
        <vt:lpwstr/>
      </vt:variant>
      <vt:variant>
        <vt:lpwstr>_Young_People’s_Survey:</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Budget Consultation 2025 to 2026 Report</dc:title>
  <dc:subject/>
  <dc:creator>Owens, Claire</dc:creator>
  <cp:keywords/>
  <dc:description/>
  <cp:lastModifiedBy>Haines, Rhys</cp:lastModifiedBy>
  <cp:revision>2</cp:revision>
  <dcterms:created xsi:type="dcterms:W3CDTF">2025-02-18T17:13:00Z</dcterms:created>
  <dcterms:modified xsi:type="dcterms:W3CDTF">2025-02-18T17:13:00Z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0x01010065DFA42A4B47E94ABD68041E19A88EF6</vt:lpwstr>
  </property>
  <property fmtid="{D5CDD505-2E9C-101B-9397-08002B2CF9AE}" pid="3" name="e7df9880cbb54a779f20d4cc725a0f70">
    <vt:lpwstr/>
  </property>
  <property fmtid="{D5CDD505-2E9C-101B-9397-08002B2CF9AE}" pid="4" name="MediaServiceImageTags">
    <vt:lpwstr/>
  </property>
  <property fmtid="{D5CDD505-2E9C-101B-9397-08002B2CF9AE}" pid="5" name="Service_x0020_Area">
    <vt:lpwstr/>
  </property>
  <property fmtid="{D5CDD505-2E9C-101B-9397-08002B2CF9AE}" pid="6" name="TaxCatchAll">
    <vt:lpwstr/>
  </property>
  <property fmtid="{D5CDD505-2E9C-101B-9397-08002B2CF9AE}" pid="7" name="Service Area">
    <vt:lpwstr/>
  </property>
</Properties>
</file>